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326"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325" r:id="rId32"/>
    <p:sldId id="285" r:id="rId33"/>
    <p:sldId id="321" r:id="rId34"/>
    <p:sldId id="322" r:id="rId35"/>
    <p:sldId id="287" r:id="rId36"/>
    <p:sldId id="288" r:id="rId37"/>
    <p:sldId id="324" r:id="rId38"/>
    <p:sldId id="289" r:id="rId39"/>
    <p:sldId id="323"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 id="309" r:id="rId60"/>
    <p:sldId id="310" r:id="rId61"/>
    <p:sldId id="311" r:id="rId62"/>
    <p:sldId id="312" r:id="rId63"/>
    <p:sldId id="313" r:id="rId64"/>
    <p:sldId id="314" r:id="rId65"/>
    <p:sldId id="315" r:id="rId66"/>
    <p:sldId id="316" r:id="rId67"/>
    <p:sldId id="317" r:id="rId68"/>
    <p:sldId id="318" r:id="rId69"/>
    <p:sldId id="319" r:id="rId70"/>
    <p:sldId id="320" r:id="rId71"/>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6" d="100"/>
          <a:sy n="76" d="100"/>
        </p:scale>
        <p:origin x="10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59AC33F-F572-4E5B-87E8-9612969A4E00}" type="slidenum">
              <a:rPr lang="fa-IR" smtClean="0"/>
              <a:pPr/>
              <a:t>‹#›</a:t>
            </a:fld>
            <a:endParaRPr lang="fa-I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59AC33F-F572-4E5B-87E8-9612969A4E00}"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59AC33F-F572-4E5B-87E8-9612969A4E00}"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59AC33F-F572-4E5B-87E8-9612969A4E00}" type="slidenum">
              <a:rPr lang="fa-IR" smtClean="0"/>
              <a:pPr/>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159AC33F-F572-4E5B-87E8-9612969A4E00}"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59AC33F-F572-4E5B-87E8-9612969A4E00}" type="slidenum">
              <a:rPr lang="fa-IR" smtClean="0"/>
              <a:pPr/>
              <a:t>‹#›</a:t>
            </a:fld>
            <a:endParaRPr lang="fa-IR"/>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159AC33F-F572-4E5B-87E8-9612969A4E00}" type="slidenum">
              <a:rPr lang="fa-IR" smtClean="0"/>
              <a:pPr/>
              <a:t>‹#›</a:t>
            </a:fld>
            <a:endParaRPr lang="fa-IR"/>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159AC33F-F572-4E5B-87E8-9612969A4E00}"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159AC33F-F572-4E5B-87E8-9612969A4E00}"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59AC33F-F572-4E5B-87E8-9612969A4E00}" type="slidenum">
              <a:rPr lang="fa-IR" smtClean="0"/>
              <a:pPr/>
              <a:t>‹#›</a:t>
            </a:fld>
            <a:endParaRPr lang="fa-I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7D6C7A-EA02-48BA-90E0-E8931C28D79B}" type="datetimeFigureOut">
              <a:rPr lang="fa-IR" smtClean="0"/>
              <a:pPr/>
              <a:t>02/01/1437</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159AC33F-F572-4E5B-87E8-9612969A4E00}" type="slidenum">
              <a:rPr lang="fa-IR" smtClean="0"/>
              <a:pPr/>
              <a:t>‹#›</a:t>
            </a:fld>
            <a:endParaRPr lang="fa-I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E87D6C7A-EA02-48BA-90E0-E8931C28D79B}" type="datetimeFigureOut">
              <a:rPr lang="fa-IR" smtClean="0"/>
              <a:pPr/>
              <a:t>02/01/1437</a:t>
            </a:fld>
            <a:endParaRPr lang="fa-I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fa-I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159AC33F-F572-4E5B-87E8-9612969A4E00}" type="slidenum">
              <a:rPr lang="fa-IR" smtClean="0"/>
              <a:pPr/>
              <a:t>‹#›</a:t>
            </a:fld>
            <a:endParaRPr lang="fa-IR"/>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Documents and Settings\akbarzadeh\Desktop\basmelah.jpg"/>
          <p:cNvPicPr>
            <a:picLocks noGrp="1" noChangeAspect="1" noChangeArrowheads="1"/>
          </p:cNvPicPr>
          <p:nvPr>
            <p:ph idx="4294967295"/>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spd="slow">
    <p:newsflash/>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44624"/>
            <a:ext cx="7304599" cy="1143000"/>
          </a:xfrm>
        </p:spPr>
        <p:txBody>
          <a:bodyPr/>
          <a:lstStyle/>
          <a:p>
            <a:pPr marL="0" indent="0">
              <a:buNone/>
            </a:pPr>
            <a:r>
              <a:rPr lang="fa-IR" sz="4000" dirty="0">
                <a:gradFill>
                  <a:gsLst>
                    <a:gs pos="0">
                      <a:prstClr val="black"/>
                    </a:gs>
                    <a:gs pos="40000">
                      <a:prstClr val="black">
                        <a:lumMod val="75000"/>
                        <a:lumOff val="25000"/>
                      </a:prstClr>
                    </a:gs>
                    <a:gs pos="100000">
                      <a:srgbClr val="212745">
                        <a:alpha val="65000"/>
                      </a:srgbClr>
                    </a:gs>
                  </a:gsLst>
                  <a:lin ang="5400000" scaled="0"/>
                </a:gradFill>
                <a:cs typeface="B Titr" pitchFamily="2" charset="-78"/>
              </a:rPr>
              <a:t>اهداف آمریکا و سناریوهای پسا توافق</a:t>
            </a:r>
            <a:r>
              <a:rPr lang="en-US" dirty="0">
                <a:effectLst/>
              </a:rPr>
              <a:t/>
            </a:r>
            <a:br>
              <a:rPr lang="en-US" dirty="0">
                <a:effectLst/>
              </a:rPr>
            </a:br>
            <a:endParaRPr lang="fa-IR" dirty="0"/>
          </a:p>
        </p:txBody>
      </p:sp>
      <p:sp>
        <p:nvSpPr>
          <p:cNvPr id="3" name="Content Placeholder 2"/>
          <p:cNvSpPr>
            <a:spLocks noGrp="1"/>
          </p:cNvSpPr>
          <p:nvPr>
            <p:ph sz="quarter" idx="13"/>
          </p:nvPr>
        </p:nvSpPr>
        <p:spPr>
          <a:xfrm>
            <a:off x="179512" y="1250424"/>
            <a:ext cx="8712968" cy="4410824"/>
          </a:xfrm>
        </p:spPr>
        <p:txBody>
          <a:bodyPr>
            <a:normAutofit/>
          </a:bodyPr>
          <a:lstStyle/>
          <a:p>
            <a:pPr marL="45720" indent="0" algn="just">
              <a:lnSpc>
                <a:spcPct val="115000"/>
              </a:lnSpc>
              <a:spcAft>
                <a:spcPts val="1000"/>
              </a:spcAft>
              <a:buNone/>
            </a:pPr>
            <a:r>
              <a:rPr lang="fa-IR" sz="2800" b="1" dirty="0">
                <a:latin typeface="Calibri"/>
                <a:ea typeface="Calibri"/>
                <a:cs typeface="B Nazanin"/>
              </a:rPr>
              <a:t>اندیشکده امریکن اینترپرایز هدف پسا توافق باراک اوباما را فاش کرد :  </a:t>
            </a:r>
            <a:endParaRPr lang="en-US" sz="1800" b="1" dirty="0">
              <a:latin typeface="Calibri"/>
              <a:ea typeface="Calibri"/>
              <a:cs typeface="Arial"/>
            </a:endParaRPr>
          </a:p>
          <a:p>
            <a:pPr marL="45720" indent="0" algn="just">
              <a:lnSpc>
                <a:spcPct val="115000"/>
              </a:lnSpc>
              <a:spcAft>
                <a:spcPts val="1000"/>
              </a:spcAft>
              <a:buNone/>
            </a:pPr>
            <a:r>
              <a:rPr lang="fa-IR" sz="3200" dirty="0">
                <a:latin typeface="Calibri"/>
                <a:ea typeface="Calibri"/>
                <a:cs typeface="B Nazanin"/>
              </a:rPr>
              <a:t>باراک اوباما اميدوار است که توافق هسته اي با ايران به تغيير سياست هاي تهران و </a:t>
            </a:r>
            <a:r>
              <a:rPr lang="fa-IR" sz="3200" b="1" dirty="0">
                <a:latin typeface="Calibri"/>
                <a:ea typeface="Calibri"/>
                <a:cs typeface="B Nazanin"/>
              </a:rPr>
              <a:t>نهايتاً تغيير ماهوي جمهوري اسلامي منجر شود</a:t>
            </a:r>
            <a:r>
              <a:rPr lang="en-US" sz="3200" b="1" dirty="0">
                <a:latin typeface="Calibri"/>
                <a:ea typeface="Calibri"/>
                <a:cs typeface="B Nazanin"/>
              </a:rPr>
              <a:t>.</a:t>
            </a:r>
            <a:endParaRPr lang="en-US" sz="2000" dirty="0">
              <a:latin typeface="Calibri"/>
              <a:ea typeface="Calibri"/>
              <a:cs typeface="Arial"/>
            </a:endParaRPr>
          </a:p>
          <a:p>
            <a:pPr marL="45720" indent="0" algn="just">
              <a:lnSpc>
                <a:spcPct val="115000"/>
              </a:lnSpc>
              <a:spcAft>
                <a:spcPts val="1000"/>
              </a:spcAft>
              <a:buNone/>
            </a:pPr>
            <a:r>
              <a:rPr lang="fa-IR" sz="3200" dirty="0">
                <a:latin typeface="Calibri"/>
                <a:ea typeface="Calibri"/>
                <a:cs typeface="B Nazanin"/>
              </a:rPr>
              <a:t>رئیس جمهور اوباما امیدوار است که وارد کردن ایران به جامعه </a:t>
            </a:r>
            <a:r>
              <a:rPr lang="fa-IR" sz="3200" dirty="0" smtClean="0">
                <a:latin typeface="Calibri"/>
                <a:ea typeface="Calibri"/>
                <a:cs typeface="B Nazanin"/>
              </a:rPr>
              <a:t>جهانی، دولت </a:t>
            </a:r>
            <a:r>
              <a:rPr lang="fa-IR" sz="3200" dirty="0">
                <a:latin typeface="Calibri"/>
                <a:ea typeface="Calibri"/>
                <a:cs typeface="B Nazanin"/>
              </a:rPr>
              <a:t>ایران را به تعدیل رفتار و تبدیل شدن به قدرتی مسؤل وادار کرده و نهایتاً </a:t>
            </a:r>
            <a:r>
              <a:rPr lang="fa-IR" sz="3200" b="1" dirty="0">
                <a:latin typeface="Calibri"/>
                <a:ea typeface="Calibri"/>
                <a:cs typeface="B Nazanin"/>
              </a:rPr>
              <a:t>ماهیت خود رژیم را هم دستخوش تغییر کند .</a:t>
            </a:r>
            <a:endParaRPr lang="en-US" sz="20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417601906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9752" y="188640"/>
            <a:ext cx="6512511" cy="1143000"/>
          </a:xfrm>
        </p:spPr>
        <p:txBody>
          <a:bodyPr/>
          <a:lstStyle/>
          <a:p>
            <a:pPr marL="0" indent="0">
              <a:buNone/>
            </a:pPr>
            <a:r>
              <a:rPr lang="fa-IR" dirty="0">
                <a:cs typeface="B Titr" pitchFamily="2" charset="-78"/>
              </a:rPr>
              <a:t>سناریو های پسا توافق </a:t>
            </a:r>
          </a:p>
        </p:txBody>
      </p:sp>
      <p:sp>
        <p:nvSpPr>
          <p:cNvPr id="3" name="Content Placeholder 2"/>
          <p:cNvSpPr>
            <a:spLocks noGrp="1"/>
          </p:cNvSpPr>
          <p:nvPr>
            <p:ph sz="quarter" idx="13"/>
          </p:nvPr>
        </p:nvSpPr>
        <p:spPr>
          <a:xfrm>
            <a:off x="251520" y="1106408"/>
            <a:ext cx="8640960" cy="5490944"/>
          </a:xfrm>
        </p:spPr>
        <p:txBody>
          <a:bodyPr>
            <a:normAutofit fontScale="92500"/>
          </a:bodyPr>
          <a:lstStyle/>
          <a:p>
            <a:pPr marL="45720" indent="0" algn="just">
              <a:lnSpc>
                <a:spcPct val="115000"/>
              </a:lnSpc>
              <a:spcAft>
                <a:spcPts val="1000"/>
              </a:spcAft>
              <a:buNone/>
            </a:pPr>
            <a:r>
              <a:rPr lang="fa-IR" sz="4000" dirty="0">
                <a:latin typeface="Calibri"/>
                <a:ea typeface="Calibri"/>
                <a:cs typeface="B Nazanin"/>
              </a:rPr>
              <a:t>تردید نیست که آمریکا برای پسا توافق سناریو هایی را تدارک دیده باشد .کما اینکه((کالین کال)) مشاور امنیت ملی ((جو بایدن)) در موسسه مطالعات استراتژیک و بین المللی در واشنگتن تاکید کرد که آمریکا یک طرح راهبردی از پیش آماده برای مرحله پسا توافق دارد . این موضوع کالین کال را، مایک مولن، رئیس سابق ستاد مشترک ارتش آمریکا در نشریه پولیتیکو رمز گشایی کرده و اظهار داشت : </a:t>
            </a:r>
            <a:r>
              <a:rPr lang="fa-IR" sz="4000" b="1" dirty="0">
                <a:latin typeface="Calibri"/>
                <a:ea typeface="Calibri"/>
                <a:cs typeface="B Nazanin"/>
              </a:rPr>
              <a:t>((توافق هسته ای تنها راه تغییر رژیم ایران است.))</a:t>
            </a:r>
            <a:r>
              <a:rPr lang="fa-IR" sz="4000" dirty="0">
                <a:latin typeface="Calibri"/>
                <a:ea typeface="Calibri"/>
                <a:cs typeface="B Nazanin"/>
              </a:rPr>
              <a:t> </a:t>
            </a:r>
            <a:endParaRPr lang="en-US" sz="28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82019595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4264" y="197768"/>
            <a:ext cx="7478216" cy="1143000"/>
          </a:xfrm>
        </p:spPr>
        <p:txBody>
          <a:bodyPr/>
          <a:lstStyle/>
          <a:p>
            <a:pPr marL="0" indent="0">
              <a:buNone/>
            </a:pPr>
            <a:r>
              <a:rPr lang="fa-IR" dirty="0">
                <a:cs typeface="B Titr" pitchFamily="2" charset="-78"/>
              </a:rPr>
              <a:t>1-سناریوی نفوذ در سطح داخلی </a:t>
            </a:r>
          </a:p>
        </p:txBody>
      </p:sp>
      <p:sp>
        <p:nvSpPr>
          <p:cNvPr id="3" name="Content Placeholder 2"/>
          <p:cNvSpPr>
            <a:spLocks noGrp="1"/>
          </p:cNvSpPr>
          <p:nvPr>
            <p:ph sz="quarter" idx="13"/>
          </p:nvPr>
        </p:nvSpPr>
        <p:spPr>
          <a:xfrm>
            <a:off x="179512" y="1322432"/>
            <a:ext cx="8784976" cy="3474720"/>
          </a:xfrm>
        </p:spPr>
        <p:txBody>
          <a:bodyPr>
            <a:normAutofit fontScale="25000" lnSpcReduction="20000"/>
          </a:bodyPr>
          <a:lstStyle/>
          <a:p>
            <a:pPr marL="274320" indent="0" algn="just">
              <a:lnSpc>
                <a:spcPct val="115000"/>
              </a:lnSpc>
              <a:spcAft>
                <a:spcPts val="1000"/>
              </a:spcAft>
              <a:buNone/>
            </a:pPr>
            <a:r>
              <a:rPr lang="fa-IR" sz="11200" b="1" dirty="0" smtClean="0">
                <a:latin typeface="Calibri"/>
                <a:ea typeface="Calibri"/>
                <a:cs typeface="B Nazanin"/>
              </a:rPr>
              <a:t>1/1- </a:t>
            </a:r>
            <a:r>
              <a:rPr lang="fa-IR" sz="11200" b="1" dirty="0">
                <a:latin typeface="Calibri"/>
                <a:ea typeface="Calibri"/>
                <a:cs typeface="B Nazanin"/>
              </a:rPr>
              <a:t>پیشران نسل جدید در ایران</a:t>
            </a:r>
            <a:r>
              <a:rPr lang="fa-IR" sz="11200" dirty="0">
                <a:latin typeface="Calibri"/>
                <a:ea typeface="Calibri"/>
                <a:cs typeface="B Nazanin"/>
              </a:rPr>
              <a:t> : جان کری((گذشت 15 سال می تواند تغییرات زیادی در ایران ایجاد می کند ...اگر به تهران بروید،من نبوده ام ولی دوستان من که رفته اند به من گفته اند که جوانان به دنبال گوشی های هوشمند هستند و می خواهند بخشی از دنیا باشند . </a:t>
            </a:r>
            <a:endParaRPr lang="en-US" sz="4800" dirty="0">
              <a:latin typeface="Calibri"/>
              <a:ea typeface="Calibri"/>
              <a:cs typeface="Arial"/>
            </a:endParaRPr>
          </a:p>
          <a:p>
            <a:pPr marL="274320" indent="0" algn="just">
              <a:lnSpc>
                <a:spcPct val="115000"/>
              </a:lnSpc>
              <a:spcAft>
                <a:spcPts val="1000"/>
              </a:spcAft>
              <a:buNone/>
            </a:pPr>
            <a:r>
              <a:rPr lang="fa-IR" sz="11200" b="1" dirty="0" smtClean="0">
                <a:latin typeface="Calibri"/>
                <a:ea typeface="Calibri"/>
                <a:cs typeface="B Nazanin"/>
              </a:rPr>
              <a:t>1/2-پیشران </a:t>
            </a:r>
            <a:r>
              <a:rPr lang="fa-IR" sz="11200" b="1" dirty="0">
                <a:latin typeface="Calibri"/>
                <a:ea typeface="Calibri"/>
                <a:cs typeface="B Nazanin"/>
              </a:rPr>
              <a:t>روند جریانات غرب گرا</a:t>
            </a:r>
            <a:r>
              <a:rPr lang="fa-IR" sz="11200" dirty="0">
                <a:latin typeface="Calibri"/>
                <a:ea typeface="Calibri"/>
                <a:cs typeface="B Nazanin"/>
              </a:rPr>
              <a:t>: اوباما((اگر ما این توافق هسته ای را امضاء کنیم، این امکان وجود دارد که موضع این نیروهای میانه رو را در داخل ایران تقویت کنیم.)) مرکز امنیت آمریکای جدید نیز در گزارشی اعلام کرده است که : با سرمایه گذاری روی توافق هسته ای باید یه دنبال ایجاد اصلاحات سیاسی و تداوم حمایت آمریکا از فعالان حامی ایجاد اصلاحات در ایران بود . ریچارد آدامز:(( مادر 18ماه آینده فرمول های دوقطبی سازی در ایران را اجرا می کنیم ،هم در حوزه فردی و اجتماعی و هم در حوزه کلان و از هیچ فرصتی برای قرار دادن مردم در مقابل حاکمیت ایران فروگذار نمی کنیم. ))</a:t>
            </a:r>
            <a:endParaRPr lang="en-US" sz="4800" dirty="0">
              <a:latin typeface="Calibri"/>
              <a:ea typeface="Calibri"/>
              <a:cs typeface="Arial"/>
            </a:endParaRPr>
          </a:p>
          <a:p>
            <a:endParaRPr lang="fa-IR" dirty="0"/>
          </a:p>
        </p:txBody>
      </p:sp>
    </p:spTree>
    <p:extLst>
      <p:ext uri="{BB962C8B-B14F-4D97-AF65-F5344CB8AC3E}">
        <p14:creationId xmlns:p14="http://schemas.microsoft.com/office/powerpoint/2010/main" val="7491376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1480"/>
            <a:ext cx="8712968" cy="6249848"/>
          </a:xfrm>
        </p:spPr>
        <p:txBody>
          <a:bodyPr>
            <a:noAutofit/>
          </a:bodyPr>
          <a:lstStyle/>
          <a:p>
            <a:pPr marL="274320" indent="0" algn="just">
              <a:lnSpc>
                <a:spcPct val="115000"/>
              </a:lnSpc>
              <a:spcAft>
                <a:spcPts val="1000"/>
              </a:spcAft>
              <a:buNone/>
            </a:pPr>
            <a:r>
              <a:rPr lang="fa-IR" sz="3600" b="1" dirty="0" smtClean="0">
                <a:latin typeface="Calibri"/>
                <a:ea typeface="Calibri"/>
                <a:cs typeface="B Nazanin"/>
              </a:rPr>
              <a:t>1/3- </a:t>
            </a:r>
            <a:r>
              <a:rPr lang="fa-IR" sz="3600" b="1" dirty="0">
                <a:latin typeface="Calibri"/>
                <a:ea typeface="Calibri"/>
                <a:cs typeface="B Nazanin"/>
              </a:rPr>
              <a:t>پیشران روند پیر شدن استوانه های انقلاب</a:t>
            </a:r>
            <a:endParaRPr lang="en-US" sz="2400" dirty="0">
              <a:latin typeface="Calibri"/>
              <a:ea typeface="Calibri"/>
              <a:cs typeface="Arial"/>
            </a:endParaRPr>
          </a:p>
          <a:p>
            <a:pPr marL="274320" indent="0" algn="just">
              <a:lnSpc>
                <a:spcPct val="115000"/>
              </a:lnSpc>
              <a:spcAft>
                <a:spcPts val="1000"/>
              </a:spcAft>
              <a:buNone/>
            </a:pPr>
            <a:r>
              <a:rPr lang="fa-IR" sz="3600" dirty="0">
                <a:latin typeface="Calibri"/>
                <a:ea typeface="Calibri"/>
                <a:cs typeface="B Nazanin"/>
              </a:rPr>
              <a:t>سومین پیشران در سیاست تعاملی و سناریوی نفوذ، وضعیت رهبران انقلاب در آینده است. از نظر کارشناسان غربی و آمریکایی رهبران انقلاب در شرایط کهنسالی قرار دارند و وضعیت آنها در دهه آینده ناپایدار است. این ارزیابی به گونه ای است که پیر شدن و فوت آنها به عنوان یک پیشران اصلی تغییر و تحول در آینده ایران در اکثر سناریوهایی (همچون سناریوهای 2020، 2025 و 2030) که کارشناسان آمریکایی تدوین کرده اند، قابل ردیابی است . </a:t>
            </a:r>
            <a:r>
              <a:rPr lang="fa-IR" sz="3600" b="1" dirty="0">
                <a:latin typeface="Calibri"/>
                <a:ea typeface="Calibri"/>
                <a:cs typeface="B Nazanin"/>
              </a:rPr>
              <a:t> </a:t>
            </a:r>
            <a:endParaRPr lang="en-US" sz="2400" dirty="0">
              <a:latin typeface="Calibri"/>
              <a:ea typeface="Calibri"/>
              <a:cs typeface="Arial"/>
            </a:endParaRPr>
          </a:p>
        </p:txBody>
      </p:sp>
    </p:spTree>
    <p:extLst>
      <p:ext uri="{BB962C8B-B14F-4D97-AF65-F5344CB8AC3E}">
        <p14:creationId xmlns:p14="http://schemas.microsoft.com/office/powerpoint/2010/main" val="301592627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628800"/>
            <a:ext cx="8712968" cy="3672408"/>
          </a:xfrm>
        </p:spPr>
        <p:txBody>
          <a:bodyPr>
            <a:normAutofit fontScale="25000" lnSpcReduction="20000"/>
          </a:bodyPr>
          <a:lstStyle/>
          <a:p>
            <a:pPr marL="274320" indent="0">
              <a:lnSpc>
                <a:spcPct val="115000"/>
              </a:lnSpc>
              <a:spcAft>
                <a:spcPts val="1000"/>
              </a:spcAft>
              <a:buNone/>
            </a:pPr>
            <a:r>
              <a:rPr lang="fa-IR" sz="14400" b="1" dirty="0" smtClean="0">
                <a:latin typeface="Calibri"/>
                <a:ea typeface="Calibri"/>
                <a:cs typeface="B Nazanin"/>
              </a:rPr>
              <a:t>1/4-پیشران </a:t>
            </a:r>
            <a:r>
              <a:rPr lang="fa-IR" sz="14400" b="1" dirty="0">
                <a:latin typeface="Calibri"/>
                <a:ea typeface="Calibri"/>
                <a:cs typeface="B Nazanin"/>
              </a:rPr>
              <a:t>روند تعامل جامعه جهانی</a:t>
            </a:r>
            <a:r>
              <a:rPr lang="fa-IR" sz="14400" b="1" dirty="0" smtClean="0">
                <a:latin typeface="Calibri"/>
                <a:ea typeface="Calibri"/>
                <a:cs typeface="B Nazanin"/>
              </a:rPr>
              <a:t>:</a:t>
            </a:r>
          </a:p>
          <a:p>
            <a:pPr marL="274320" indent="0">
              <a:lnSpc>
                <a:spcPct val="115000"/>
              </a:lnSpc>
              <a:spcAft>
                <a:spcPts val="1000"/>
              </a:spcAft>
              <a:buNone/>
            </a:pPr>
            <a:r>
              <a:rPr lang="fa-IR" sz="14400" b="1" dirty="0" smtClean="0">
                <a:latin typeface="Calibri"/>
                <a:ea typeface="Calibri"/>
                <a:cs typeface="B Nazanin"/>
              </a:rPr>
              <a:t> </a:t>
            </a:r>
            <a:r>
              <a:rPr lang="fa-IR" sz="14400" dirty="0">
                <a:latin typeface="Calibri"/>
                <a:ea typeface="Calibri"/>
                <a:cs typeface="B Nazanin"/>
              </a:rPr>
              <a:t>اوباما((اگر آن ها (ایرانی ها) درگیر تجارت بین المللی بشوند و سرمایه گذارانی در آنجا حاضر بشوند و اقتصادشان در اقتصاد جهانی بیشتر ادغام شود، از بسیاری جهات برایشان سخت خواهد بود که رفتارهایی داشته باشند که بر خلاف نُرم های بین المللی است . </a:t>
            </a:r>
            <a:endParaRPr lang="en-US" sz="12800" dirty="0">
              <a:latin typeface="Calibri"/>
              <a:ea typeface="Calibri"/>
              <a:cs typeface="Arial"/>
            </a:endParaRPr>
          </a:p>
          <a:p>
            <a:endParaRPr lang="fa-IR" dirty="0"/>
          </a:p>
        </p:txBody>
      </p:sp>
    </p:spTree>
    <p:extLst>
      <p:ext uri="{BB962C8B-B14F-4D97-AF65-F5344CB8AC3E}">
        <p14:creationId xmlns:p14="http://schemas.microsoft.com/office/powerpoint/2010/main" val="65313987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712968" cy="6336704"/>
          </a:xfrm>
        </p:spPr>
        <p:txBody>
          <a:bodyPr>
            <a:normAutofit fontScale="92500" lnSpcReduction="20000"/>
          </a:bodyPr>
          <a:lstStyle/>
          <a:p>
            <a:pPr marL="45720" indent="0" algn="just">
              <a:lnSpc>
                <a:spcPct val="115000"/>
              </a:lnSpc>
              <a:spcAft>
                <a:spcPts val="1000"/>
              </a:spcAft>
              <a:buNone/>
            </a:pPr>
            <a:r>
              <a:rPr lang="fa-IR" sz="3500" dirty="0">
                <a:latin typeface="Calibri"/>
                <a:ea typeface="Calibri"/>
                <a:cs typeface="B Nazanin"/>
              </a:rPr>
              <a:t>در همین رابطه نشریه فارن افرز در گزارشی به قلم اریک لوربر و الیزابت روزنبرگ با عنوان ((دیپلماسی دلار در تهران)) انتظار کاخ سفید را بیشتر توضیح می دهد : وزارت خزانه‌داری آمریکا</a:t>
            </a:r>
            <a:r>
              <a:rPr lang="fa-IR" dirty="0">
                <a:solidFill>
                  <a:srgbClr val="000000"/>
                </a:solidFill>
                <a:latin typeface="Calibri"/>
                <a:ea typeface="Calibri"/>
                <a:cs typeface="Arial"/>
              </a:rPr>
              <a:t> </a:t>
            </a:r>
            <a:r>
              <a:rPr lang="fa-IR" sz="3500" dirty="0">
                <a:latin typeface="Calibri"/>
                <a:ea typeface="Calibri"/>
                <a:cs typeface="B Nazanin"/>
              </a:rPr>
              <a:t>باید با افزایش صدور مجوزهای عمومی به شرکت های این کشور اجازه دهد در سرمایه گذاری هدفمند در ایران مشارکت کنند. همانطور که کاهش اخیر مجوزهای معین کوبا نشان داد، مجوزهای عمومی می توانند این امکان را برای بانک ها و سرمایه‌گزاران آمریکایی فراهم کند تا وجوه لازم برای توسعه و پیشرفت را در ایران فراهم سازند - و در نتیجه با اجرای طرح‌ها و فعالیت‌های تجاری جدید موجب تقویت جوانان و کارآفرینان ایرانی شوند. این رویکرد به نوبه خود می‌تواند به پیشبرد منافع آمریکا از طریق ایجاد تغییرات مثبت در ایران کمک کند. علاوه بر این، ارتباط ایران و شرکت‌های تجاری غرب موجب نفوذ اقتصادی ضروری در آینده خواهد شد</a:t>
            </a:r>
            <a:r>
              <a:rPr lang="en-US" sz="3500" dirty="0">
                <a:latin typeface="Calibri"/>
                <a:ea typeface="Calibri"/>
                <a:cs typeface="B Nazanin"/>
              </a:rPr>
              <a:t>.</a:t>
            </a:r>
            <a:endParaRPr lang="en-US" dirty="0">
              <a:latin typeface="Calibri"/>
              <a:ea typeface="Calibri"/>
              <a:cs typeface="Arial"/>
            </a:endParaRPr>
          </a:p>
          <a:p>
            <a:endParaRPr lang="fa-IR" dirty="0"/>
          </a:p>
        </p:txBody>
      </p:sp>
    </p:spTree>
    <p:extLst>
      <p:ext uri="{BB962C8B-B14F-4D97-AF65-F5344CB8AC3E}">
        <p14:creationId xmlns:p14="http://schemas.microsoft.com/office/powerpoint/2010/main" val="1147945415"/>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9776"/>
            <a:ext cx="8640961" cy="1143000"/>
          </a:xfrm>
        </p:spPr>
        <p:txBody>
          <a:bodyPr/>
          <a:lstStyle/>
          <a:p>
            <a:pPr marL="0" indent="0">
              <a:buNone/>
            </a:pPr>
            <a:r>
              <a:rPr lang="fa-IR" sz="3200" dirty="0">
                <a:cs typeface="B Titr" pitchFamily="2" charset="-78"/>
              </a:rPr>
              <a:t>با توجه به پیشران های فوق سناریوی نفوذ در سه حوزه سیاسی، اقتصادی، فرهنگی طراحی و مهندسی شده است </a:t>
            </a:r>
          </a:p>
        </p:txBody>
      </p:sp>
      <p:sp>
        <p:nvSpPr>
          <p:cNvPr id="3" name="Content Placeholder 2"/>
          <p:cNvSpPr>
            <a:spLocks noGrp="1"/>
          </p:cNvSpPr>
          <p:nvPr>
            <p:ph sz="quarter" idx="13"/>
          </p:nvPr>
        </p:nvSpPr>
        <p:spPr>
          <a:xfrm>
            <a:off x="251520" y="1700808"/>
            <a:ext cx="8640960" cy="4824536"/>
          </a:xfrm>
        </p:spPr>
        <p:txBody>
          <a:bodyPr>
            <a:normAutofit fontScale="85000" lnSpcReduction="10000"/>
          </a:bodyPr>
          <a:lstStyle/>
          <a:p>
            <a:pPr marL="0" lvl="0" indent="0" algn="just">
              <a:lnSpc>
                <a:spcPct val="115000"/>
              </a:lnSpc>
              <a:spcAft>
                <a:spcPts val="1000"/>
              </a:spcAft>
              <a:buNone/>
            </a:pPr>
            <a:r>
              <a:rPr lang="fa-IR" sz="3800" dirty="0" smtClean="0">
                <a:latin typeface="Calibri"/>
                <a:ea typeface="Calibri"/>
                <a:cs typeface="B Nazanin"/>
              </a:rPr>
              <a:t>1</a:t>
            </a:r>
            <a:r>
              <a:rPr lang="fa-IR" sz="5200" dirty="0" smtClean="0">
                <a:latin typeface="Calibri"/>
                <a:ea typeface="Calibri"/>
                <a:cs typeface="B Nazanin"/>
              </a:rPr>
              <a:t>-</a:t>
            </a:r>
            <a:r>
              <a:rPr lang="fa-IR" sz="3500" dirty="0" smtClean="0">
                <a:latin typeface="Calibri"/>
                <a:ea typeface="Calibri"/>
                <a:cs typeface="B Nazanin"/>
              </a:rPr>
              <a:t> سناریوی </a:t>
            </a:r>
            <a:r>
              <a:rPr lang="fa-IR" sz="3500" dirty="0">
                <a:latin typeface="Calibri"/>
                <a:ea typeface="Calibri"/>
                <a:cs typeface="B Nazanin"/>
              </a:rPr>
              <a:t>نفوذ در حوزه سیاسی از طریق دیپلماسی رسمی و حضور سیاسی و همچنین تبدیل کردن برجام به فرایند سازش دنبال می شود . </a:t>
            </a:r>
            <a:endParaRPr lang="en-US" dirty="0">
              <a:latin typeface="Calibri"/>
              <a:ea typeface="Calibri"/>
              <a:cs typeface="Arial"/>
            </a:endParaRPr>
          </a:p>
          <a:p>
            <a:pPr marL="0" lvl="0" indent="0" algn="just">
              <a:lnSpc>
                <a:spcPct val="115000"/>
              </a:lnSpc>
              <a:spcAft>
                <a:spcPts val="1000"/>
              </a:spcAft>
              <a:buNone/>
            </a:pPr>
            <a:r>
              <a:rPr lang="fa-IR" sz="3500" dirty="0" smtClean="0">
                <a:latin typeface="Calibri"/>
                <a:ea typeface="Calibri"/>
                <a:cs typeface="B Nazanin"/>
              </a:rPr>
              <a:t>2- سناریو </a:t>
            </a:r>
            <a:r>
              <a:rPr lang="fa-IR" sz="3500" dirty="0">
                <a:latin typeface="Calibri"/>
                <a:ea typeface="Calibri"/>
                <a:cs typeface="B Nazanin"/>
              </a:rPr>
              <a:t>نفوذ در حوزه اقتصادی از طریق دیپلماسی تجاری، صدور مجوزهای ورود شرکت های آمریکایی و غربی در اقتصاد ایران از یک سو و پیوند زدن اقتصاد ایران با اقتصاد جهانی از سوی دیگر پیگیری می شود . </a:t>
            </a:r>
            <a:endParaRPr lang="en-US" dirty="0">
              <a:latin typeface="Calibri"/>
              <a:ea typeface="Calibri"/>
              <a:cs typeface="Arial"/>
            </a:endParaRPr>
          </a:p>
          <a:p>
            <a:pPr marL="0" lvl="0" indent="0" algn="just">
              <a:lnSpc>
                <a:spcPct val="115000"/>
              </a:lnSpc>
              <a:spcAft>
                <a:spcPts val="1000"/>
              </a:spcAft>
              <a:buNone/>
            </a:pPr>
            <a:r>
              <a:rPr lang="fa-IR" sz="3500" dirty="0" smtClean="0">
                <a:latin typeface="Calibri"/>
                <a:ea typeface="Calibri"/>
                <a:cs typeface="B Nazanin"/>
              </a:rPr>
              <a:t>3- سناریوی </a:t>
            </a:r>
            <a:r>
              <a:rPr lang="fa-IR" sz="3500" dirty="0">
                <a:latin typeface="Calibri"/>
                <a:ea typeface="Calibri"/>
                <a:cs typeface="B Nazanin"/>
              </a:rPr>
              <a:t>نفوذ در حوزه فرهنگی از طریق دیپلماسی شماره 2 و دیپلماسی عمومی و تعامل با جامعه مدنی و فرهنگی مد نظر </a:t>
            </a:r>
            <a:endParaRPr lang="en-US"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242016868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269776"/>
            <a:ext cx="8496944" cy="1143000"/>
          </a:xfrm>
        </p:spPr>
        <p:txBody>
          <a:bodyPr/>
          <a:lstStyle/>
          <a:p>
            <a:pPr marL="0" indent="0">
              <a:buNone/>
            </a:pPr>
            <a:r>
              <a:rPr lang="fa-IR" dirty="0">
                <a:cs typeface="B Nazanin" pitchFamily="2" charset="-78"/>
              </a:rPr>
              <a:t>2-سناریوهای نفوذ در سطح منطقه</a:t>
            </a:r>
          </a:p>
        </p:txBody>
      </p:sp>
      <p:sp>
        <p:nvSpPr>
          <p:cNvPr id="3" name="Content Placeholder 2"/>
          <p:cNvSpPr>
            <a:spLocks noGrp="1"/>
          </p:cNvSpPr>
          <p:nvPr>
            <p:ph sz="quarter" idx="13"/>
          </p:nvPr>
        </p:nvSpPr>
        <p:spPr>
          <a:xfrm>
            <a:off x="179512" y="1196752"/>
            <a:ext cx="8712968" cy="5400600"/>
          </a:xfrm>
        </p:spPr>
        <p:txBody>
          <a:bodyPr>
            <a:normAutofit/>
          </a:bodyPr>
          <a:lstStyle/>
          <a:p>
            <a:pPr marL="45720" indent="0" algn="just">
              <a:lnSpc>
                <a:spcPct val="115000"/>
              </a:lnSpc>
              <a:spcAft>
                <a:spcPts val="1000"/>
              </a:spcAft>
              <a:buNone/>
            </a:pPr>
            <a:r>
              <a:rPr lang="fa-IR" sz="2800" dirty="0">
                <a:latin typeface="Calibri"/>
                <a:ea typeface="Calibri"/>
                <a:cs typeface="B Nazanin"/>
              </a:rPr>
              <a:t>پیشران هایی که به زعم مقامات واشنگتن تعادل و توازن در منطقه ایجاد کرده و ایران از یک بازیگر خطرناک و انقلابی به شریکی میانه رو و سازنده در مسائل منطقه ای تبدل خواهد شد . </a:t>
            </a:r>
            <a:endParaRPr lang="en-US" sz="1600" dirty="0">
              <a:latin typeface="Calibri"/>
              <a:ea typeface="Calibri"/>
              <a:cs typeface="Arial"/>
            </a:endParaRPr>
          </a:p>
          <a:p>
            <a:pPr marL="274320" indent="0" algn="just">
              <a:lnSpc>
                <a:spcPct val="115000"/>
              </a:lnSpc>
              <a:spcAft>
                <a:spcPts val="1000"/>
              </a:spcAft>
              <a:buNone/>
            </a:pPr>
            <a:r>
              <a:rPr lang="fa-IR" sz="2800" b="1" dirty="0">
                <a:latin typeface="Calibri"/>
                <a:ea typeface="Calibri"/>
                <a:cs typeface="B Nazanin"/>
              </a:rPr>
              <a:t>2/1-پیشران تجارت و اقتصاد جهانی :</a:t>
            </a:r>
            <a:r>
              <a:rPr lang="fa-IR" sz="2800" dirty="0">
                <a:latin typeface="Calibri"/>
                <a:ea typeface="Calibri"/>
                <a:cs typeface="B Nazanin"/>
              </a:rPr>
              <a:t> اوباما(( اگر شما یک پایگاه متفاوتی از افراد حاضر در تجارت و تبادلات اقتصادی در داخل ایران داشته باشید این موضوع شاید نحوه تفکر آنها درباره هزینه ها و مخارج چنین رفتارهای ثبات زدا را تغییر دهد. فیلیپ هاموند، وزیر خارجه انگلیس(( روشن است که صداهایی در داخل ایران وجود دارد، اما ما امیدواریم که با بازگشت ایران به تعامل با جامعه بین الملل، با تبدیل شدن به بازیگری با نقش بیشتر در جامعه ی بین الملل، در این مسیر شاید رفتارش در منطقه را اصلاح کند. </a:t>
            </a:r>
            <a:endParaRPr lang="en-US" sz="1600" dirty="0">
              <a:latin typeface="Calibri"/>
              <a:ea typeface="Calibri"/>
              <a:cs typeface="Arial"/>
            </a:endParaRPr>
          </a:p>
          <a:p>
            <a:pPr marL="45720" indent="0" algn="just">
              <a:buNone/>
            </a:pPr>
            <a:endParaRPr lang="fa-IR" sz="500" dirty="0"/>
          </a:p>
        </p:txBody>
      </p:sp>
    </p:spTree>
    <p:extLst>
      <p:ext uri="{BB962C8B-B14F-4D97-AF65-F5344CB8AC3E}">
        <p14:creationId xmlns:p14="http://schemas.microsoft.com/office/powerpoint/2010/main" val="2699454906"/>
      </p:ext>
    </p:extLst>
  </p:cSld>
  <p:clrMapOvr>
    <a:masterClrMapping/>
  </p:clrMapOvr>
  <mc:AlternateContent xmlns:mc="http://schemas.openxmlformats.org/markup-compatibility/2006" xmlns:p14="http://schemas.microsoft.com/office/powerpoint/2010/main">
    <mc:Choice Requires="p14">
      <p:transition spd="slow" p14:dur="4000">
        <p14:vortex/>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196752"/>
            <a:ext cx="8712968" cy="4536504"/>
          </a:xfrm>
        </p:spPr>
        <p:txBody>
          <a:bodyPr>
            <a:normAutofit/>
          </a:bodyPr>
          <a:lstStyle/>
          <a:p>
            <a:pPr marL="274320" indent="0">
              <a:lnSpc>
                <a:spcPct val="115000"/>
              </a:lnSpc>
              <a:spcAft>
                <a:spcPts val="1000"/>
              </a:spcAft>
              <a:buNone/>
            </a:pPr>
            <a:r>
              <a:rPr lang="fa-IR" sz="3200" b="1" dirty="0" smtClean="0">
                <a:latin typeface="Calibri"/>
                <a:ea typeface="Calibri"/>
                <a:cs typeface="B Nazanin" pitchFamily="2" charset="-78"/>
              </a:rPr>
              <a:t>2/2- </a:t>
            </a:r>
            <a:r>
              <a:rPr lang="fa-IR" sz="3200" b="1" dirty="0">
                <a:latin typeface="Calibri"/>
                <a:ea typeface="Calibri"/>
                <a:cs typeface="B Nazanin" pitchFamily="2" charset="-78"/>
              </a:rPr>
              <a:t>پیشران بحران منطقه ای ناشی از گروه های تکفیری </a:t>
            </a:r>
            <a:endParaRPr lang="en-US" sz="2000" dirty="0">
              <a:latin typeface="Calibri"/>
              <a:ea typeface="Calibri"/>
              <a:cs typeface="B Nazanin" pitchFamily="2" charset="-78"/>
            </a:endParaRPr>
          </a:p>
          <a:p>
            <a:pPr marL="0" lvl="0" indent="0">
              <a:lnSpc>
                <a:spcPct val="115000"/>
              </a:lnSpc>
              <a:spcAft>
                <a:spcPts val="1000"/>
              </a:spcAft>
              <a:buNone/>
            </a:pPr>
            <a:r>
              <a:rPr lang="fa-IR" sz="3200" dirty="0" smtClean="0">
                <a:latin typeface="Calibri"/>
                <a:ea typeface="Calibri"/>
                <a:cs typeface="B Nazanin" pitchFamily="2" charset="-78"/>
              </a:rPr>
              <a:t>1- مبارزه </a:t>
            </a:r>
            <a:r>
              <a:rPr lang="fa-IR" sz="3200" dirty="0">
                <a:latin typeface="Calibri"/>
                <a:ea typeface="Calibri"/>
                <a:cs typeface="B Nazanin" pitchFamily="2" charset="-78"/>
              </a:rPr>
              <a:t>با داعش و گروه های تکفیری می تواند وجه مشترک آمریکا و ایران باشد . </a:t>
            </a:r>
            <a:endParaRPr lang="en-US" sz="2000" dirty="0">
              <a:latin typeface="Calibri"/>
              <a:ea typeface="Calibri"/>
              <a:cs typeface="B Nazanin" pitchFamily="2" charset="-78"/>
            </a:endParaRPr>
          </a:p>
          <a:p>
            <a:pPr marL="0" lvl="0" indent="0">
              <a:lnSpc>
                <a:spcPct val="115000"/>
              </a:lnSpc>
              <a:spcAft>
                <a:spcPts val="1000"/>
              </a:spcAft>
              <a:buNone/>
            </a:pPr>
            <a:r>
              <a:rPr lang="fa-IR" sz="3200" dirty="0" smtClean="0">
                <a:latin typeface="Calibri"/>
                <a:ea typeface="Calibri"/>
                <a:cs typeface="B Nazanin" pitchFamily="2" charset="-78"/>
              </a:rPr>
              <a:t>2- وادار </a:t>
            </a:r>
            <a:r>
              <a:rPr lang="fa-IR" sz="3200" dirty="0">
                <a:latin typeface="Calibri"/>
                <a:ea typeface="Calibri"/>
                <a:cs typeface="B Nazanin" pitchFamily="2" charset="-78"/>
              </a:rPr>
              <a:t>نمودن ایران به دست برداشتن از دوستان منطقه ای اش . </a:t>
            </a:r>
            <a:endParaRPr lang="en-US" sz="2000" dirty="0" smtClean="0">
              <a:latin typeface="Calibri"/>
              <a:ea typeface="Calibri"/>
              <a:cs typeface="B Nazanin" pitchFamily="2" charset="-78"/>
            </a:endParaRPr>
          </a:p>
          <a:p>
            <a:pPr marL="0" lvl="0" indent="0">
              <a:lnSpc>
                <a:spcPct val="115000"/>
              </a:lnSpc>
              <a:spcAft>
                <a:spcPts val="1000"/>
              </a:spcAft>
              <a:buNone/>
            </a:pPr>
            <a:r>
              <a:rPr lang="fa-IR" sz="3200" dirty="0" smtClean="0">
                <a:latin typeface="Calibri"/>
                <a:ea typeface="Calibri"/>
                <a:cs typeface="B Nazanin" pitchFamily="2" charset="-78"/>
              </a:rPr>
              <a:t>3- تغییر رفتار ایران ناشی از مشارکت دادن ایران در گفتگوهای منطقه ای و سپردن وظایفی خاص به ایران </a:t>
            </a:r>
            <a:endParaRPr lang="en-US" sz="2000" dirty="0" smtClean="0">
              <a:latin typeface="Calibri"/>
              <a:ea typeface="Calibri"/>
              <a:cs typeface="B Nazanin" pitchFamily="2" charset="-78"/>
            </a:endParaRPr>
          </a:p>
          <a:p>
            <a:endParaRPr lang="fa-IR" dirty="0"/>
          </a:p>
        </p:txBody>
      </p:sp>
    </p:spTree>
    <p:extLst>
      <p:ext uri="{BB962C8B-B14F-4D97-AF65-F5344CB8AC3E}">
        <p14:creationId xmlns:p14="http://schemas.microsoft.com/office/powerpoint/2010/main" val="69665582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667624"/>
            <a:ext cx="8568952" cy="3201536"/>
          </a:xfrm>
        </p:spPr>
        <p:txBody>
          <a:bodyPr>
            <a:normAutofit fontScale="25000" lnSpcReduction="20000"/>
          </a:bodyPr>
          <a:lstStyle/>
          <a:p>
            <a:pPr marL="45720" indent="0" algn="just">
              <a:lnSpc>
                <a:spcPct val="115000"/>
              </a:lnSpc>
              <a:spcAft>
                <a:spcPts val="1000"/>
              </a:spcAft>
              <a:buNone/>
            </a:pPr>
            <a:r>
              <a:rPr lang="fa-IR" sz="19200" b="1" dirty="0">
                <a:latin typeface="Calibri"/>
                <a:ea typeface="Calibri"/>
                <a:cs typeface="B Titr" pitchFamily="2" charset="-78"/>
              </a:rPr>
              <a:t>دیوید کامرون نخست وزیر انگلیس:</a:t>
            </a:r>
            <a:r>
              <a:rPr lang="fa-IR" sz="19200" dirty="0">
                <a:latin typeface="Calibri"/>
                <a:ea typeface="Calibri"/>
                <a:cs typeface="B Titr" pitchFamily="2" charset="-78"/>
              </a:rPr>
              <a:t> </a:t>
            </a:r>
            <a:endParaRPr lang="fa-IR" sz="19200" dirty="0" smtClean="0">
              <a:latin typeface="Calibri"/>
              <a:ea typeface="Calibri"/>
              <a:cs typeface="B Titr" pitchFamily="2" charset="-78"/>
            </a:endParaRPr>
          </a:p>
          <a:p>
            <a:pPr marL="45720" indent="0" algn="just">
              <a:lnSpc>
                <a:spcPct val="115000"/>
              </a:lnSpc>
              <a:spcAft>
                <a:spcPts val="1000"/>
              </a:spcAft>
              <a:buNone/>
            </a:pPr>
            <a:r>
              <a:rPr lang="fa-IR" sz="19200" dirty="0" smtClean="0">
                <a:latin typeface="Calibri"/>
                <a:ea typeface="Calibri"/>
                <a:cs typeface="B Nazanin"/>
              </a:rPr>
              <a:t>((ما </a:t>
            </a:r>
            <a:r>
              <a:rPr lang="fa-IR" sz="19200" dirty="0">
                <a:latin typeface="Calibri"/>
                <a:ea typeface="Calibri"/>
                <a:cs typeface="B Nazanin"/>
              </a:rPr>
              <a:t>خواستار تغییر در نگرش ایران در موضوعاتی مانند سوریه و یمن و تروریسم در منطقه و تغییر در رفتار (ایران) هستیم ))</a:t>
            </a:r>
            <a:endParaRPr lang="en-US" sz="176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53008428"/>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7544" y="2492896"/>
            <a:ext cx="8276456" cy="2043658"/>
          </a:xfrm>
        </p:spPr>
        <p:txBody>
          <a:bodyPr>
            <a:normAutofit fontScale="90000"/>
          </a:bodyPr>
          <a:lstStyle/>
          <a:p>
            <a:pPr marL="182880" indent="0" algn="ctr">
              <a:lnSpc>
                <a:spcPct val="115000"/>
              </a:lnSpc>
              <a:spcAft>
                <a:spcPts val="1000"/>
              </a:spcAft>
              <a:buNone/>
            </a:pPr>
            <a:r>
              <a:rPr lang="ar-SA" sz="7300" dirty="0">
                <a:solidFill>
                  <a:schemeClr val="tx1"/>
                </a:solidFill>
                <a:ea typeface="Calibri"/>
                <a:cs typeface="B Titr"/>
              </a:rPr>
              <a:t> </a:t>
            </a:r>
            <a:r>
              <a:rPr lang="ar-SA" sz="7300" dirty="0">
                <a:cs typeface="B Titr" pitchFamily="2" charset="-78"/>
              </a:rPr>
              <a:t>نفوذ آمریکا در پسا برجام</a:t>
            </a:r>
            <a:r>
              <a:rPr lang="en-US" sz="1200" dirty="0">
                <a:ea typeface="Calibri"/>
                <a:cs typeface="Arial"/>
              </a:rPr>
              <a:t/>
            </a:r>
            <a:br>
              <a:rPr lang="en-US" sz="1200" dirty="0">
                <a:ea typeface="Calibri"/>
                <a:cs typeface="Arial"/>
              </a:rPr>
            </a:br>
            <a:endParaRPr lang="fa-IR" dirty="0"/>
          </a:p>
        </p:txBody>
      </p:sp>
    </p:spTree>
    <p:extLst>
      <p:ext uri="{BB962C8B-B14F-4D97-AF65-F5344CB8AC3E}">
        <p14:creationId xmlns:p14="http://schemas.microsoft.com/office/powerpoint/2010/main" val="266867769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548680"/>
            <a:ext cx="8496944" cy="5832648"/>
          </a:xfrm>
        </p:spPr>
        <p:txBody>
          <a:bodyPr>
            <a:normAutofit fontScale="92500" lnSpcReduction="10000"/>
          </a:bodyPr>
          <a:lstStyle/>
          <a:p>
            <a:pPr marL="45720" indent="0" algn="just">
              <a:lnSpc>
                <a:spcPct val="115000"/>
              </a:lnSpc>
              <a:spcAft>
                <a:spcPts val="1000"/>
              </a:spcAft>
              <a:buNone/>
            </a:pPr>
            <a:r>
              <a:rPr lang="fa-IR" sz="3600" b="1" dirty="0">
                <a:latin typeface="Calibri"/>
                <a:ea typeface="Calibri"/>
                <a:cs typeface="B Titr" pitchFamily="2" charset="-78"/>
              </a:rPr>
              <a:t>از همین منظر ، رهبر معظم انقلاب در بیانات خود در خطبه های نماز عید فطر، به این نکته اشاره کرده و فرمودند: </a:t>
            </a:r>
          </a:p>
          <a:p>
            <a:pPr marL="45720" indent="0" algn="just">
              <a:lnSpc>
                <a:spcPct val="115000"/>
              </a:lnSpc>
              <a:spcAft>
                <a:spcPts val="1000"/>
              </a:spcAft>
              <a:buNone/>
            </a:pPr>
            <a:r>
              <a:rPr lang="fa-IR" sz="3600" dirty="0" smtClean="0">
                <a:latin typeface="Calibri"/>
                <a:ea typeface="Calibri"/>
                <a:cs typeface="B Nazanin"/>
              </a:rPr>
              <a:t>(( </a:t>
            </a:r>
            <a:r>
              <a:rPr lang="fa-IR" sz="3600" dirty="0">
                <a:latin typeface="Calibri"/>
                <a:ea typeface="Calibri"/>
                <a:cs typeface="B Nazanin"/>
              </a:rPr>
              <a:t>چه این متن تصویب بشود و چه نشود، ما از حمایت دوستانمان در منطقه دست نخواهیم کشید ... نکته بعدی این است که با این مذاکرات و با متنی که تهیه شده است، در هرصورت سیاست ما در مقابل دولت مستکبر آمریکا هیچ تغییری نخواهد کرد همان طور که بارها تکرار کردیم، ما با آمریکا درمورد مسائل گوناگون جهانی و منطقه ای مذاکره ای نداریم... سیاستهای آمریکا در منطقه با سیاست های جمهوری اسلامی 180 درجه اختلاف </a:t>
            </a:r>
            <a:r>
              <a:rPr lang="fa-IR" sz="3600" dirty="0" smtClean="0">
                <a:latin typeface="Calibri"/>
                <a:ea typeface="Calibri"/>
                <a:cs typeface="B Nazanin"/>
              </a:rPr>
              <a:t>دارد.)) </a:t>
            </a:r>
            <a:endParaRPr lang="en-US" sz="2400" dirty="0">
              <a:latin typeface="Calibri"/>
              <a:ea typeface="Calibri"/>
              <a:cs typeface="Arial"/>
            </a:endParaRPr>
          </a:p>
          <a:p>
            <a:endParaRPr lang="fa-IR" dirty="0"/>
          </a:p>
        </p:txBody>
      </p:sp>
    </p:spTree>
    <p:extLst>
      <p:ext uri="{BB962C8B-B14F-4D97-AF65-F5344CB8AC3E}">
        <p14:creationId xmlns:p14="http://schemas.microsoft.com/office/powerpoint/2010/main" val="59201289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5704"/>
            <a:ext cx="8640959" cy="1577112"/>
          </a:xfrm>
        </p:spPr>
        <p:txBody>
          <a:bodyPr/>
          <a:lstStyle/>
          <a:p>
            <a:pPr marL="0" indent="0">
              <a:buNone/>
            </a:pPr>
            <a:r>
              <a:rPr lang="fa-IR" sz="4400" dirty="0">
                <a:cs typeface="B Titr" pitchFamily="2" charset="-78"/>
              </a:rPr>
              <a:t>اهداف مذاکرات هسته ای با آمریکا از منظر شخصیتها و خواص ایرانی </a:t>
            </a:r>
          </a:p>
        </p:txBody>
      </p:sp>
      <p:sp>
        <p:nvSpPr>
          <p:cNvPr id="3" name="Content Placeholder 2"/>
          <p:cNvSpPr>
            <a:spLocks noGrp="1"/>
          </p:cNvSpPr>
          <p:nvPr>
            <p:ph sz="quarter" idx="13"/>
          </p:nvPr>
        </p:nvSpPr>
        <p:spPr>
          <a:xfrm>
            <a:off x="251520" y="1772816"/>
            <a:ext cx="8640960" cy="4608512"/>
          </a:xfrm>
        </p:spPr>
        <p:txBody>
          <a:bodyPr/>
          <a:lstStyle/>
          <a:p>
            <a:pPr marL="45720" indent="0">
              <a:lnSpc>
                <a:spcPct val="115000"/>
              </a:lnSpc>
              <a:spcAft>
                <a:spcPts val="1000"/>
              </a:spcAft>
              <a:buNone/>
            </a:pPr>
            <a:r>
              <a:rPr lang="fa-IR" sz="3600" b="1" dirty="0">
                <a:latin typeface="Calibri"/>
                <a:ea typeface="Calibri"/>
                <a:cs typeface="B Nazanin"/>
              </a:rPr>
              <a:t>مواضع رئیس جمهور روحانی </a:t>
            </a:r>
            <a:endParaRPr lang="en-US" sz="2400" dirty="0">
              <a:latin typeface="Calibri"/>
              <a:ea typeface="Calibri"/>
              <a:cs typeface="Arial"/>
            </a:endParaRPr>
          </a:p>
          <a:p>
            <a:pPr marL="45720" indent="0">
              <a:lnSpc>
                <a:spcPct val="115000"/>
              </a:lnSpc>
              <a:spcAft>
                <a:spcPts val="1000"/>
              </a:spcAft>
              <a:buNone/>
            </a:pPr>
            <a:r>
              <a:rPr lang="ar-SA" sz="3600" dirty="0">
                <a:latin typeface="Calibri"/>
                <a:ea typeface="Calibri"/>
                <a:cs typeface="B Nazanin"/>
              </a:rPr>
              <a:t>سخنان رییس جمهور در هشتم اردیبهشت ماه ۹۴ که در جمع کارگران گفت: «بعضی فکر می‌کنند در ماجرای مذاکرات هسته‌ای، ‌دولت تنها دنبال این است که یک معضل به نام پرونده هسته‌ای را حل کند. پرونده هسته‌ای و حل آن اولین گام برای حل معضلات اساسی است.»</a:t>
            </a:r>
            <a:endParaRPr lang="en-US" sz="24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268816043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772816"/>
            <a:ext cx="8712968" cy="3384376"/>
          </a:xfrm>
        </p:spPr>
        <p:txBody>
          <a:bodyPr>
            <a:normAutofit lnSpcReduction="10000"/>
          </a:bodyPr>
          <a:lstStyle/>
          <a:p>
            <a:pPr marL="45720" indent="0" algn="just">
              <a:lnSpc>
                <a:spcPct val="115000"/>
              </a:lnSpc>
              <a:spcAft>
                <a:spcPts val="1000"/>
              </a:spcAft>
              <a:buNone/>
            </a:pPr>
            <a:r>
              <a:rPr lang="ar-SA" sz="3600" b="1" dirty="0">
                <a:latin typeface="Calibri"/>
                <a:ea typeface="Calibri"/>
                <a:cs typeface="B Nazanin"/>
              </a:rPr>
              <a:t>درمصاحبه۱۴ فروردین ۹۴ در شبکه خبر سیما روحانی: </a:t>
            </a:r>
            <a:endParaRPr lang="fa-IR" sz="3600" b="1" dirty="0" smtClean="0">
              <a:latin typeface="Calibri"/>
              <a:ea typeface="Calibri"/>
              <a:cs typeface="B Nazanin"/>
            </a:endParaRPr>
          </a:p>
          <a:p>
            <a:pPr marL="45720" indent="0" algn="just">
              <a:lnSpc>
                <a:spcPct val="115000"/>
              </a:lnSpc>
              <a:spcAft>
                <a:spcPts val="1000"/>
              </a:spcAft>
              <a:buNone/>
            </a:pPr>
            <a:r>
              <a:rPr lang="ar-SA" sz="3600" dirty="0" smtClean="0">
                <a:latin typeface="Calibri"/>
                <a:ea typeface="Calibri"/>
                <a:cs typeface="B Nazanin"/>
              </a:rPr>
              <a:t>«</a:t>
            </a:r>
            <a:r>
              <a:rPr lang="ar-SA" sz="3600" dirty="0">
                <a:latin typeface="Calibri"/>
                <a:ea typeface="Calibri"/>
                <a:cs typeface="B Nazanin"/>
              </a:rPr>
              <a:t>بحث ما فقط هسته‌ای نیست، این نیست که ما امروز موضوعی به نام هسته‌ای داریم و می‌خواهیم با دنیا مذاکره کنیم و این موضوع تمام شود، این پله اول برای رسیدن به بام تعامل سازنده با جهان است.»</a:t>
            </a:r>
            <a:endParaRPr lang="en-US" sz="2400" dirty="0">
              <a:latin typeface="Calibri"/>
              <a:ea typeface="Calibri"/>
              <a:cs typeface="Arial"/>
            </a:endParaRPr>
          </a:p>
          <a:p>
            <a:endParaRPr lang="fa-IR" dirty="0"/>
          </a:p>
        </p:txBody>
      </p:sp>
    </p:spTree>
    <p:extLst>
      <p:ext uri="{BB962C8B-B14F-4D97-AF65-F5344CB8AC3E}">
        <p14:creationId xmlns:p14="http://schemas.microsoft.com/office/powerpoint/2010/main" val="3843162824"/>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noGrp="1"/>
          </p:cNvSpPr>
          <p:nvPr>
            <p:ph sz="quarter" idx="13"/>
          </p:nvPr>
        </p:nvSpPr>
        <p:spPr>
          <a:xfrm>
            <a:off x="179512" y="1484784"/>
            <a:ext cx="8712968" cy="3888432"/>
          </a:xfrm>
          <a:prstGeom prst="rect">
            <a:avLst/>
          </a:prstGeom>
        </p:spPr>
        <p:txBody>
          <a:bodyPr vert="horz" lIns="91440" tIns="45720" rIns="91440" bIns="45720" rtlCol="0">
            <a:norm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nSpc>
                <a:spcPct val="115000"/>
              </a:lnSpc>
              <a:spcAft>
                <a:spcPts val="1000"/>
              </a:spcAft>
              <a:buNone/>
            </a:pPr>
            <a:r>
              <a:rPr lang="ar-SA" sz="2800" b="1" dirty="0">
                <a:latin typeface="Calibri"/>
                <a:ea typeface="Calibri"/>
                <a:cs typeface="B Nazanin"/>
              </a:rPr>
              <a:t>در مصاحبه با شبکه تلوزیونی ان بی سی 28 شهریور 93 روحانی: </a:t>
            </a:r>
            <a:endParaRPr lang="fa-IR" sz="2800" b="1" dirty="0" smtClean="0">
              <a:latin typeface="Calibri"/>
              <a:ea typeface="Calibri"/>
              <a:cs typeface="B Nazanin"/>
            </a:endParaRPr>
          </a:p>
          <a:p>
            <a:pPr marL="45720" indent="0">
              <a:lnSpc>
                <a:spcPct val="115000"/>
              </a:lnSpc>
              <a:spcAft>
                <a:spcPts val="1000"/>
              </a:spcAft>
              <a:buNone/>
            </a:pPr>
            <a:r>
              <a:rPr lang="ar-SA" sz="3600" dirty="0" smtClean="0">
                <a:latin typeface="Calibri"/>
                <a:ea typeface="Calibri"/>
                <a:cs typeface="B Nazanin"/>
              </a:rPr>
              <a:t>«</a:t>
            </a:r>
            <a:r>
              <a:rPr lang="ar-SA" sz="3600" dirty="0">
                <a:latin typeface="Calibri"/>
                <a:ea typeface="Calibri"/>
                <a:cs typeface="B Nazanin"/>
              </a:rPr>
              <a:t>به هر حال این عدم رابطه و شرایط ایران و آمریکا تا قیامت که نخواهد بود. به هر حال زمانی دریک شرایط مناسبی ، در دوره این دولت یا دولت بعدی و یا بعد از آن ، مسئله ایران و آمریکا حل خواهد شد.»</a:t>
            </a:r>
            <a:endParaRPr lang="en-US" sz="3600" dirty="0">
              <a:latin typeface="Calibri"/>
              <a:ea typeface="Calibri"/>
              <a:cs typeface="B Nazanin"/>
            </a:endParaRPr>
          </a:p>
          <a:p>
            <a:endParaRPr lang="fa-IR" dirty="0"/>
          </a:p>
        </p:txBody>
      </p:sp>
    </p:spTree>
    <p:extLst>
      <p:ext uri="{BB962C8B-B14F-4D97-AF65-F5344CB8AC3E}">
        <p14:creationId xmlns:p14="http://schemas.microsoft.com/office/powerpoint/2010/main" val="2941473341"/>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052736"/>
            <a:ext cx="8712968" cy="4209648"/>
          </a:xfrm>
        </p:spPr>
        <p:txBody>
          <a:bodyPr>
            <a:normAutofit fontScale="25000" lnSpcReduction="20000"/>
          </a:bodyPr>
          <a:lstStyle/>
          <a:p>
            <a:pPr marL="45720" indent="0">
              <a:lnSpc>
                <a:spcPct val="135000"/>
              </a:lnSpc>
              <a:spcAft>
                <a:spcPts val="1000"/>
              </a:spcAft>
              <a:buNone/>
            </a:pPr>
            <a:r>
              <a:rPr lang="ar-SA" sz="14400" b="1" dirty="0">
                <a:latin typeface="Calibri"/>
                <a:ea typeface="Calibri"/>
                <a:cs typeface="B Nazanin" pitchFamily="2" charset="-78"/>
              </a:rPr>
              <a:t>مواضع آقای هاشمی رفسنجانی </a:t>
            </a:r>
            <a:endParaRPr lang="en-US" sz="14400" b="1" dirty="0">
              <a:latin typeface="Calibri"/>
              <a:ea typeface="Calibri"/>
              <a:cs typeface="B Nazanin" pitchFamily="2" charset="-78"/>
            </a:endParaRPr>
          </a:p>
          <a:p>
            <a:pPr marL="45720" indent="0" algn="just">
              <a:lnSpc>
                <a:spcPct val="135000"/>
              </a:lnSpc>
              <a:spcAft>
                <a:spcPts val="1000"/>
              </a:spcAft>
              <a:buNone/>
            </a:pPr>
            <a:r>
              <a:rPr lang="ar-SA" sz="14400" dirty="0">
                <a:latin typeface="Calibri"/>
                <a:ea typeface="Calibri"/>
                <a:cs typeface="B Nazanin" pitchFamily="2" charset="-78"/>
              </a:rPr>
              <a:t>مصاحبه در گفتگو با </a:t>
            </a:r>
            <a:r>
              <a:rPr lang="ar-SA" sz="14400" dirty="0" smtClean="0">
                <a:latin typeface="Calibri"/>
                <a:ea typeface="Calibri"/>
                <a:cs typeface="B Nazanin" pitchFamily="2" charset="-78"/>
              </a:rPr>
              <a:t>گاردین:«</a:t>
            </a:r>
            <a:r>
              <a:rPr lang="ar-SA" sz="14400" dirty="0">
                <a:latin typeface="Calibri"/>
                <a:ea typeface="Calibri"/>
                <a:cs typeface="B Nazanin" pitchFamily="2" charset="-78"/>
              </a:rPr>
              <a:t>مذاکرات هسته‌ای تابوی گفت‌وگوی رو در رو با آمریکا را شکسته و توافق می‌تواند گامی بزرگ رو به جلو باشد و  بازگشایی سفارت آمریکا در ایران، غیر ممکن نیست اما این مسئله به رفتار طرفین بستگی دارد.»</a:t>
            </a:r>
            <a:endParaRPr lang="en-US" sz="14400" dirty="0">
              <a:latin typeface="Calibri"/>
              <a:ea typeface="Calibri"/>
              <a:cs typeface="B Nazanin" pitchFamily="2" charset="-78"/>
            </a:endParaRPr>
          </a:p>
          <a:p>
            <a:endParaRPr lang="fa-IR" dirty="0"/>
          </a:p>
        </p:txBody>
      </p:sp>
    </p:spTree>
    <p:extLst>
      <p:ext uri="{BB962C8B-B14F-4D97-AF65-F5344CB8AC3E}">
        <p14:creationId xmlns:p14="http://schemas.microsoft.com/office/powerpoint/2010/main" val="197092730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48680"/>
            <a:ext cx="8712968" cy="5976664"/>
          </a:xfrm>
        </p:spPr>
        <p:txBody>
          <a:bodyPr>
            <a:normAutofit fontScale="92500" lnSpcReduction="10000"/>
          </a:bodyPr>
          <a:lstStyle/>
          <a:p>
            <a:pPr marL="45720" indent="0" algn="just">
              <a:lnSpc>
                <a:spcPct val="115000"/>
              </a:lnSpc>
              <a:spcAft>
                <a:spcPts val="1000"/>
              </a:spcAft>
              <a:buNone/>
            </a:pPr>
            <a:r>
              <a:rPr lang="ar-SA" sz="3900" b="1" dirty="0">
                <a:latin typeface="Calibri"/>
                <a:ea typeface="Calibri"/>
                <a:cs typeface="B Nazanin" pitchFamily="2" charset="-78"/>
              </a:rPr>
              <a:t>آقای دکتر نهاوندیان رئیس دفتر رئیس جمهور در جلسه با اعضای اتاق بازرگانی و اقتصادی : این برجام زیرساخت رابطه با آمریکا را تقویت می کند. این زیرساخت 4 مرحله دارد: </a:t>
            </a:r>
            <a:endParaRPr lang="en-US" sz="2600" b="1" dirty="0">
              <a:latin typeface="Calibri"/>
              <a:ea typeface="Calibri"/>
              <a:cs typeface="B Nazanin" pitchFamily="2" charset="-78"/>
            </a:endParaRPr>
          </a:p>
          <a:p>
            <a:pPr marL="0" lvl="0" indent="0" algn="just">
              <a:lnSpc>
                <a:spcPct val="115000"/>
              </a:lnSpc>
              <a:spcAft>
                <a:spcPts val="1000"/>
              </a:spcAft>
              <a:buNone/>
            </a:pPr>
            <a:r>
              <a:rPr lang="fa-IR" sz="3900" dirty="0" smtClean="0">
                <a:latin typeface="Calibri"/>
                <a:ea typeface="Calibri"/>
                <a:cs typeface="B Nazanin"/>
              </a:rPr>
              <a:t>1- </a:t>
            </a:r>
            <a:r>
              <a:rPr lang="ar-SA" sz="3900" dirty="0" smtClean="0">
                <a:latin typeface="Calibri"/>
                <a:ea typeface="Calibri"/>
                <a:cs typeface="B Nazanin"/>
              </a:rPr>
              <a:t>گشایش </a:t>
            </a:r>
            <a:r>
              <a:rPr lang="ar-SA" sz="3900" dirty="0">
                <a:latin typeface="Calibri"/>
                <a:ea typeface="Calibri"/>
                <a:cs typeface="B Nazanin"/>
              </a:rPr>
              <a:t>دفاتر حافظ منافع دو کشور</a:t>
            </a:r>
            <a:endParaRPr lang="en-US" sz="2600" dirty="0">
              <a:latin typeface="Calibri"/>
              <a:ea typeface="Calibri"/>
              <a:cs typeface="Arial"/>
            </a:endParaRPr>
          </a:p>
          <a:p>
            <a:pPr marL="0" lvl="0" indent="0" algn="just">
              <a:lnSpc>
                <a:spcPct val="115000"/>
              </a:lnSpc>
              <a:spcAft>
                <a:spcPts val="1000"/>
              </a:spcAft>
              <a:buNone/>
            </a:pPr>
            <a:r>
              <a:rPr lang="fa-IR" sz="3900" dirty="0" smtClean="0">
                <a:latin typeface="Calibri"/>
                <a:ea typeface="Calibri"/>
                <a:cs typeface="B Nazanin"/>
              </a:rPr>
              <a:t>2- </a:t>
            </a:r>
            <a:r>
              <a:rPr lang="ar-SA" sz="3900" dirty="0" smtClean="0">
                <a:latin typeface="Calibri"/>
                <a:ea typeface="Calibri"/>
                <a:cs typeface="B Nazanin"/>
              </a:rPr>
              <a:t>آغاز </a:t>
            </a:r>
            <a:r>
              <a:rPr lang="ar-SA" sz="3900" dirty="0">
                <a:latin typeface="Calibri"/>
                <a:ea typeface="Calibri"/>
                <a:cs typeface="B Nazanin"/>
              </a:rPr>
              <a:t>مذاکرات منطقه ای با آمریکا </a:t>
            </a:r>
            <a:endParaRPr lang="en-US" sz="2600" dirty="0">
              <a:latin typeface="Calibri"/>
              <a:ea typeface="Calibri"/>
              <a:cs typeface="Arial"/>
            </a:endParaRPr>
          </a:p>
          <a:p>
            <a:pPr marL="0" lvl="0" indent="0" algn="just">
              <a:lnSpc>
                <a:spcPct val="115000"/>
              </a:lnSpc>
              <a:spcAft>
                <a:spcPts val="1000"/>
              </a:spcAft>
              <a:buNone/>
            </a:pPr>
            <a:r>
              <a:rPr lang="fa-IR" sz="3900" dirty="0" smtClean="0">
                <a:latin typeface="Calibri"/>
                <a:ea typeface="Calibri"/>
                <a:cs typeface="B Nazanin"/>
              </a:rPr>
              <a:t>3- </a:t>
            </a:r>
            <a:r>
              <a:rPr lang="ar-SA" sz="3900" dirty="0" smtClean="0">
                <a:latin typeface="Calibri"/>
                <a:ea typeface="Calibri"/>
                <a:cs typeface="B Nazanin"/>
              </a:rPr>
              <a:t>برقراری </a:t>
            </a:r>
            <a:r>
              <a:rPr lang="ar-SA" sz="3900" dirty="0">
                <a:latin typeface="Calibri"/>
                <a:ea typeface="Calibri"/>
                <a:cs typeface="B Nazanin"/>
              </a:rPr>
              <a:t>تلفن یا خط قرمز </a:t>
            </a:r>
            <a:endParaRPr lang="en-US" sz="2600" dirty="0">
              <a:latin typeface="Calibri"/>
              <a:ea typeface="Calibri"/>
              <a:cs typeface="Arial"/>
            </a:endParaRPr>
          </a:p>
          <a:p>
            <a:pPr marL="0" lvl="0" indent="0" algn="just">
              <a:lnSpc>
                <a:spcPct val="115000"/>
              </a:lnSpc>
              <a:spcAft>
                <a:spcPts val="1000"/>
              </a:spcAft>
              <a:buNone/>
            </a:pPr>
            <a:r>
              <a:rPr lang="fa-IR" sz="3900" dirty="0" smtClean="0">
                <a:latin typeface="Calibri"/>
                <a:ea typeface="Calibri"/>
                <a:cs typeface="B Nazanin"/>
              </a:rPr>
              <a:t>4- </a:t>
            </a:r>
            <a:r>
              <a:rPr lang="ar-SA" sz="3900" dirty="0" smtClean="0">
                <a:latin typeface="Calibri"/>
                <a:ea typeface="Calibri"/>
                <a:cs typeface="B Nazanin"/>
              </a:rPr>
              <a:t>آغاز </a:t>
            </a:r>
            <a:r>
              <a:rPr lang="ar-SA" sz="3900" dirty="0">
                <a:latin typeface="Calibri"/>
                <a:ea typeface="Calibri"/>
                <a:cs typeface="B Nazanin"/>
              </a:rPr>
              <a:t>رابطه دوجانبه بین دوکشور</a:t>
            </a:r>
            <a:endParaRPr lang="en-US" sz="26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425344995"/>
      </p:ext>
    </p:extLst>
  </p:cSld>
  <p:clrMapOvr>
    <a:masterClrMapping/>
  </p:clrMapOvr>
  <mc:AlternateContent xmlns:mc="http://schemas.openxmlformats.org/markup-compatibility/2006" xmlns:p14="http://schemas.microsoft.com/office/powerpoint/2010/main">
    <mc:Choice Requires="p14">
      <p:transition spd="slow" p14:dur="3900">
        <p14:glitter dir="r"/>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41784"/>
            <a:ext cx="8568951" cy="1143000"/>
          </a:xfrm>
        </p:spPr>
        <p:txBody>
          <a:bodyPr/>
          <a:lstStyle/>
          <a:p>
            <a:pPr marL="0" indent="0">
              <a:buNone/>
            </a:pPr>
            <a:r>
              <a:rPr lang="fa-IR" dirty="0">
                <a:cs typeface="B Titr" pitchFamily="2" charset="-78"/>
              </a:rPr>
              <a:t>سه راهبرد اصلی آمریکا در ایران </a:t>
            </a:r>
          </a:p>
        </p:txBody>
      </p:sp>
      <p:sp>
        <p:nvSpPr>
          <p:cNvPr id="3" name="Content Placeholder 2"/>
          <p:cNvSpPr>
            <a:spLocks noGrp="1"/>
          </p:cNvSpPr>
          <p:nvPr>
            <p:ph sz="quarter" idx="13"/>
          </p:nvPr>
        </p:nvSpPr>
        <p:spPr>
          <a:xfrm>
            <a:off x="323528" y="1466448"/>
            <a:ext cx="8496944" cy="5058896"/>
          </a:xfrm>
        </p:spPr>
        <p:txBody>
          <a:bodyPr/>
          <a:lstStyle/>
          <a:p>
            <a:pPr marL="0" lvl="0" indent="0" algn="just">
              <a:lnSpc>
                <a:spcPct val="115000"/>
              </a:lnSpc>
              <a:spcAft>
                <a:spcPts val="1000"/>
              </a:spcAft>
              <a:buNone/>
            </a:pPr>
            <a:r>
              <a:rPr lang="fa-IR" sz="3200" b="1" dirty="0" smtClean="0">
                <a:latin typeface="Calibri"/>
                <a:ea typeface="Calibri"/>
                <a:cs typeface="B Nazanin"/>
              </a:rPr>
              <a:t>1- سرنگونی </a:t>
            </a:r>
            <a:r>
              <a:rPr lang="fa-IR" sz="3200" b="1" dirty="0">
                <a:latin typeface="Calibri"/>
                <a:ea typeface="Calibri"/>
                <a:cs typeface="B Nazanin"/>
              </a:rPr>
              <a:t>نظام اسلامی</a:t>
            </a:r>
            <a:r>
              <a:rPr lang="fa-IR" sz="3200" dirty="0">
                <a:latin typeface="Calibri"/>
                <a:ea typeface="Calibri"/>
                <a:cs typeface="B Nazanin"/>
              </a:rPr>
              <a:t>  </a:t>
            </a:r>
            <a:endParaRPr lang="fa-IR" sz="3200" dirty="0" smtClean="0">
              <a:latin typeface="Calibri"/>
              <a:ea typeface="Calibri"/>
              <a:cs typeface="B Nazanin"/>
            </a:endParaRPr>
          </a:p>
          <a:p>
            <a:pPr marL="0" lvl="0" indent="0" algn="just">
              <a:lnSpc>
                <a:spcPct val="115000"/>
              </a:lnSpc>
              <a:spcAft>
                <a:spcPts val="1000"/>
              </a:spcAft>
              <a:buNone/>
            </a:pPr>
            <a:r>
              <a:rPr lang="fa-IR" sz="3200" dirty="0" smtClean="0">
                <a:latin typeface="Calibri"/>
                <a:ea typeface="Calibri"/>
                <a:cs typeface="B Nazanin"/>
              </a:rPr>
              <a:t>                                            </a:t>
            </a:r>
            <a:r>
              <a:rPr lang="fa-IR" sz="3200" dirty="0">
                <a:latin typeface="Calibri"/>
                <a:ea typeface="Calibri"/>
                <a:cs typeface="B Nazanin"/>
              </a:rPr>
              <a:t>الف: تغییر رفتار رهبری </a:t>
            </a:r>
            <a:endParaRPr lang="en-US" sz="2000" dirty="0">
              <a:latin typeface="Calibri"/>
              <a:ea typeface="Calibri"/>
              <a:cs typeface="Arial"/>
            </a:endParaRPr>
          </a:p>
          <a:p>
            <a:pPr marL="0" lvl="0" indent="0" algn="just">
              <a:lnSpc>
                <a:spcPct val="115000"/>
              </a:lnSpc>
              <a:spcAft>
                <a:spcPts val="1000"/>
              </a:spcAft>
              <a:buNone/>
            </a:pPr>
            <a:r>
              <a:rPr lang="fa-IR" sz="3200" b="1" dirty="0" smtClean="0">
                <a:latin typeface="Calibri"/>
                <a:ea typeface="Calibri"/>
                <a:cs typeface="B Nazanin"/>
              </a:rPr>
              <a:t>2- تغییر </a:t>
            </a:r>
            <a:r>
              <a:rPr lang="fa-IR" sz="3200" b="1" dirty="0">
                <a:latin typeface="Calibri"/>
                <a:ea typeface="Calibri"/>
                <a:cs typeface="B Nazanin"/>
              </a:rPr>
              <a:t>رفتار </a:t>
            </a:r>
            <a:r>
              <a:rPr lang="fa-IR" sz="3200" b="1" dirty="0" smtClean="0">
                <a:latin typeface="Calibri"/>
                <a:ea typeface="Calibri"/>
                <a:cs typeface="B Nazanin"/>
              </a:rPr>
              <a:t>ایران</a:t>
            </a:r>
          </a:p>
          <a:p>
            <a:pPr marL="0" lvl="0" indent="0" algn="just">
              <a:lnSpc>
                <a:spcPct val="115000"/>
              </a:lnSpc>
              <a:spcAft>
                <a:spcPts val="1000"/>
              </a:spcAft>
              <a:buNone/>
            </a:pPr>
            <a:r>
              <a:rPr lang="fa-IR" sz="3200" b="1" dirty="0" smtClean="0">
                <a:latin typeface="Calibri"/>
                <a:ea typeface="Calibri"/>
                <a:cs typeface="B Nazanin"/>
              </a:rPr>
              <a:t> </a:t>
            </a:r>
            <a:r>
              <a:rPr lang="fa-IR" sz="3200" dirty="0" smtClean="0">
                <a:latin typeface="Calibri"/>
                <a:ea typeface="Calibri"/>
                <a:cs typeface="B Nazanin"/>
              </a:rPr>
              <a:t>                                           ب</a:t>
            </a:r>
            <a:r>
              <a:rPr lang="fa-IR" sz="3200" dirty="0">
                <a:latin typeface="Calibri"/>
                <a:ea typeface="Calibri"/>
                <a:cs typeface="B Nazanin"/>
              </a:rPr>
              <a:t>: تغییر رفتار مردم </a:t>
            </a:r>
            <a:endParaRPr lang="fa-IR" sz="3200" dirty="0" smtClean="0">
              <a:latin typeface="Calibri"/>
              <a:ea typeface="Calibri"/>
              <a:cs typeface="B Nazanin"/>
            </a:endParaRPr>
          </a:p>
          <a:p>
            <a:pPr marL="0" lvl="0" indent="0" algn="just">
              <a:lnSpc>
                <a:spcPct val="115000"/>
              </a:lnSpc>
              <a:spcAft>
                <a:spcPts val="1000"/>
              </a:spcAft>
              <a:buNone/>
            </a:pPr>
            <a:endParaRPr lang="en-US" sz="2000" dirty="0">
              <a:latin typeface="Calibri"/>
              <a:ea typeface="Calibri"/>
              <a:cs typeface="Arial"/>
            </a:endParaRPr>
          </a:p>
          <a:p>
            <a:pPr marL="0" lvl="0" indent="0" algn="just">
              <a:lnSpc>
                <a:spcPct val="115000"/>
              </a:lnSpc>
              <a:spcAft>
                <a:spcPts val="1000"/>
              </a:spcAft>
              <a:buNone/>
            </a:pPr>
            <a:r>
              <a:rPr lang="fa-IR" sz="3200" b="1" dirty="0" smtClean="0">
                <a:latin typeface="Calibri"/>
                <a:ea typeface="Calibri"/>
                <a:cs typeface="B Nazanin"/>
              </a:rPr>
              <a:t>3- همراهی </a:t>
            </a:r>
            <a:r>
              <a:rPr lang="fa-IR" sz="3200" b="1" dirty="0">
                <a:latin typeface="Calibri"/>
                <a:ea typeface="Calibri"/>
                <a:cs typeface="B Nazanin"/>
              </a:rPr>
              <a:t>نظام ایران با سیاستها و برنامه های نظام استکباری در منطقه </a:t>
            </a:r>
            <a:endParaRPr lang="en-US" sz="2000" dirty="0">
              <a:latin typeface="Calibri"/>
              <a:ea typeface="Calibri"/>
              <a:cs typeface="Arial"/>
            </a:endParaRPr>
          </a:p>
          <a:p>
            <a:endParaRPr lang="fa-IR" dirty="0"/>
          </a:p>
        </p:txBody>
      </p:sp>
      <p:cxnSp>
        <p:nvCxnSpPr>
          <p:cNvPr id="5" name="Straight Connector 4"/>
          <p:cNvCxnSpPr/>
          <p:nvPr/>
        </p:nvCxnSpPr>
        <p:spPr>
          <a:xfrm flipH="1" flipV="1">
            <a:off x="4427984" y="2564904"/>
            <a:ext cx="1512168" cy="936104"/>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4427984" y="3501008"/>
            <a:ext cx="1512168" cy="64807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85078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41784"/>
            <a:ext cx="8568952" cy="1143000"/>
          </a:xfrm>
        </p:spPr>
        <p:txBody>
          <a:bodyPr/>
          <a:lstStyle/>
          <a:p>
            <a:pPr marL="0" indent="0">
              <a:buNone/>
            </a:pPr>
            <a:r>
              <a:rPr lang="fa-IR" sz="3600" dirty="0">
                <a:cs typeface="B Titr" pitchFamily="2" charset="-78"/>
              </a:rPr>
              <a:t>تغییر رفتار مردم با اقدامات ذیل ممکن خواهد </a:t>
            </a:r>
            <a:r>
              <a:rPr lang="fa-IR" sz="3600" dirty="0" smtClean="0">
                <a:cs typeface="B Titr" pitchFamily="2" charset="-78"/>
              </a:rPr>
              <a:t>شد:</a:t>
            </a:r>
            <a:endParaRPr lang="fa-IR" sz="3600" dirty="0">
              <a:cs typeface="B Titr" pitchFamily="2" charset="-78"/>
            </a:endParaRPr>
          </a:p>
        </p:txBody>
      </p:sp>
      <p:sp>
        <p:nvSpPr>
          <p:cNvPr id="3" name="Content Placeholder 2"/>
          <p:cNvSpPr>
            <a:spLocks noGrp="1"/>
          </p:cNvSpPr>
          <p:nvPr>
            <p:ph sz="quarter" idx="13"/>
          </p:nvPr>
        </p:nvSpPr>
        <p:spPr>
          <a:xfrm>
            <a:off x="179512" y="1394440"/>
            <a:ext cx="8712968" cy="5058896"/>
          </a:xfrm>
        </p:spPr>
        <p:txBody>
          <a:bodyPr>
            <a:normAutofit fontScale="85000" lnSpcReduction="10000"/>
          </a:bodyPr>
          <a:lstStyle/>
          <a:p>
            <a:pPr marL="45720" indent="0">
              <a:buNone/>
            </a:pPr>
            <a:r>
              <a:rPr lang="fa-IR" sz="3800" b="1" dirty="0" smtClean="0">
                <a:cs typeface="B Nazanin" pitchFamily="2" charset="-78"/>
              </a:rPr>
              <a:t>1- تغییر </a:t>
            </a:r>
            <a:r>
              <a:rPr lang="fa-IR" sz="3800" b="1" dirty="0">
                <a:cs typeface="B Nazanin" pitchFamily="2" charset="-78"/>
              </a:rPr>
              <a:t>باور مردم، تغییر رفتار مردم، تغییر افکار و اندیشه مردم و تصرف اراده ملی و هدایت آن </a:t>
            </a:r>
          </a:p>
          <a:p>
            <a:pPr marL="45720" indent="0">
              <a:buNone/>
            </a:pPr>
            <a:r>
              <a:rPr lang="fa-IR" sz="2800" dirty="0">
                <a:cs typeface="B Nazanin" pitchFamily="2" charset="-78"/>
              </a:rPr>
              <a:t>وَ قالَ فِرْعَوْنُ يا أَيُّهَا الْمَلَأُ ما عَلِمْتُ لَکُمْ مِنْ إِلهٍ غَيْري فَأَوْقِدْ لي‏ يا هامانُ عَلَي الطِّينِ فَاجْعَلْ لي‏ صَرْحاً لَعَلِّي أَطَّلِعُ إِلي‏ إِلهِ مُوسي‏ وَ إِنِّي لَأَظُنُّهُ مِنَ الْکاذِبينَ. </a:t>
            </a:r>
            <a:r>
              <a:rPr lang="fa-IR" sz="1900" dirty="0">
                <a:cs typeface="B Nazanin" pitchFamily="2" charset="-78"/>
              </a:rPr>
              <a:t>(سوره قصص آیه 38)</a:t>
            </a:r>
          </a:p>
          <a:p>
            <a:pPr marL="45720" indent="0">
              <a:lnSpc>
                <a:spcPct val="115000"/>
              </a:lnSpc>
              <a:spcAft>
                <a:spcPts val="1000"/>
              </a:spcAft>
              <a:buNone/>
            </a:pPr>
            <a:r>
              <a:rPr lang="fa-IR" sz="3200" b="1" dirty="0">
                <a:cs typeface="B Nazanin" pitchFamily="2" charset="-78"/>
              </a:rPr>
              <a:t>جنگ نرم افزاری برای انحراف افکار عمومی </a:t>
            </a:r>
            <a:endParaRPr lang="en-US" sz="3200" b="1" dirty="0">
              <a:cs typeface="B Nazanin" pitchFamily="2" charset="-78"/>
            </a:endParaRPr>
          </a:p>
          <a:p>
            <a:pPr marL="0" lvl="0" indent="0">
              <a:lnSpc>
                <a:spcPct val="115000"/>
              </a:lnSpc>
              <a:spcAft>
                <a:spcPts val="1000"/>
              </a:spcAft>
              <a:buNone/>
            </a:pPr>
            <a:r>
              <a:rPr lang="fa-IR" sz="3300" dirty="0" smtClean="0">
                <a:latin typeface="Calibri"/>
                <a:ea typeface="Calibri"/>
                <a:cs typeface="B Nazanin"/>
              </a:rPr>
              <a:t>1- صحنه </a:t>
            </a:r>
            <a:r>
              <a:rPr lang="fa-IR" sz="3300" dirty="0">
                <a:latin typeface="Calibri"/>
                <a:ea typeface="Calibri"/>
                <a:cs typeface="B Nazanin"/>
              </a:rPr>
              <a:t>سازی فرعون به وسیله ساختن برج معروفش برای بیرون کردن موسی از میدان </a:t>
            </a:r>
            <a:endParaRPr lang="en-US" sz="2400" dirty="0">
              <a:latin typeface="Calibri"/>
              <a:ea typeface="Calibri"/>
              <a:cs typeface="Arial"/>
            </a:endParaRPr>
          </a:p>
          <a:p>
            <a:pPr marL="0" lvl="0" indent="0">
              <a:lnSpc>
                <a:spcPct val="115000"/>
              </a:lnSpc>
              <a:spcAft>
                <a:spcPts val="1000"/>
              </a:spcAft>
              <a:buNone/>
            </a:pPr>
            <a:r>
              <a:rPr lang="fa-IR" sz="3300" dirty="0" smtClean="0">
                <a:latin typeface="Calibri"/>
                <a:ea typeface="Calibri"/>
                <a:cs typeface="B Nazanin"/>
              </a:rPr>
              <a:t>2- جلب </a:t>
            </a:r>
            <a:r>
              <a:rPr lang="fa-IR" sz="3300" dirty="0">
                <a:latin typeface="Calibri"/>
                <a:ea typeface="Calibri"/>
                <a:cs typeface="B Nazanin"/>
              </a:rPr>
              <a:t>افکار توده ها و منحرف ساختن مردم و اغفال آنان </a:t>
            </a:r>
            <a:endParaRPr lang="en-US" sz="2400" dirty="0">
              <a:latin typeface="Calibri"/>
              <a:ea typeface="Calibri"/>
              <a:cs typeface="Arial"/>
            </a:endParaRPr>
          </a:p>
          <a:p>
            <a:pPr marL="0" lvl="0" indent="0">
              <a:lnSpc>
                <a:spcPct val="115000"/>
              </a:lnSpc>
              <a:spcAft>
                <a:spcPts val="1000"/>
              </a:spcAft>
              <a:buNone/>
            </a:pPr>
            <a:r>
              <a:rPr lang="fa-IR" sz="3300" dirty="0" smtClean="0">
                <a:latin typeface="Calibri"/>
                <a:ea typeface="Calibri"/>
                <a:cs typeface="B Nazanin"/>
              </a:rPr>
              <a:t>3- تضعیف </a:t>
            </a:r>
            <a:r>
              <a:rPr lang="fa-IR" sz="3300" dirty="0">
                <a:latin typeface="Calibri"/>
                <a:ea typeface="Calibri"/>
                <a:cs typeface="B Nazanin"/>
              </a:rPr>
              <a:t>رهبر دینی مردم با تهمت فرعون و نسبت دروغگویی به موسی (ع)</a:t>
            </a:r>
            <a:endParaRPr lang="en-US" sz="24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99672302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1883648"/>
            <a:ext cx="8856984" cy="2697480"/>
          </a:xfrm>
        </p:spPr>
        <p:txBody>
          <a:bodyPr>
            <a:normAutofit fontScale="92500"/>
          </a:bodyPr>
          <a:lstStyle/>
          <a:p>
            <a:pPr marL="45720" indent="0">
              <a:buNone/>
            </a:pPr>
            <a:r>
              <a:rPr lang="fa-IR" sz="3600" dirty="0" smtClean="0">
                <a:cs typeface="B Nazanin" pitchFamily="2" charset="-78"/>
              </a:rPr>
              <a:t>فَاسْتَخَفَّ </a:t>
            </a:r>
            <a:r>
              <a:rPr lang="fa-IR" sz="3600" dirty="0">
                <a:cs typeface="B Nazanin" pitchFamily="2" charset="-78"/>
              </a:rPr>
              <a:t>قَوْمَهُ فَأَطاعُوهُ إِنَّهُمْ کانُوا قَوْماً فاسِقينَ . </a:t>
            </a:r>
            <a:r>
              <a:rPr lang="fa-IR" sz="1800" dirty="0">
                <a:cs typeface="B Nazanin" pitchFamily="2" charset="-78"/>
              </a:rPr>
              <a:t>(سوره زخرف آیه 54) </a:t>
            </a:r>
          </a:p>
          <a:p>
            <a:pPr marL="45720" indent="0">
              <a:buNone/>
            </a:pPr>
            <a:r>
              <a:rPr lang="fa-IR" sz="3600" b="1" dirty="0">
                <a:cs typeface="B Nazanin" pitchFamily="2" charset="-78"/>
              </a:rPr>
              <a:t>استخفاف عقول برنامه همیشگی سران گمراهی و مستکبران </a:t>
            </a:r>
          </a:p>
          <a:p>
            <a:pPr marL="45720" indent="0">
              <a:buNone/>
            </a:pPr>
            <a:r>
              <a:rPr lang="fa-IR" sz="3600" dirty="0" smtClean="0">
                <a:cs typeface="B Nazanin" pitchFamily="2" charset="-78"/>
              </a:rPr>
              <a:t>1- تحمیق </a:t>
            </a:r>
            <a:r>
              <a:rPr lang="fa-IR" sz="3600" dirty="0">
                <a:cs typeface="B Nazanin" pitchFamily="2" charset="-78"/>
              </a:rPr>
              <a:t>مردم و تغییر باورهای آنان برای استخفاف عقول ملت ها </a:t>
            </a:r>
          </a:p>
          <a:p>
            <a:pPr marL="45720" indent="0">
              <a:buNone/>
            </a:pPr>
            <a:r>
              <a:rPr lang="fa-IR" sz="3600" dirty="0" smtClean="0">
                <a:cs typeface="B Nazanin" pitchFamily="2" charset="-78"/>
              </a:rPr>
              <a:t>2- اطاعت </a:t>
            </a:r>
            <a:r>
              <a:rPr lang="fa-IR" sz="3600" dirty="0">
                <a:cs typeface="B Nazanin" pitchFamily="2" charset="-78"/>
              </a:rPr>
              <a:t>از مستکبران در اثر تغییر باورها</a:t>
            </a:r>
          </a:p>
          <a:p>
            <a:endParaRPr lang="fa-IR" dirty="0"/>
          </a:p>
        </p:txBody>
      </p:sp>
    </p:spTree>
    <p:extLst>
      <p:ext uri="{BB962C8B-B14F-4D97-AF65-F5344CB8AC3E}">
        <p14:creationId xmlns:p14="http://schemas.microsoft.com/office/powerpoint/2010/main" val="4176329476"/>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476672"/>
            <a:ext cx="8784976" cy="5976664"/>
          </a:xfrm>
        </p:spPr>
        <p:txBody>
          <a:bodyPr>
            <a:normAutofit fontScale="25000" lnSpcReduction="20000"/>
          </a:bodyPr>
          <a:lstStyle/>
          <a:p>
            <a:pPr marL="45720" indent="0" algn="just">
              <a:buNone/>
            </a:pPr>
            <a:r>
              <a:rPr lang="fa-IR" sz="12800" b="1" dirty="0" smtClean="0">
                <a:cs typeface="B Nazanin" pitchFamily="2" charset="-78"/>
              </a:rPr>
              <a:t>2-ترویج </a:t>
            </a:r>
            <a:r>
              <a:rPr lang="fa-IR" sz="12800" b="1" dirty="0">
                <a:cs typeface="B Nazanin" pitchFamily="2" charset="-78"/>
              </a:rPr>
              <a:t>اباحه </a:t>
            </a:r>
            <a:r>
              <a:rPr lang="fa-IR" sz="12800" b="1" dirty="0" smtClean="0">
                <a:cs typeface="B Nazanin" pitchFamily="2" charset="-78"/>
              </a:rPr>
              <a:t>گری، </a:t>
            </a:r>
            <a:r>
              <a:rPr lang="fa-IR" sz="12800" b="1" dirty="0">
                <a:cs typeface="B Nazanin" pitchFamily="2" charset="-78"/>
              </a:rPr>
              <a:t>فساد </a:t>
            </a:r>
            <a:r>
              <a:rPr lang="fa-IR" sz="12800" b="1" dirty="0" smtClean="0">
                <a:cs typeface="B Nazanin" pitchFamily="2" charset="-78"/>
              </a:rPr>
              <a:t>اخلاقی، </a:t>
            </a:r>
            <a:r>
              <a:rPr lang="fa-IR" sz="12800" b="1" dirty="0">
                <a:cs typeface="B Nazanin" pitchFamily="2" charset="-78"/>
              </a:rPr>
              <a:t>مشروبخواری و مواد مخدر </a:t>
            </a:r>
            <a:endParaRPr lang="fa-IR" sz="12800" b="1" dirty="0" smtClean="0">
              <a:cs typeface="B Nazanin" pitchFamily="2" charset="-78"/>
            </a:endParaRPr>
          </a:p>
          <a:p>
            <a:pPr marL="45720" indent="0" algn="just">
              <a:buNone/>
            </a:pPr>
            <a:endParaRPr lang="fa-IR" sz="12800" b="1" dirty="0">
              <a:cs typeface="B Nazanin" pitchFamily="2" charset="-78"/>
            </a:endParaRPr>
          </a:p>
          <a:p>
            <a:pPr marL="45720" indent="0" algn="just">
              <a:buNone/>
            </a:pPr>
            <a:r>
              <a:rPr lang="fa-IR" sz="12800" dirty="0" smtClean="0">
                <a:cs typeface="B Nazanin" pitchFamily="2" charset="-78"/>
              </a:rPr>
              <a:t>وَ </a:t>
            </a:r>
            <a:r>
              <a:rPr lang="fa-IR" sz="12800" dirty="0">
                <a:cs typeface="B Nazanin" pitchFamily="2" charset="-78"/>
              </a:rPr>
              <a:t>إِذا أَرَدْنا أَنْ نُهْلِکَ قَرْيَةً أَمَرْنا مُتْرَفيها فَفَسَقُوا فيها فَحَقَّ عَلَيْهَا الْقَوْلُ فَدَمَّرْناها تَدْميراً</a:t>
            </a:r>
            <a:r>
              <a:rPr lang="fa-IR" sz="7200" dirty="0">
                <a:cs typeface="B Nazanin" pitchFamily="2" charset="-78"/>
              </a:rPr>
              <a:t>.(سوره اسراء آیه 16)</a:t>
            </a:r>
          </a:p>
          <a:p>
            <a:pPr marL="45720" indent="0" algn="just">
              <a:buNone/>
            </a:pPr>
            <a:r>
              <a:rPr lang="fa-IR" sz="12800" dirty="0" smtClean="0">
                <a:cs typeface="B Nazanin" pitchFamily="2" charset="-78"/>
              </a:rPr>
              <a:t>1- در </a:t>
            </a:r>
            <a:r>
              <a:rPr lang="fa-IR" sz="12800" dirty="0">
                <a:cs typeface="B Nazanin" pitchFamily="2" charset="-78"/>
              </a:rPr>
              <a:t>بسیاری از جوامع نا سالم شهوت پرستان ، سردمداران تباهی </a:t>
            </a:r>
            <a:r>
              <a:rPr lang="fa-IR" sz="12800" dirty="0" smtClean="0">
                <a:cs typeface="B Nazanin" pitchFamily="2" charset="-78"/>
              </a:rPr>
              <a:t>و </a:t>
            </a:r>
            <a:r>
              <a:rPr lang="fa-IR" sz="12800" dirty="0">
                <a:cs typeface="B Nazanin" pitchFamily="2" charset="-78"/>
              </a:rPr>
              <a:t>دیگران تابع و پیرو آنها هستند </a:t>
            </a:r>
            <a:endParaRPr lang="fa-IR" sz="12800" dirty="0" smtClean="0">
              <a:cs typeface="B Nazanin" pitchFamily="2" charset="-78"/>
            </a:endParaRPr>
          </a:p>
          <a:p>
            <a:pPr marL="45720" indent="0" algn="just">
              <a:buNone/>
            </a:pPr>
            <a:endParaRPr lang="fa-IR" sz="12800" dirty="0" smtClean="0">
              <a:cs typeface="B Nazanin" pitchFamily="2" charset="-78"/>
            </a:endParaRPr>
          </a:p>
          <a:p>
            <a:pPr marL="45720" indent="0" algn="just">
              <a:buNone/>
            </a:pPr>
            <a:r>
              <a:rPr lang="fa-IR" sz="12800" dirty="0" smtClean="0">
                <a:cs typeface="B Nazanin" pitchFamily="2" charset="-78"/>
              </a:rPr>
              <a:t>2- این </a:t>
            </a:r>
            <a:r>
              <a:rPr lang="fa-IR" sz="12800" dirty="0">
                <a:cs typeface="B Nazanin" pitchFamily="2" charset="-78"/>
              </a:rPr>
              <a:t>افراد بعلت غرق در عیش و نوش و فساد همیشه در مقابل پیامبران و رهبران الهی می ایستند و این ها ریشه اصلی فساد </a:t>
            </a:r>
            <a:r>
              <a:rPr lang="fa-IR" sz="12800" dirty="0" smtClean="0">
                <a:cs typeface="B Nazanin" pitchFamily="2" charset="-78"/>
              </a:rPr>
              <a:t>هستند.</a:t>
            </a:r>
          </a:p>
          <a:p>
            <a:pPr marL="45720" indent="0" algn="just">
              <a:buNone/>
            </a:pPr>
            <a:endParaRPr lang="fa-IR" sz="12800" dirty="0">
              <a:cs typeface="B Nazanin" pitchFamily="2" charset="-78"/>
            </a:endParaRPr>
          </a:p>
          <a:p>
            <a:pPr marL="45720" indent="0" algn="just">
              <a:buNone/>
            </a:pPr>
            <a:r>
              <a:rPr lang="fa-IR" sz="12800" dirty="0" smtClean="0">
                <a:cs typeface="B Nazanin" pitchFamily="2" charset="-78"/>
              </a:rPr>
              <a:t>3- بعلت </a:t>
            </a:r>
            <a:r>
              <a:rPr lang="fa-IR" sz="12800" dirty="0">
                <a:cs typeface="B Nazanin" pitchFamily="2" charset="-78"/>
              </a:rPr>
              <a:t>مخالفت آنان با اوامرو نواهی الهی آن جامعه هلاک و در هم کوبیده خواهد شد. </a:t>
            </a:r>
          </a:p>
          <a:p>
            <a:endParaRPr lang="fa-IR" dirty="0"/>
          </a:p>
        </p:txBody>
      </p:sp>
    </p:spTree>
    <p:extLst>
      <p:ext uri="{BB962C8B-B14F-4D97-AF65-F5344CB8AC3E}">
        <p14:creationId xmlns:p14="http://schemas.microsoft.com/office/powerpoint/2010/main" val="245824700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836712"/>
            <a:ext cx="8640960" cy="5256584"/>
          </a:xfrm>
        </p:spPr>
        <p:txBody>
          <a:bodyPr>
            <a:normAutofit/>
          </a:bodyPr>
          <a:lstStyle/>
          <a:p>
            <a:pPr marL="45720" lvl="0" indent="0" algn="just">
              <a:lnSpc>
                <a:spcPct val="115000"/>
              </a:lnSpc>
              <a:spcAft>
                <a:spcPts val="1000"/>
              </a:spcAft>
              <a:buNone/>
            </a:pPr>
            <a:r>
              <a:rPr lang="fa-IR" sz="3600" b="1" dirty="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ea typeface="+mj-ea"/>
                <a:cs typeface="B Titr" pitchFamily="2" charset="-78"/>
              </a:rPr>
              <a:t>راهبرد اصلی آمریکا سرنگونی نظام اسلامی ایران </a:t>
            </a:r>
            <a:endParaRPr lang="fa-IR" sz="3600" b="1" dirty="0" smtClean="0">
              <a:gradFill>
                <a:gsLst>
                  <a:gs pos="0">
                    <a:prstClr val="black"/>
                  </a:gs>
                  <a:gs pos="40000">
                    <a:prstClr val="black">
                      <a:lumMod val="75000"/>
                      <a:lumOff val="25000"/>
                    </a:prstClr>
                  </a:gs>
                  <a:gs pos="100000">
                    <a:srgbClr val="212745">
                      <a:alpha val="65000"/>
                    </a:srgbClr>
                  </a:gs>
                </a:gsLst>
                <a:lin ang="5400000" scaled="0"/>
              </a:gradFill>
              <a:effectLst>
                <a:reflection blurRad="6350" stA="55000" endA="300" endPos="45500" dir="5400000" sy="-100000" algn="bl" rotWithShape="0"/>
              </a:effectLst>
              <a:ea typeface="+mj-ea"/>
              <a:cs typeface="B Titr" pitchFamily="2" charset="-78"/>
            </a:endParaRPr>
          </a:p>
          <a:p>
            <a:pPr marL="45720" lvl="0" indent="0" algn="just">
              <a:lnSpc>
                <a:spcPct val="115000"/>
              </a:lnSpc>
              <a:spcAft>
                <a:spcPts val="1000"/>
              </a:spcAft>
              <a:buNone/>
            </a:pPr>
            <a:r>
              <a:rPr lang="fa-IR" sz="4000" dirty="0" smtClean="0">
                <a:ea typeface="Calibri"/>
                <a:cs typeface="B Nazanin"/>
              </a:rPr>
              <a:t>- سرنگونی </a:t>
            </a:r>
            <a:r>
              <a:rPr lang="fa-IR" sz="4000" dirty="0">
                <a:ea typeface="Calibri"/>
                <a:cs typeface="B Nazanin"/>
              </a:rPr>
              <a:t>نظام از طریق گزینه های نظامی</a:t>
            </a:r>
            <a:endParaRPr lang="en-US" sz="3600" dirty="0">
              <a:ea typeface="Calibri"/>
              <a:cs typeface="B Nazanin"/>
            </a:endParaRPr>
          </a:p>
          <a:p>
            <a:pPr marL="45720" lvl="0" indent="0" algn="just">
              <a:lnSpc>
                <a:spcPct val="115000"/>
              </a:lnSpc>
              <a:spcAft>
                <a:spcPts val="1000"/>
              </a:spcAft>
              <a:buNone/>
            </a:pPr>
            <a:r>
              <a:rPr lang="fa-IR" sz="4000" dirty="0" smtClean="0">
                <a:ea typeface="Calibri"/>
                <a:cs typeface="B Nazanin"/>
              </a:rPr>
              <a:t>- سرنگونی </a:t>
            </a:r>
            <a:r>
              <a:rPr lang="fa-IR" sz="4000" dirty="0">
                <a:ea typeface="Calibri"/>
                <a:cs typeface="B Nazanin"/>
              </a:rPr>
              <a:t>نظام از طریق تشدید تحریم های اقتصادی </a:t>
            </a:r>
            <a:endParaRPr lang="en-US" sz="3600" dirty="0">
              <a:ea typeface="Calibri"/>
              <a:cs typeface="B Nazanin"/>
            </a:endParaRPr>
          </a:p>
          <a:p>
            <a:pPr marL="45720" lvl="0" indent="0" algn="just">
              <a:lnSpc>
                <a:spcPct val="115000"/>
              </a:lnSpc>
              <a:spcAft>
                <a:spcPts val="1000"/>
              </a:spcAft>
              <a:buNone/>
            </a:pPr>
            <a:r>
              <a:rPr lang="fa-IR" sz="4000" dirty="0" smtClean="0">
                <a:ea typeface="Calibri"/>
                <a:cs typeface="B Nazanin"/>
              </a:rPr>
              <a:t>- سرنگونی </a:t>
            </a:r>
            <a:r>
              <a:rPr lang="fa-IR" sz="4000" dirty="0">
                <a:ea typeface="Calibri"/>
                <a:cs typeface="B Nazanin"/>
              </a:rPr>
              <a:t>نظام از طریق نفوذ </a:t>
            </a:r>
            <a:endParaRPr lang="en-US" sz="3600" dirty="0">
              <a:ea typeface="Calibri"/>
              <a:cs typeface="B Nazanin"/>
            </a:endParaRPr>
          </a:p>
          <a:p>
            <a:endParaRPr lang="fa-IR" dirty="0"/>
          </a:p>
        </p:txBody>
      </p:sp>
    </p:spTree>
    <p:extLst>
      <p:ext uri="{BB962C8B-B14F-4D97-AF65-F5344CB8AC3E}">
        <p14:creationId xmlns:p14="http://schemas.microsoft.com/office/powerpoint/2010/main" val="58625669"/>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76672"/>
            <a:ext cx="8568952" cy="5976664"/>
          </a:xfrm>
        </p:spPr>
        <p:txBody>
          <a:bodyPr>
            <a:normAutofit/>
          </a:bodyPr>
          <a:lstStyle/>
          <a:p>
            <a:pPr marL="45720" indent="0" algn="just">
              <a:buNone/>
            </a:pPr>
            <a:r>
              <a:rPr lang="fa-IR" sz="2800" dirty="0">
                <a:cs typeface="B Nazanin" pitchFamily="2" charset="-78"/>
              </a:rPr>
              <a:t>إِنَّما يُريدُ الشَّيْطانُ أَنْ يُوقِعَ بَيْنَکُمُ الْعَداوَةَ وَ الْبَغْضاءَ فِي الْخَمْرِ وَ الْمَيْسِرِ وَ يَصُدَّکُمْ عَنْ ذِکْرِ اللَّهِ وَ عَنِ الصَّلاةِ فَهَلْ أَنْتُمْ مُنْتَهُونَ. </a:t>
            </a:r>
            <a:r>
              <a:rPr lang="fa-IR" sz="1800" dirty="0">
                <a:cs typeface="B Nazanin" pitchFamily="2" charset="-78"/>
              </a:rPr>
              <a:t>(سوره مائده آیه 91) </a:t>
            </a:r>
            <a:endParaRPr lang="fa-IR" sz="1800" dirty="0" smtClean="0">
              <a:cs typeface="B Nazanin" pitchFamily="2" charset="-78"/>
            </a:endParaRPr>
          </a:p>
          <a:p>
            <a:pPr marL="45720" indent="0" algn="just">
              <a:buNone/>
            </a:pPr>
            <a:endParaRPr lang="fa-IR" sz="2800" dirty="0">
              <a:cs typeface="B Nazanin" pitchFamily="2" charset="-78"/>
            </a:endParaRPr>
          </a:p>
          <a:p>
            <a:pPr marL="45720" indent="0" algn="just">
              <a:buNone/>
            </a:pPr>
            <a:r>
              <a:rPr lang="fa-IR" sz="3600" dirty="0" smtClean="0">
                <a:cs typeface="B Nazanin" pitchFamily="2" charset="-78"/>
              </a:rPr>
              <a:t>1- شراب </a:t>
            </a:r>
            <a:r>
              <a:rPr lang="fa-IR" sz="3600" dirty="0">
                <a:cs typeface="B Nazanin" pitchFamily="2" charset="-78"/>
              </a:rPr>
              <a:t>و قمار میان شما کینه و دشمنی ایجاد می کند . </a:t>
            </a:r>
          </a:p>
          <a:p>
            <a:pPr marL="45720" indent="0" algn="just">
              <a:buNone/>
            </a:pPr>
            <a:r>
              <a:rPr lang="fa-IR" sz="3600" dirty="0" smtClean="0">
                <a:cs typeface="B Nazanin" pitchFamily="2" charset="-78"/>
              </a:rPr>
              <a:t>2- شراب </a:t>
            </a:r>
            <a:r>
              <a:rPr lang="fa-IR" sz="3600" dirty="0">
                <a:cs typeface="B Nazanin" pitchFamily="2" charset="-78"/>
              </a:rPr>
              <a:t>و قمار شما را از یاد خدا و اقامه نماز باز می دارد . </a:t>
            </a:r>
          </a:p>
          <a:p>
            <a:pPr marL="45720" indent="0" algn="just">
              <a:buNone/>
            </a:pPr>
            <a:r>
              <a:rPr lang="fa-IR" sz="3600" dirty="0" smtClean="0">
                <a:cs typeface="B Nazanin" pitchFamily="2" charset="-78"/>
              </a:rPr>
              <a:t>3- شراب </a:t>
            </a:r>
            <a:r>
              <a:rPr lang="fa-IR" sz="3600" dirty="0">
                <a:cs typeface="B Nazanin" pitchFamily="2" charset="-78"/>
              </a:rPr>
              <a:t>و قمار (برد و باخت و پرستش بت ها و طاغوت ) شیطان را بر شما مسلط می کند . </a:t>
            </a:r>
          </a:p>
          <a:p>
            <a:pPr marL="45720" indent="0" algn="just">
              <a:buNone/>
            </a:pPr>
            <a:r>
              <a:rPr lang="fa-IR" sz="3600" dirty="0" smtClean="0">
                <a:cs typeface="B Nazanin" pitchFamily="2" charset="-78"/>
              </a:rPr>
              <a:t>4- شراب </a:t>
            </a:r>
            <a:r>
              <a:rPr lang="fa-IR" sz="3600" dirty="0">
                <a:cs typeface="B Nazanin" pitchFamily="2" charset="-78"/>
              </a:rPr>
              <a:t>خواری زمینه گناهان زیادی را فراهم می سازد. </a:t>
            </a:r>
          </a:p>
          <a:p>
            <a:pPr marL="45720" indent="0" algn="just">
              <a:buNone/>
            </a:pPr>
            <a:r>
              <a:rPr lang="fa-IR" sz="3600" dirty="0" smtClean="0">
                <a:cs typeface="B Nazanin" pitchFamily="2" charset="-78"/>
              </a:rPr>
              <a:t>5- شراب </a:t>
            </a:r>
            <a:r>
              <a:rPr lang="fa-IR" sz="3600" dirty="0">
                <a:cs typeface="B Nazanin" pitchFamily="2" charset="-78"/>
              </a:rPr>
              <a:t>خوار در اطاعت شیطان است نه در اطاعت </a:t>
            </a:r>
            <a:r>
              <a:rPr lang="fa-IR" sz="3600" dirty="0" smtClean="0">
                <a:cs typeface="B Nazanin" pitchFamily="2" charset="-78"/>
              </a:rPr>
              <a:t>خداوند.</a:t>
            </a:r>
            <a:endParaRPr lang="fa-IR" sz="3600" dirty="0">
              <a:cs typeface="B Nazanin" pitchFamily="2" charset="-78"/>
            </a:endParaRPr>
          </a:p>
        </p:txBody>
      </p:sp>
    </p:spTree>
    <p:extLst>
      <p:ext uri="{BB962C8B-B14F-4D97-AF65-F5344CB8AC3E}">
        <p14:creationId xmlns:p14="http://schemas.microsoft.com/office/powerpoint/2010/main" val="325867906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0"/>
            <a:ext cx="8496944" cy="5976664"/>
          </a:xfrm>
        </p:spPr>
        <p:txBody>
          <a:bodyPr>
            <a:normAutofit fontScale="92500" lnSpcReduction="10000"/>
          </a:bodyPr>
          <a:lstStyle/>
          <a:p>
            <a:pPr marL="0" lvl="0" indent="0" algn="just">
              <a:lnSpc>
                <a:spcPct val="115000"/>
              </a:lnSpc>
              <a:spcAft>
                <a:spcPts val="1000"/>
              </a:spcAft>
              <a:buClr>
                <a:srgbClr val="F14124">
                  <a:lumMod val="75000"/>
                </a:srgbClr>
              </a:buClr>
              <a:buNone/>
            </a:pPr>
            <a:r>
              <a:rPr lang="fa-IR" sz="3200" b="1" dirty="0">
                <a:solidFill>
                  <a:prstClr val="black">
                    <a:lumMod val="75000"/>
                    <a:lumOff val="25000"/>
                  </a:prstClr>
                </a:solidFill>
                <a:latin typeface="Calibri"/>
                <a:ea typeface="Calibri"/>
                <a:cs typeface="B Nazanin"/>
              </a:rPr>
              <a:t>3- مشروعیت زدایی از نظام و شبهه افکنی  </a:t>
            </a:r>
            <a:endParaRPr lang="fa-IR" sz="1800" dirty="0">
              <a:latin typeface="Calibri"/>
              <a:ea typeface="Calibri"/>
              <a:cs typeface="B Nazanin"/>
            </a:endParaRPr>
          </a:p>
          <a:p>
            <a:pPr marL="0" lvl="0" indent="0" algn="just">
              <a:lnSpc>
                <a:spcPct val="115000"/>
              </a:lnSpc>
              <a:spcAft>
                <a:spcPts val="1000"/>
              </a:spcAft>
              <a:buClr>
                <a:srgbClr val="F14124">
                  <a:lumMod val="75000"/>
                </a:srgbClr>
              </a:buClr>
              <a:buNone/>
            </a:pPr>
            <a:r>
              <a:rPr lang="fa-IR" sz="2800" dirty="0" smtClean="0">
                <a:latin typeface="Calibri"/>
                <a:ea typeface="Calibri"/>
                <a:cs typeface="B Nazanin"/>
              </a:rPr>
              <a:t>قرآن </a:t>
            </a:r>
            <a:r>
              <a:rPr lang="fa-IR" sz="2800" dirty="0">
                <a:latin typeface="Calibri"/>
                <a:ea typeface="Calibri"/>
                <a:cs typeface="B Nazanin"/>
              </a:rPr>
              <a:t>در چهار سوره به داستان سامری، مشروعیت زدایی آیین موسی (ع) و شبهه افکنی دشمنان اشاره فرموده (بقره، نساء، طه، اعراف ) </a:t>
            </a:r>
            <a:endParaRPr lang="en-US" sz="1800" dirty="0">
              <a:latin typeface="Calibri"/>
              <a:ea typeface="Calibri"/>
              <a:cs typeface="Arial"/>
            </a:endParaRPr>
          </a:p>
          <a:p>
            <a:pPr marL="0" lvl="0" indent="0" algn="just">
              <a:lnSpc>
                <a:spcPct val="115000"/>
              </a:lnSpc>
              <a:spcAft>
                <a:spcPts val="1000"/>
              </a:spcAft>
              <a:buNone/>
              <a:tabLst>
                <a:tab pos="228600" algn="r"/>
              </a:tabLst>
            </a:pPr>
            <a:r>
              <a:rPr lang="fa-IR" sz="2800" dirty="0" smtClean="0">
                <a:latin typeface="Calibri"/>
                <a:ea typeface="Calibri"/>
                <a:cs typeface="B Nazanin"/>
              </a:rPr>
              <a:t>1- بعضی </a:t>
            </a:r>
            <a:r>
              <a:rPr lang="fa-IR" sz="2800" dirty="0">
                <a:latin typeface="Calibri"/>
                <a:ea typeface="Calibri"/>
                <a:cs typeface="B Nazanin"/>
              </a:rPr>
              <a:t>از دشمنان آیین توحیدی و منافقان مرگ موسی (ع) را شایعه نمودند و با زبزدستی سامری، اکثریت بنی اسرائیل به بت پرستی روی آوردند. </a:t>
            </a:r>
            <a:endParaRPr lang="en-US" sz="1800" dirty="0">
              <a:latin typeface="Calibri"/>
              <a:ea typeface="Calibri"/>
              <a:cs typeface="Arial"/>
            </a:endParaRPr>
          </a:p>
          <a:p>
            <a:pPr marL="0" lvl="0" indent="0" algn="just">
              <a:lnSpc>
                <a:spcPct val="115000"/>
              </a:lnSpc>
              <a:spcAft>
                <a:spcPts val="1000"/>
              </a:spcAft>
              <a:buNone/>
              <a:tabLst>
                <a:tab pos="228600" algn="r"/>
              </a:tabLst>
            </a:pPr>
            <a:r>
              <a:rPr lang="fa-IR" sz="2800" dirty="0" smtClean="0">
                <a:latin typeface="Calibri"/>
                <a:ea typeface="Calibri"/>
                <a:cs typeface="B Nazanin"/>
              </a:rPr>
              <a:t>2- دشمنان </a:t>
            </a:r>
            <a:r>
              <a:rPr lang="fa-IR" sz="2800" dirty="0">
                <a:latin typeface="Calibri"/>
                <a:ea typeface="Calibri"/>
                <a:cs typeface="B Nazanin"/>
              </a:rPr>
              <a:t>و جمعیت اغواء شده با مشروعیت زدایی آیین موسی (ع) تا مرز کشتن جانشین رهبری (هارون) پیش رفتند و جامعه توحیدی را در ضعف و اقلیت قرار دادند. </a:t>
            </a:r>
            <a:endParaRPr lang="en-US" sz="1800" dirty="0">
              <a:latin typeface="Calibri"/>
              <a:ea typeface="Calibri"/>
              <a:cs typeface="Arial"/>
            </a:endParaRPr>
          </a:p>
          <a:p>
            <a:pPr marL="0" lvl="0" indent="0" algn="just">
              <a:lnSpc>
                <a:spcPct val="115000"/>
              </a:lnSpc>
              <a:spcAft>
                <a:spcPts val="1000"/>
              </a:spcAft>
              <a:buNone/>
              <a:tabLst>
                <a:tab pos="228600" algn="r"/>
              </a:tabLst>
            </a:pPr>
            <a:r>
              <a:rPr lang="fa-IR" sz="2800" dirty="0" smtClean="0">
                <a:latin typeface="Calibri"/>
                <a:ea typeface="Calibri"/>
                <a:cs typeface="B Nazanin"/>
              </a:rPr>
              <a:t>3- قدرت </a:t>
            </a:r>
            <a:r>
              <a:rPr lang="fa-IR" sz="2800" dirty="0">
                <a:latin typeface="Calibri"/>
                <a:ea typeface="Calibri"/>
                <a:cs typeface="B Nazanin"/>
              </a:rPr>
              <a:t>شبهه افکنی و اغواء بنی اسرائیل توسط سامری تا آنجا پیشرفت که می گفتند موسی (ع) به جای کوه طور باید به سراغ گوساله سامری می آمد و از او فرمان می گرفت. </a:t>
            </a:r>
            <a:endParaRPr lang="en-US" sz="18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586486353"/>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620688"/>
            <a:ext cx="8568952" cy="1406976"/>
          </a:xfrm>
        </p:spPr>
        <p:txBody>
          <a:bodyPr>
            <a:normAutofit/>
          </a:bodyPr>
          <a:lstStyle/>
          <a:p>
            <a:pPr marL="0" lvl="0" indent="0" algn="just">
              <a:lnSpc>
                <a:spcPct val="115000"/>
              </a:lnSpc>
              <a:spcAft>
                <a:spcPts val="1000"/>
              </a:spcAft>
              <a:buNone/>
            </a:pPr>
            <a:r>
              <a:rPr lang="fa-IR" sz="3300" b="1" dirty="0" smtClean="0">
                <a:latin typeface="Calibri"/>
                <a:ea typeface="Calibri"/>
                <a:cs typeface="B Nazanin"/>
              </a:rPr>
              <a:t>4- ایجاد </a:t>
            </a:r>
            <a:r>
              <a:rPr lang="fa-IR" sz="3300" b="1" dirty="0">
                <a:latin typeface="Calibri"/>
                <a:ea typeface="Calibri"/>
                <a:cs typeface="B Nazanin"/>
              </a:rPr>
              <a:t>بی ثباتی سیاسی و بحران زایی در کشور در سطوح مختلف </a:t>
            </a:r>
            <a:endParaRPr lang="en-US" sz="2100" dirty="0">
              <a:latin typeface="Calibri"/>
              <a:ea typeface="Calibri"/>
              <a:cs typeface="Arial"/>
            </a:endParaRPr>
          </a:p>
          <a:p>
            <a:pPr marL="45720" indent="0">
              <a:buNone/>
            </a:pPr>
            <a:endParaRPr lang="fa-IR" dirty="0"/>
          </a:p>
        </p:txBody>
      </p:sp>
      <p:sp>
        <p:nvSpPr>
          <p:cNvPr id="4" name="Content Placeholder 2"/>
          <p:cNvSpPr txBox="1">
            <a:spLocks/>
          </p:cNvSpPr>
          <p:nvPr/>
        </p:nvSpPr>
        <p:spPr>
          <a:xfrm>
            <a:off x="403920" y="2027664"/>
            <a:ext cx="8568952" cy="1617360"/>
          </a:xfrm>
          <a:prstGeom prst="rect">
            <a:avLst/>
          </a:prstGeom>
        </p:spPr>
        <p:txBody>
          <a:bodyPr vert="horz" lIns="91440" tIns="45720" rIns="91440" bIns="45720" rtlCol="0">
            <a:norm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Font typeface="Georgia" pitchFamily="18" charset="0"/>
              <a:buNone/>
            </a:pPr>
            <a:endParaRPr lang="fa-IR" dirty="0"/>
          </a:p>
        </p:txBody>
      </p:sp>
      <p:sp>
        <p:nvSpPr>
          <p:cNvPr id="6" name="Content Placeholder 2"/>
          <p:cNvSpPr txBox="1">
            <a:spLocks/>
          </p:cNvSpPr>
          <p:nvPr/>
        </p:nvSpPr>
        <p:spPr>
          <a:xfrm>
            <a:off x="251520" y="1916832"/>
            <a:ext cx="8568952" cy="4752528"/>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lvl="0" indent="0" algn="just">
              <a:lnSpc>
                <a:spcPct val="115000"/>
              </a:lnSpc>
              <a:spcAft>
                <a:spcPts val="1000"/>
              </a:spcAft>
              <a:buNone/>
            </a:pPr>
            <a:r>
              <a:rPr lang="fa-IR" sz="2800" b="1" dirty="0" smtClean="0">
                <a:latin typeface="Calibri"/>
                <a:ea typeface="Calibri"/>
                <a:cs typeface="B Nazanin"/>
              </a:rPr>
              <a:t>5- ایجاد </a:t>
            </a:r>
            <a:r>
              <a:rPr lang="fa-IR" sz="2800" b="1" dirty="0">
                <a:latin typeface="Calibri"/>
                <a:ea typeface="Calibri"/>
                <a:cs typeface="B Nazanin"/>
              </a:rPr>
              <a:t>اختلاف و شکاف میان مسؤلان عالی نظام و مردم </a:t>
            </a:r>
            <a:endParaRPr lang="fa-IR" sz="2000" dirty="0" smtClean="0">
              <a:latin typeface="Calibri"/>
              <a:ea typeface="Calibri"/>
              <a:cs typeface="Arial"/>
            </a:endParaRPr>
          </a:p>
          <a:p>
            <a:pPr marL="0" lvl="0" indent="0" algn="just">
              <a:lnSpc>
                <a:spcPct val="115000"/>
              </a:lnSpc>
              <a:spcAft>
                <a:spcPts val="1000"/>
              </a:spcAft>
              <a:buNone/>
            </a:pPr>
            <a:r>
              <a:rPr lang="ar-SA" sz="2800" b="1" dirty="0" smtClean="0">
                <a:latin typeface="Calibri"/>
                <a:ea typeface="Calibri"/>
                <a:cs typeface="B Nazanin"/>
              </a:rPr>
              <a:t>اختلاف </a:t>
            </a:r>
            <a:r>
              <a:rPr lang="ar-SA" sz="2800" b="1" dirty="0">
                <a:latin typeface="Calibri"/>
                <a:ea typeface="Calibri"/>
                <a:cs typeface="B Nazanin"/>
              </a:rPr>
              <a:t>و تفرقه ، راز سقوط ملت ها و دولت ها </a:t>
            </a:r>
            <a:endParaRPr lang="fa-IR" sz="2000" dirty="0">
              <a:latin typeface="Calibri"/>
              <a:ea typeface="Calibri"/>
              <a:cs typeface="Arial"/>
            </a:endParaRPr>
          </a:p>
          <a:p>
            <a:pPr marL="0" lvl="0" indent="0" algn="just">
              <a:lnSpc>
                <a:spcPct val="115000"/>
              </a:lnSpc>
              <a:spcAft>
                <a:spcPts val="1000"/>
              </a:spcAft>
              <a:buNone/>
            </a:pPr>
            <a:r>
              <a:rPr lang="ar-SA" sz="2000" dirty="0" smtClean="0">
                <a:latin typeface="Calibri"/>
                <a:ea typeface="Calibri"/>
                <a:cs typeface="B Nazanin"/>
              </a:rPr>
              <a:t>وَ </a:t>
            </a:r>
            <a:r>
              <a:rPr lang="ar-SA" sz="2000" dirty="0">
                <a:latin typeface="Calibri"/>
                <a:ea typeface="Calibri"/>
                <a:cs typeface="B Nazanin"/>
              </a:rPr>
              <a:t>لا تَکُونُوا کَالَّذينَ تَفَرَّقُوا وَ اخْتَلَفُوا مِنْ بَعْدِ ما جاءَهُمُ الْبَيِّناتُ وَ أُولئِکَ لَهُمْ عَذابٌ عَظيمٌ.</a:t>
            </a:r>
            <a:r>
              <a:rPr lang="ar-SA" sz="1400" dirty="0">
                <a:latin typeface="Calibri"/>
                <a:ea typeface="Calibri"/>
                <a:cs typeface="B Nazanin"/>
              </a:rPr>
              <a:t> (سوره آل عمران آیه 105)</a:t>
            </a:r>
            <a:endParaRPr lang="en-US" sz="1600" dirty="0">
              <a:latin typeface="Calibri"/>
              <a:ea typeface="Calibri"/>
              <a:cs typeface="Arial"/>
            </a:endParaRPr>
          </a:p>
          <a:p>
            <a:pPr marL="0" lvl="0" indent="0">
              <a:lnSpc>
                <a:spcPct val="115000"/>
              </a:lnSpc>
              <a:spcAft>
                <a:spcPts val="1000"/>
              </a:spcAft>
              <a:buNone/>
            </a:pPr>
            <a:r>
              <a:rPr lang="fa-IR" sz="2800" dirty="0" smtClean="0">
                <a:latin typeface="Calibri"/>
                <a:ea typeface="Calibri"/>
                <a:cs typeface="B Nazanin"/>
              </a:rPr>
              <a:t>1- </a:t>
            </a:r>
            <a:r>
              <a:rPr lang="ar-SA" sz="2800" dirty="0" smtClean="0">
                <a:latin typeface="Calibri"/>
                <a:ea typeface="Calibri"/>
                <a:cs typeface="B Nazanin"/>
              </a:rPr>
              <a:t>سِرّ </a:t>
            </a:r>
            <a:r>
              <a:rPr lang="ar-SA" sz="2800" dirty="0">
                <a:latin typeface="Calibri"/>
                <a:ea typeface="Calibri"/>
                <a:cs typeface="B Nazanin"/>
              </a:rPr>
              <a:t>ذلت و خواری هر ملت در اختلاف و نفاق است . </a:t>
            </a:r>
            <a:endParaRPr lang="en-US" sz="2000" dirty="0">
              <a:latin typeface="Calibri"/>
              <a:ea typeface="Calibri"/>
              <a:cs typeface="Arial"/>
            </a:endParaRPr>
          </a:p>
          <a:p>
            <a:pPr marL="0" lvl="0" indent="0">
              <a:lnSpc>
                <a:spcPct val="115000"/>
              </a:lnSpc>
              <a:spcAft>
                <a:spcPts val="1000"/>
              </a:spcAft>
              <a:buNone/>
            </a:pPr>
            <a:r>
              <a:rPr lang="fa-IR" sz="2800" dirty="0" smtClean="0">
                <a:latin typeface="Calibri"/>
                <a:ea typeface="Calibri"/>
                <a:cs typeface="B Nazanin"/>
              </a:rPr>
              <a:t>2- </a:t>
            </a:r>
            <a:r>
              <a:rPr lang="ar-SA" sz="2800" dirty="0" smtClean="0">
                <a:latin typeface="Calibri"/>
                <a:ea typeface="Calibri"/>
                <a:cs typeface="B Nazanin"/>
              </a:rPr>
              <a:t>کسانی </a:t>
            </a:r>
            <a:r>
              <a:rPr lang="ar-SA" sz="2800" dirty="0">
                <a:latin typeface="Calibri"/>
                <a:ea typeface="Calibri"/>
                <a:cs typeface="B Nazanin"/>
              </a:rPr>
              <a:t>که اختلاف کنند و وحدت نداشته باشند سرزمین آنان برای همیشه جولانگاه بیگانگان و قلمرو حکومت استعمارگران خواهد شد . </a:t>
            </a:r>
            <a:endParaRPr lang="en-US" sz="2000" dirty="0">
              <a:latin typeface="Calibri"/>
              <a:ea typeface="Calibri"/>
              <a:cs typeface="Arial"/>
            </a:endParaRPr>
          </a:p>
          <a:p>
            <a:pPr marL="0" lvl="0" indent="0">
              <a:lnSpc>
                <a:spcPct val="115000"/>
              </a:lnSpc>
              <a:spcAft>
                <a:spcPts val="1000"/>
              </a:spcAft>
              <a:buNone/>
            </a:pPr>
            <a:r>
              <a:rPr lang="fa-IR" sz="2800" dirty="0" smtClean="0">
                <a:latin typeface="Calibri"/>
                <a:ea typeface="Calibri"/>
                <a:cs typeface="B Nazanin"/>
              </a:rPr>
              <a:t>3- </a:t>
            </a:r>
            <a:r>
              <a:rPr lang="ar-SA" sz="2800" dirty="0" smtClean="0">
                <a:latin typeface="Calibri"/>
                <a:ea typeface="Calibri"/>
                <a:cs typeface="B Nazanin"/>
              </a:rPr>
              <a:t>اختلاف </a:t>
            </a:r>
            <a:r>
              <a:rPr lang="ar-SA" sz="2800" dirty="0">
                <a:latin typeface="Calibri"/>
                <a:ea typeface="Calibri"/>
                <a:cs typeface="B Nazanin"/>
              </a:rPr>
              <a:t>و تفرقه موجب عذاب بزرگ الهی است . </a:t>
            </a:r>
            <a:endParaRPr lang="en-US" sz="2000" dirty="0">
              <a:latin typeface="Calibri"/>
              <a:ea typeface="Calibri"/>
              <a:cs typeface="Arial"/>
            </a:endParaRPr>
          </a:p>
          <a:p>
            <a:pPr marL="45720" indent="0">
              <a:buFont typeface="Georgia" pitchFamily="18" charset="0"/>
              <a:buNone/>
            </a:pPr>
            <a:endParaRPr lang="fa-IR" sz="2400" dirty="0"/>
          </a:p>
        </p:txBody>
      </p:sp>
    </p:spTree>
    <p:extLst>
      <p:ext uri="{BB962C8B-B14F-4D97-AF65-F5344CB8AC3E}">
        <p14:creationId xmlns:p14="http://schemas.microsoft.com/office/powerpoint/2010/main" val="2432122876"/>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548680"/>
            <a:ext cx="8568952" cy="5976664"/>
          </a:xfrm>
        </p:spPr>
        <p:txBody>
          <a:bodyPr>
            <a:normAutofit/>
          </a:bodyPr>
          <a:lstStyle/>
          <a:p>
            <a:pPr marL="45720" indent="0" algn="just">
              <a:buNone/>
            </a:pPr>
            <a:r>
              <a:rPr lang="fa-IR" sz="3600" b="1" dirty="0" smtClean="0">
                <a:cs typeface="B Nazanin" pitchFamily="2" charset="-78"/>
              </a:rPr>
              <a:t>6- انحراف </a:t>
            </a:r>
            <a:r>
              <a:rPr lang="fa-IR" sz="3600" b="1" dirty="0">
                <a:cs typeface="B Nazanin" pitchFamily="2" charset="-78"/>
              </a:rPr>
              <a:t>ذهن مردم از دشمن اصلی </a:t>
            </a:r>
          </a:p>
          <a:p>
            <a:pPr marL="45720" indent="0" algn="just">
              <a:buNone/>
            </a:pPr>
            <a:r>
              <a:rPr lang="fa-IR" sz="3600" dirty="0">
                <a:cs typeface="B Nazanin" pitchFamily="2" charset="-78"/>
              </a:rPr>
              <a:t>يا أَيُّهَا الَّذينَ آمَنُوا قاتِلُوا الَّذينَ يَلُونَکُمْ مِنَ الْکُفَّارِ وَ لْيَجِدُوا فيکُمْ غِلْظَةً وَ اعْلَمُوا أَنَّ اللَّهَ مَعَ الْمُتَّقينَ</a:t>
            </a:r>
            <a:r>
              <a:rPr lang="fa-IR" sz="2000" dirty="0">
                <a:cs typeface="B Nazanin" pitchFamily="2" charset="-78"/>
              </a:rPr>
              <a:t>.(سوره توبه آیه 123)</a:t>
            </a:r>
            <a:endParaRPr lang="fa-IR" sz="3600" dirty="0">
              <a:cs typeface="B Nazanin" pitchFamily="2" charset="-78"/>
            </a:endParaRPr>
          </a:p>
          <a:p>
            <a:pPr marL="45720" indent="0" algn="just">
              <a:buNone/>
            </a:pPr>
            <a:r>
              <a:rPr lang="fa-IR" sz="3600" dirty="0" smtClean="0">
                <a:cs typeface="B Nazanin" pitchFamily="2" charset="-78"/>
              </a:rPr>
              <a:t>1- پرداختن </a:t>
            </a:r>
            <a:r>
              <a:rPr lang="fa-IR" sz="3600" dirty="0">
                <a:cs typeface="B Nazanin" pitchFamily="2" charset="-78"/>
              </a:rPr>
              <a:t>به دشمن نزدیک تر لازم است (دشمن اصلی) </a:t>
            </a:r>
          </a:p>
          <a:p>
            <a:pPr marL="45720" indent="0" algn="just">
              <a:buNone/>
            </a:pPr>
            <a:r>
              <a:rPr lang="fa-IR" sz="3600" dirty="0" smtClean="0">
                <a:cs typeface="B Nazanin" pitchFamily="2" charset="-78"/>
              </a:rPr>
              <a:t>2- خطر </a:t>
            </a:r>
            <a:r>
              <a:rPr lang="fa-IR" sz="3600" dirty="0">
                <a:cs typeface="B Nazanin" pitchFamily="2" charset="-78"/>
              </a:rPr>
              <a:t>دشمن نزدیک از خطر دشمنان دورتر بیشتر است . </a:t>
            </a:r>
          </a:p>
          <a:p>
            <a:pPr marL="45720" indent="0" algn="just">
              <a:buNone/>
            </a:pPr>
            <a:r>
              <a:rPr lang="fa-IR" sz="3600" dirty="0" smtClean="0">
                <a:cs typeface="B Nazanin" pitchFamily="2" charset="-78"/>
              </a:rPr>
              <a:t>3- رها </a:t>
            </a:r>
            <a:r>
              <a:rPr lang="fa-IR" sz="3600" dirty="0">
                <a:cs typeface="B Nazanin" pitchFamily="2" charset="-78"/>
              </a:rPr>
              <a:t>کردن دشمن نزدیک ممکن است موجب در هم کوبیدن کانون اصلی اسلام شود . </a:t>
            </a:r>
          </a:p>
          <a:p>
            <a:pPr marL="45720" indent="0" algn="just">
              <a:buNone/>
            </a:pPr>
            <a:r>
              <a:rPr lang="fa-IR" sz="3600" dirty="0" smtClean="0">
                <a:cs typeface="B Nazanin" pitchFamily="2" charset="-78"/>
              </a:rPr>
              <a:t>4- دشمنان </a:t>
            </a:r>
            <a:r>
              <a:rPr lang="fa-IR" sz="3600" dirty="0">
                <a:cs typeface="B Nazanin" pitchFamily="2" charset="-78"/>
              </a:rPr>
              <a:t>اصلی باید همواره از مؤمنین احساس شدت و خشونت نمایند. </a:t>
            </a:r>
          </a:p>
        </p:txBody>
      </p:sp>
    </p:spTree>
    <p:extLst>
      <p:ext uri="{BB962C8B-B14F-4D97-AF65-F5344CB8AC3E}">
        <p14:creationId xmlns:p14="http://schemas.microsoft.com/office/powerpoint/2010/main" val="282473993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0"/>
            <a:ext cx="8568952" cy="4320480"/>
          </a:xfrm>
        </p:spPr>
        <p:txBody>
          <a:bodyPr/>
          <a:lstStyle/>
          <a:p>
            <a:pPr marL="45720" indent="0" algn="just">
              <a:buNone/>
            </a:pPr>
            <a:r>
              <a:rPr lang="fa-IR" sz="3600" b="1" dirty="0" smtClean="0">
                <a:cs typeface="B Nazanin" pitchFamily="2" charset="-78"/>
              </a:rPr>
              <a:t>7- تحریف </a:t>
            </a:r>
            <a:r>
              <a:rPr lang="fa-IR" sz="3600" b="1" dirty="0">
                <a:cs typeface="B Nazanin" pitchFamily="2" charset="-78"/>
              </a:rPr>
              <a:t>و تغییر شعارهای اصلی دینی و انقلابی</a:t>
            </a:r>
          </a:p>
          <a:p>
            <a:pPr marL="45720" indent="0" algn="just">
              <a:buNone/>
            </a:pPr>
            <a:r>
              <a:rPr lang="fa-IR" sz="3600" dirty="0">
                <a:cs typeface="B Nazanin" pitchFamily="2" charset="-78"/>
              </a:rPr>
              <a:t> إِنَّ الَّذينَ يُلْحِدُونَ في‏ آياتِنا لا يَخْفَوْنَ عَلَيْنا أَ فَمَنْ يُلْقي‏ فِي النَّارِ خَيْرٌ أَمْ مَنْ يَأْتي‏ آمِناً يَوْمَ الْقِيامَةِ اعْمَلُوا ما شِئْتُمْ إِنَّهُ بِما تَعْمَلُونَ بَصيرٌ. </a:t>
            </a:r>
            <a:r>
              <a:rPr lang="fa-IR" sz="2000" dirty="0">
                <a:cs typeface="B Nazanin" pitchFamily="2" charset="-78"/>
              </a:rPr>
              <a:t>( سوره فصلت آیه 40)</a:t>
            </a:r>
          </a:p>
          <a:p>
            <a:pPr marL="45720" indent="0" algn="just">
              <a:buNone/>
            </a:pPr>
            <a:r>
              <a:rPr lang="fa-IR" sz="3600" dirty="0" smtClean="0">
                <a:cs typeface="B Nazanin" pitchFamily="2" charset="-78"/>
              </a:rPr>
              <a:t>1- کسانی </a:t>
            </a:r>
            <a:r>
              <a:rPr lang="fa-IR" sz="3600" dirty="0">
                <a:cs typeface="B Nazanin" pitchFamily="2" charset="-78"/>
              </a:rPr>
              <a:t>که نشانه های حق را تحریف می کنند و با ایجاد شک و فساد عقاید و ایمان مردم را به آتش می کشند طعمه آتش خواهند شد. </a:t>
            </a:r>
          </a:p>
          <a:p>
            <a:pPr marL="45720" indent="0">
              <a:buNone/>
            </a:pPr>
            <a:endParaRPr lang="fa-IR" dirty="0"/>
          </a:p>
        </p:txBody>
      </p:sp>
      <p:sp>
        <p:nvSpPr>
          <p:cNvPr id="4" name="Content Placeholder 2"/>
          <p:cNvSpPr txBox="1">
            <a:spLocks/>
          </p:cNvSpPr>
          <p:nvPr/>
        </p:nvSpPr>
        <p:spPr>
          <a:xfrm>
            <a:off x="403920" y="5085184"/>
            <a:ext cx="8568952" cy="936104"/>
          </a:xfrm>
          <a:prstGeom prst="rect">
            <a:avLst/>
          </a:prstGeom>
        </p:spPr>
        <p:txBody>
          <a:bodyPr vert="horz" lIns="91440" tIns="45720" rIns="91440" bIns="45720" rtlCol="0">
            <a:norm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buNone/>
            </a:pPr>
            <a:r>
              <a:rPr lang="fa-IR" sz="3600" b="1" dirty="0" smtClean="0">
                <a:cs typeface="B Nazanin" pitchFamily="2" charset="-78"/>
              </a:rPr>
              <a:t>8- تبدیل </a:t>
            </a:r>
            <a:r>
              <a:rPr lang="fa-IR" sz="3600" b="1" dirty="0">
                <a:cs typeface="B Nazanin" pitchFamily="2" charset="-78"/>
              </a:rPr>
              <a:t>مردم به ناراضی ها ، معارضین و معاندین </a:t>
            </a:r>
            <a:endParaRPr lang="fa-IR" dirty="0"/>
          </a:p>
        </p:txBody>
      </p:sp>
    </p:spTree>
    <p:extLst>
      <p:ext uri="{BB962C8B-B14F-4D97-AF65-F5344CB8AC3E}">
        <p14:creationId xmlns:p14="http://schemas.microsoft.com/office/powerpoint/2010/main" val="375842666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620688"/>
            <a:ext cx="8568952" cy="5904656"/>
          </a:xfrm>
        </p:spPr>
        <p:txBody>
          <a:bodyPr>
            <a:normAutofit/>
          </a:bodyPr>
          <a:lstStyle/>
          <a:p>
            <a:pPr marL="45720" indent="0" algn="just">
              <a:buNone/>
            </a:pPr>
            <a:r>
              <a:rPr lang="fa-IR" sz="3200" b="1" dirty="0" smtClean="0">
                <a:cs typeface="B Nazanin" pitchFamily="2" charset="-78"/>
              </a:rPr>
              <a:t>9- تقویت </a:t>
            </a:r>
            <a:r>
              <a:rPr lang="fa-IR" sz="3200" b="1" dirty="0">
                <a:cs typeface="B Nazanin" pitchFamily="2" charset="-78"/>
              </a:rPr>
              <a:t>تفکر انحرافی بنام اسلام و مسلمانان میانه رو </a:t>
            </a:r>
          </a:p>
          <a:p>
            <a:pPr marL="45720" indent="0" algn="just">
              <a:buNone/>
            </a:pPr>
            <a:r>
              <a:rPr lang="fa-IR" sz="2800" dirty="0">
                <a:cs typeface="B Nazanin" pitchFamily="2" charset="-78"/>
              </a:rPr>
              <a:t>إِنَّ الَّذينَ کَفَرُوا يُنْفِقُونَ أَمْوالَهُمْ لِيَصُدُّوا عَنْ سَبيلِ اللَّهِ فَسَيُنْفِقُونَها ثُمَّ تَکُونُ عَلَيْهِمْ حَسْرَةً ثُمَّ يُغْلَبُونَ وَ الَّذينَ کَفَرُوا إِلي‏ جَهَنَّمَ يُحْشَرُونَ. </a:t>
            </a:r>
            <a:r>
              <a:rPr lang="fa-IR" sz="1800" dirty="0">
                <a:cs typeface="B Nazanin" pitchFamily="2" charset="-78"/>
              </a:rPr>
              <a:t>(سوره انفال آیه 36)</a:t>
            </a:r>
          </a:p>
          <a:p>
            <a:pPr marL="45720" indent="0" algn="just">
              <a:buNone/>
            </a:pPr>
            <a:r>
              <a:rPr lang="fa-IR" sz="3200" dirty="0">
                <a:cs typeface="B Nazanin" pitchFamily="2" charset="-78"/>
              </a:rPr>
              <a:t>صرف هزینه های کلان کفار برای جلوگیری از گسترش اسلام ناب </a:t>
            </a:r>
          </a:p>
          <a:p>
            <a:pPr marL="45720" indent="0" algn="just">
              <a:buNone/>
            </a:pPr>
            <a:r>
              <a:rPr lang="fa-IR" sz="3200" dirty="0" smtClean="0">
                <a:cs typeface="B Nazanin" pitchFamily="2" charset="-78"/>
              </a:rPr>
              <a:t>1- نیروهای </a:t>
            </a:r>
            <a:r>
              <a:rPr lang="fa-IR" sz="3200" dirty="0">
                <a:cs typeface="B Nazanin" pitchFamily="2" charset="-78"/>
              </a:rPr>
              <a:t>اهریمنی استعمارگر طرفداران ظلم، فساد، ستمگری و حامیان مذاهب خرافی و باطل می باشند و برای پیشرفت اهدافشان سرمایه های خود را هزینه می کنند .</a:t>
            </a:r>
          </a:p>
          <a:p>
            <a:pPr marL="45720" indent="0" algn="just">
              <a:buNone/>
            </a:pPr>
            <a:r>
              <a:rPr lang="fa-IR" sz="3200" dirty="0" smtClean="0">
                <a:cs typeface="B Nazanin" pitchFamily="2" charset="-78"/>
              </a:rPr>
              <a:t>2- اگر </a:t>
            </a:r>
            <a:r>
              <a:rPr lang="fa-IR" sz="3200" dirty="0">
                <a:cs typeface="B Nazanin" pitchFamily="2" charset="-78"/>
              </a:rPr>
              <a:t>مومنان در صفوف متشکل همانند مجاهدان در راه خدا مقاومت کنند می توانند همه این نقشه ها را نقش بر آب کنند و حسرت این سرمایه ها را به دلشان بگذارند و سرآنجام جمعشان را به دوزخ بفرستند. </a:t>
            </a:r>
          </a:p>
          <a:p>
            <a:pPr marL="45720" indent="0">
              <a:buNone/>
            </a:pPr>
            <a:endParaRPr lang="fa-IR" dirty="0"/>
          </a:p>
        </p:txBody>
      </p:sp>
    </p:spTree>
    <p:extLst>
      <p:ext uri="{BB962C8B-B14F-4D97-AF65-F5344CB8AC3E}">
        <p14:creationId xmlns:p14="http://schemas.microsoft.com/office/powerpoint/2010/main" val="2875392116"/>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731520"/>
            <a:ext cx="8640960" cy="5217760"/>
          </a:xfrm>
        </p:spPr>
        <p:txBody>
          <a:bodyPr>
            <a:normAutofit lnSpcReduction="10000"/>
          </a:bodyPr>
          <a:lstStyle/>
          <a:p>
            <a:pPr marL="0" lvl="0" indent="0" algn="just">
              <a:lnSpc>
                <a:spcPct val="115000"/>
              </a:lnSpc>
              <a:spcAft>
                <a:spcPts val="1000"/>
              </a:spcAft>
              <a:buNone/>
            </a:pPr>
            <a:r>
              <a:rPr lang="fa-IR" sz="4800" b="1" dirty="0" smtClean="0">
                <a:latin typeface="Calibri"/>
                <a:ea typeface="Calibri"/>
                <a:cs typeface="B Nazanin"/>
              </a:rPr>
              <a:t>10- تقویت </a:t>
            </a:r>
            <a:r>
              <a:rPr lang="fa-IR" sz="4800" b="1" dirty="0">
                <a:latin typeface="Calibri"/>
                <a:ea typeface="Calibri"/>
                <a:cs typeface="B Nazanin"/>
              </a:rPr>
              <a:t>فضای تساهل و تسامح در ابعاد زندگی فردی و اجتماعی </a:t>
            </a:r>
            <a:endParaRPr lang="en-US" sz="3200" dirty="0">
              <a:latin typeface="Calibri"/>
              <a:ea typeface="Calibri"/>
              <a:cs typeface="Arial"/>
            </a:endParaRPr>
          </a:p>
          <a:p>
            <a:pPr marL="0" lvl="0" indent="0" algn="just">
              <a:lnSpc>
                <a:spcPct val="115000"/>
              </a:lnSpc>
              <a:spcAft>
                <a:spcPts val="1000"/>
              </a:spcAft>
              <a:buNone/>
            </a:pPr>
            <a:r>
              <a:rPr lang="fa-IR" sz="4800" b="1" dirty="0" smtClean="0">
                <a:latin typeface="Calibri"/>
                <a:ea typeface="Calibri"/>
                <a:cs typeface="B Nazanin"/>
              </a:rPr>
              <a:t>11- توسعه </a:t>
            </a:r>
            <a:r>
              <a:rPr lang="fa-IR" sz="4800" b="1" dirty="0">
                <a:latin typeface="Calibri"/>
                <a:ea typeface="Calibri"/>
                <a:cs typeface="B Nazanin"/>
              </a:rPr>
              <a:t>جامعه مدنی </a:t>
            </a:r>
            <a:endParaRPr lang="en-US" sz="3200" dirty="0">
              <a:latin typeface="Calibri"/>
              <a:ea typeface="Calibri"/>
              <a:cs typeface="Arial"/>
            </a:endParaRPr>
          </a:p>
          <a:p>
            <a:pPr marL="0" lvl="0" indent="0" algn="just">
              <a:lnSpc>
                <a:spcPct val="115000"/>
              </a:lnSpc>
              <a:spcAft>
                <a:spcPts val="1000"/>
              </a:spcAft>
              <a:buNone/>
            </a:pPr>
            <a:r>
              <a:rPr lang="fa-IR" sz="4800" b="1" dirty="0" smtClean="0">
                <a:latin typeface="Calibri"/>
                <a:ea typeface="Calibri"/>
                <a:cs typeface="B Nazanin"/>
              </a:rPr>
              <a:t>12- برقراری </a:t>
            </a:r>
            <a:r>
              <a:rPr lang="fa-IR" sz="4800" b="1" dirty="0">
                <a:latin typeface="Calibri"/>
                <a:ea typeface="Calibri"/>
                <a:cs typeface="B Nazanin"/>
              </a:rPr>
              <a:t>دیپلماسی خط 2 </a:t>
            </a:r>
            <a:endParaRPr lang="en-US" sz="3200" dirty="0">
              <a:latin typeface="Calibri"/>
              <a:ea typeface="Calibri"/>
              <a:cs typeface="Arial"/>
            </a:endParaRPr>
          </a:p>
          <a:p>
            <a:pPr marL="0" lvl="0" indent="0" algn="just">
              <a:lnSpc>
                <a:spcPct val="115000"/>
              </a:lnSpc>
              <a:spcAft>
                <a:spcPts val="1000"/>
              </a:spcAft>
              <a:buNone/>
            </a:pPr>
            <a:r>
              <a:rPr lang="fa-IR" sz="4800" b="1" dirty="0" smtClean="0">
                <a:latin typeface="Calibri"/>
                <a:ea typeface="Calibri"/>
                <a:cs typeface="B Nazanin"/>
              </a:rPr>
              <a:t>13- تقویت </a:t>
            </a:r>
            <a:r>
              <a:rPr lang="fa-IR" sz="4800" b="1" dirty="0">
                <a:latin typeface="Calibri"/>
                <a:ea typeface="Calibri"/>
                <a:cs typeface="B Nazanin"/>
              </a:rPr>
              <a:t>تفکر برابری جنسیتی </a:t>
            </a:r>
            <a:endParaRPr lang="en-US" sz="32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38162742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124744"/>
            <a:ext cx="8640960" cy="5688632"/>
          </a:xfrm>
        </p:spPr>
        <p:txBody>
          <a:bodyPr>
            <a:normAutofit fontScale="47500" lnSpcReduction="20000"/>
          </a:bodyPr>
          <a:lstStyle/>
          <a:p>
            <a:pPr marL="0" lvl="0" indent="0" algn="just">
              <a:lnSpc>
                <a:spcPct val="115000"/>
              </a:lnSpc>
              <a:spcAft>
                <a:spcPts val="1000"/>
              </a:spcAft>
              <a:buNone/>
            </a:pPr>
            <a:r>
              <a:rPr lang="fa-IR" sz="7600" b="1" dirty="0" smtClean="0">
                <a:latin typeface="Calibri"/>
                <a:ea typeface="Calibri"/>
                <a:cs typeface="B Nazanin"/>
              </a:rPr>
              <a:t>14- آزادی </a:t>
            </a:r>
            <a:r>
              <a:rPr lang="fa-IR" sz="7600" b="1" dirty="0">
                <a:latin typeface="Calibri"/>
                <a:ea typeface="Calibri"/>
                <a:cs typeface="B Nazanin"/>
              </a:rPr>
              <a:t>عبادت </a:t>
            </a:r>
            <a:endParaRPr lang="en-US" sz="5900" dirty="0">
              <a:latin typeface="Calibri"/>
              <a:ea typeface="Calibri"/>
              <a:cs typeface="Arial"/>
            </a:endParaRPr>
          </a:p>
          <a:p>
            <a:pPr marL="274320" indent="0" algn="just">
              <a:lnSpc>
                <a:spcPct val="115000"/>
              </a:lnSpc>
              <a:spcAft>
                <a:spcPts val="1000"/>
              </a:spcAft>
              <a:buNone/>
            </a:pPr>
            <a:r>
              <a:rPr lang="fa-IR" sz="4200" dirty="0">
                <a:latin typeface="Calibri"/>
                <a:ea typeface="Calibri"/>
                <a:cs typeface="B Nazanin"/>
              </a:rPr>
              <a:t>وَ الَّذينَ اجْتَنَبُوا الطَّاغُوتَ أَنْ يَعْبُدُوها وَ أَنابُوا إِلَي اللَّهِ لَهُمُ الْبُشْري‏ فَبَشِّرْ عِبادِ*الَّذينَ يَسْتَمِعُونَ الْقَوْلَ فَيَتَّبِعُونَ أَحْسَنَهُ أُولئِکَ الَّذينَ هَداهُمُ اللَّهُ وَ أُولئِکَ هُمْ أُولُوا الْأَلْباب* </a:t>
            </a:r>
            <a:r>
              <a:rPr lang="fa-IR" sz="2100" dirty="0">
                <a:latin typeface="Calibri"/>
                <a:ea typeface="Calibri"/>
                <a:cs typeface="B Nazanin"/>
              </a:rPr>
              <a:t>(</a:t>
            </a:r>
            <a:r>
              <a:rPr lang="fa-IR" sz="3800" dirty="0">
                <a:latin typeface="Calibri"/>
                <a:ea typeface="Calibri"/>
                <a:cs typeface="B Nazanin"/>
              </a:rPr>
              <a:t>سوره زمر آیه 17و18)</a:t>
            </a:r>
            <a:endParaRPr lang="en-US" sz="6700" dirty="0">
              <a:latin typeface="Calibri"/>
              <a:ea typeface="Calibri"/>
              <a:cs typeface="Arial"/>
            </a:endParaRPr>
          </a:p>
          <a:p>
            <a:pPr marL="0" lvl="0" indent="0" algn="just">
              <a:lnSpc>
                <a:spcPct val="115000"/>
              </a:lnSpc>
              <a:spcAft>
                <a:spcPts val="1000"/>
              </a:spcAft>
              <a:buNone/>
            </a:pPr>
            <a:r>
              <a:rPr lang="fa-IR" sz="3600" dirty="0" smtClean="0">
                <a:latin typeface="Calibri"/>
                <a:ea typeface="Calibri"/>
                <a:cs typeface="B Nazanin"/>
              </a:rPr>
              <a:t>   </a:t>
            </a:r>
            <a:r>
              <a:rPr lang="fa-IR" sz="5800" dirty="0" smtClean="0">
                <a:latin typeface="Calibri"/>
                <a:ea typeface="Calibri"/>
                <a:cs typeface="B Nazanin"/>
              </a:rPr>
              <a:t>1- هرگونه </a:t>
            </a:r>
            <a:r>
              <a:rPr lang="fa-IR" sz="5800" dirty="0">
                <a:latin typeface="Calibri"/>
                <a:ea typeface="Calibri"/>
                <a:cs typeface="B Nazanin"/>
              </a:rPr>
              <a:t>آزادی عبادت یا اختیار معبود غیر الهی توسط هر فردی یا جمعی از انسانها ممنوع است . </a:t>
            </a:r>
            <a:endParaRPr lang="en-US" sz="3600" dirty="0">
              <a:latin typeface="Calibri"/>
              <a:ea typeface="Calibri"/>
              <a:cs typeface="Arial"/>
            </a:endParaRPr>
          </a:p>
          <a:p>
            <a:pPr marL="0" lvl="0" indent="0" algn="just">
              <a:lnSpc>
                <a:spcPct val="115000"/>
              </a:lnSpc>
              <a:spcAft>
                <a:spcPts val="1000"/>
              </a:spcAft>
              <a:buNone/>
            </a:pPr>
            <a:r>
              <a:rPr lang="fa-IR" sz="5800" dirty="0">
                <a:latin typeface="Calibri"/>
                <a:ea typeface="Calibri"/>
                <a:cs typeface="B Nazanin"/>
              </a:rPr>
              <a:t> </a:t>
            </a:r>
            <a:r>
              <a:rPr lang="fa-IR" sz="5800" dirty="0" smtClean="0">
                <a:latin typeface="Calibri"/>
                <a:ea typeface="Calibri"/>
                <a:cs typeface="B Nazanin"/>
              </a:rPr>
              <a:t> 2- هرگونه </a:t>
            </a:r>
            <a:r>
              <a:rPr lang="fa-IR" sz="5800" dirty="0">
                <a:latin typeface="Calibri"/>
                <a:ea typeface="Calibri"/>
                <a:cs typeface="B Nazanin"/>
              </a:rPr>
              <a:t>بت پرستی و هوا پرستی و تسلیم در برابر حاکمان جبار ممنوع است. </a:t>
            </a:r>
            <a:endParaRPr lang="en-US" sz="3600" dirty="0">
              <a:latin typeface="Calibri"/>
              <a:ea typeface="Calibri"/>
              <a:cs typeface="Arial"/>
            </a:endParaRPr>
          </a:p>
          <a:p>
            <a:pPr marL="0" lvl="0" indent="0" algn="just">
              <a:lnSpc>
                <a:spcPct val="115000"/>
              </a:lnSpc>
              <a:spcAft>
                <a:spcPts val="1000"/>
              </a:spcAft>
              <a:buNone/>
            </a:pPr>
            <a:r>
              <a:rPr lang="fa-IR" sz="5800" dirty="0">
                <a:latin typeface="Calibri"/>
                <a:ea typeface="Calibri"/>
                <a:cs typeface="B Nazanin"/>
              </a:rPr>
              <a:t> </a:t>
            </a:r>
            <a:r>
              <a:rPr lang="fa-IR" sz="5800" dirty="0" smtClean="0">
                <a:latin typeface="Calibri"/>
                <a:ea typeface="Calibri"/>
                <a:cs typeface="B Nazanin"/>
              </a:rPr>
              <a:t> 3- طاغوت </a:t>
            </a:r>
            <a:r>
              <a:rPr lang="fa-IR" sz="5800" dirty="0">
                <a:latin typeface="Calibri"/>
                <a:ea typeface="Calibri"/>
                <a:cs typeface="B Nazanin"/>
              </a:rPr>
              <a:t>ها، بتها و شیطانها هستند که انسانها را از راه خدا و عبادت او باز می دارند. </a:t>
            </a:r>
            <a:endParaRPr lang="en-US" sz="3600" dirty="0">
              <a:latin typeface="Calibri"/>
              <a:ea typeface="Calibri"/>
              <a:cs typeface="Arial"/>
            </a:endParaRPr>
          </a:p>
          <a:p>
            <a:pPr marL="0" lvl="0" indent="0" algn="just">
              <a:lnSpc>
                <a:spcPct val="115000"/>
              </a:lnSpc>
              <a:spcAft>
                <a:spcPts val="1000"/>
              </a:spcAft>
              <a:buNone/>
            </a:pPr>
            <a:r>
              <a:rPr lang="fa-IR" sz="5800" dirty="0">
                <a:latin typeface="Calibri"/>
                <a:ea typeface="Calibri"/>
                <a:cs typeface="B Nazanin"/>
              </a:rPr>
              <a:t> </a:t>
            </a:r>
            <a:r>
              <a:rPr lang="fa-IR" sz="5800" dirty="0" smtClean="0">
                <a:latin typeface="Calibri"/>
                <a:ea typeface="Calibri"/>
                <a:cs typeface="B Nazanin"/>
              </a:rPr>
              <a:t> 4- مراد </a:t>
            </a:r>
            <a:r>
              <a:rPr lang="fa-IR" sz="5800" dirty="0">
                <a:latin typeface="Calibri"/>
                <a:ea typeface="Calibri"/>
                <a:cs typeface="B Nazanin"/>
              </a:rPr>
              <a:t>از (گوش دادن به حرف و پیروی کردن از بهترین آن) گوش دادن به قرآن و غیر قرآن و پیروی کردن از قرآن است که از عبادت های بزرگ است. </a:t>
            </a:r>
            <a:endParaRPr lang="en-US" sz="3600" dirty="0">
              <a:latin typeface="Calibri"/>
              <a:ea typeface="Calibri"/>
              <a:cs typeface="Arial"/>
            </a:endParaRPr>
          </a:p>
          <a:p>
            <a:pPr marL="45720" indent="0">
              <a:buNone/>
            </a:pPr>
            <a:endParaRPr lang="fa-IR" dirty="0"/>
          </a:p>
        </p:txBody>
      </p:sp>
      <p:sp>
        <p:nvSpPr>
          <p:cNvPr id="4" name="Content Placeholder 2"/>
          <p:cNvSpPr txBox="1">
            <a:spLocks/>
          </p:cNvSpPr>
          <p:nvPr/>
        </p:nvSpPr>
        <p:spPr>
          <a:xfrm>
            <a:off x="395536" y="116632"/>
            <a:ext cx="8488560" cy="792088"/>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fa-IR" sz="3200" b="1" dirty="0" smtClean="0">
                <a:latin typeface="Calibri"/>
                <a:ea typeface="Calibri"/>
                <a:cs typeface="B Nazanin"/>
              </a:rPr>
              <a:t>15- مشروعیت </a:t>
            </a:r>
            <a:r>
              <a:rPr lang="fa-IR" sz="3200" b="1" dirty="0">
                <a:latin typeface="Calibri"/>
                <a:ea typeface="Calibri"/>
                <a:cs typeface="B Nazanin"/>
              </a:rPr>
              <a:t>بخشی انتخابات آزاد و بدون قید و شرط های نظارتی، دینی و انقلابی </a:t>
            </a:r>
          </a:p>
        </p:txBody>
      </p:sp>
    </p:spTree>
    <p:extLst>
      <p:ext uri="{BB962C8B-B14F-4D97-AF65-F5344CB8AC3E}">
        <p14:creationId xmlns:p14="http://schemas.microsoft.com/office/powerpoint/2010/main" val="275188409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calcmode="lin" valueType="num">
                                      <p:cBhvr additive="base">
                                        <p:cTn id="4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0"/>
            <a:ext cx="8640960" cy="5976664"/>
          </a:xfrm>
        </p:spPr>
        <p:txBody>
          <a:bodyPr>
            <a:normAutofit/>
          </a:bodyPr>
          <a:lstStyle/>
          <a:p>
            <a:pPr marL="45720" indent="0">
              <a:buNone/>
            </a:pPr>
            <a:r>
              <a:rPr lang="fa-IR" sz="2800" b="1" dirty="0" smtClean="0">
                <a:cs typeface="B Nazanin" pitchFamily="2" charset="-78"/>
              </a:rPr>
              <a:t>16- تفسیر </a:t>
            </a:r>
            <a:r>
              <a:rPr lang="fa-IR" sz="2800" b="1" dirty="0">
                <a:cs typeface="B Nazanin" pitchFamily="2" charset="-78"/>
              </a:rPr>
              <a:t>و تاویل مبانی دینی بر اساس چارچوب های دمکراسی مانند شوراها و مشورت در امور و تصمیمات جمعی و یا تابعیت از اکثریت </a:t>
            </a:r>
            <a:endParaRPr lang="fa-IR" sz="2800" b="1" dirty="0" smtClean="0">
              <a:cs typeface="B Nazanin" pitchFamily="2" charset="-78"/>
            </a:endParaRPr>
          </a:p>
          <a:p>
            <a:pPr marL="45720" indent="0">
              <a:buNone/>
            </a:pPr>
            <a:endParaRPr lang="fa-IR" sz="2800" b="1" dirty="0">
              <a:cs typeface="B Nazanin" pitchFamily="2" charset="-78"/>
            </a:endParaRPr>
          </a:p>
          <a:p>
            <a:pPr marL="45720" indent="0">
              <a:buNone/>
            </a:pPr>
            <a:r>
              <a:rPr lang="fa-IR" sz="2400" dirty="0">
                <a:cs typeface="B Nazanin" pitchFamily="2" charset="-78"/>
              </a:rPr>
              <a:t>وَ إِنْ تُطِعْ أَکْثَرَ مَنْ فِي الْأَرْضِ يُضِلُّوکَ عَنْ سَبيلِ اللَّهِ إِنْ يَتَّبِعُونَ إِلاَّ الظَّنَّ وَ إِنْ هُمْ إِلاَّ يَخْرُصُونَ</a:t>
            </a:r>
            <a:r>
              <a:rPr lang="fa-IR" sz="1800" dirty="0">
                <a:cs typeface="B Nazanin" pitchFamily="2" charset="-78"/>
              </a:rPr>
              <a:t>.(سوره انعام آیه 116)</a:t>
            </a:r>
          </a:p>
          <a:p>
            <a:pPr marL="45720" indent="0">
              <a:buNone/>
            </a:pPr>
            <a:r>
              <a:rPr lang="fa-IR" sz="3200" dirty="0" smtClean="0">
                <a:cs typeface="B Nazanin" pitchFamily="2" charset="-78"/>
              </a:rPr>
              <a:t>1- یکی </a:t>
            </a:r>
            <a:r>
              <a:rPr lang="fa-IR" sz="3200" dirty="0">
                <a:cs typeface="B Nazanin" pitchFamily="2" charset="-78"/>
              </a:rPr>
              <a:t>از عوامل اصلی گمراهی بشر پیروی از اکثریت غیر رشید و غیر رهبری شده است .</a:t>
            </a:r>
          </a:p>
          <a:p>
            <a:pPr marL="45720" indent="0">
              <a:buNone/>
            </a:pPr>
            <a:r>
              <a:rPr lang="fa-IR" sz="3200" dirty="0" smtClean="0">
                <a:cs typeface="B Nazanin" pitchFamily="2" charset="-78"/>
              </a:rPr>
              <a:t>2- اکثریت </a:t>
            </a:r>
            <a:r>
              <a:rPr lang="fa-IR" sz="3200" dirty="0">
                <a:cs typeface="B Nazanin" pitchFamily="2" charset="-78"/>
              </a:rPr>
              <a:t>یا اقلیت بودن نمی تواند ملاک حق باشد . </a:t>
            </a:r>
          </a:p>
          <a:p>
            <a:pPr marL="45720" indent="0">
              <a:buNone/>
            </a:pPr>
            <a:r>
              <a:rPr lang="fa-IR" sz="3200" dirty="0" smtClean="0">
                <a:cs typeface="B Nazanin" pitchFamily="2" charset="-78"/>
              </a:rPr>
              <a:t>3- بسیاری </a:t>
            </a:r>
            <a:r>
              <a:rPr lang="fa-IR" sz="3200" dirty="0">
                <a:cs typeface="B Nazanin" pitchFamily="2" charset="-78"/>
              </a:rPr>
              <a:t>از گناهان و مفاسد در طول تاریخ بعلت تبعیت از آراء اکثریت می باشد . </a:t>
            </a:r>
          </a:p>
          <a:p>
            <a:pPr marL="45720" indent="0">
              <a:buNone/>
            </a:pPr>
            <a:r>
              <a:rPr lang="fa-IR" sz="3200" dirty="0" smtClean="0">
                <a:cs typeface="B Nazanin" pitchFamily="2" charset="-78"/>
              </a:rPr>
              <a:t>4- یکی </a:t>
            </a:r>
            <a:r>
              <a:rPr lang="fa-IR" sz="3200" dirty="0">
                <a:cs typeface="B Nazanin" pitchFamily="2" charset="-78"/>
              </a:rPr>
              <a:t>از شگرد های کفار ، فریب مسلمانان از این طریق بود . </a:t>
            </a:r>
          </a:p>
          <a:p>
            <a:pPr marL="45720" indent="0">
              <a:buNone/>
            </a:pPr>
            <a:endParaRPr lang="fa-IR" dirty="0"/>
          </a:p>
        </p:txBody>
      </p:sp>
    </p:spTree>
    <p:extLst>
      <p:ext uri="{BB962C8B-B14F-4D97-AF65-F5344CB8AC3E}">
        <p14:creationId xmlns:p14="http://schemas.microsoft.com/office/powerpoint/2010/main" val="189626100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379592"/>
            <a:ext cx="8424936" cy="3849608"/>
          </a:xfrm>
        </p:spPr>
        <p:txBody>
          <a:bodyPr/>
          <a:lstStyle/>
          <a:p>
            <a:pPr marL="45720" lvl="0" indent="0" algn="just">
              <a:buClr>
                <a:srgbClr val="F14124">
                  <a:lumMod val="75000"/>
                </a:srgbClr>
              </a:buClr>
              <a:buNone/>
            </a:pPr>
            <a:r>
              <a:rPr lang="fa-IR" sz="3600" dirty="0">
                <a:solidFill>
                  <a:prstClr val="black">
                    <a:lumMod val="75000"/>
                    <a:lumOff val="25000"/>
                  </a:prstClr>
                </a:solidFill>
                <a:cs typeface="B Nazanin" pitchFamily="2" charset="-78"/>
              </a:rPr>
              <a:t>قرآن کریم معیار گزینش را انتخاب اکثر معرفی نمی کند زیرا می فرماید: </a:t>
            </a:r>
          </a:p>
          <a:p>
            <a:pPr marL="45720" lvl="0" indent="0" algn="just">
              <a:buClr>
                <a:srgbClr val="F14124">
                  <a:lumMod val="75000"/>
                </a:srgbClr>
              </a:buClr>
              <a:buNone/>
            </a:pPr>
            <a:r>
              <a:rPr lang="fa-IR" sz="3200" dirty="0">
                <a:solidFill>
                  <a:prstClr val="black">
                    <a:lumMod val="75000"/>
                    <a:lumOff val="25000"/>
                  </a:prstClr>
                </a:solidFill>
                <a:cs typeface="B Nazanin" pitchFamily="2" charset="-78"/>
              </a:rPr>
              <a:t>الَّذينَ يَسْتَمِعُونَ الْقَوْلَ فَيَتَّبِعُونَ أَحْسَنَهُ </a:t>
            </a:r>
            <a:r>
              <a:rPr lang="fa-IR" sz="2400" dirty="0">
                <a:solidFill>
                  <a:prstClr val="black">
                    <a:lumMod val="75000"/>
                    <a:lumOff val="25000"/>
                  </a:prstClr>
                </a:solidFill>
                <a:cs typeface="B Nazanin" pitchFamily="2" charset="-78"/>
              </a:rPr>
              <a:t>.(سوره زمر آیه 18) </a:t>
            </a:r>
          </a:p>
          <a:p>
            <a:pPr marL="45720" lvl="0" indent="0" algn="just">
              <a:buClr>
                <a:srgbClr val="F14124">
                  <a:lumMod val="75000"/>
                </a:srgbClr>
              </a:buClr>
              <a:buNone/>
            </a:pPr>
            <a:r>
              <a:rPr lang="fa-IR" sz="4000" dirty="0">
                <a:solidFill>
                  <a:prstClr val="black">
                    <a:lumMod val="75000"/>
                    <a:lumOff val="25000"/>
                  </a:prstClr>
                </a:solidFill>
                <a:cs typeface="B Nazanin" pitchFamily="2" charset="-78"/>
              </a:rPr>
              <a:t>مؤمنین حقیقی کسانی هستند که سخنان را </a:t>
            </a:r>
            <a:endParaRPr lang="fa-IR" sz="4000" dirty="0" smtClean="0">
              <a:solidFill>
                <a:prstClr val="black">
                  <a:lumMod val="75000"/>
                  <a:lumOff val="25000"/>
                </a:prstClr>
              </a:solidFill>
              <a:cs typeface="B Nazanin" pitchFamily="2" charset="-78"/>
            </a:endParaRPr>
          </a:p>
          <a:p>
            <a:pPr marL="45720" lvl="0" indent="0" algn="just">
              <a:buClr>
                <a:srgbClr val="F14124">
                  <a:lumMod val="75000"/>
                </a:srgbClr>
              </a:buClr>
              <a:buNone/>
            </a:pPr>
            <a:r>
              <a:rPr lang="fa-IR" sz="4000" dirty="0" smtClean="0">
                <a:solidFill>
                  <a:prstClr val="black">
                    <a:lumMod val="75000"/>
                    <a:lumOff val="25000"/>
                  </a:prstClr>
                </a:solidFill>
                <a:cs typeface="B Nazanin" pitchFamily="2" charset="-78"/>
              </a:rPr>
              <a:t>می </a:t>
            </a:r>
            <a:r>
              <a:rPr lang="fa-IR" sz="4000" dirty="0">
                <a:solidFill>
                  <a:prstClr val="black">
                    <a:lumMod val="75000"/>
                    <a:lumOff val="25000"/>
                  </a:prstClr>
                </a:solidFill>
                <a:cs typeface="B Nazanin" pitchFamily="2" charset="-78"/>
              </a:rPr>
              <a:t>شنوند و بهترین آن را مورد عمل قرار می دهند . </a:t>
            </a:r>
            <a:endParaRPr lang="fa-IR" sz="4000" b="1" dirty="0">
              <a:solidFill>
                <a:prstClr val="black">
                  <a:lumMod val="75000"/>
                  <a:lumOff val="25000"/>
                </a:prstClr>
              </a:solidFill>
              <a:cs typeface="B Nazanin" pitchFamily="2" charset="-78"/>
            </a:endParaRPr>
          </a:p>
          <a:p>
            <a:pPr marL="45720" indent="0">
              <a:buNone/>
            </a:pPr>
            <a:endParaRPr lang="fa-IR" dirty="0"/>
          </a:p>
        </p:txBody>
      </p:sp>
    </p:spTree>
    <p:extLst>
      <p:ext uri="{BB962C8B-B14F-4D97-AF65-F5344CB8AC3E}">
        <p14:creationId xmlns:p14="http://schemas.microsoft.com/office/powerpoint/2010/main" val="1642343228"/>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1760" y="44624"/>
            <a:ext cx="6440503" cy="1143000"/>
          </a:xfrm>
        </p:spPr>
        <p:txBody>
          <a:bodyPr>
            <a:normAutofit fontScale="90000"/>
          </a:bodyPr>
          <a:lstStyle/>
          <a:p>
            <a:pPr marL="0" indent="0">
              <a:lnSpc>
                <a:spcPct val="115000"/>
              </a:lnSpc>
              <a:spcAft>
                <a:spcPts val="1000"/>
              </a:spcAft>
              <a:buNone/>
            </a:pPr>
            <a:r>
              <a:rPr lang="en-US" sz="3600" dirty="0">
                <a:effectLst/>
                <a:latin typeface="Calibri"/>
                <a:ea typeface="Calibri"/>
                <a:cs typeface="Arial"/>
              </a:rPr>
              <a:t/>
            </a:r>
            <a:br>
              <a:rPr lang="en-US" sz="3600" dirty="0">
                <a:effectLst/>
                <a:latin typeface="Calibri"/>
                <a:ea typeface="Calibri"/>
                <a:cs typeface="Arial"/>
              </a:rPr>
            </a:br>
            <a:endParaRPr lang="fa-IR" dirty="0"/>
          </a:p>
        </p:txBody>
      </p:sp>
      <p:sp>
        <p:nvSpPr>
          <p:cNvPr id="3" name="Content Placeholder 2"/>
          <p:cNvSpPr>
            <a:spLocks noGrp="1"/>
          </p:cNvSpPr>
          <p:nvPr>
            <p:ph sz="quarter" idx="13"/>
          </p:nvPr>
        </p:nvSpPr>
        <p:spPr>
          <a:xfrm>
            <a:off x="179512" y="1052736"/>
            <a:ext cx="8640960" cy="936104"/>
          </a:xfrm>
        </p:spPr>
        <p:txBody>
          <a:bodyPr>
            <a:noAutofit/>
          </a:bodyPr>
          <a:lstStyle/>
          <a:p>
            <a:pPr marL="45720" indent="0">
              <a:buNone/>
            </a:pPr>
            <a:r>
              <a:rPr lang="fa-IR" sz="2400" dirty="0" smtClean="0">
                <a:cs typeface="B Nazanin" pitchFamily="2" charset="-78"/>
              </a:rPr>
              <a:t>وَ </a:t>
            </a:r>
            <a:r>
              <a:rPr lang="fa-IR" sz="2400" dirty="0">
                <a:cs typeface="B Nazanin" pitchFamily="2" charset="-78"/>
              </a:rPr>
              <a:t>لَنْ تَرْضي‏ عَنْکَ الْيَهُودُ وَ لاَ النَّصاري‏ حَتَّي تَتَّبِعَ مِلَّتَهُمْ قُلْ إِنَّ هُدَي اللَّهِ هُوَ الْهُدي‏ وَ لَئِنِ اتَّبَعْتَ أَهْواءَهُمْ بَعْدَ الَّذي جاءَکَ مِنَ الْعِلْمِ ما لَکَ مِنَ اللَّهِ مِنْ وَلِيٍّ وَ لا نَصيرٍ. </a:t>
            </a:r>
            <a:r>
              <a:rPr lang="fa-IR" sz="1400" dirty="0">
                <a:cs typeface="B Nazanin" pitchFamily="2" charset="-78"/>
              </a:rPr>
              <a:t>(سوره بقره آیه 120)</a:t>
            </a:r>
          </a:p>
        </p:txBody>
      </p:sp>
      <p:sp>
        <p:nvSpPr>
          <p:cNvPr id="4" name="Content Placeholder 2"/>
          <p:cNvSpPr txBox="1">
            <a:spLocks/>
          </p:cNvSpPr>
          <p:nvPr/>
        </p:nvSpPr>
        <p:spPr>
          <a:xfrm>
            <a:off x="179512" y="2060848"/>
            <a:ext cx="8712968" cy="4536504"/>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15000"/>
              </a:lnSpc>
              <a:spcAft>
                <a:spcPts val="1000"/>
              </a:spcAft>
              <a:buNone/>
            </a:pPr>
            <a:r>
              <a:rPr lang="fa-IR" sz="2800" dirty="0">
                <a:latin typeface="Calibri"/>
                <a:ea typeface="Calibri"/>
                <a:cs typeface="B Nazanin"/>
              </a:rPr>
              <a:t>پیامبر گرامی اسلام بسیار تلاش کرد تا یهود و نصاری را از نظر فکری و عقیدتی به اسلام گرایی و یکتا پرستی و راه حق قانع سازد و می کوشید هیچ برخوردی با آنان پیش نیاید که پیام خداوند رسید : آنان هیچ گاه از تو راضی نخواهند شد مگر اینکه به راه و رسم شرک آلود آنان روی آوری و از آنان پیروی کنی .</a:t>
            </a:r>
            <a:endParaRPr lang="en-US" sz="1600" dirty="0">
              <a:effectLst/>
              <a:latin typeface="Calibri"/>
              <a:ea typeface="Calibri"/>
              <a:cs typeface="Arial"/>
            </a:endParaRPr>
          </a:p>
        </p:txBody>
      </p:sp>
      <p:sp>
        <p:nvSpPr>
          <p:cNvPr id="5" name="Content Placeholder 2"/>
          <p:cNvSpPr txBox="1">
            <a:spLocks/>
          </p:cNvSpPr>
          <p:nvPr/>
        </p:nvSpPr>
        <p:spPr>
          <a:xfrm>
            <a:off x="179512" y="5013176"/>
            <a:ext cx="8640960" cy="936104"/>
          </a:xfrm>
          <a:prstGeom prst="rect">
            <a:avLst/>
          </a:prstGeom>
        </p:spPr>
        <p:txBody>
          <a:bodyPr vert="horz" lIns="91440" tIns="45720" rIns="91440" bIns="45720" rtlCol="0">
            <a:no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15000"/>
              </a:lnSpc>
              <a:spcAft>
                <a:spcPts val="1000"/>
              </a:spcAft>
              <a:buNone/>
            </a:pPr>
            <a:r>
              <a:rPr lang="ar-SA" sz="2800" dirty="0">
                <a:latin typeface="Calibri"/>
                <a:ea typeface="Calibri"/>
                <a:cs typeface="B Nazanin"/>
              </a:rPr>
              <a:t>همواره مشرکان با مسلمانان خواهند جنگید تا اگر بتوانند شما را از دینتان بازگردانند (مبارزه مشرکان با مسلمانان تا محو دین اسلام و نابودی نظام اسلامی دائماً ادامه دارد.)</a:t>
            </a:r>
            <a:endParaRPr lang="en-US" sz="1800" dirty="0">
              <a:effectLst/>
              <a:latin typeface="Calibri"/>
              <a:ea typeface="Calibri"/>
              <a:cs typeface="Arial"/>
            </a:endParaRPr>
          </a:p>
        </p:txBody>
      </p:sp>
      <p:sp>
        <p:nvSpPr>
          <p:cNvPr id="6" name="Content Placeholder 2"/>
          <p:cNvSpPr txBox="1">
            <a:spLocks/>
          </p:cNvSpPr>
          <p:nvPr/>
        </p:nvSpPr>
        <p:spPr>
          <a:xfrm>
            <a:off x="35496" y="4365104"/>
            <a:ext cx="8856984" cy="576064"/>
          </a:xfrm>
          <a:prstGeom prst="rect">
            <a:avLst/>
          </a:prstGeom>
        </p:spPr>
        <p:txBody>
          <a:bodyPr vert="horz" lIns="91440" tIns="45720" rIns="91440" bIns="45720" rtlCol="0">
            <a:normAutofit/>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buNone/>
            </a:pPr>
            <a:r>
              <a:rPr lang="ar-SA" sz="2800" dirty="0">
                <a:cs typeface="B Nazanin" pitchFamily="2" charset="-78"/>
              </a:rPr>
              <a:t>وَ لا يَزالُونَ يُقاتِلُونَکُمْ حَتَّي يَرُدُّوکُمْ عَنْ دينِکُمْ. </a:t>
            </a:r>
            <a:r>
              <a:rPr lang="ar-SA" sz="1400" dirty="0">
                <a:cs typeface="B Nazanin" pitchFamily="2" charset="-78"/>
              </a:rPr>
              <a:t>(سوره بقره آیه 217)</a:t>
            </a:r>
            <a:endParaRPr lang="fa-IR" sz="1400" dirty="0">
              <a:cs typeface="B Nazanin" pitchFamily="2" charset="-78"/>
            </a:endParaRPr>
          </a:p>
        </p:txBody>
      </p:sp>
      <p:sp>
        <p:nvSpPr>
          <p:cNvPr id="7" name="Title 1"/>
          <p:cNvSpPr txBox="1">
            <a:spLocks/>
          </p:cNvSpPr>
          <p:nvPr/>
        </p:nvSpPr>
        <p:spPr>
          <a:xfrm>
            <a:off x="904056" y="-27384"/>
            <a:ext cx="8276456" cy="1944216"/>
          </a:xfrm>
          <a:prstGeom prst="rect">
            <a:avLst/>
          </a:prstGeom>
          <a:effectLst/>
        </p:spPr>
        <p:txBody>
          <a:bodyPr vert="horz" lIns="91440" tIns="45720" rIns="91440" bIns="45720" rtlCol="0" anchor="t" anchorCtr="0">
            <a:normAutofit fontScale="90000" lnSpcReduction="10000"/>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182880" indent="0">
              <a:lnSpc>
                <a:spcPct val="115000"/>
              </a:lnSpc>
              <a:spcAft>
                <a:spcPts val="1000"/>
              </a:spcAft>
              <a:buNone/>
            </a:pPr>
            <a:r>
              <a:rPr lang="ar-SA" sz="7300" dirty="0">
                <a:solidFill>
                  <a:schemeClr val="tx1"/>
                </a:solidFill>
                <a:ea typeface="Calibri"/>
                <a:cs typeface="B Titr"/>
              </a:rPr>
              <a:t> </a:t>
            </a:r>
            <a:r>
              <a:rPr lang="ar-SA" sz="4400" dirty="0">
                <a:cs typeface="B Titr" pitchFamily="2" charset="-78"/>
              </a:rPr>
              <a:t>هشدارهای الهی به مسلمانان</a:t>
            </a:r>
            <a:r>
              <a:rPr lang="en-US" sz="1200" dirty="0" smtClean="0">
                <a:ea typeface="Calibri"/>
                <a:cs typeface="Arial"/>
              </a:rPr>
              <a:t/>
            </a:r>
            <a:br>
              <a:rPr lang="en-US" sz="1200" dirty="0" smtClean="0">
                <a:ea typeface="Calibri"/>
                <a:cs typeface="Arial"/>
              </a:rPr>
            </a:br>
            <a:endParaRPr lang="fa-IR" dirty="0"/>
          </a:p>
        </p:txBody>
      </p:sp>
    </p:spTree>
    <p:extLst>
      <p:ext uri="{BB962C8B-B14F-4D97-AF65-F5344CB8AC3E}">
        <p14:creationId xmlns:p14="http://schemas.microsoft.com/office/powerpoint/2010/main" val="277539134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764704"/>
            <a:ext cx="8640960" cy="5544616"/>
          </a:xfrm>
        </p:spPr>
        <p:txBody>
          <a:bodyPr>
            <a:normAutofit fontScale="92500"/>
          </a:bodyPr>
          <a:lstStyle/>
          <a:p>
            <a:pPr marL="45720" indent="0" algn="just">
              <a:buNone/>
            </a:pPr>
            <a:r>
              <a:rPr lang="fa-IR" sz="3900" b="1" dirty="0" smtClean="0">
                <a:cs typeface="B Nazanin" pitchFamily="2" charset="-78"/>
              </a:rPr>
              <a:t>17- تخریب </a:t>
            </a:r>
            <a:r>
              <a:rPr lang="fa-IR" sz="3900" b="1" dirty="0">
                <a:cs typeface="B Nazanin" pitchFamily="2" charset="-78"/>
              </a:rPr>
              <a:t>و تضعیف انقلابیون مسلمان بنام مبارزه با افراط گرایی و با شعار و ادعای اصلاح طلبی</a:t>
            </a:r>
          </a:p>
          <a:p>
            <a:pPr marL="45720" indent="0" algn="just">
              <a:buNone/>
            </a:pPr>
            <a:r>
              <a:rPr lang="fa-IR" sz="3500" dirty="0">
                <a:cs typeface="B Nazanin" pitchFamily="2" charset="-78"/>
              </a:rPr>
              <a:t> </a:t>
            </a:r>
            <a:r>
              <a:rPr lang="fa-IR" sz="3000" dirty="0">
                <a:cs typeface="B Nazanin" pitchFamily="2" charset="-78"/>
              </a:rPr>
              <a:t>وَإِذَا قِيلَ لَهُمْ لاَ تُفْسِدُواْ فِي الأَرْضِ قَالُواْ إِنَّمَا نَحْنُ مُصْلِحُونَ</a:t>
            </a:r>
            <a:r>
              <a:rPr lang="fa-IR" sz="1900" dirty="0">
                <a:cs typeface="B Nazanin" pitchFamily="2" charset="-78"/>
              </a:rPr>
              <a:t>.( سوره بقره آیه 11)</a:t>
            </a:r>
          </a:p>
          <a:p>
            <a:pPr marL="45720" indent="0" algn="just">
              <a:buNone/>
            </a:pPr>
            <a:r>
              <a:rPr lang="fa-IR" sz="3900" dirty="0">
                <a:cs typeface="B Nazanin" pitchFamily="2" charset="-78"/>
              </a:rPr>
              <a:t>در تفسیر نمونه (( ذیل این آیه شریفه )) به ویژگی های آنها اشاره می کند که نخستین داعیه آنها اصلاح طلبی است در حالی که مفسد واقعی همان ها هستند . امروزه هم دشمنان اسلام با بهره گیری از عناوینی همانند اصلاح طلبی و دفاع از حقوق بشر ، دمکراسی و ... تمام توان خود را برای گمراهی ملت های آزاده به کار می گیرند. </a:t>
            </a:r>
          </a:p>
          <a:p>
            <a:pPr marL="45720" indent="0">
              <a:buNone/>
            </a:pPr>
            <a:endParaRPr lang="fa-IR" dirty="0"/>
          </a:p>
        </p:txBody>
      </p:sp>
    </p:spTree>
    <p:extLst>
      <p:ext uri="{BB962C8B-B14F-4D97-AF65-F5344CB8AC3E}">
        <p14:creationId xmlns:p14="http://schemas.microsoft.com/office/powerpoint/2010/main" val="56543190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371480"/>
            <a:ext cx="8424936" cy="825272"/>
          </a:xfrm>
        </p:spPr>
        <p:txBody>
          <a:bodyPr>
            <a:normAutofit fontScale="85000" lnSpcReduction="10000"/>
          </a:bodyPr>
          <a:lstStyle/>
          <a:p>
            <a:pPr marL="0" lvl="0" indent="0" algn="just">
              <a:lnSpc>
                <a:spcPct val="115000"/>
              </a:lnSpc>
              <a:spcAft>
                <a:spcPts val="1000"/>
              </a:spcAft>
              <a:buNone/>
            </a:pPr>
            <a:r>
              <a:rPr lang="fa-IR" sz="3800" b="1" dirty="0">
                <a:cs typeface="B Nazanin" pitchFamily="2" charset="-78"/>
              </a:rPr>
              <a:t>18- تقویت سکولارها ، اسلام لیبرالی و سنت گرایان میانه رو  </a:t>
            </a:r>
            <a:endParaRPr lang="en-US" sz="3800" b="1" dirty="0">
              <a:cs typeface="B Nazanin" pitchFamily="2" charset="-78"/>
            </a:endParaRPr>
          </a:p>
          <a:p>
            <a:pPr marL="45720" indent="0">
              <a:buNone/>
            </a:pPr>
            <a:endParaRPr lang="fa-IR" dirty="0"/>
          </a:p>
        </p:txBody>
      </p:sp>
      <p:sp>
        <p:nvSpPr>
          <p:cNvPr id="4" name="Content Placeholder 2"/>
          <p:cNvSpPr txBox="1">
            <a:spLocks/>
          </p:cNvSpPr>
          <p:nvPr/>
        </p:nvSpPr>
        <p:spPr>
          <a:xfrm>
            <a:off x="323528" y="1196752"/>
            <a:ext cx="8568952" cy="5472608"/>
          </a:xfrm>
          <a:prstGeom prst="rect">
            <a:avLst/>
          </a:prstGeom>
        </p:spPr>
        <p:txBody>
          <a:bodyPr vert="horz" lIns="91440" tIns="45720" rIns="91440" bIns="45720" rtlCol="0">
            <a:normAutofit fontScale="32500" lnSpcReduction="20000"/>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0" indent="0" algn="just">
              <a:lnSpc>
                <a:spcPct val="115000"/>
              </a:lnSpc>
              <a:spcAft>
                <a:spcPts val="1000"/>
              </a:spcAft>
              <a:buNone/>
            </a:pPr>
            <a:r>
              <a:rPr lang="fa-IR" sz="9800" b="1" dirty="0" smtClean="0">
                <a:cs typeface="B Nazanin" pitchFamily="2" charset="-78"/>
              </a:rPr>
              <a:t>19- بی </a:t>
            </a:r>
            <a:r>
              <a:rPr lang="fa-IR" sz="9800" b="1" dirty="0">
                <a:cs typeface="B Nazanin" pitchFamily="2" charset="-78"/>
              </a:rPr>
              <a:t>تفاوت کردن مردم نسبت به وظایف مهم دینی</a:t>
            </a:r>
          </a:p>
          <a:p>
            <a:pPr marL="0" indent="0" algn="just">
              <a:lnSpc>
                <a:spcPct val="115000"/>
              </a:lnSpc>
              <a:spcAft>
                <a:spcPts val="1000"/>
              </a:spcAft>
              <a:buNone/>
            </a:pPr>
            <a:r>
              <a:rPr lang="fa-IR" sz="6000" dirty="0">
                <a:cs typeface="B Nazanin" pitchFamily="2" charset="-78"/>
              </a:rPr>
              <a:t>الَّذينَ إِنْ مَکَّنَّاهُمْ فِي الْأَرْضِ أَقامُوا الصَّلاةَ وَ آتَوُا الزَّکاةَ وَ أَمَرُوا بِالْمَعْرُوفِ وَ نَهَوْا عَنِ الْمُنْکَرِ وَ لِلَّهِ عاقِبَةُ الْأُمُورِ. </a:t>
            </a:r>
            <a:r>
              <a:rPr lang="fa-IR" sz="4000" dirty="0">
                <a:cs typeface="B Nazanin" pitchFamily="2" charset="-78"/>
              </a:rPr>
              <a:t>(سوره حج آیه 41)</a:t>
            </a:r>
          </a:p>
          <a:p>
            <a:pPr marL="0" indent="0" algn="just">
              <a:lnSpc>
                <a:spcPct val="115000"/>
              </a:lnSpc>
              <a:spcAft>
                <a:spcPts val="1000"/>
              </a:spcAft>
              <a:buNone/>
            </a:pPr>
            <a:r>
              <a:rPr lang="fa-IR" sz="9800" dirty="0">
                <a:cs typeface="B Nazanin" pitchFamily="2" charset="-78"/>
              </a:rPr>
              <a:t>چهار وظیفه مهم مسلمانان </a:t>
            </a:r>
            <a:endParaRPr lang="fa-IR" sz="9800" dirty="0" smtClean="0">
              <a:cs typeface="B Nazanin" pitchFamily="2" charset="-78"/>
            </a:endParaRPr>
          </a:p>
          <a:p>
            <a:pPr marL="0" indent="0" algn="just">
              <a:lnSpc>
                <a:spcPct val="115000"/>
              </a:lnSpc>
              <a:spcAft>
                <a:spcPts val="1000"/>
              </a:spcAft>
              <a:buNone/>
            </a:pPr>
            <a:r>
              <a:rPr lang="fa-IR" sz="9800" dirty="0" smtClean="0">
                <a:cs typeface="B Nazanin" pitchFamily="2" charset="-78"/>
              </a:rPr>
              <a:t>(رمز </a:t>
            </a:r>
            <a:r>
              <a:rPr lang="fa-IR" sz="9800" dirty="0">
                <a:cs typeface="B Nazanin" pitchFamily="2" charset="-78"/>
              </a:rPr>
              <a:t>پیروزی یاران خداوند و تداوم قدرت آنها ) </a:t>
            </a:r>
          </a:p>
          <a:p>
            <a:pPr marL="0" indent="0" algn="just">
              <a:lnSpc>
                <a:spcPct val="115000"/>
              </a:lnSpc>
              <a:spcAft>
                <a:spcPts val="1000"/>
              </a:spcAft>
              <a:buNone/>
            </a:pPr>
            <a:r>
              <a:rPr lang="fa-IR" sz="9800" dirty="0" smtClean="0">
                <a:cs typeface="B Nazanin" pitchFamily="2" charset="-78"/>
              </a:rPr>
              <a:t>1- نماز </a:t>
            </a:r>
            <a:r>
              <a:rPr lang="fa-IR" sz="9800" dirty="0">
                <a:cs typeface="B Nazanin" pitchFamily="2" charset="-78"/>
              </a:rPr>
              <a:t>سمبل پیوند با خالق </a:t>
            </a:r>
          </a:p>
          <a:p>
            <a:pPr marL="0" indent="0" algn="just">
              <a:lnSpc>
                <a:spcPct val="115000"/>
              </a:lnSpc>
              <a:spcAft>
                <a:spcPts val="1000"/>
              </a:spcAft>
              <a:buNone/>
            </a:pPr>
            <a:r>
              <a:rPr lang="fa-IR" sz="9800" dirty="0" smtClean="0">
                <a:cs typeface="B Nazanin" pitchFamily="2" charset="-78"/>
              </a:rPr>
              <a:t>2- زکات </a:t>
            </a:r>
            <a:r>
              <a:rPr lang="fa-IR" sz="9800" dirty="0">
                <a:cs typeface="B Nazanin" pitchFamily="2" charset="-78"/>
              </a:rPr>
              <a:t>رمزی برای پیوند با خلق </a:t>
            </a:r>
          </a:p>
          <a:p>
            <a:pPr marL="0" indent="0" algn="just">
              <a:lnSpc>
                <a:spcPct val="115000"/>
              </a:lnSpc>
              <a:spcAft>
                <a:spcPts val="1000"/>
              </a:spcAft>
              <a:buNone/>
            </a:pPr>
            <a:r>
              <a:rPr lang="fa-IR" sz="9800" dirty="0" smtClean="0">
                <a:cs typeface="B Nazanin" pitchFamily="2" charset="-78"/>
              </a:rPr>
              <a:t>3- و4- </a:t>
            </a:r>
            <a:r>
              <a:rPr lang="fa-IR" sz="9800" dirty="0">
                <a:cs typeface="B Nazanin" pitchFamily="2" charset="-78"/>
              </a:rPr>
              <a:t>امر به معروف و نهی از منکر پایه های اساسی ساختن یک جامعه سالم </a:t>
            </a:r>
            <a:endParaRPr lang="en-US" sz="9800" dirty="0" smtClean="0">
              <a:cs typeface="B Nazanin" pitchFamily="2" charset="-78"/>
            </a:endParaRPr>
          </a:p>
          <a:p>
            <a:pPr marL="45720" indent="0">
              <a:buFont typeface="Georgia" pitchFamily="18" charset="0"/>
              <a:buNone/>
            </a:pPr>
            <a:endParaRPr lang="fa-IR" dirty="0"/>
          </a:p>
        </p:txBody>
      </p:sp>
    </p:spTree>
    <p:extLst>
      <p:ext uri="{BB962C8B-B14F-4D97-AF65-F5344CB8AC3E}">
        <p14:creationId xmlns:p14="http://schemas.microsoft.com/office/powerpoint/2010/main" val="2722334995"/>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476672"/>
            <a:ext cx="8496944" cy="5976664"/>
          </a:xfrm>
        </p:spPr>
        <p:txBody>
          <a:bodyPr>
            <a:normAutofit lnSpcReduction="10000"/>
          </a:bodyPr>
          <a:lstStyle/>
          <a:p>
            <a:pPr marL="45720" indent="0">
              <a:buNone/>
            </a:pPr>
            <a:r>
              <a:rPr lang="fa-IR" sz="3200" b="1" dirty="0" smtClean="0">
                <a:cs typeface="B Nazanin" pitchFamily="2" charset="-78"/>
              </a:rPr>
              <a:t>20- گمراه </a:t>
            </a:r>
            <a:r>
              <a:rPr lang="fa-IR" sz="3200" b="1" dirty="0">
                <a:cs typeface="B Nazanin" pitchFamily="2" charset="-78"/>
              </a:rPr>
              <a:t>سازی مردم با پوشاندن حق و آمیختن آن با باطل</a:t>
            </a:r>
          </a:p>
          <a:p>
            <a:pPr marL="45720" indent="0">
              <a:buNone/>
            </a:pPr>
            <a:r>
              <a:rPr lang="fa-IR" sz="2400" dirty="0">
                <a:cs typeface="B Nazanin" pitchFamily="2" charset="-78"/>
              </a:rPr>
              <a:t>يا أَهْلَ الْکِتابِ لِمَ تَلْبِسُونَ الْحَقَّ بِالْباطِلِ وَ تَکْتُمُونَ الْحَقَّ وَ أَنْتُمْ تَعْلَمُونَ.</a:t>
            </a:r>
            <a:r>
              <a:rPr lang="fa-IR" sz="1400" dirty="0">
                <a:cs typeface="B Nazanin" pitchFamily="2" charset="-78"/>
              </a:rPr>
              <a:t> </a:t>
            </a:r>
            <a:r>
              <a:rPr lang="fa-IR" sz="1800" dirty="0">
                <a:cs typeface="B Nazanin" pitchFamily="2" charset="-78"/>
              </a:rPr>
              <a:t>(سوره آل عمران آیه 71).</a:t>
            </a:r>
          </a:p>
          <a:p>
            <a:pPr marL="45720" indent="0">
              <a:buNone/>
            </a:pPr>
            <a:r>
              <a:rPr lang="fa-IR" sz="3200" dirty="0" smtClean="0">
                <a:cs typeface="B Nazanin" pitchFamily="2" charset="-78"/>
              </a:rPr>
              <a:t>1- اهل </a:t>
            </a:r>
            <a:r>
              <a:rPr lang="fa-IR" sz="3200" dirty="0">
                <a:cs typeface="B Nazanin" pitchFamily="2" charset="-78"/>
              </a:rPr>
              <a:t>کتاب (یهود و نصاری ) حق را با باطل می آمیزند تا دیگران را گمراه سازند . </a:t>
            </a:r>
          </a:p>
          <a:p>
            <a:pPr marL="45720" indent="0">
              <a:buNone/>
            </a:pPr>
            <a:r>
              <a:rPr lang="fa-IR" sz="3200" dirty="0" smtClean="0">
                <a:cs typeface="B Nazanin" pitchFamily="2" charset="-78"/>
              </a:rPr>
              <a:t>2- اهل </a:t>
            </a:r>
            <a:r>
              <a:rPr lang="fa-IR" sz="3200" dirty="0">
                <a:cs typeface="B Nazanin" pitchFamily="2" charset="-78"/>
              </a:rPr>
              <a:t>کتاب راست و دروغ را مخلوط کرده و مردم را به اشتباه </a:t>
            </a:r>
            <a:endParaRPr lang="fa-IR" sz="3200" dirty="0" smtClean="0">
              <a:cs typeface="B Nazanin" pitchFamily="2" charset="-78"/>
            </a:endParaRPr>
          </a:p>
          <a:p>
            <a:pPr marL="45720" indent="0">
              <a:buNone/>
            </a:pPr>
            <a:r>
              <a:rPr lang="fa-IR" sz="3200" dirty="0" smtClean="0">
                <a:cs typeface="B Nazanin" pitchFamily="2" charset="-78"/>
              </a:rPr>
              <a:t>می </a:t>
            </a:r>
            <a:r>
              <a:rPr lang="fa-IR" sz="3200" dirty="0">
                <a:cs typeface="B Nazanin" pitchFamily="2" charset="-78"/>
              </a:rPr>
              <a:t>اندازند . </a:t>
            </a:r>
          </a:p>
          <a:p>
            <a:pPr marL="45720" indent="0">
              <a:buNone/>
            </a:pPr>
            <a:r>
              <a:rPr lang="fa-IR" sz="3200" dirty="0" smtClean="0">
                <a:cs typeface="B Nazanin" pitchFamily="2" charset="-78"/>
              </a:rPr>
              <a:t>3- امام </a:t>
            </a:r>
            <a:r>
              <a:rPr lang="fa-IR" sz="3200" dirty="0">
                <a:cs typeface="B Nazanin" pitchFamily="2" charset="-78"/>
              </a:rPr>
              <a:t>علی (ع) در خطبه 5 نهج البلاغه درباره مخلوط شدن حق و باطل می فرماید: اگر حق با باطل پوشیده نمی شد ، زبان دشمنان یاوه گو از آن بریده می شود ، اما قسمتی از حق و قسمتی از باطل را می گیرند و با هم در می آمیزند. تنها کسی نجات خواهد یافت که وعده نیک از سوی خدا به آنها داده شده است .</a:t>
            </a:r>
          </a:p>
          <a:p>
            <a:pPr marL="45720" indent="0">
              <a:buNone/>
            </a:pPr>
            <a:endParaRPr lang="fa-IR" dirty="0"/>
          </a:p>
        </p:txBody>
      </p:sp>
    </p:spTree>
    <p:extLst>
      <p:ext uri="{BB962C8B-B14F-4D97-AF65-F5344CB8AC3E}">
        <p14:creationId xmlns:p14="http://schemas.microsoft.com/office/powerpoint/2010/main" val="286060195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352927" cy="936104"/>
          </a:xfrm>
        </p:spPr>
        <p:txBody>
          <a:bodyPr/>
          <a:lstStyle/>
          <a:p>
            <a:pPr marL="0" indent="0">
              <a:buNone/>
            </a:pPr>
            <a:r>
              <a:rPr lang="fa-IR" dirty="0">
                <a:cs typeface="B Titr" pitchFamily="2" charset="-78"/>
              </a:rPr>
              <a:t>عوامل مؤثر در تغییر رفتار رهبری </a:t>
            </a:r>
          </a:p>
        </p:txBody>
      </p:sp>
      <p:sp>
        <p:nvSpPr>
          <p:cNvPr id="3" name="Content Placeholder 2"/>
          <p:cNvSpPr>
            <a:spLocks noGrp="1"/>
          </p:cNvSpPr>
          <p:nvPr>
            <p:ph sz="quarter" idx="13"/>
          </p:nvPr>
        </p:nvSpPr>
        <p:spPr>
          <a:xfrm>
            <a:off x="179512" y="1052736"/>
            <a:ext cx="8568952" cy="5544616"/>
          </a:xfrm>
        </p:spPr>
        <p:txBody>
          <a:bodyPr>
            <a:normAutofit fontScale="47500" lnSpcReduction="20000"/>
          </a:bodyPr>
          <a:lstStyle/>
          <a:p>
            <a:pPr marL="0" lvl="0" indent="0" algn="just">
              <a:lnSpc>
                <a:spcPct val="115000"/>
              </a:lnSpc>
              <a:spcAft>
                <a:spcPts val="1000"/>
              </a:spcAft>
              <a:buNone/>
            </a:pPr>
            <a:r>
              <a:rPr lang="fa-IR" sz="5100" b="1" dirty="0" smtClean="0">
                <a:latin typeface="Calibri"/>
                <a:ea typeface="Calibri"/>
                <a:cs typeface="B Nazanin"/>
              </a:rPr>
              <a:t>1- عدم </a:t>
            </a:r>
            <a:r>
              <a:rPr lang="fa-IR" sz="5100" b="1" dirty="0">
                <a:latin typeface="Calibri"/>
                <a:ea typeface="Calibri"/>
                <a:cs typeface="B Nazanin"/>
              </a:rPr>
              <a:t>تبعیت مسؤلان و مدیران از رهبری و نداشتن همسویی و همگرایی فکری و رفتاری با رهبری بویژه در ابعاد مدیریتی، فرهنگی ، سیاست خارجی و اقتصادی </a:t>
            </a:r>
            <a:endParaRPr lang="en-US" sz="3400" b="1" dirty="0">
              <a:latin typeface="Calibri"/>
              <a:ea typeface="Calibri"/>
              <a:cs typeface="B Nazanin"/>
            </a:endParaRPr>
          </a:p>
          <a:p>
            <a:pPr marL="45720" indent="0" algn="just">
              <a:lnSpc>
                <a:spcPct val="115000"/>
              </a:lnSpc>
              <a:spcBef>
                <a:spcPts val="1200"/>
              </a:spcBef>
              <a:spcAft>
                <a:spcPts val="1000"/>
              </a:spcAft>
              <a:buNone/>
            </a:pPr>
            <a:r>
              <a:rPr lang="ar-SA" sz="4500" b="1" dirty="0">
                <a:latin typeface="Calibri"/>
                <a:ea typeface="Calibri"/>
                <a:cs typeface="B Nazanin"/>
              </a:rPr>
              <a:t>اطاعت از رهبری در کلام وحی: </a:t>
            </a:r>
            <a:endParaRPr lang="en-US" sz="2800" dirty="0">
              <a:latin typeface="Calibri"/>
              <a:ea typeface="Calibri"/>
              <a:cs typeface="Arial"/>
            </a:endParaRPr>
          </a:p>
          <a:p>
            <a:pPr marL="45720" indent="0" algn="just">
              <a:lnSpc>
                <a:spcPct val="115000"/>
              </a:lnSpc>
              <a:spcBef>
                <a:spcPts val="1200"/>
              </a:spcBef>
              <a:spcAft>
                <a:spcPts val="1000"/>
              </a:spcAft>
              <a:buNone/>
            </a:pPr>
            <a:r>
              <a:rPr lang="ar-SA" sz="3800" dirty="0" smtClean="0">
                <a:latin typeface="Calibri"/>
                <a:ea typeface="Calibri"/>
                <a:cs typeface="B Nazanin"/>
              </a:rPr>
              <a:t>وَ </a:t>
            </a:r>
            <a:r>
              <a:rPr lang="ar-SA" sz="3800" dirty="0">
                <a:latin typeface="Calibri"/>
                <a:ea typeface="Calibri"/>
                <a:cs typeface="B Nazanin"/>
              </a:rPr>
              <a:t>أَطيعُوا اللَّهَ وَ رَسُولَهُ وَ لا تَنازَعُوا فَتَفْشَلُوا وَ تَذْهَبَ ريحُکُمْ وَ اصْبِرُوا إِنَّ اللَّهَ مَعَ الصَّابِرينَ.</a:t>
            </a:r>
            <a:r>
              <a:rPr lang="ar-SA" sz="1900" dirty="0">
                <a:latin typeface="Calibri"/>
                <a:ea typeface="Calibri"/>
                <a:cs typeface="B Nazanin"/>
              </a:rPr>
              <a:t>(سوره انفال آیه 46)</a:t>
            </a:r>
            <a:endParaRPr lang="en-US" sz="2300" dirty="0">
              <a:latin typeface="Calibri"/>
              <a:ea typeface="Calibri"/>
              <a:cs typeface="Arial"/>
            </a:endParaRPr>
          </a:p>
          <a:p>
            <a:pPr marL="0" lvl="0" indent="0" algn="just">
              <a:lnSpc>
                <a:spcPct val="115000"/>
              </a:lnSpc>
              <a:spcBef>
                <a:spcPts val="1200"/>
              </a:spcBef>
              <a:spcAft>
                <a:spcPts val="1000"/>
              </a:spcAft>
              <a:buNone/>
            </a:pPr>
            <a:r>
              <a:rPr lang="fa-IR" sz="5100" dirty="0" smtClean="0">
                <a:latin typeface="Calibri"/>
                <a:ea typeface="Calibri"/>
                <a:cs typeface="B Nazanin"/>
              </a:rPr>
              <a:t>1- </a:t>
            </a:r>
            <a:r>
              <a:rPr lang="ar-SA" sz="5100" dirty="0" smtClean="0">
                <a:latin typeface="Calibri"/>
                <a:ea typeface="Calibri"/>
                <a:cs typeface="B Nazanin"/>
              </a:rPr>
              <a:t>اطاعت </a:t>
            </a:r>
            <a:r>
              <a:rPr lang="ar-SA" sz="5100" dirty="0">
                <a:latin typeface="Calibri"/>
                <a:ea typeface="Calibri"/>
                <a:cs typeface="B Nazanin"/>
              </a:rPr>
              <a:t>از خدا و رهبری واجب است .</a:t>
            </a:r>
            <a:endParaRPr lang="en-US" sz="2900" dirty="0">
              <a:latin typeface="Calibri"/>
              <a:ea typeface="Calibri"/>
              <a:cs typeface="Arial"/>
            </a:endParaRPr>
          </a:p>
          <a:p>
            <a:pPr marL="0" lvl="0" indent="0" algn="just">
              <a:lnSpc>
                <a:spcPct val="115000"/>
              </a:lnSpc>
              <a:spcBef>
                <a:spcPts val="1200"/>
              </a:spcBef>
              <a:spcAft>
                <a:spcPts val="1000"/>
              </a:spcAft>
              <a:buNone/>
            </a:pPr>
            <a:r>
              <a:rPr lang="fa-IR" sz="5100" dirty="0" smtClean="0">
                <a:latin typeface="Calibri"/>
                <a:ea typeface="Calibri"/>
                <a:cs typeface="B Nazanin"/>
              </a:rPr>
              <a:t>2- </a:t>
            </a:r>
            <a:r>
              <a:rPr lang="ar-SA" sz="5100" dirty="0" smtClean="0">
                <a:latin typeface="Calibri"/>
                <a:ea typeface="Calibri"/>
                <a:cs typeface="B Nazanin"/>
              </a:rPr>
              <a:t>پراکندگی </a:t>
            </a:r>
            <a:r>
              <a:rPr lang="ar-SA" sz="5100" dirty="0">
                <a:latin typeface="Calibri"/>
                <a:ea typeface="Calibri"/>
                <a:cs typeface="B Nazanin"/>
              </a:rPr>
              <a:t>و نزاع ممنوع است . </a:t>
            </a:r>
            <a:endParaRPr lang="en-US" sz="2900" dirty="0">
              <a:latin typeface="Calibri"/>
              <a:ea typeface="Calibri"/>
              <a:cs typeface="Arial"/>
            </a:endParaRPr>
          </a:p>
          <a:p>
            <a:pPr marL="0" lvl="0" indent="0" algn="just">
              <a:lnSpc>
                <a:spcPct val="115000"/>
              </a:lnSpc>
              <a:spcBef>
                <a:spcPts val="1200"/>
              </a:spcBef>
              <a:spcAft>
                <a:spcPts val="1000"/>
              </a:spcAft>
              <a:buNone/>
            </a:pPr>
            <a:r>
              <a:rPr lang="fa-IR" sz="5100" dirty="0" smtClean="0">
                <a:latin typeface="Calibri"/>
                <a:ea typeface="Calibri"/>
                <a:cs typeface="B Nazanin"/>
              </a:rPr>
              <a:t>3- </a:t>
            </a:r>
            <a:r>
              <a:rPr lang="ar-SA" sz="5100" dirty="0" smtClean="0">
                <a:latin typeface="Calibri"/>
                <a:ea typeface="Calibri"/>
                <a:cs typeface="B Nazanin"/>
              </a:rPr>
              <a:t>اختلاف </a:t>
            </a:r>
            <a:r>
              <a:rPr lang="ar-SA" sz="5100" dirty="0">
                <a:latin typeface="Calibri"/>
                <a:ea typeface="Calibri"/>
                <a:cs typeface="B Nazanin"/>
              </a:rPr>
              <a:t>و نزاع مجاهدان در برابر دشمنان ممنوع است . زیرا موجب تضعیف اطاعت از خدا و رهبری می شود . </a:t>
            </a:r>
            <a:endParaRPr lang="en-US" sz="2900" dirty="0">
              <a:latin typeface="Calibri"/>
              <a:ea typeface="Calibri"/>
              <a:cs typeface="Arial"/>
            </a:endParaRPr>
          </a:p>
          <a:p>
            <a:pPr marL="0" lvl="0" indent="0" algn="just">
              <a:lnSpc>
                <a:spcPct val="115000"/>
              </a:lnSpc>
              <a:spcBef>
                <a:spcPts val="1200"/>
              </a:spcBef>
              <a:spcAft>
                <a:spcPts val="1000"/>
              </a:spcAft>
              <a:buNone/>
            </a:pPr>
            <a:r>
              <a:rPr lang="fa-IR" sz="5100" dirty="0" smtClean="0">
                <a:latin typeface="Calibri"/>
                <a:ea typeface="Calibri"/>
                <a:cs typeface="B Nazanin"/>
              </a:rPr>
              <a:t>4- </a:t>
            </a:r>
            <a:r>
              <a:rPr lang="ar-SA" sz="5100" dirty="0" smtClean="0">
                <a:latin typeface="Calibri"/>
                <a:ea typeface="Calibri"/>
                <a:cs typeface="B Nazanin"/>
              </a:rPr>
              <a:t>گر </a:t>
            </a:r>
            <a:r>
              <a:rPr lang="ar-SA" sz="5100" dirty="0">
                <a:latin typeface="Calibri"/>
                <a:ea typeface="Calibri"/>
                <a:cs typeface="B Nazanin"/>
              </a:rPr>
              <a:t>سستی کنید هیبت و عظمت و قدرت شما از بین می رود . </a:t>
            </a:r>
            <a:endParaRPr lang="en-US" sz="2900" dirty="0">
              <a:latin typeface="Calibri"/>
              <a:ea typeface="Calibri"/>
              <a:cs typeface="Arial"/>
            </a:endParaRPr>
          </a:p>
          <a:p>
            <a:pPr marL="0" lvl="0" indent="0" algn="just">
              <a:lnSpc>
                <a:spcPct val="115000"/>
              </a:lnSpc>
              <a:spcBef>
                <a:spcPts val="1200"/>
              </a:spcBef>
              <a:spcAft>
                <a:spcPts val="1000"/>
              </a:spcAft>
              <a:buNone/>
            </a:pPr>
            <a:r>
              <a:rPr lang="fa-IR" sz="5100" dirty="0" smtClean="0">
                <a:latin typeface="Calibri"/>
                <a:ea typeface="Calibri"/>
                <a:cs typeface="B Nazanin"/>
              </a:rPr>
              <a:t>5- </a:t>
            </a:r>
            <a:r>
              <a:rPr lang="ar-SA" sz="5100" dirty="0" smtClean="0">
                <a:latin typeface="Calibri"/>
                <a:ea typeface="Calibri"/>
                <a:cs typeface="B Nazanin"/>
              </a:rPr>
              <a:t>در </a:t>
            </a:r>
            <a:r>
              <a:rPr lang="ar-SA" sz="5100" dirty="0">
                <a:latin typeface="Calibri"/>
                <a:ea typeface="Calibri"/>
                <a:cs typeface="B Nazanin"/>
              </a:rPr>
              <a:t>برابر حوادث سخت اگر استقامت کنید خدا با شماست . </a:t>
            </a:r>
            <a:endParaRPr lang="en-US" sz="29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225772615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731520"/>
            <a:ext cx="8568952" cy="5649808"/>
          </a:xfrm>
        </p:spPr>
        <p:txBody>
          <a:bodyPr>
            <a:normAutofit/>
          </a:bodyPr>
          <a:lstStyle/>
          <a:p>
            <a:pPr marL="45720" indent="0">
              <a:buNone/>
            </a:pPr>
            <a:r>
              <a:rPr lang="fa-IR" sz="3200" dirty="0">
                <a:cs typeface="B Nazanin" pitchFamily="2" charset="-78"/>
              </a:rPr>
              <a:t>يا أَيُّهَا الَّذينَ آمَنُوا أَطيعُوا اللَّهَ وَ أَطيعُوا الرَّسُولَ وَ أُولِي الْأَمْرِ مِنْکُمْ فَإِنْ تَنازَعْتُمْ في‏ شَيْ‏ءٍ فَرُدُّوهُ إِلَي اللَّهِ وَ الرَّسُولِ إِنْ کُنْتُمْ تُؤْمِنُونَ بِاللَّهِ وَ الْيَوْمِ الْآخِرِ ذلِکَ خَيْرٌ وَ أَحْسَنُ تَأْويلاً. </a:t>
            </a:r>
            <a:r>
              <a:rPr lang="fa-IR" sz="2000" dirty="0">
                <a:cs typeface="B Nazanin" pitchFamily="2" charset="-78"/>
              </a:rPr>
              <a:t>(سوره نساء آیه 59)</a:t>
            </a:r>
          </a:p>
          <a:p>
            <a:pPr marL="45720" indent="0">
              <a:buNone/>
            </a:pPr>
            <a:r>
              <a:rPr lang="fa-IR" sz="3600" dirty="0" smtClean="0">
                <a:cs typeface="B Nazanin" pitchFamily="2" charset="-78"/>
              </a:rPr>
              <a:t>1- اطاعت </a:t>
            </a:r>
            <a:r>
              <a:rPr lang="fa-IR" sz="3600" dirty="0">
                <a:cs typeface="B Nazanin" pitchFamily="2" charset="-78"/>
              </a:rPr>
              <a:t>از خدا و رسول و اولی الامر و نمایندگان اولی الامر واجب است . </a:t>
            </a:r>
          </a:p>
          <a:p>
            <a:pPr marL="45720" indent="0">
              <a:buNone/>
            </a:pPr>
            <a:r>
              <a:rPr lang="fa-IR" sz="3600" dirty="0" smtClean="0">
                <a:cs typeface="B Nazanin" pitchFamily="2" charset="-78"/>
              </a:rPr>
              <a:t>2- هرگاه </a:t>
            </a:r>
            <a:r>
              <a:rPr lang="fa-IR" sz="3600" dirty="0">
                <a:cs typeface="B Nazanin" pitchFamily="2" charset="-78"/>
              </a:rPr>
              <a:t>در چیزی نزاع و اختلاف داشتید از آن ها داوری و هدایت </a:t>
            </a:r>
            <a:r>
              <a:rPr lang="fa-IR" sz="3600" dirty="0" smtClean="0">
                <a:cs typeface="B Nazanin" pitchFamily="2" charset="-78"/>
              </a:rPr>
              <a:t>بطلبید. </a:t>
            </a:r>
            <a:endParaRPr lang="fa-IR" sz="3600" dirty="0">
              <a:cs typeface="B Nazanin" pitchFamily="2" charset="-78"/>
            </a:endParaRPr>
          </a:p>
          <a:p>
            <a:pPr marL="45720" indent="0">
              <a:buNone/>
            </a:pPr>
            <a:r>
              <a:rPr lang="fa-IR" sz="3600" dirty="0" smtClean="0">
                <a:cs typeface="B Nazanin" pitchFamily="2" charset="-78"/>
              </a:rPr>
              <a:t>3- شرط </a:t>
            </a:r>
            <a:r>
              <a:rPr lang="fa-IR" sz="3600" dirty="0">
                <a:cs typeface="B Nazanin" pitchFamily="2" charset="-78"/>
              </a:rPr>
              <a:t>ایمان به خدا و رسول و روز رستاخیز تبعیت از آنان است اگر عاقبتی نیکوتر می خواهید. </a:t>
            </a:r>
          </a:p>
          <a:p>
            <a:pPr marL="45720" indent="0">
              <a:buNone/>
            </a:pPr>
            <a:endParaRPr lang="fa-IR" dirty="0"/>
          </a:p>
        </p:txBody>
      </p:sp>
    </p:spTree>
    <p:extLst>
      <p:ext uri="{BB962C8B-B14F-4D97-AF65-F5344CB8AC3E}">
        <p14:creationId xmlns:p14="http://schemas.microsoft.com/office/powerpoint/2010/main" val="2191826071"/>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260648"/>
            <a:ext cx="8568952" cy="6336704"/>
          </a:xfrm>
        </p:spPr>
        <p:txBody>
          <a:bodyPr>
            <a:normAutofit fontScale="77500" lnSpcReduction="20000"/>
          </a:bodyPr>
          <a:lstStyle/>
          <a:p>
            <a:pPr marL="45720" indent="0">
              <a:buNone/>
            </a:pPr>
            <a:r>
              <a:rPr lang="fa-IR" sz="3300" b="1" dirty="0" smtClean="0">
                <a:cs typeface="B Nazanin" pitchFamily="2" charset="-78"/>
              </a:rPr>
              <a:t>2- ضعف </a:t>
            </a:r>
            <a:r>
              <a:rPr lang="fa-IR" sz="3300" b="1" dirty="0">
                <a:cs typeface="B Nazanin" pitchFamily="2" charset="-78"/>
              </a:rPr>
              <a:t>و عدم ایستادگی و مقاومت مسؤلان و مدیران ارشد کشور در برابر زیاده خواهی های نظام سلطه و نهایتاً فراهم نمودن زمینه نفوذ دشمنان </a:t>
            </a:r>
            <a:endParaRPr lang="fa-IR" sz="3300" b="1" dirty="0" smtClean="0">
              <a:cs typeface="B Nazanin" pitchFamily="2" charset="-78"/>
            </a:endParaRPr>
          </a:p>
          <a:p>
            <a:pPr marL="45720" indent="0">
              <a:buNone/>
            </a:pPr>
            <a:endParaRPr lang="fa-IR" sz="3300" b="1" dirty="0">
              <a:cs typeface="B Nazanin" pitchFamily="2" charset="-78"/>
            </a:endParaRPr>
          </a:p>
          <a:p>
            <a:pPr marL="45720" indent="0">
              <a:buNone/>
            </a:pPr>
            <a:r>
              <a:rPr lang="fa-IR" sz="3300" b="1" dirty="0">
                <a:cs typeface="B Nazanin" pitchFamily="2" charset="-78"/>
              </a:rPr>
              <a:t>اهداف دراز مدت یهود (اهل کتاب) </a:t>
            </a:r>
          </a:p>
          <a:p>
            <a:pPr marL="45720" indent="0">
              <a:buNone/>
            </a:pPr>
            <a:r>
              <a:rPr lang="fa-IR" sz="2600" dirty="0">
                <a:cs typeface="B Nazanin" pitchFamily="2" charset="-78"/>
              </a:rPr>
              <a:t>يا أَيُّهَا الَّذينَ آمَنُوا إِنْ تُطيعُوا فَريقاً مِنَ الَّذينَ أُوتُوا الْکِتابَ يَرُدُّوکُمْ بَعْدَ إيمانِکُمْ کافِرينَ</a:t>
            </a:r>
            <a:r>
              <a:rPr lang="fa-IR" sz="2300" dirty="0">
                <a:cs typeface="B Nazanin" pitchFamily="2" charset="-78"/>
              </a:rPr>
              <a:t>.(سوره آل عمران آیه 100) </a:t>
            </a:r>
          </a:p>
          <a:p>
            <a:pPr marL="45720" indent="0">
              <a:buNone/>
            </a:pPr>
            <a:r>
              <a:rPr lang="fa-IR" sz="3300" dirty="0">
                <a:cs typeface="B Nazanin" pitchFamily="2" charset="-78"/>
              </a:rPr>
              <a:t>ای کسانی که ایمان آورده اید اگر از گروهی از اهل کتاب که کارشان نفاق افکنی و شعله ور ساختن آتش کینه و عداوت است اطاعت کنید شما را پس از ایمان ، به کفر باز می گردانند . </a:t>
            </a:r>
          </a:p>
          <a:p>
            <a:pPr marL="45720" indent="0">
              <a:buNone/>
            </a:pPr>
            <a:r>
              <a:rPr lang="fa-IR" sz="3300" b="1" dirty="0">
                <a:cs typeface="B Nazanin" pitchFamily="2" charset="-78"/>
              </a:rPr>
              <a:t>قرآن هشدار می دهد به مسلمانان </a:t>
            </a:r>
          </a:p>
          <a:p>
            <a:pPr marL="45720" indent="0">
              <a:buNone/>
            </a:pPr>
            <a:r>
              <a:rPr lang="fa-IR" sz="3300" dirty="0" smtClean="0">
                <a:cs typeface="B Nazanin" pitchFamily="2" charset="-78"/>
              </a:rPr>
              <a:t>1- تحت </a:t>
            </a:r>
            <a:r>
              <a:rPr lang="fa-IR" sz="3300" dirty="0">
                <a:cs typeface="B Nazanin" pitchFamily="2" charset="-78"/>
              </a:rPr>
              <a:t>تأثیر سخنان مسموم دشمن واقع نشوید </a:t>
            </a:r>
          </a:p>
          <a:p>
            <a:pPr marL="45720" indent="0">
              <a:buNone/>
            </a:pPr>
            <a:r>
              <a:rPr lang="fa-IR" sz="3300" dirty="0" smtClean="0">
                <a:cs typeface="B Nazanin" pitchFamily="2" charset="-78"/>
              </a:rPr>
              <a:t>2- اجازه </a:t>
            </a:r>
            <a:r>
              <a:rPr lang="fa-IR" sz="3300" dirty="0">
                <a:cs typeface="B Nazanin" pitchFamily="2" charset="-78"/>
              </a:rPr>
              <a:t>نفوذ به آن ها را ندهید </a:t>
            </a:r>
          </a:p>
          <a:p>
            <a:pPr marL="45720" indent="0">
              <a:buNone/>
            </a:pPr>
            <a:r>
              <a:rPr lang="fa-IR" sz="3300" dirty="0" smtClean="0">
                <a:cs typeface="B Nazanin" pitchFamily="2" charset="-78"/>
              </a:rPr>
              <a:t>3- به </a:t>
            </a:r>
            <a:r>
              <a:rPr lang="fa-IR" sz="3300" dirty="0">
                <a:cs typeface="B Nazanin" pitchFamily="2" charset="-78"/>
              </a:rPr>
              <a:t>وسوسه های آن ها ترتیب اثر ندهید </a:t>
            </a:r>
          </a:p>
          <a:p>
            <a:pPr marL="45720" indent="0">
              <a:buNone/>
            </a:pPr>
            <a:r>
              <a:rPr lang="fa-IR" sz="3300" dirty="0" smtClean="0">
                <a:cs typeface="B Nazanin" pitchFamily="2" charset="-78"/>
              </a:rPr>
              <a:t>4- دشمن </a:t>
            </a:r>
            <a:r>
              <a:rPr lang="fa-IR" sz="3300" dirty="0">
                <a:cs typeface="B Nazanin" pitchFamily="2" charset="-78"/>
              </a:rPr>
              <a:t>به وسوسه های خود آنقدر ادامه می دهد که آتش عداوت بین شما برافروخته شود </a:t>
            </a:r>
          </a:p>
          <a:p>
            <a:pPr marL="45720" indent="0">
              <a:buNone/>
            </a:pPr>
            <a:r>
              <a:rPr lang="fa-IR" sz="3300" dirty="0" smtClean="0">
                <a:cs typeface="B Nazanin" pitchFamily="2" charset="-78"/>
              </a:rPr>
              <a:t>5- آنقدر </a:t>
            </a:r>
            <a:r>
              <a:rPr lang="fa-IR" sz="3300" dirty="0">
                <a:cs typeface="B Nazanin" pitchFamily="2" charset="-78"/>
              </a:rPr>
              <a:t>دشمن نفوذ خواهد کرد تا به کلی از اسلام و ایمان بیگانه شوید . </a:t>
            </a:r>
          </a:p>
          <a:p>
            <a:pPr marL="45720" indent="0">
              <a:buNone/>
            </a:pPr>
            <a:endParaRPr lang="fa-IR" dirty="0"/>
          </a:p>
        </p:txBody>
      </p:sp>
    </p:spTree>
    <p:extLst>
      <p:ext uri="{BB962C8B-B14F-4D97-AF65-F5344CB8AC3E}">
        <p14:creationId xmlns:p14="http://schemas.microsoft.com/office/powerpoint/2010/main" val="244890388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332656"/>
            <a:ext cx="8712968" cy="1440160"/>
          </a:xfrm>
        </p:spPr>
        <p:txBody>
          <a:bodyPr>
            <a:normAutofit fontScale="62500" lnSpcReduction="20000"/>
          </a:bodyPr>
          <a:lstStyle/>
          <a:p>
            <a:pPr marL="0" lvl="0" indent="0" algn="just">
              <a:lnSpc>
                <a:spcPct val="115000"/>
              </a:lnSpc>
              <a:spcAft>
                <a:spcPts val="1000"/>
              </a:spcAft>
              <a:buNone/>
            </a:pPr>
            <a:r>
              <a:rPr lang="fa-IR" sz="4500" b="1" dirty="0" smtClean="0">
                <a:latin typeface="Calibri"/>
                <a:ea typeface="Calibri"/>
                <a:cs typeface="B Nazanin" pitchFamily="2" charset="-78"/>
              </a:rPr>
              <a:t>3- پذیرش </a:t>
            </a:r>
            <a:r>
              <a:rPr lang="fa-IR" sz="4500" b="1" dirty="0">
                <a:latin typeface="Calibri"/>
                <a:ea typeface="Calibri"/>
                <a:cs typeface="B Nazanin" pitchFamily="2" charset="-78"/>
              </a:rPr>
              <a:t>تعهدات گسترده دولت مردان از موضع ضعف در مقابل قدرتهای سلطه گر در زمینه های هسته ای، دفاعی، سیاسی، اقتصادی، حقوق بشر و مسائل منطقه و جهان اسلام</a:t>
            </a:r>
            <a:endParaRPr lang="en-US" sz="2900" b="1" dirty="0">
              <a:latin typeface="Calibri"/>
              <a:ea typeface="Calibri"/>
              <a:cs typeface="B Nazanin" pitchFamily="2" charset="-78"/>
            </a:endParaRPr>
          </a:p>
          <a:p>
            <a:endParaRPr lang="fa-IR" dirty="0"/>
          </a:p>
        </p:txBody>
      </p:sp>
      <p:sp>
        <p:nvSpPr>
          <p:cNvPr id="4" name="Content Placeholder 2"/>
          <p:cNvSpPr txBox="1">
            <a:spLocks/>
          </p:cNvSpPr>
          <p:nvPr/>
        </p:nvSpPr>
        <p:spPr>
          <a:xfrm>
            <a:off x="179512" y="1712478"/>
            <a:ext cx="8712968" cy="4884874"/>
          </a:xfrm>
          <a:prstGeom prst="rect">
            <a:avLst/>
          </a:prstGeom>
        </p:spPr>
        <p:txBody>
          <a:bodyPr vert="horz" lIns="91440" tIns="45720" rIns="91440" bIns="45720" rtlCol="0">
            <a:normAutofit lnSpcReduction="10000"/>
          </a:bodyPr>
          <a:lst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a:lstStyle>
          <a:p>
            <a:pPr marL="45720" indent="0" algn="just">
              <a:lnSpc>
                <a:spcPct val="115000"/>
              </a:lnSpc>
              <a:spcAft>
                <a:spcPts val="1000"/>
              </a:spcAft>
              <a:buNone/>
            </a:pPr>
            <a:r>
              <a:rPr lang="ar-SA" sz="2600" b="1" dirty="0">
                <a:latin typeface="Calibri"/>
                <a:ea typeface="Calibri"/>
                <a:cs typeface="B Nazanin"/>
              </a:rPr>
              <a:t>توجیحات افراد سست ایمان برای ارتباط از موضع ضعف با بیگانگان </a:t>
            </a:r>
            <a:endParaRPr lang="en-US" sz="1700" dirty="0">
              <a:latin typeface="Calibri"/>
              <a:ea typeface="Calibri"/>
              <a:cs typeface="Arial"/>
            </a:endParaRPr>
          </a:p>
          <a:p>
            <a:pPr marL="45720" indent="0" algn="just">
              <a:lnSpc>
                <a:spcPct val="115000"/>
              </a:lnSpc>
              <a:spcAft>
                <a:spcPts val="1000"/>
              </a:spcAft>
              <a:buNone/>
            </a:pPr>
            <a:r>
              <a:rPr lang="ar-SA" sz="2600" dirty="0">
                <a:latin typeface="Calibri"/>
                <a:ea typeface="Calibri"/>
                <a:cs typeface="B Nazanin"/>
              </a:rPr>
              <a:t>فَتَرَي الَّذينَ في‏ قُلُوبِهِمْ مَرَضٌ يُسارِعُونَ فيهِمْ يَقُولُونَ نَخْشي‏ أَنْ تُصيبَنا دائِرَةٌ فَعَسَي اللَّهُ أَنْ يَأْتِيَ بِالْفَتْحِ أَوْ أَمْرٍ مِنْ عِنْدِهِ فَيُصْبِحُوا عَلي‏ ما أَسَرُّوا في‏ أَنْفُسِهِمْ نادِمينَ. </a:t>
            </a:r>
            <a:r>
              <a:rPr lang="ar-SA" sz="1300" dirty="0">
                <a:latin typeface="Calibri"/>
                <a:ea typeface="Calibri"/>
                <a:cs typeface="B Nazanin"/>
              </a:rPr>
              <a:t>( سوره مائده آیه 52)</a:t>
            </a:r>
            <a:r>
              <a:rPr lang="ar-SA" sz="3000" dirty="0">
                <a:latin typeface="Calibri"/>
                <a:ea typeface="Calibri"/>
                <a:cs typeface="B Nazanin"/>
              </a:rPr>
              <a:t> </a:t>
            </a:r>
            <a:endParaRPr lang="en-US" sz="1900" dirty="0">
              <a:latin typeface="Calibri"/>
              <a:ea typeface="Calibri"/>
              <a:cs typeface="Arial"/>
            </a:endParaRPr>
          </a:p>
          <a:p>
            <a:pPr marL="0" lvl="0" indent="0" algn="just">
              <a:lnSpc>
                <a:spcPct val="115000"/>
              </a:lnSpc>
              <a:spcAft>
                <a:spcPts val="1000"/>
              </a:spcAft>
              <a:buNone/>
            </a:pPr>
            <a:r>
              <a:rPr lang="fa-IR" sz="3000" dirty="0" smtClean="0">
                <a:latin typeface="Calibri"/>
                <a:ea typeface="Calibri"/>
                <a:cs typeface="B Nazanin"/>
              </a:rPr>
              <a:t>1- </a:t>
            </a:r>
            <a:r>
              <a:rPr lang="ar-SA" sz="3000" dirty="0" smtClean="0">
                <a:latin typeface="Calibri"/>
                <a:ea typeface="Calibri"/>
                <a:cs typeface="B Nazanin"/>
              </a:rPr>
              <a:t>کسانی </a:t>
            </a:r>
            <a:r>
              <a:rPr lang="ar-SA" sz="3000" dirty="0">
                <a:latin typeface="Calibri"/>
                <a:ea typeface="Calibri"/>
                <a:cs typeface="B Nazanin"/>
              </a:rPr>
              <a:t>که ایمانشان متزلزل و نسبت به خداوند سوءظن دارند از موضع ترس و ضعف که نکند حادثه ای برای ما اتفاق بیافتد و نیاز به کمک دشمنان داشته باشیم برای دوستی با آن ها از یکدیگر پیشی می گیرند . </a:t>
            </a:r>
            <a:endParaRPr lang="en-US" sz="1900" dirty="0">
              <a:latin typeface="Calibri"/>
              <a:ea typeface="Calibri"/>
              <a:cs typeface="Arial"/>
            </a:endParaRPr>
          </a:p>
          <a:p>
            <a:pPr marL="0" lvl="0" indent="0" algn="just">
              <a:lnSpc>
                <a:spcPct val="115000"/>
              </a:lnSpc>
              <a:spcAft>
                <a:spcPts val="1000"/>
              </a:spcAft>
              <a:buNone/>
            </a:pPr>
            <a:r>
              <a:rPr lang="fa-IR" sz="3000" dirty="0" smtClean="0">
                <a:latin typeface="Calibri"/>
                <a:ea typeface="Calibri"/>
                <a:cs typeface="B Nazanin"/>
              </a:rPr>
              <a:t>2- </a:t>
            </a:r>
            <a:r>
              <a:rPr lang="ar-SA" sz="3000" dirty="0" smtClean="0">
                <a:latin typeface="Calibri"/>
                <a:ea typeface="Calibri"/>
                <a:cs typeface="B Nazanin"/>
              </a:rPr>
              <a:t>به </a:t>
            </a:r>
            <a:r>
              <a:rPr lang="ar-SA" sz="3000" dirty="0">
                <a:latin typeface="Calibri"/>
                <a:ea typeface="Calibri"/>
                <a:cs typeface="B Nazanin"/>
              </a:rPr>
              <a:t>فرض اینکه چنین احتمالی باشد آیا احتمال پیروزی مسلمین در کار نیست ؟  </a:t>
            </a:r>
            <a:endParaRPr lang="en-US" sz="1900" dirty="0">
              <a:latin typeface="Calibri"/>
              <a:ea typeface="Calibri"/>
              <a:cs typeface="Arial"/>
            </a:endParaRPr>
          </a:p>
          <a:p>
            <a:endParaRPr lang="fa-IR" dirty="0"/>
          </a:p>
        </p:txBody>
      </p:sp>
    </p:spTree>
    <p:extLst>
      <p:ext uri="{BB962C8B-B14F-4D97-AF65-F5344CB8AC3E}">
        <p14:creationId xmlns:p14="http://schemas.microsoft.com/office/powerpoint/2010/main" val="99597411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1163568"/>
            <a:ext cx="8712968" cy="4713704"/>
          </a:xfrm>
        </p:spPr>
        <p:txBody>
          <a:bodyPr>
            <a:noAutofit/>
          </a:bodyPr>
          <a:lstStyle/>
          <a:p>
            <a:pPr marL="0" lvl="0" indent="0" algn="just">
              <a:lnSpc>
                <a:spcPct val="115000"/>
              </a:lnSpc>
              <a:spcAft>
                <a:spcPts val="1000"/>
              </a:spcAft>
              <a:buNone/>
            </a:pPr>
            <a:r>
              <a:rPr lang="fa-IR" sz="2800" b="1" dirty="0" smtClean="0">
                <a:latin typeface="Calibri"/>
                <a:ea typeface="Calibri"/>
                <a:cs typeface="B Nazanin"/>
              </a:rPr>
              <a:t>4- نفوذ </a:t>
            </a:r>
            <a:r>
              <a:rPr lang="fa-IR" sz="2800" b="1" dirty="0">
                <a:latin typeface="Calibri"/>
                <a:ea typeface="Calibri"/>
                <a:cs typeface="B Nazanin"/>
              </a:rPr>
              <a:t>و تأثیرگذاری نظام سلطه در تصمیم سازی و تصمیم گیری مسؤلان نظام بویژه در قوه مجریه </a:t>
            </a:r>
            <a:endParaRPr lang="en-US" sz="1800" dirty="0">
              <a:latin typeface="Calibri"/>
              <a:ea typeface="Calibri"/>
              <a:cs typeface="B Nazanin"/>
            </a:endParaRPr>
          </a:p>
          <a:p>
            <a:pPr marL="0" lvl="0" indent="0" algn="just">
              <a:lnSpc>
                <a:spcPct val="115000"/>
              </a:lnSpc>
              <a:spcAft>
                <a:spcPts val="1000"/>
              </a:spcAft>
              <a:buNone/>
            </a:pPr>
            <a:r>
              <a:rPr lang="fa-IR" sz="2800" b="1" dirty="0" smtClean="0">
                <a:latin typeface="Calibri"/>
                <a:ea typeface="Calibri"/>
                <a:cs typeface="B Nazanin"/>
              </a:rPr>
              <a:t>5- تضعیف </a:t>
            </a:r>
            <a:r>
              <a:rPr lang="fa-IR" sz="2800" b="1" dirty="0">
                <a:latin typeface="Calibri"/>
                <a:ea typeface="Calibri"/>
                <a:cs typeface="B Nazanin"/>
              </a:rPr>
              <a:t>مقبولیت نظام در به صحنه آوردن مردم و بسیج عمومی </a:t>
            </a:r>
            <a:endParaRPr lang="en-US" sz="1800" dirty="0">
              <a:latin typeface="Calibri"/>
              <a:ea typeface="Calibri"/>
              <a:cs typeface="B Nazanin"/>
            </a:endParaRPr>
          </a:p>
          <a:p>
            <a:pPr marL="0" lvl="0" indent="0" algn="just">
              <a:lnSpc>
                <a:spcPct val="115000"/>
              </a:lnSpc>
              <a:spcAft>
                <a:spcPts val="1000"/>
              </a:spcAft>
              <a:buNone/>
            </a:pPr>
            <a:r>
              <a:rPr lang="fa-IR" sz="2800" b="1" dirty="0" smtClean="0">
                <a:latin typeface="Calibri"/>
                <a:ea typeface="Calibri"/>
                <a:cs typeface="B Nazanin"/>
              </a:rPr>
              <a:t>6- فراهم </a:t>
            </a:r>
            <a:r>
              <a:rPr lang="fa-IR" sz="2800" b="1" dirty="0">
                <a:latin typeface="Calibri"/>
                <a:ea typeface="Calibri"/>
                <a:cs typeface="B Nazanin"/>
              </a:rPr>
              <a:t>نمودن زمینه های تشکیل مجلس شورای اسلامی ناکارآمد، غیر انقلابی و غیر ارزشی </a:t>
            </a:r>
            <a:endParaRPr lang="en-US" sz="1800" dirty="0">
              <a:latin typeface="Calibri"/>
              <a:ea typeface="Calibri"/>
              <a:cs typeface="B Nazanin"/>
            </a:endParaRPr>
          </a:p>
          <a:p>
            <a:pPr marL="0" lvl="0" indent="0" algn="just">
              <a:lnSpc>
                <a:spcPct val="115000"/>
              </a:lnSpc>
              <a:spcAft>
                <a:spcPts val="1000"/>
              </a:spcAft>
              <a:buNone/>
            </a:pPr>
            <a:r>
              <a:rPr lang="fa-IR" sz="2800" b="1" dirty="0" smtClean="0">
                <a:latin typeface="Calibri"/>
                <a:ea typeface="Calibri"/>
                <a:cs typeface="B Nazanin"/>
              </a:rPr>
              <a:t>7- جلوگیری </a:t>
            </a:r>
            <a:r>
              <a:rPr lang="fa-IR" sz="2800" b="1" dirty="0">
                <a:latin typeface="Calibri"/>
                <a:ea typeface="Calibri"/>
                <a:cs typeface="B Nazanin"/>
              </a:rPr>
              <a:t>از شکل گیری تمدن نوین اسلامی در منطقه و جهان </a:t>
            </a:r>
            <a:endParaRPr lang="en-US" sz="1800" dirty="0">
              <a:latin typeface="Calibri"/>
              <a:ea typeface="Calibri"/>
              <a:cs typeface="B Nazanin"/>
            </a:endParaRPr>
          </a:p>
          <a:p>
            <a:pPr marL="0" lvl="0" indent="0" algn="just">
              <a:lnSpc>
                <a:spcPct val="115000"/>
              </a:lnSpc>
              <a:spcAft>
                <a:spcPts val="1000"/>
              </a:spcAft>
              <a:buNone/>
            </a:pPr>
            <a:r>
              <a:rPr lang="fa-IR" sz="2800" b="1" dirty="0" smtClean="0">
                <a:latin typeface="Calibri"/>
                <a:ea typeface="Calibri"/>
                <a:cs typeface="B Nazanin"/>
              </a:rPr>
              <a:t>8- تضعیف </a:t>
            </a:r>
            <a:r>
              <a:rPr lang="fa-IR" sz="2800" b="1" dirty="0">
                <a:latin typeface="Calibri"/>
                <a:ea typeface="Calibri"/>
                <a:cs typeface="B Nazanin"/>
              </a:rPr>
              <a:t>قدرت منطقه ای ج.ا.ا و شکست محور مقاومت در منطقه </a:t>
            </a:r>
            <a:endParaRPr lang="en-US" sz="1800" dirty="0">
              <a:latin typeface="Calibri"/>
              <a:ea typeface="Calibri"/>
              <a:cs typeface="B Nazanin"/>
            </a:endParaRPr>
          </a:p>
          <a:p>
            <a:pPr marL="45720" indent="0">
              <a:buNone/>
            </a:pPr>
            <a:endParaRPr lang="fa-IR" sz="1600" dirty="0"/>
          </a:p>
        </p:txBody>
      </p:sp>
    </p:spTree>
    <p:extLst>
      <p:ext uri="{BB962C8B-B14F-4D97-AF65-F5344CB8AC3E}">
        <p14:creationId xmlns:p14="http://schemas.microsoft.com/office/powerpoint/2010/main" val="3215717385"/>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548680"/>
            <a:ext cx="8640960" cy="5976664"/>
          </a:xfrm>
        </p:spPr>
        <p:txBody>
          <a:bodyPr>
            <a:normAutofit fontScale="92500" lnSpcReduction="20000"/>
          </a:bodyPr>
          <a:lstStyle/>
          <a:p>
            <a:pPr marL="0" lvl="0" indent="0" algn="just">
              <a:lnSpc>
                <a:spcPct val="115000"/>
              </a:lnSpc>
              <a:spcAft>
                <a:spcPts val="1000"/>
              </a:spcAft>
              <a:buNone/>
            </a:pPr>
            <a:r>
              <a:rPr lang="fa-IR" sz="3000" b="1" dirty="0" smtClean="0">
                <a:latin typeface="Calibri"/>
                <a:ea typeface="Calibri"/>
                <a:cs typeface="B Nazanin"/>
              </a:rPr>
              <a:t>9- تحول </a:t>
            </a:r>
            <a:r>
              <a:rPr lang="fa-IR" sz="3000" b="1" dirty="0">
                <a:latin typeface="Calibri"/>
                <a:ea typeface="Calibri"/>
                <a:cs typeface="B Nazanin"/>
              </a:rPr>
              <a:t>سیاسی منفی در هویت استکبار ستیزی نظام اسلامی وابراز تمایل دوستی با دشمنان </a:t>
            </a:r>
            <a:endParaRPr lang="en-US" sz="1900" dirty="0">
              <a:latin typeface="Calibri"/>
              <a:ea typeface="Calibri"/>
              <a:cs typeface="B Nazanin"/>
            </a:endParaRPr>
          </a:p>
          <a:p>
            <a:pPr marL="45720" indent="0" algn="just">
              <a:lnSpc>
                <a:spcPct val="115000"/>
              </a:lnSpc>
              <a:spcAft>
                <a:spcPts val="1000"/>
              </a:spcAft>
              <a:buNone/>
            </a:pPr>
            <a:r>
              <a:rPr lang="ar-SA" sz="2600" b="1" dirty="0" smtClean="0">
                <a:latin typeface="Calibri"/>
                <a:ea typeface="Calibri"/>
                <a:cs typeface="B Nazanin"/>
              </a:rPr>
              <a:t>جمع </a:t>
            </a:r>
            <a:r>
              <a:rPr lang="ar-SA" sz="2600" b="1" dirty="0">
                <a:latin typeface="Calibri"/>
                <a:ea typeface="Calibri"/>
                <a:cs typeface="B Nazanin"/>
              </a:rPr>
              <a:t>میان محبت خدا و محبت دشمنان در یک دل ممکن نیست . </a:t>
            </a:r>
            <a:endParaRPr lang="en-US" sz="1700" dirty="0">
              <a:latin typeface="Calibri"/>
              <a:ea typeface="Calibri"/>
              <a:cs typeface="Arial"/>
            </a:endParaRPr>
          </a:p>
          <a:p>
            <a:pPr marL="45720" indent="0" algn="just">
              <a:lnSpc>
                <a:spcPct val="115000"/>
              </a:lnSpc>
              <a:spcAft>
                <a:spcPts val="1000"/>
              </a:spcAft>
              <a:buNone/>
            </a:pPr>
            <a:r>
              <a:rPr lang="ar-SA" dirty="0" smtClean="0">
                <a:latin typeface="Calibri"/>
                <a:ea typeface="Calibri"/>
                <a:cs typeface="B Nazanin"/>
              </a:rPr>
              <a:t>لا </a:t>
            </a:r>
            <a:r>
              <a:rPr lang="ar-SA" dirty="0">
                <a:latin typeface="Calibri"/>
                <a:ea typeface="Calibri"/>
                <a:cs typeface="B Nazanin"/>
              </a:rPr>
              <a:t>تَجِدُ قَوْماً يُؤْمِنُونَ بِاللَّهِ وَ الْيَوْمِ الْآخِرِ يُوادُّونَ مَنْ حَادَّ اللَّهَ وَ رَسُولَهُ وَ لَوْ کانُوا آباءَهُمْ أَوْ أَبْناءَهُمْ أَوْ إِخْوانَهُمْ أَوْ عَشيرَتَهُمْ أُولئِکَ کَتَبَ في‏ قُلُوبِهِمُ الْإيمانَ وَ أَيَّدَهُمْ بِرُوحٍ مِنْهُ وَ يُدْخِلُهُمْ جَنَّاتٍ تَجْري مِنْ تَحْتِهَا الْأَنْهارُ خالِدينَ فيها رَضِيَ اللَّهُ عَنْهُمْ وَ رَضُوا عَنْهُ أُولئِکَ حِزْبُ اللَّهِ أَلا إِنَّ حِزْبَ اللَّهِ هُمُ الْمُفْلِحُونَ</a:t>
            </a:r>
            <a:r>
              <a:rPr lang="ar-SA" sz="2400" dirty="0">
                <a:latin typeface="Calibri"/>
                <a:ea typeface="Calibri"/>
                <a:cs typeface="B Nazanin"/>
              </a:rPr>
              <a:t>. </a:t>
            </a:r>
            <a:r>
              <a:rPr lang="ar-SA" sz="1900" dirty="0">
                <a:latin typeface="Calibri"/>
                <a:ea typeface="Calibri"/>
                <a:cs typeface="B Nazanin"/>
              </a:rPr>
              <a:t>(سوره مجادله آیه 22)</a:t>
            </a:r>
            <a:endParaRPr lang="en-US" sz="3000" dirty="0">
              <a:latin typeface="Calibri"/>
              <a:ea typeface="Calibri"/>
              <a:cs typeface="Arial"/>
            </a:endParaRPr>
          </a:p>
          <a:p>
            <a:pPr marL="0" lvl="0" indent="0" algn="just">
              <a:lnSpc>
                <a:spcPct val="115000"/>
              </a:lnSpc>
              <a:spcAft>
                <a:spcPts val="1000"/>
              </a:spcAft>
              <a:buNone/>
            </a:pPr>
            <a:r>
              <a:rPr lang="fa-IR" sz="2600" dirty="0" smtClean="0">
                <a:latin typeface="Calibri"/>
                <a:ea typeface="Calibri"/>
                <a:cs typeface="B Nazanin"/>
              </a:rPr>
              <a:t>1- </a:t>
            </a:r>
            <a:r>
              <a:rPr lang="ar-SA" sz="2600" dirty="0" smtClean="0">
                <a:latin typeface="Calibri"/>
                <a:ea typeface="Calibri"/>
                <a:cs typeface="B Nazanin"/>
              </a:rPr>
              <a:t>اگر </a:t>
            </a:r>
            <a:r>
              <a:rPr lang="ar-SA" sz="2600" dirty="0">
                <a:latin typeface="Calibri"/>
                <a:ea typeface="Calibri"/>
                <a:cs typeface="B Nazanin"/>
              </a:rPr>
              <a:t>براستی مومن هستند باید از دوستی با دشمنان خدا پرهیز کنند و ادعای مسلمانی نکنند. </a:t>
            </a:r>
            <a:endParaRPr lang="en-US" sz="1700" dirty="0">
              <a:latin typeface="Calibri"/>
              <a:ea typeface="Calibri"/>
              <a:cs typeface="Arial"/>
            </a:endParaRPr>
          </a:p>
          <a:p>
            <a:pPr marL="0" lvl="0" indent="0" algn="just">
              <a:lnSpc>
                <a:spcPct val="115000"/>
              </a:lnSpc>
              <a:spcAft>
                <a:spcPts val="1000"/>
              </a:spcAft>
              <a:buNone/>
            </a:pPr>
            <a:r>
              <a:rPr lang="fa-IR" sz="2600" dirty="0" smtClean="0">
                <a:latin typeface="Calibri"/>
                <a:ea typeface="Calibri"/>
                <a:cs typeface="B Nazanin"/>
              </a:rPr>
              <a:t>2- </a:t>
            </a:r>
            <a:r>
              <a:rPr lang="ar-SA" sz="2600" dirty="0" smtClean="0">
                <a:latin typeface="Calibri"/>
                <a:ea typeface="Calibri"/>
                <a:cs typeface="B Nazanin"/>
              </a:rPr>
              <a:t>اگر </a:t>
            </a:r>
            <a:r>
              <a:rPr lang="ar-SA" sz="2600" dirty="0">
                <a:latin typeface="Calibri"/>
                <a:ea typeface="Calibri"/>
                <a:cs typeface="B Nazanin"/>
              </a:rPr>
              <a:t>محبت خویشاوندان هرچند پدران ، فرزندان و برادران رو در روی خداوند قرار گرفت باید از آنان پرهیز کنند . </a:t>
            </a:r>
            <a:endParaRPr lang="en-US" sz="1700" dirty="0">
              <a:latin typeface="Calibri"/>
              <a:ea typeface="Calibri"/>
              <a:cs typeface="Arial"/>
            </a:endParaRPr>
          </a:p>
          <a:p>
            <a:pPr marL="0" lvl="0" indent="0" algn="just">
              <a:lnSpc>
                <a:spcPct val="115000"/>
              </a:lnSpc>
              <a:spcAft>
                <a:spcPts val="1000"/>
              </a:spcAft>
              <a:buNone/>
            </a:pPr>
            <a:r>
              <a:rPr lang="fa-IR" sz="2600" dirty="0" smtClean="0">
                <a:latin typeface="Calibri"/>
                <a:ea typeface="Calibri"/>
                <a:cs typeface="B Nazanin"/>
              </a:rPr>
              <a:t>3- </a:t>
            </a:r>
            <a:r>
              <a:rPr lang="ar-SA" sz="2600" dirty="0" smtClean="0">
                <a:latin typeface="Calibri"/>
                <a:ea typeface="Calibri"/>
                <a:cs typeface="B Nazanin"/>
              </a:rPr>
              <a:t>بارزترین </a:t>
            </a:r>
            <a:r>
              <a:rPr lang="ar-SA" sz="2600" dirty="0">
                <a:latin typeface="Calibri"/>
                <a:ea typeface="Calibri"/>
                <a:cs typeface="B Nazanin"/>
              </a:rPr>
              <a:t>نشانه محبت و دوستی با خداوند دشمنی با دشمنان اسلام است . </a:t>
            </a:r>
            <a:endParaRPr lang="en-US" sz="1700" dirty="0">
              <a:latin typeface="Calibri"/>
              <a:ea typeface="Calibri"/>
              <a:cs typeface="Arial"/>
            </a:endParaRPr>
          </a:p>
          <a:p>
            <a:pPr marL="0" lvl="0" indent="0" algn="just">
              <a:lnSpc>
                <a:spcPct val="115000"/>
              </a:lnSpc>
              <a:spcAft>
                <a:spcPts val="1000"/>
              </a:spcAft>
              <a:buNone/>
            </a:pPr>
            <a:r>
              <a:rPr lang="fa-IR" sz="2600" dirty="0" smtClean="0">
                <a:latin typeface="Calibri"/>
                <a:ea typeface="Calibri"/>
                <a:cs typeface="B Nazanin"/>
              </a:rPr>
              <a:t>4- </a:t>
            </a:r>
            <a:r>
              <a:rPr lang="ar-SA" sz="2600" dirty="0" smtClean="0">
                <a:latin typeface="Calibri"/>
                <a:ea typeface="Calibri"/>
                <a:cs typeface="B Nazanin"/>
              </a:rPr>
              <a:t>رستگاری </a:t>
            </a:r>
            <a:r>
              <a:rPr lang="ar-SA" sz="2600" dirty="0">
                <a:latin typeface="Calibri"/>
                <a:ea typeface="Calibri"/>
                <a:cs typeface="B Nazanin"/>
              </a:rPr>
              <a:t>فقط در حزب خداوند است نه در حزب شیطان . </a:t>
            </a:r>
            <a:endParaRPr lang="en-US" sz="17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8134079"/>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548680"/>
            <a:ext cx="8496944" cy="5832648"/>
          </a:xfrm>
        </p:spPr>
        <p:txBody>
          <a:bodyPr>
            <a:normAutofit/>
          </a:bodyPr>
          <a:lstStyle/>
          <a:p>
            <a:pPr marL="0" lvl="0" indent="0" algn="just">
              <a:lnSpc>
                <a:spcPct val="115000"/>
              </a:lnSpc>
              <a:spcAft>
                <a:spcPts val="1000"/>
              </a:spcAft>
              <a:buNone/>
            </a:pPr>
            <a:r>
              <a:rPr lang="fa-IR" sz="2800" b="1" dirty="0" smtClean="0">
                <a:latin typeface="Calibri"/>
                <a:ea typeface="Calibri"/>
                <a:cs typeface="B Nazanin"/>
              </a:rPr>
              <a:t>10- تضعیف </a:t>
            </a:r>
            <a:r>
              <a:rPr lang="fa-IR" sz="2800" b="1" dirty="0">
                <a:latin typeface="Calibri"/>
                <a:ea typeface="Calibri"/>
                <a:cs typeface="B Nazanin"/>
              </a:rPr>
              <a:t>توان دفاعی و تسلیحاتی کشور و بنیه امنیتی نظام </a:t>
            </a:r>
            <a:endParaRPr lang="en-US" sz="1800" dirty="0">
              <a:latin typeface="Calibri"/>
              <a:ea typeface="Calibri"/>
              <a:cs typeface="B Nazanin"/>
            </a:endParaRPr>
          </a:p>
          <a:p>
            <a:pPr marL="274320" indent="0" algn="just">
              <a:lnSpc>
                <a:spcPct val="115000"/>
              </a:lnSpc>
              <a:spcAft>
                <a:spcPts val="1000"/>
              </a:spcAft>
              <a:buNone/>
            </a:pPr>
            <a:r>
              <a:rPr lang="ar-SA" sz="2800" b="1" dirty="0">
                <a:latin typeface="Calibri"/>
                <a:ea typeface="Calibri"/>
                <a:cs typeface="B Nazanin"/>
              </a:rPr>
              <a:t>امنیت پیش نیاز توسعه اقتصادی است </a:t>
            </a:r>
            <a:r>
              <a:rPr lang="ar-SA" sz="2800" b="1" dirty="0" smtClean="0">
                <a:latin typeface="Calibri"/>
                <a:ea typeface="Calibri"/>
                <a:cs typeface="B Nazanin"/>
              </a:rPr>
              <a:t> </a:t>
            </a:r>
            <a:endParaRPr lang="en-US" sz="1800" dirty="0">
              <a:latin typeface="Calibri"/>
              <a:ea typeface="Calibri"/>
              <a:cs typeface="Arial"/>
            </a:endParaRPr>
          </a:p>
          <a:p>
            <a:pPr marL="274320" indent="0" algn="just">
              <a:lnSpc>
                <a:spcPct val="115000"/>
              </a:lnSpc>
              <a:spcAft>
                <a:spcPts val="1000"/>
              </a:spcAft>
              <a:buNone/>
            </a:pPr>
            <a:r>
              <a:rPr lang="ar-SA" sz="2800" dirty="0">
                <a:latin typeface="Calibri"/>
                <a:ea typeface="Calibri"/>
                <a:cs typeface="B Nazanin"/>
              </a:rPr>
              <a:t>وَ إِذْ قالَ إِبْراهيمُ رَبِّ اجْعَلْ هذا بَلَداً آمِناً وَ ارْزُقْ أَهْلَهُ مِنَ الثَّمَراتِ مَنْ آمَنَ مِنْهُمْ بِاللَّهِ وَ الْيَوْمِ الْآخِرِ قالَ وَ مَنْ کَفَرَ فَأُمَتِّعُهُ قَليلاً ثُمَّ أَضْطَرُّهُ إِلي‏ عَذابِ النَّارِ وَ بِئْسَ الْمَصيرُ. </a:t>
            </a:r>
            <a:r>
              <a:rPr lang="ar-SA" sz="1400" dirty="0">
                <a:latin typeface="Calibri"/>
                <a:ea typeface="Calibri"/>
                <a:cs typeface="B Nazanin"/>
              </a:rPr>
              <a:t>(سوره بقره آیه 126)</a:t>
            </a:r>
            <a:endParaRPr lang="en-US" sz="2000" dirty="0">
              <a:latin typeface="Calibri"/>
              <a:ea typeface="Calibri"/>
              <a:cs typeface="Arial"/>
            </a:endParaRPr>
          </a:p>
          <a:p>
            <a:pPr marL="274320" indent="0" algn="just">
              <a:lnSpc>
                <a:spcPct val="115000"/>
              </a:lnSpc>
              <a:spcAft>
                <a:spcPts val="1000"/>
              </a:spcAft>
              <a:buNone/>
            </a:pPr>
            <a:r>
              <a:rPr lang="ar-SA" sz="3200" dirty="0">
                <a:latin typeface="Calibri"/>
                <a:ea typeface="Calibri"/>
                <a:cs typeface="B Nazanin"/>
              </a:rPr>
              <a:t>حضرت ابراهیم نخست تقاضای امنیت و سپس درخواست مواهب اقتصادی میکند و این خود اشاره ای مهم به این حقیقیت است که تا امنیت در شهر یا کشوری حکم فرما نباشد فراهم کردن توسعه اقتصادی و رفاه ممکن نیست . </a:t>
            </a:r>
            <a:endParaRPr lang="en-US" sz="20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1714862220"/>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844824"/>
            <a:ext cx="8496944" cy="4968552"/>
          </a:xfrm>
        </p:spPr>
        <p:txBody>
          <a:bodyPr>
            <a:normAutofit/>
          </a:bodyPr>
          <a:lstStyle/>
          <a:p>
            <a:pPr marL="45720" indent="0" algn="just">
              <a:lnSpc>
                <a:spcPct val="115000"/>
              </a:lnSpc>
              <a:spcAft>
                <a:spcPts val="1000"/>
              </a:spcAft>
              <a:buNone/>
            </a:pPr>
            <a:r>
              <a:rPr lang="fa-IR" sz="4000" dirty="0" smtClean="0">
                <a:latin typeface="Calibri"/>
                <a:ea typeface="Calibri"/>
                <a:cs typeface="B Nazanin" pitchFamily="2" charset="-78"/>
              </a:rPr>
              <a:t>من </a:t>
            </a:r>
            <a:r>
              <a:rPr lang="fa-IR" sz="4000" dirty="0">
                <a:latin typeface="Calibri"/>
                <a:ea typeface="Calibri"/>
                <a:cs typeface="B Nazanin" pitchFamily="2" charset="-78"/>
              </a:rPr>
              <a:t>سه گزینه در قبال ایران داشتم </a:t>
            </a:r>
            <a:endParaRPr lang="en-US" sz="1800" dirty="0">
              <a:latin typeface="Calibri"/>
              <a:ea typeface="Calibri"/>
              <a:cs typeface="B Nazanin" pitchFamily="2" charset="-78"/>
            </a:endParaRPr>
          </a:p>
          <a:p>
            <a:pPr marL="0" lvl="0" indent="0" algn="just">
              <a:lnSpc>
                <a:spcPct val="115000"/>
              </a:lnSpc>
              <a:spcAft>
                <a:spcPts val="1000"/>
              </a:spcAft>
              <a:buNone/>
            </a:pPr>
            <a:r>
              <a:rPr lang="fa-IR" sz="4000" dirty="0" smtClean="0">
                <a:latin typeface="Calibri"/>
                <a:ea typeface="Calibri"/>
                <a:cs typeface="B Nazanin" pitchFamily="2" charset="-78"/>
              </a:rPr>
              <a:t>1- حمله </a:t>
            </a:r>
            <a:r>
              <a:rPr lang="fa-IR" sz="4000" dirty="0">
                <a:latin typeface="Calibri"/>
                <a:ea typeface="Calibri"/>
                <a:cs typeface="B Nazanin" pitchFamily="2" charset="-78"/>
              </a:rPr>
              <a:t>نظامی </a:t>
            </a:r>
            <a:endParaRPr lang="en-US" sz="1800" dirty="0">
              <a:latin typeface="Calibri"/>
              <a:ea typeface="Calibri"/>
              <a:cs typeface="B Nazanin" pitchFamily="2" charset="-78"/>
            </a:endParaRPr>
          </a:p>
          <a:p>
            <a:pPr marL="0" lvl="0" indent="0" algn="just">
              <a:lnSpc>
                <a:spcPct val="115000"/>
              </a:lnSpc>
              <a:spcAft>
                <a:spcPts val="1000"/>
              </a:spcAft>
              <a:buNone/>
            </a:pPr>
            <a:r>
              <a:rPr lang="fa-IR" sz="4000" dirty="0" smtClean="0">
                <a:latin typeface="Calibri"/>
                <a:ea typeface="Calibri"/>
                <a:cs typeface="B Nazanin" pitchFamily="2" charset="-78"/>
              </a:rPr>
              <a:t>2- تشدید </a:t>
            </a:r>
            <a:r>
              <a:rPr lang="fa-IR" sz="4000" dirty="0">
                <a:latin typeface="Calibri"/>
                <a:ea typeface="Calibri"/>
                <a:cs typeface="B Nazanin" pitchFamily="2" charset="-78"/>
              </a:rPr>
              <a:t>تحریم های اقتصادی </a:t>
            </a:r>
            <a:endParaRPr lang="en-US" sz="1800" dirty="0">
              <a:latin typeface="Calibri"/>
              <a:ea typeface="Calibri"/>
              <a:cs typeface="B Nazanin" pitchFamily="2" charset="-78"/>
            </a:endParaRPr>
          </a:p>
          <a:p>
            <a:pPr marL="0" lvl="0" indent="0" algn="just">
              <a:lnSpc>
                <a:spcPct val="115000"/>
              </a:lnSpc>
              <a:spcAft>
                <a:spcPts val="1000"/>
              </a:spcAft>
              <a:buNone/>
            </a:pPr>
            <a:r>
              <a:rPr lang="fa-IR" sz="4000" dirty="0" smtClean="0">
                <a:latin typeface="Calibri"/>
                <a:ea typeface="Calibri"/>
                <a:cs typeface="B Nazanin" pitchFamily="2" charset="-78"/>
              </a:rPr>
              <a:t>3- مذاکره </a:t>
            </a:r>
            <a:r>
              <a:rPr lang="fa-IR" sz="4000" dirty="0">
                <a:latin typeface="Calibri"/>
                <a:ea typeface="Calibri"/>
                <a:cs typeface="B Nazanin" pitchFamily="2" charset="-78"/>
              </a:rPr>
              <a:t>با ایران </a:t>
            </a:r>
            <a:endParaRPr lang="en-US" sz="1800" dirty="0">
              <a:latin typeface="Calibri"/>
              <a:ea typeface="Calibri"/>
              <a:cs typeface="B Nazanin" pitchFamily="2" charset="-78"/>
            </a:endParaRPr>
          </a:p>
          <a:p>
            <a:pPr marL="45720" indent="0" algn="just">
              <a:lnSpc>
                <a:spcPct val="115000"/>
              </a:lnSpc>
              <a:spcAft>
                <a:spcPts val="1000"/>
              </a:spcAft>
              <a:buNone/>
            </a:pPr>
            <a:r>
              <a:rPr lang="fa-IR" sz="4000" dirty="0">
                <a:latin typeface="Calibri"/>
                <a:ea typeface="Calibri"/>
                <a:cs typeface="B Nazanin" pitchFamily="2" charset="-78"/>
              </a:rPr>
              <a:t>اما دو گزینه اول نتیجه نداد .</a:t>
            </a:r>
            <a:endParaRPr lang="en-US" sz="1800" dirty="0">
              <a:latin typeface="Calibri"/>
              <a:ea typeface="Calibri"/>
              <a:cs typeface="B Nazanin" pitchFamily="2" charset="-78"/>
            </a:endParaRPr>
          </a:p>
          <a:p>
            <a:pPr marL="45720" indent="0">
              <a:buNone/>
            </a:pPr>
            <a:endParaRPr lang="fa-IR" dirty="0"/>
          </a:p>
        </p:txBody>
      </p:sp>
      <p:sp>
        <p:nvSpPr>
          <p:cNvPr id="6" name="Title 1"/>
          <p:cNvSpPr>
            <a:spLocks noGrp="1"/>
          </p:cNvSpPr>
          <p:nvPr>
            <p:ph type="title"/>
          </p:nvPr>
        </p:nvSpPr>
        <p:spPr>
          <a:xfrm>
            <a:off x="35496" y="476672"/>
            <a:ext cx="8784976" cy="1143000"/>
          </a:xfrm>
        </p:spPr>
        <p:txBody>
          <a:bodyPr/>
          <a:lstStyle/>
          <a:p>
            <a:pPr marL="0" indent="0">
              <a:buNone/>
            </a:pPr>
            <a:r>
              <a:rPr lang="fa-IR" sz="4000" dirty="0">
                <a:cs typeface="B Titr" pitchFamily="2" charset="-78"/>
              </a:rPr>
              <a:t>اوباما رئیس جمهور آمریکا در گزارشی به کنگره آمریکا برای توجیه مذاکره با ایران می گوید:</a:t>
            </a:r>
          </a:p>
        </p:txBody>
      </p:sp>
    </p:spTree>
    <p:extLst>
      <p:ext uri="{BB962C8B-B14F-4D97-AF65-F5344CB8AC3E}">
        <p14:creationId xmlns:p14="http://schemas.microsoft.com/office/powerpoint/2010/main" val="196706325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332656"/>
            <a:ext cx="8424936" cy="6192688"/>
          </a:xfrm>
        </p:spPr>
        <p:txBody>
          <a:bodyPr>
            <a:normAutofit fontScale="85000" lnSpcReduction="20000"/>
          </a:bodyPr>
          <a:lstStyle/>
          <a:p>
            <a:pPr marL="0" lvl="0" indent="0" algn="just">
              <a:lnSpc>
                <a:spcPct val="115000"/>
              </a:lnSpc>
              <a:spcAft>
                <a:spcPts val="1000"/>
              </a:spcAft>
              <a:buNone/>
            </a:pPr>
            <a:r>
              <a:rPr lang="fa-IR" sz="2800" b="1" dirty="0" smtClean="0">
                <a:latin typeface="Calibri"/>
                <a:ea typeface="Calibri"/>
                <a:cs typeface="B Nazanin"/>
              </a:rPr>
              <a:t>11- تضعیف </a:t>
            </a:r>
            <a:r>
              <a:rPr lang="fa-IR" sz="2800" b="1" dirty="0">
                <a:latin typeface="Calibri"/>
                <a:ea typeface="Calibri"/>
                <a:cs typeface="B Nazanin"/>
              </a:rPr>
              <a:t>سپاه پاسداران انقلاب اسلامی و نهادهای تحت امر رهبری </a:t>
            </a:r>
            <a:endParaRPr lang="en-US" sz="1900" dirty="0" smtClean="0">
              <a:latin typeface="Calibri"/>
              <a:ea typeface="Calibri"/>
              <a:cs typeface="B Nazanin"/>
            </a:endParaRPr>
          </a:p>
          <a:p>
            <a:pPr marL="0" lvl="0" indent="0" algn="just">
              <a:lnSpc>
                <a:spcPct val="115000"/>
              </a:lnSpc>
              <a:spcAft>
                <a:spcPts val="1000"/>
              </a:spcAft>
              <a:buNone/>
            </a:pPr>
            <a:r>
              <a:rPr lang="fa-IR" sz="2800" b="1" dirty="0" smtClean="0">
                <a:latin typeface="Calibri"/>
                <a:ea typeface="Calibri"/>
                <a:cs typeface="B Nazanin"/>
              </a:rPr>
              <a:t>12- وادادگی و ترس مسؤلان و کارگزاران نظام از قدرت های خارجی به علت تحریم اقتصادی نظام سلطه. </a:t>
            </a:r>
            <a:endParaRPr lang="en-US" sz="1900" dirty="0" smtClean="0">
              <a:latin typeface="Calibri"/>
              <a:ea typeface="Calibri"/>
              <a:cs typeface="B Nazanin"/>
            </a:endParaRPr>
          </a:p>
          <a:p>
            <a:pPr marL="45720" indent="0" algn="just">
              <a:lnSpc>
                <a:spcPct val="115000"/>
              </a:lnSpc>
              <a:spcBef>
                <a:spcPts val="1200"/>
              </a:spcBef>
              <a:spcAft>
                <a:spcPts val="1000"/>
              </a:spcAft>
              <a:buNone/>
            </a:pPr>
            <a:r>
              <a:rPr lang="ar-SA" sz="2800" b="1" dirty="0" smtClean="0">
                <a:latin typeface="Calibri"/>
                <a:ea typeface="Calibri"/>
                <a:cs typeface="B Nazanin"/>
              </a:rPr>
              <a:t>مشرکان </a:t>
            </a:r>
            <a:r>
              <a:rPr lang="ar-SA" sz="2800" b="1" dirty="0">
                <a:latin typeface="Calibri"/>
                <a:ea typeface="Calibri"/>
                <a:cs typeface="B Nazanin"/>
              </a:rPr>
              <a:t>و دشمنان اسلام موجب رونق کسب و کار و تجارت مسلمانان نمی شوند</a:t>
            </a:r>
            <a:endParaRPr lang="en-US" sz="1900" dirty="0">
              <a:latin typeface="Calibri"/>
              <a:ea typeface="Calibri"/>
              <a:cs typeface="Arial"/>
            </a:endParaRPr>
          </a:p>
          <a:p>
            <a:pPr marL="45720" indent="0" algn="just">
              <a:lnSpc>
                <a:spcPct val="115000"/>
              </a:lnSpc>
              <a:spcBef>
                <a:spcPts val="1200"/>
              </a:spcBef>
              <a:spcAft>
                <a:spcPts val="1000"/>
              </a:spcAft>
              <a:buNone/>
            </a:pPr>
            <a:r>
              <a:rPr lang="ar-SA" sz="1900" dirty="0">
                <a:latin typeface="Calibri"/>
                <a:ea typeface="Calibri"/>
                <a:cs typeface="B Nazanin"/>
              </a:rPr>
              <a:t>يا أَيُّهَا الَّذينَ آمَنُوا إِنَّمَا الْمُشْرِکُونَ نَجَسٌ فَلا يَقْرَبُوا الْمَسْجِدَ الْحَرامَ بَعْدَ عامِهِمْ هذا وَ إِنْ خِفْتُمْ عَيْلَةً فَسَوْفَ يُغْنيکُمُ اللَّهُ مِنْ فَضْلِهِ إِنْ شاءَ إِنَّ اللَّهَ عَليمٌ حَکيمٌ. </a:t>
            </a:r>
            <a:r>
              <a:rPr lang="ar-SA" sz="1500" dirty="0">
                <a:latin typeface="Calibri"/>
                <a:ea typeface="Calibri"/>
                <a:cs typeface="B Nazanin"/>
              </a:rPr>
              <a:t>(سوره توبه آیه 28)</a:t>
            </a:r>
            <a:r>
              <a:rPr lang="ar-SA" sz="3500" dirty="0">
                <a:latin typeface="Calibri"/>
                <a:ea typeface="Calibri"/>
                <a:cs typeface="B Nazanin"/>
              </a:rPr>
              <a:t> </a:t>
            </a:r>
            <a:endParaRPr lang="en-US" dirty="0">
              <a:latin typeface="Calibri"/>
              <a:ea typeface="Calibri"/>
              <a:cs typeface="Arial"/>
            </a:endParaRPr>
          </a:p>
          <a:p>
            <a:pPr marL="0" lvl="0" indent="0" algn="just">
              <a:lnSpc>
                <a:spcPct val="115000"/>
              </a:lnSpc>
              <a:spcBef>
                <a:spcPts val="1200"/>
              </a:spcBef>
              <a:spcAft>
                <a:spcPts val="1000"/>
              </a:spcAft>
              <a:buNone/>
            </a:pPr>
            <a:r>
              <a:rPr lang="fa-IR" sz="3000" dirty="0" smtClean="0">
                <a:latin typeface="Calibri"/>
                <a:ea typeface="Calibri"/>
                <a:cs typeface="B Nazanin"/>
              </a:rPr>
              <a:t>1- </a:t>
            </a:r>
            <a:r>
              <a:rPr lang="ar-SA" sz="3000" dirty="0" smtClean="0">
                <a:latin typeface="Calibri"/>
                <a:ea typeface="Calibri"/>
                <a:cs typeface="B Nazanin"/>
              </a:rPr>
              <a:t>افراد </a:t>
            </a:r>
            <a:r>
              <a:rPr lang="ar-SA" sz="3000" dirty="0">
                <a:latin typeface="Calibri"/>
                <a:ea typeface="Calibri"/>
                <a:cs typeface="B Nazanin"/>
              </a:rPr>
              <a:t>کوته بین اظهار می داشتند اگر پای مشرکان از مسجدالحرام قطع شود . کسب و کار و تجارت مسلمانان از رونق می افتد و فقیر و بیچاره می شوند . </a:t>
            </a:r>
            <a:endParaRPr lang="en-US" sz="1900" dirty="0">
              <a:latin typeface="Calibri"/>
              <a:ea typeface="Calibri"/>
              <a:cs typeface="Arial"/>
            </a:endParaRPr>
          </a:p>
          <a:p>
            <a:pPr marL="0" lvl="0" indent="0" algn="just">
              <a:lnSpc>
                <a:spcPct val="115000"/>
              </a:lnSpc>
              <a:spcBef>
                <a:spcPts val="1200"/>
              </a:spcBef>
              <a:spcAft>
                <a:spcPts val="1000"/>
              </a:spcAft>
              <a:buNone/>
            </a:pPr>
            <a:r>
              <a:rPr lang="fa-IR" sz="3000" dirty="0" smtClean="0">
                <a:latin typeface="Calibri"/>
                <a:ea typeface="Calibri"/>
                <a:cs typeface="B Nazanin"/>
              </a:rPr>
              <a:t>2- </a:t>
            </a:r>
            <a:r>
              <a:rPr lang="ar-SA" sz="3000" dirty="0" smtClean="0">
                <a:latin typeface="Calibri"/>
                <a:ea typeface="Calibri"/>
                <a:cs typeface="B Nazanin"/>
              </a:rPr>
              <a:t>برای </a:t>
            </a:r>
            <a:r>
              <a:rPr lang="ar-SA" sz="3000" dirty="0">
                <a:latin typeface="Calibri"/>
                <a:ea typeface="Calibri"/>
                <a:cs typeface="B Nazanin"/>
              </a:rPr>
              <a:t>حل مشکلات اقتقادی مسلمانان به کفار و مشرکان تکیه نکنید و ارتباطات با آنان را قطع کنید. </a:t>
            </a:r>
            <a:endParaRPr lang="en-US" sz="1900" dirty="0">
              <a:latin typeface="Calibri"/>
              <a:ea typeface="Calibri"/>
              <a:cs typeface="Arial"/>
            </a:endParaRPr>
          </a:p>
          <a:p>
            <a:pPr marL="45720" indent="0" algn="just">
              <a:buNone/>
            </a:pPr>
            <a:r>
              <a:rPr lang="fa-IR" sz="3000" dirty="0" smtClean="0">
                <a:latin typeface="Calibri"/>
                <a:ea typeface="Calibri"/>
                <a:cs typeface="B Nazanin"/>
              </a:rPr>
              <a:t>3- </a:t>
            </a:r>
            <a:r>
              <a:rPr lang="ar-SA" sz="3000" dirty="0" smtClean="0">
                <a:latin typeface="Calibri"/>
                <a:ea typeface="Calibri"/>
                <a:cs typeface="B Nazanin"/>
              </a:rPr>
              <a:t>اگر </a:t>
            </a:r>
            <a:r>
              <a:rPr lang="ar-SA" sz="3000" dirty="0">
                <a:latin typeface="Calibri"/>
                <a:ea typeface="Calibri"/>
                <a:cs typeface="B Nazanin"/>
              </a:rPr>
              <a:t>با کفار و مشرکان قطع رابطه کردید خداوند شما را به خودکفایی واستقلال اقتصادی می رساند.</a:t>
            </a:r>
            <a:endParaRPr lang="fa-IR" sz="3000" dirty="0"/>
          </a:p>
        </p:txBody>
      </p:sp>
    </p:spTree>
    <p:extLst>
      <p:ext uri="{BB962C8B-B14F-4D97-AF65-F5344CB8AC3E}">
        <p14:creationId xmlns:p14="http://schemas.microsoft.com/office/powerpoint/2010/main" val="3497071214"/>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476672"/>
            <a:ext cx="8496944" cy="6120680"/>
          </a:xfrm>
        </p:spPr>
        <p:txBody>
          <a:bodyPr>
            <a:normAutofit/>
          </a:bodyPr>
          <a:lstStyle/>
          <a:p>
            <a:pPr marL="45720" indent="0" algn="just">
              <a:buNone/>
            </a:pPr>
            <a:r>
              <a:rPr lang="fa-IR" sz="3600" b="1" dirty="0">
                <a:cs typeface="B Nazanin" pitchFamily="2" charset="-78"/>
              </a:rPr>
              <a:t>توسعه و رونق اقتصادی فقط در سایه ایمان و تقوا </a:t>
            </a:r>
          </a:p>
          <a:p>
            <a:pPr marL="45720" indent="0" algn="just">
              <a:buNone/>
            </a:pPr>
            <a:r>
              <a:rPr lang="fa-IR" sz="3200" dirty="0">
                <a:cs typeface="B Nazanin" pitchFamily="2" charset="-78"/>
              </a:rPr>
              <a:t>وَ لَوْ أَنَّ أَهْلَ الْقُري‏ آمَنُوا وَ اتَّقَوْا لَفَتَحْنا عَلَيْهِمْ بَرَکاتٍ مِنَ السَّماءِ وَ الْأَرْضِ وَ لکِنْ کَذَّبُوا فَأَخَذْناهُمْ بِما کانُوا يَکْسِبُونَ. </a:t>
            </a:r>
            <a:r>
              <a:rPr lang="fa-IR" sz="2000" dirty="0">
                <a:cs typeface="B Nazanin" pitchFamily="2" charset="-78"/>
              </a:rPr>
              <a:t>(سوره اعراف آیه 96)</a:t>
            </a:r>
          </a:p>
          <a:p>
            <a:pPr marL="45720" indent="0" algn="just">
              <a:buNone/>
            </a:pPr>
            <a:r>
              <a:rPr lang="fa-IR" sz="3600" dirty="0" smtClean="0">
                <a:cs typeface="B Nazanin" pitchFamily="2" charset="-78"/>
              </a:rPr>
              <a:t>1- اگر </a:t>
            </a:r>
            <a:r>
              <a:rPr lang="fa-IR" sz="3600" dirty="0">
                <a:cs typeface="B Nazanin" pitchFamily="2" charset="-78"/>
              </a:rPr>
              <a:t>مردمی که در شهر و روستا زندگی می کنند ایمان بیاورند و تقوا پیشه کنند برکات آسمان و زمین را بر آن ها می گشاییم (شکوفایی اقتصادی)</a:t>
            </a:r>
          </a:p>
          <a:p>
            <a:pPr marL="45720" indent="0" algn="just">
              <a:buNone/>
            </a:pPr>
            <a:r>
              <a:rPr lang="fa-IR" sz="3600" dirty="0" smtClean="0">
                <a:cs typeface="B Nazanin" pitchFamily="2" charset="-78"/>
              </a:rPr>
              <a:t>2- ولی </a:t>
            </a:r>
            <a:r>
              <a:rPr lang="fa-IR" sz="3600" dirty="0">
                <a:cs typeface="B Nazanin" pitchFamily="2" charset="-78"/>
              </a:rPr>
              <a:t>اگر حقایق دین را تکذیب کنند. (دوری جستن از آرمانهای الهی و دینی) آنان به کیفر اعمالشان مجازات خواهند شد (رکود اقتصادی و بی بهره شدن از مواهب مادی و معنوی) </a:t>
            </a:r>
          </a:p>
          <a:p>
            <a:pPr marL="45720" indent="0">
              <a:buNone/>
            </a:pPr>
            <a:endParaRPr lang="fa-IR" dirty="0"/>
          </a:p>
        </p:txBody>
      </p:sp>
    </p:spTree>
    <p:extLst>
      <p:ext uri="{BB962C8B-B14F-4D97-AF65-F5344CB8AC3E}">
        <p14:creationId xmlns:p14="http://schemas.microsoft.com/office/powerpoint/2010/main" val="1587239368"/>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620688"/>
            <a:ext cx="8424936" cy="5688632"/>
          </a:xfrm>
        </p:spPr>
        <p:txBody>
          <a:bodyPr>
            <a:normAutofit/>
          </a:bodyPr>
          <a:lstStyle/>
          <a:p>
            <a:pPr marL="45720" indent="0">
              <a:buNone/>
            </a:pPr>
            <a:r>
              <a:rPr lang="fa-IR" sz="3200" b="1" dirty="0">
                <a:cs typeface="B Nazanin" pitchFamily="2" charset="-78"/>
              </a:rPr>
              <a:t>تنگناهای اقتصادی و معیشتی به خاطر دین ستیزی است </a:t>
            </a:r>
          </a:p>
          <a:p>
            <a:pPr marL="45720" indent="0">
              <a:buNone/>
            </a:pPr>
            <a:r>
              <a:rPr lang="fa-IR" sz="2400" dirty="0">
                <a:cs typeface="B Nazanin" pitchFamily="2" charset="-78"/>
              </a:rPr>
              <a:t>لَقَدْ کانَ لِسَبَإٍ في‏ مَسْکَنِهِمْ آيَةٌ جَنَّتانِ عَنْ يَمينٍ وَ شِمالٍ کُلُوا مِنْ رِزْقِ رَبِّکُمْ وَ اشْکُرُوا لَهُ بَلْدَةٌ طَيِّبَةٌ وَ رَبٌّ غَفُورٌ*فَأَعْرَضُوا فَأَرْسَلْنا عَلَيْهِمْ سَيْلَ الْعَرِمِ وَ بَدَّلْناهُمْ بِجَنَّتَيْهِمْ جَنَّتَيْنِ ذَواتَيْ أُکُلٍ خَمْطٍ وَ أَثْلٍ وَ شَيْ‏ءٍ مِنْ سِدْرٍ قَليلٍ</a:t>
            </a:r>
            <a:r>
              <a:rPr lang="fa-IR" sz="2000" dirty="0">
                <a:cs typeface="B Nazanin" pitchFamily="2" charset="-78"/>
              </a:rPr>
              <a:t>*(سوره سبأ آیه 15و16)</a:t>
            </a:r>
          </a:p>
          <a:p>
            <a:pPr marL="45720" indent="0">
              <a:buNone/>
            </a:pPr>
            <a:r>
              <a:rPr lang="fa-IR" sz="3200" dirty="0" smtClean="0">
                <a:cs typeface="B Nazanin" pitchFamily="2" charset="-78"/>
              </a:rPr>
              <a:t>1- برای </a:t>
            </a:r>
            <a:r>
              <a:rPr lang="fa-IR" sz="3200" dirty="0">
                <a:cs typeface="B Nazanin" pitchFamily="2" charset="-78"/>
              </a:rPr>
              <a:t>قوم سبأ در محل سکونتشان دو باغ عظیم و گسترده و شهری پاک و پاکیزه از طرف خداوند قرار داده شد تا خداوند را شکرگزاری نمایند(رفاه اقتصادی و رفاه بهداشتی) </a:t>
            </a:r>
          </a:p>
          <a:p>
            <a:pPr marL="45720" indent="0">
              <a:buNone/>
            </a:pPr>
            <a:r>
              <a:rPr lang="fa-IR" sz="3200" dirty="0" smtClean="0">
                <a:cs typeface="B Nazanin" pitchFamily="2" charset="-78"/>
              </a:rPr>
              <a:t>2- اما </a:t>
            </a:r>
            <a:r>
              <a:rPr lang="fa-IR" sz="3200" dirty="0">
                <a:cs typeface="B Nazanin" pitchFamily="2" charset="-78"/>
              </a:rPr>
              <a:t>بعلت رویگردانی از خداوند، دین ستیزی و غفلت از تکالیف دینی در رفاه اقتصادی و معیشتی و رفاه بهداشتی آنان با سیل های ویرانگر نابود شد. </a:t>
            </a:r>
          </a:p>
          <a:p>
            <a:pPr marL="45720" indent="0">
              <a:buNone/>
            </a:pPr>
            <a:endParaRPr lang="fa-IR" dirty="0"/>
          </a:p>
        </p:txBody>
      </p:sp>
    </p:spTree>
    <p:extLst>
      <p:ext uri="{BB962C8B-B14F-4D97-AF65-F5344CB8AC3E}">
        <p14:creationId xmlns:p14="http://schemas.microsoft.com/office/powerpoint/2010/main" val="362418821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1379592"/>
            <a:ext cx="8568952" cy="3921616"/>
          </a:xfrm>
        </p:spPr>
        <p:txBody>
          <a:bodyPr/>
          <a:lstStyle/>
          <a:p>
            <a:pPr marL="45720" indent="0" algn="just">
              <a:buNone/>
            </a:pPr>
            <a:r>
              <a:rPr lang="fa-IR" sz="3200" b="1" dirty="0" smtClean="0">
                <a:cs typeface="B Nazanin" pitchFamily="2" charset="-78"/>
              </a:rPr>
              <a:t>13- فراهم </a:t>
            </a:r>
            <a:r>
              <a:rPr lang="fa-IR" sz="3200" b="1" dirty="0">
                <a:cs typeface="B Nazanin" pitchFamily="2" charset="-78"/>
              </a:rPr>
              <a:t>نمودن زمینه تقویت دیپلماسی خط1و خط2 توسط مسؤلان و کارگزاران نظام</a:t>
            </a:r>
          </a:p>
          <a:p>
            <a:pPr marL="45720" indent="0" algn="just">
              <a:buNone/>
            </a:pPr>
            <a:r>
              <a:rPr lang="fa-IR" sz="2800" dirty="0">
                <a:cs typeface="B Nazanin" pitchFamily="2" charset="-78"/>
              </a:rPr>
              <a:t>يا أَيُّهَا الَّذينَ آمَنُوا لا تَتَّخِذُوا الَّذينَ اتَّخَذُوا دينَکُمْ هُزُواً وَ لَعِباً مِنَ الَّذينَ أُوتُوا الْکِتابَ مِنْ قَبْلِکُمْ وَ الْکُفَّارَ أَوْلِياءَ وَ اتَّقُوا اللَّهَ إِنْ کُنْتُمْ مُؤْمِنينَ. </a:t>
            </a:r>
            <a:r>
              <a:rPr lang="fa-IR" sz="1800" dirty="0">
                <a:cs typeface="B Nazanin" pitchFamily="2" charset="-78"/>
              </a:rPr>
              <a:t>( سوره مائده آیه 57) </a:t>
            </a:r>
          </a:p>
          <a:p>
            <a:pPr marL="45720" indent="0" algn="just">
              <a:buNone/>
            </a:pPr>
            <a:r>
              <a:rPr lang="fa-IR" sz="3200" dirty="0">
                <a:cs typeface="B Nazanin" pitchFamily="2" charset="-78"/>
              </a:rPr>
              <a:t>دوستی با اهل کتاب و مشرکان و کسانی که آیین شما را به باد استهزاء و بازی می گیرند ممنوع و آنان را تکیه گاه خود انتخاب نکنید . </a:t>
            </a:r>
          </a:p>
          <a:p>
            <a:pPr marL="45720" indent="0">
              <a:buNone/>
            </a:pPr>
            <a:endParaRPr lang="fa-IR" dirty="0"/>
          </a:p>
        </p:txBody>
      </p:sp>
    </p:spTree>
    <p:extLst>
      <p:ext uri="{BB962C8B-B14F-4D97-AF65-F5344CB8AC3E}">
        <p14:creationId xmlns:p14="http://schemas.microsoft.com/office/powerpoint/2010/main" val="3320394497"/>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548680"/>
            <a:ext cx="8640960" cy="5904656"/>
          </a:xfrm>
        </p:spPr>
        <p:txBody>
          <a:bodyPr>
            <a:normAutofit fontScale="92500" lnSpcReduction="20000"/>
          </a:bodyPr>
          <a:lstStyle/>
          <a:p>
            <a:pPr marL="45720" indent="0" algn="just">
              <a:lnSpc>
                <a:spcPct val="115000"/>
              </a:lnSpc>
              <a:spcAft>
                <a:spcPts val="1000"/>
              </a:spcAft>
              <a:buNone/>
            </a:pPr>
            <a:r>
              <a:rPr lang="ar-SA" sz="2400" dirty="0">
                <a:latin typeface="Calibri"/>
                <a:ea typeface="Calibri"/>
                <a:cs typeface="B Nazanin"/>
              </a:rPr>
              <a:t>يا أَيُّهَا الَّذينَ آمَنُوا لا تَتَّخِذُوا عَدُوِّي وَ عَدُوَّکُمْ أَوْلِياءَ تُلْقُونَ إِلَيْهِمْ بِالْمَوَدَّةِ وَ قَدْ کَفَرُوا بِما جاءَکُمْ مِنَ الْحَقِّ يُخْرِجُونَ الرَّسُولَ وَ إِيَّاکُمْ أَنْ تُؤْمِنُوا بِاللَّهِ رَبِّکُمْ إِنْ کُنْتُمْ خَرَجْتُمْ جِهاداً في‏ سَبيلي‏ وَ ابْتِغاءَ مَرْضاتي‏ تُسِرُّونَ إِلَيْهِمْ بِالْمَوَدَّةِ وَ أَنَا أَعْلَمُ بِما أَخْفَيْتُمْ وَ ما أَعْلَنْتُمْ وَ مَنْ يَفْعَلْهُ مِنْکُمْ فَقَدْ ضَلَّ سَواءَ السَّبيلِ</a:t>
            </a:r>
            <a:r>
              <a:rPr lang="ar-SA" sz="4800" dirty="0">
                <a:latin typeface="Calibri"/>
                <a:ea typeface="Calibri"/>
                <a:cs typeface="B Nazanin"/>
              </a:rPr>
              <a:t>.</a:t>
            </a:r>
            <a:r>
              <a:rPr lang="ar-SA" sz="1700" dirty="0">
                <a:latin typeface="Calibri"/>
                <a:ea typeface="Calibri"/>
                <a:cs typeface="B Nazanin"/>
              </a:rPr>
              <a:t>( سوره ممتحنه آیه 1 )</a:t>
            </a:r>
            <a:endParaRPr lang="en-US" sz="3000" dirty="0">
              <a:latin typeface="Calibri"/>
              <a:ea typeface="Calibri"/>
              <a:cs typeface="Arial"/>
            </a:endParaRPr>
          </a:p>
          <a:p>
            <a:pPr marL="0" lvl="0" indent="0" algn="just">
              <a:lnSpc>
                <a:spcPct val="115000"/>
              </a:lnSpc>
              <a:spcAft>
                <a:spcPts val="1000"/>
              </a:spcAft>
              <a:buSzPts val="1600"/>
              <a:buNone/>
            </a:pPr>
            <a:r>
              <a:rPr lang="fa-IR" sz="2800" dirty="0" smtClean="0">
                <a:latin typeface="Calibri"/>
                <a:ea typeface="Calibri"/>
                <a:cs typeface="B Nazanin"/>
              </a:rPr>
              <a:t>1- </a:t>
            </a:r>
            <a:r>
              <a:rPr lang="ar-SA" sz="2800" dirty="0" smtClean="0">
                <a:latin typeface="Calibri"/>
                <a:ea typeface="Calibri"/>
                <a:cs typeface="B Nazanin"/>
              </a:rPr>
              <a:t>ای </a:t>
            </a:r>
            <a:r>
              <a:rPr lang="ar-SA" sz="2800" dirty="0">
                <a:latin typeface="Calibri"/>
                <a:ea typeface="Calibri"/>
                <a:cs typeface="B Nazanin"/>
              </a:rPr>
              <a:t>مومنین دشمن و دشمن خویش را دوست قرار ندهید . </a:t>
            </a:r>
            <a:endParaRPr lang="en-US" sz="1800" dirty="0">
              <a:latin typeface="Calibri"/>
              <a:ea typeface="Calibri"/>
              <a:cs typeface="Arial"/>
            </a:endParaRPr>
          </a:p>
          <a:p>
            <a:pPr marL="0" lvl="0" indent="0" algn="just">
              <a:lnSpc>
                <a:spcPct val="115000"/>
              </a:lnSpc>
              <a:spcAft>
                <a:spcPts val="1000"/>
              </a:spcAft>
              <a:buSzPts val="1600"/>
              <a:buNone/>
            </a:pPr>
            <a:r>
              <a:rPr lang="fa-IR" sz="2800" dirty="0" smtClean="0">
                <a:latin typeface="Calibri"/>
                <a:ea typeface="Calibri"/>
                <a:cs typeface="B Nazanin"/>
              </a:rPr>
              <a:t>2- </a:t>
            </a:r>
            <a:r>
              <a:rPr lang="ar-SA" sz="2800" dirty="0" smtClean="0">
                <a:latin typeface="Calibri"/>
                <a:ea typeface="Calibri"/>
                <a:cs typeface="B Nazanin"/>
              </a:rPr>
              <a:t>هرگونه </a:t>
            </a:r>
            <a:r>
              <a:rPr lang="ar-SA" sz="2800" dirty="0">
                <a:latin typeface="Calibri"/>
                <a:ea typeface="Calibri"/>
                <a:cs typeface="B Nazanin"/>
              </a:rPr>
              <a:t>اظهار محبت به آن ها ممنوع است . </a:t>
            </a:r>
            <a:endParaRPr lang="en-US" sz="1800" dirty="0">
              <a:latin typeface="Calibri"/>
              <a:ea typeface="Calibri"/>
              <a:cs typeface="Arial"/>
            </a:endParaRPr>
          </a:p>
          <a:p>
            <a:pPr marL="0" lvl="0" indent="0" algn="just">
              <a:lnSpc>
                <a:spcPct val="115000"/>
              </a:lnSpc>
              <a:spcAft>
                <a:spcPts val="1000"/>
              </a:spcAft>
              <a:buSzPts val="1600"/>
              <a:buNone/>
            </a:pPr>
            <a:r>
              <a:rPr lang="fa-IR" sz="2800" dirty="0" smtClean="0">
                <a:latin typeface="Calibri"/>
                <a:ea typeface="Calibri"/>
                <a:cs typeface="B Nazanin"/>
              </a:rPr>
              <a:t>3- </a:t>
            </a:r>
            <a:r>
              <a:rPr lang="ar-SA" sz="2800" dirty="0" smtClean="0">
                <a:latin typeface="Calibri"/>
                <a:ea typeface="Calibri"/>
                <a:cs typeface="B Nazanin"/>
              </a:rPr>
              <a:t>دشمنان </a:t>
            </a:r>
            <a:r>
              <a:rPr lang="ar-SA" sz="2800" dirty="0">
                <a:latin typeface="Calibri"/>
                <a:ea typeface="Calibri"/>
                <a:cs typeface="B Nazanin"/>
              </a:rPr>
              <a:t>به رسول و خدا کافر شده اند . </a:t>
            </a:r>
            <a:endParaRPr lang="en-US" sz="1800" dirty="0">
              <a:latin typeface="Calibri"/>
              <a:ea typeface="Calibri"/>
              <a:cs typeface="Arial"/>
            </a:endParaRPr>
          </a:p>
          <a:p>
            <a:pPr marL="0" lvl="0" indent="0" algn="just">
              <a:lnSpc>
                <a:spcPct val="115000"/>
              </a:lnSpc>
              <a:spcAft>
                <a:spcPts val="1000"/>
              </a:spcAft>
              <a:buSzPts val="1600"/>
              <a:buNone/>
            </a:pPr>
            <a:r>
              <a:rPr lang="fa-IR" sz="2800" dirty="0" smtClean="0">
                <a:latin typeface="Calibri"/>
                <a:ea typeface="Calibri"/>
                <a:cs typeface="B Nazanin"/>
              </a:rPr>
              <a:t>4- </a:t>
            </a:r>
            <a:r>
              <a:rPr lang="ar-SA" sz="2800" dirty="0" smtClean="0">
                <a:latin typeface="Calibri"/>
                <a:ea typeface="Calibri"/>
                <a:cs typeface="B Nazanin"/>
              </a:rPr>
              <a:t>اگر </a:t>
            </a:r>
            <a:r>
              <a:rPr lang="ar-SA" sz="2800" dirty="0">
                <a:latin typeface="Calibri"/>
                <a:ea typeface="Calibri"/>
                <a:cs typeface="B Nazanin"/>
              </a:rPr>
              <a:t>شما طالب جهاد در راه خدا هستید با اظهار محبت به دشمنان سازگار نیست . </a:t>
            </a:r>
            <a:endParaRPr lang="en-US" sz="1800" dirty="0">
              <a:latin typeface="Calibri"/>
              <a:ea typeface="Calibri"/>
              <a:cs typeface="Arial"/>
            </a:endParaRPr>
          </a:p>
          <a:p>
            <a:pPr marL="0" lvl="0" indent="0" algn="just">
              <a:lnSpc>
                <a:spcPct val="115000"/>
              </a:lnSpc>
              <a:spcAft>
                <a:spcPts val="1000"/>
              </a:spcAft>
              <a:buSzPts val="1600"/>
              <a:buNone/>
            </a:pPr>
            <a:r>
              <a:rPr lang="fa-IR" sz="2800" dirty="0" smtClean="0">
                <a:latin typeface="Calibri"/>
                <a:ea typeface="Calibri"/>
                <a:cs typeface="B Nazanin"/>
              </a:rPr>
              <a:t>5- </a:t>
            </a:r>
            <a:r>
              <a:rPr lang="ar-SA" sz="2800" dirty="0" smtClean="0">
                <a:latin typeface="Calibri"/>
                <a:ea typeface="Calibri"/>
                <a:cs typeface="B Nazanin"/>
              </a:rPr>
              <a:t>بعضی </a:t>
            </a:r>
            <a:r>
              <a:rPr lang="ar-SA" sz="2800" dirty="0">
                <a:latin typeface="Calibri"/>
                <a:ea typeface="Calibri"/>
                <a:cs typeface="B Nazanin"/>
              </a:rPr>
              <a:t>از شما رابطه مخفیانه با دشمن دارید و خداوند به آن ها آگاه است </a:t>
            </a:r>
            <a:r>
              <a:rPr lang="ar-SA" sz="2800" dirty="0" smtClean="0">
                <a:latin typeface="Calibri"/>
                <a:ea typeface="Calibri"/>
                <a:cs typeface="B Nazanin"/>
              </a:rPr>
              <a:t>.</a:t>
            </a:r>
            <a:endParaRPr lang="fa-IR" sz="2800" dirty="0" smtClean="0">
              <a:latin typeface="Calibri"/>
              <a:ea typeface="Calibri"/>
              <a:cs typeface="B Nazanin"/>
            </a:endParaRPr>
          </a:p>
          <a:p>
            <a:pPr marL="0" lvl="0" indent="0" algn="just">
              <a:lnSpc>
                <a:spcPct val="115000"/>
              </a:lnSpc>
              <a:spcAft>
                <a:spcPts val="1000"/>
              </a:spcAft>
              <a:buSzPts val="1600"/>
              <a:buNone/>
            </a:pPr>
            <a:r>
              <a:rPr lang="ar-SA" sz="3000" dirty="0" smtClean="0">
                <a:latin typeface="Calibri"/>
                <a:ea typeface="Calibri"/>
                <a:cs typeface="B Nazanin"/>
              </a:rPr>
              <a:t>(</a:t>
            </a:r>
            <a:r>
              <a:rPr lang="ar-SA" sz="2600" dirty="0">
                <a:latin typeface="Calibri"/>
                <a:ea typeface="Calibri"/>
                <a:cs typeface="B Nazanin"/>
              </a:rPr>
              <a:t>تُسِرُّونَ إِلَيْهِمْ) </a:t>
            </a:r>
            <a:endParaRPr lang="en-US" sz="1900" dirty="0">
              <a:latin typeface="Calibri"/>
              <a:ea typeface="Calibri"/>
              <a:cs typeface="Arial"/>
            </a:endParaRPr>
          </a:p>
          <a:p>
            <a:pPr marL="0" lvl="0" indent="0" algn="just">
              <a:lnSpc>
                <a:spcPct val="115000"/>
              </a:lnSpc>
              <a:spcAft>
                <a:spcPts val="1000"/>
              </a:spcAft>
              <a:buSzPts val="1600"/>
              <a:buNone/>
            </a:pPr>
            <a:r>
              <a:rPr lang="fa-IR" sz="2800" dirty="0" smtClean="0">
                <a:latin typeface="Calibri"/>
                <a:ea typeface="Calibri"/>
                <a:cs typeface="B Nazanin"/>
              </a:rPr>
              <a:t>6- </a:t>
            </a:r>
            <a:r>
              <a:rPr lang="ar-SA" sz="2800" dirty="0" smtClean="0">
                <a:latin typeface="Calibri"/>
                <a:ea typeface="Calibri"/>
                <a:cs typeface="B Nazanin"/>
              </a:rPr>
              <a:t>بدترین </a:t>
            </a:r>
            <a:r>
              <a:rPr lang="ar-SA" sz="2800" dirty="0">
                <a:latin typeface="Calibri"/>
                <a:ea typeface="Calibri"/>
                <a:cs typeface="B Nazanin"/>
              </a:rPr>
              <a:t>انحراف مومنین آگاه شدن دشمنان از اسرار مسلمانان است . </a:t>
            </a:r>
            <a:endParaRPr lang="en-US" sz="1800" dirty="0">
              <a:effectLst/>
              <a:latin typeface="Calibri"/>
              <a:ea typeface="Calibri"/>
              <a:cs typeface="Arial"/>
            </a:endParaRPr>
          </a:p>
        </p:txBody>
      </p:sp>
    </p:spTree>
    <p:extLst>
      <p:ext uri="{BB962C8B-B14F-4D97-AF65-F5344CB8AC3E}">
        <p14:creationId xmlns:p14="http://schemas.microsoft.com/office/powerpoint/2010/main" val="632675704"/>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731520"/>
            <a:ext cx="8640960" cy="5721816"/>
          </a:xfrm>
        </p:spPr>
        <p:txBody>
          <a:bodyPr>
            <a:normAutofit fontScale="92500" lnSpcReduction="10000"/>
          </a:bodyPr>
          <a:lstStyle/>
          <a:p>
            <a:pPr marL="45720" indent="0" algn="just">
              <a:lnSpc>
                <a:spcPct val="115000"/>
              </a:lnSpc>
              <a:spcAft>
                <a:spcPts val="1000"/>
              </a:spcAft>
              <a:buNone/>
            </a:pPr>
            <a:r>
              <a:rPr lang="ar-SA" sz="3000" b="1" dirty="0">
                <a:latin typeface="Calibri"/>
                <a:ea typeface="Calibri"/>
                <a:cs typeface="B Nazanin"/>
              </a:rPr>
              <a:t>دشمنان اسلام فقط به دنبال منافع درون گروهی خود هستند به آنان اعتماد </a:t>
            </a:r>
            <a:r>
              <a:rPr lang="ar-SA" sz="3000" b="1" dirty="0" smtClean="0">
                <a:latin typeface="Calibri"/>
                <a:ea typeface="Calibri"/>
                <a:cs typeface="B Nazanin"/>
              </a:rPr>
              <a:t>نکنید</a:t>
            </a:r>
            <a:r>
              <a:rPr lang="fa-IR" sz="3000" b="1" dirty="0" smtClean="0">
                <a:latin typeface="Calibri"/>
                <a:ea typeface="Calibri"/>
                <a:cs typeface="B Nazanin"/>
              </a:rPr>
              <a:t>.</a:t>
            </a:r>
            <a:r>
              <a:rPr lang="ar-SA" sz="3000" b="1" dirty="0" smtClean="0">
                <a:latin typeface="Calibri"/>
                <a:ea typeface="Calibri"/>
                <a:cs typeface="B Nazanin"/>
              </a:rPr>
              <a:t>  </a:t>
            </a:r>
            <a:endParaRPr lang="en-US" sz="1900" dirty="0">
              <a:latin typeface="Calibri"/>
              <a:ea typeface="Calibri"/>
              <a:cs typeface="Arial"/>
            </a:endParaRPr>
          </a:p>
          <a:p>
            <a:pPr marL="45720" indent="0" algn="just">
              <a:lnSpc>
                <a:spcPct val="115000"/>
              </a:lnSpc>
              <a:spcAft>
                <a:spcPts val="1000"/>
              </a:spcAft>
              <a:buNone/>
            </a:pPr>
            <a:r>
              <a:rPr lang="ar-SA" sz="3000" dirty="0">
                <a:latin typeface="Calibri"/>
                <a:ea typeface="Calibri"/>
                <a:cs typeface="B Nazanin"/>
              </a:rPr>
              <a:t>يا أَيُّهَا الَّذينَ آمَنُوا لا تَتَّخِذُوا الْيَهُودَ وَ النَّصاري‏ أَوْلِياءَ بَعْضُهُمْ أَوْلِياءُ بَعْضٍ وَ مَنْ يَتَوَلَّهُمْ مِنْکُمْ فَإِنَّهُ مِنْهُمْ إِنَّ اللَّهَ لا يَهْدِي الْقَوْمَ الظَّالِمينَ. </a:t>
            </a:r>
            <a:r>
              <a:rPr lang="ar-SA" sz="1400" dirty="0">
                <a:latin typeface="Calibri"/>
                <a:ea typeface="Calibri"/>
                <a:cs typeface="B Nazanin"/>
              </a:rPr>
              <a:t>(</a:t>
            </a:r>
            <a:r>
              <a:rPr lang="ar-SA" sz="2000" dirty="0">
                <a:latin typeface="Calibri"/>
                <a:ea typeface="Calibri"/>
                <a:cs typeface="B Nazanin"/>
              </a:rPr>
              <a:t>سوره مائده آیه 51)</a:t>
            </a:r>
            <a:endParaRPr lang="en-US" sz="3200" dirty="0">
              <a:latin typeface="Calibri"/>
              <a:ea typeface="Calibri"/>
              <a:cs typeface="Arial"/>
            </a:endParaRPr>
          </a:p>
          <a:p>
            <a:pPr marL="0" lvl="0" indent="0" algn="just">
              <a:lnSpc>
                <a:spcPct val="115000"/>
              </a:lnSpc>
              <a:spcAft>
                <a:spcPts val="1000"/>
              </a:spcAft>
              <a:buNone/>
            </a:pPr>
            <a:r>
              <a:rPr lang="fa-IR" sz="3200" dirty="0" smtClean="0">
                <a:latin typeface="Calibri"/>
                <a:ea typeface="Calibri"/>
                <a:cs typeface="B Nazanin"/>
              </a:rPr>
              <a:t>1- </a:t>
            </a:r>
            <a:r>
              <a:rPr lang="ar-SA" sz="3200" dirty="0" smtClean="0">
                <a:latin typeface="Calibri"/>
                <a:ea typeface="Calibri"/>
                <a:cs typeface="B Nazanin"/>
              </a:rPr>
              <a:t>یهود </a:t>
            </a:r>
            <a:r>
              <a:rPr lang="ar-SA" sz="3200" dirty="0">
                <a:latin typeface="Calibri"/>
                <a:ea typeface="Calibri"/>
                <a:cs typeface="B Nazanin"/>
              </a:rPr>
              <a:t>و نصاری دو طایفه دوست و هم پیمان هستند تا زمانی که منافع خودشان و دوستانشان مطرح است هرگز به مومنین و مسلمانان نمی پردازند . </a:t>
            </a:r>
            <a:endParaRPr lang="en-US" sz="2000" dirty="0">
              <a:latin typeface="Calibri"/>
              <a:ea typeface="Calibri"/>
              <a:cs typeface="Arial"/>
            </a:endParaRPr>
          </a:p>
          <a:p>
            <a:pPr marL="0" lvl="0" indent="0" algn="just">
              <a:lnSpc>
                <a:spcPct val="115000"/>
              </a:lnSpc>
              <a:spcAft>
                <a:spcPts val="1000"/>
              </a:spcAft>
              <a:buNone/>
            </a:pPr>
            <a:r>
              <a:rPr lang="fa-IR" sz="3200" dirty="0" smtClean="0">
                <a:latin typeface="Calibri"/>
                <a:ea typeface="Calibri"/>
                <a:cs typeface="B Nazanin"/>
              </a:rPr>
              <a:t>2- </a:t>
            </a:r>
            <a:r>
              <a:rPr lang="ar-SA" sz="3200" dirty="0" smtClean="0">
                <a:latin typeface="Calibri"/>
                <a:ea typeface="Calibri"/>
                <a:cs typeface="B Nazanin"/>
              </a:rPr>
              <a:t>هرکس </a:t>
            </a:r>
            <a:r>
              <a:rPr lang="ar-SA" sz="3200" dirty="0">
                <a:latin typeface="Calibri"/>
                <a:ea typeface="Calibri"/>
                <a:cs typeface="B Nazanin"/>
              </a:rPr>
              <a:t>از شما طرح دوستی و پیمان با آن ها بریزد از نظر تقسیم بندی اجتماعی و مذهبی جزء آن ها محسوب خواهد شد . ( وَ مَنْ يَتَوَلَّهُمْ مِنْکُمْ فَإِنَّهُ مِنْهُمْ ) </a:t>
            </a:r>
            <a:endParaRPr lang="en-US" sz="20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386074674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76672"/>
            <a:ext cx="8568952" cy="5976664"/>
          </a:xfrm>
        </p:spPr>
        <p:txBody>
          <a:bodyPr>
            <a:normAutofit/>
          </a:bodyPr>
          <a:lstStyle/>
          <a:p>
            <a:pPr marL="45720" indent="0">
              <a:buNone/>
            </a:pPr>
            <a:r>
              <a:rPr lang="fa-IR" sz="2800" b="1" dirty="0" smtClean="0">
                <a:cs typeface="B Nazanin" pitchFamily="2" charset="-78"/>
              </a:rPr>
              <a:t>14-دو </a:t>
            </a:r>
            <a:r>
              <a:rPr lang="fa-IR" sz="2800" b="1" dirty="0">
                <a:cs typeface="B Nazanin" pitchFamily="2" charset="-78"/>
              </a:rPr>
              <a:t>قطبی کردن فضای عمومی جامعه </a:t>
            </a:r>
          </a:p>
          <a:p>
            <a:pPr marL="45720" indent="0">
              <a:buNone/>
            </a:pPr>
            <a:r>
              <a:rPr lang="fa-IR" sz="2400" dirty="0">
                <a:cs typeface="B Nazanin" pitchFamily="2" charset="-78"/>
              </a:rPr>
              <a:t>وَ الَّذينَ اتَّخَذُوا مَسْجِداً ضِراراً وَ کُفْراً وَ تَفْريقاً بَيْنَ الْمُؤْمِنينَ وَ إِرْصاداً لِمَنْ حارَبَ اللَّهَ وَ رَسُولَهُ مِنْ قَبْلُ وَ لَيَحْلِفُنَّ إِنْ أَرَدْنا إِلاَّ الْحُسْني‏ وَ اللَّهُ يَشْهَدُ إِنَّهُمْ لَکاذِبُونَ</a:t>
            </a:r>
            <a:r>
              <a:rPr lang="fa-IR" sz="1400" dirty="0">
                <a:cs typeface="B Nazanin" pitchFamily="2" charset="-78"/>
              </a:rPr>
              <a:t>.(</a:t>
            </a:r>
            <a:r>
              <a:rPr lang="fa-IR" sz="1600" dirty="0">
                <a:cs typeface="B Nazanin" pitchFamily="2" charset="-78"/>
              </a:rPr>
              <a:t>سوره توبه آیه 107)</a:t>
            </a:r>
          </a:p>
          <a:p>
            <a:pPr marL="45720" indent="0">
              <a:buNone/>
            </a:pPr>
            <a:r>
              <a:rPr lang="fa-IR" sz="2800" dirty="0" smtClean="0">
                <a:cs typeface="B Nazanin" pitchFamily="2" charset="-78"/>
              </a:rPr>
              <a:t>1- ایجاد </a:t>
            </a:r>
            <a:r>
              <a:rPr lang="fa-IR" sz="2800" dirty="0">
                <a:cs typeface="B Nazanin" pitchFamily="2" charset="-78"/>
              </a:rPr>
              <a:t>تفرقه و دو دستگی میان صفوف با مسلمانان ادعای تأمین منافع مسلمانان </a:t>
            </a:r>
          </a:p>
          <a:p>
            <a:pPr marL="45720" indent="0">
              <a:buNone/>
            </a:pPr>
            <a:r>
              <a:rPr lang="fa-IR" sz="2800" dirty="0" smtClean="0">
                <a:cs typeface="B Nazanin" pitchFamily="2" charset="-78"/>
              </a:rPr>
              <a:t>2- تضعیف </a:t>
            </a:r>
            <a:r>
              <a:rPr lang="fa-IR" sz="2800" dirty="0">
                <a:cs typeface="B Nazanin" pitchFamily="2" charset="-78"/>
              </a:rPr>
              <a:t>و از رونق انداختن پایگاه اصلی رهبری و </a:t>
            </a:r>
            <a:r>
              <a:rPr lang="fa-IR" sz="2800" dirty="0" smtClean="0">
                <a:cs typeface="B Nazanin" pitchFamily="2" charset="-78"/>
              </a:rPr>
              <a:t>مؤمنین</a:t>
            </a:r>
            <a:r>
              <a:rPr lang="fa-IR" sz="2400" dirty="0" smtClean="0">
                <a:cs typeface="B Nazanin" pitchFamily="2" charset="-78"/>
              </a:rPr>
              <a:t>(مسجد </a:t>
            </a:r>
            <a:r>
              <a:rPr lang="fa-IR" sz="2400" dirty="0">
                <a:cs typeface="B Nazanin" pitchFamily="2" charset="-78"/>
              </a:rPr>
              <a:t>پیامبر(ص) ) </a:t>
            </a:r>
          </a:p>
          <a:p>
            <a:pPr marL="45720" indent="0">
              <a:buNone/>
            </a:pPr>
            <a:r>
              <a:rPr lang="fa-IR" sz="2800" dirty="0" smtClean="0">
                <a:cs typeface="B Nazanin" pitchFamily="2" charset="-78"/>
              </a:rPr>
              <a:t>3- ایجاد </a:t>
            </a:r>
            <a:r>
              <a:rPr lang="fa-IR" sz="2800" dirty="0">
                <a:cs typeface="B Nazanin" pitchFamily="2" charset="-78"/>
              </a:rPr>
              <a:t>مرکز و کانون برای کسانی که اعتقاد قلبی به خدا و رهبری مسلمین ندارند . تا از این پایگاه نفاق، برنامه های تفرقه انگیز خود را عملی ساخته و موجبات تضعیف رهبری دینی و نظام اسلامی را فراهم سازند . </a:t>
            </a:r>
          </a:p>
          <a:p>
            <a:pPr marL="45720" indent="0">
              <a:buNone/>
            </a:pPr>
            <a:r>
              <a:rPr lang="fa-IR" sz="2800" dirty="0" smtClean="0">
                <a:cs typeface="B Nazanin" pitchFamily="2" charset="-78"/>
              </a:rPr>
              <a:t>4- رهبری </a:t>
            </a:r>
            <a:r>
              <a:rPr lang="fa-IR" sz="2800" dirty="0">
                <a:cs typeface="B Nazanin" pitchFamily="2" charset="-78"/>
              </a:rPr>
              <a:t>و پیروان واقعی آن نباید به سوگند و ادعای دشمنان و منافقان اطمینان نمایند زیرا خداوند گواهی می دهد که آنها دروغگو هستند . </a:t>
            </a:r>
          </a:p>
          <a:p>
            <a:pPr marL="45720" indent="0">
              <a:buNone/>
            </a:pPr>
            <a:endParaRPr lang="fa-IR" dirty="0"/>
          </a:p>
        </p:txBody>
      </p:sp>
    </p:spTree>
    <p:extLst>
      <p:ext uri="{BB962C8B-B14F-4D97-AF65-F5344CB8AC3E}">
        <p14:creationId xmlns:p14="http://schemas.microsoft.com/office/powerpoint/2010/main" val="149058706"/>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731520"/>
            <a:ext cx="8640960" cy="5721816"/>
          </a:xfrm>
        </p:spPr>
        <p:txBody>
          <a:bodyPr>
            <a:normAutofit/>
          </a:bodyPr>
          <a:lstStyle/>
          <a:p>
            <a:pPr marL="45720" indent="0" algn="just">
              <a:buNone/>
            </a:pPr>
            <a:r>
              <a:rPr lang="fa-IR" sz="3200" b="1" dirty="0" smtClean="0">
                <a:cs typeface="B Nazanin" pitchFamily="2" charset="-78"/>
              </a:rPr>
              <a:t>15- اختلاف </a:t>
            </a:r>
            <a:r>
              <a:rPr lang="fa-IR" sz="3200" b="1" dirty="0">
                <a:cs typeface="B Nazanin" pitchFamily="2" charset="-78"/>
              </a:rPr>
              <a:t>و افتراق قوای سه گانه کشور در مسائل مهم، راهبردی و نقاط عطف انقلاب و نظام اسلامی</a:t>
            </a:r>
          </a:p>
          <a:p>
            <a:pPr marL="45720" indent="0" algn="just">
              <a:buNone/>
            </a:pPr>
            <a:r>
              <a:rPr lang="fa-IR" dirty="0">
                <a:cs typeface="B Nazanin" pitchFamily="2" charset="-78"/>
              </a:rPr>
              <a:t> </a:t>
            </a:r>
            <a:r>
              <a:rPr lang="fa-IR" sz="2800" b="1" dirty="0">
                <a:cs typeface="B Nazanin" pitchFamily="2" charset="-78"/>
              </a:rPr>
              <a:t>اختلاف و تفرقه ، راز سقوط ملت ها و دولت ها </a:t>
            </a:r>
          </a:p>
          <a:p>
            <a:pPr marL="45720" indent="0" algn="just">
              <a:buNone/>
            </a:pPr>
            <a:r>
              <a:rPr lang="fa-IR" sz="2800" dirty="0">
                <a:cs typeface="B Nazanin" pitchFamily="2" charset="-78"/>
              </a:rPr>
              <a:t>وَ لا تَکُونُوا کَالَّذينَ تَفَرَّقُوا وَ اخْتَلَفُوا مِنْ بَعْدِ ما جاءَهُمُ الْبَيِّناتُ وَ أُولئِکَ لَهُمْ عَذابٌ عَظيمٌ. </a:t>
            </a:r>
            <a:r>
              <a:rPr lang="fa-IR" sz="2000" dirty="0">
                <a:cs typeface="B Nazanin" pitchFamily="2" charset="-78"/>
              </a:rPr>
              <a:t>(سوره آل عمران آیه 105)</a:t>
            </a:r>
          </a:p>
          <a:p>
            <a:pPr marL="45720" indent="0" algn="just">
              <a:buNone/>
            </a:pPr>
            <a:r>
              <a:rPr lang="fa-IR" sz="3600" dirty="0" smtClean="0">
                <a:cs typeface="B Nazanin" pitchFamily="2" charset="-78"/>
              </a:rPr>
              <a:t>1- نتیجه </a:t>
            </a:r>
            <a:r>
              <a:rPr lang="fa-IR" sz="3600" dirty="0">
                <a:cs typeface="B Nazanin" pitchFamily="2" charset="-78"/>
              </a:rPr>
              <a:t>فوری اختلاف و نفاق ، ذلت و خواری است . </a:t>
            </a:r>
          </a:p>
          <a:p>
            <a:pPr marL="45720" indent="0" algn="just">
              <a:buNone/>
            </a:pPr>
            <a:r>
              <a:rPr lang="fa-IR" sz="3600" dirty="0" smtClean="0">
                <a:cs typeface="B Nazanin" pitchFamily="2" charset="-78"/>
              </a:rPr>
              <a:t>2- سرزمینی </a:t>
            </a:r>
            <a:r>
              <a:rPr lang="fa-IR" sz="3600" dirty="0">
                <a:cs typeface="B Nazanin" pitchFamily="2" charset="-78"/>
              </a:rPr>
              <a:t>که جولانگاه بیگانگان و قلمرو حکومت استعمارگران قرار گیرد بدلیل اختلاف و تفرقه خواهد بود . </a:t>
            </a:r>
          </a:p>
        </p:txBody>
      </p:sp>
    </p:spTree>
    <p:extLst>
      <p:ext uri="{BB962C8B-B14F-4D97-AF65-F5344CB8AC3E}">
        <p14:creationId xmlns:p14="http://schemas.microsoft.com/office/powerpoint/2010/main" val="2756185148"/>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76672"/>
            <a:ext cx="8640960" cy="6048672"/>
          </a:xfrm>
        </p:spPr>
        <p:txBody>
          <a:bodyPr>
            <a:normAutofit fontScale="92500"/>
          </a:bodyPr>
          <a:lstStyle/>
          <a:p>
            <a:pPr marL="45720" indent="0" algn="just">
              <a:buNone/>
            </a:pPr>
            <a:r>
              <a:rPr lang="fa-IR" sz="3000" b="1" dirty="0" smtClean="0">
                <a:cs typeface="B Nazanin" pitchFamily="2" charset="-78"/>
              </a:rPr>
              <a:t>16- تضعیف </a:t>
            </a:r>
            <a:r>
              <a:rPr lang="fa-IR" sz="3000" b="1" dirty="0">
                <a:cs typeface="B Nazanin" pitchFamily="2" charset="-78"/>
              </a:rPr>
              <a:t>محبوبیت رهبری در بین خواص ، نخبگان و آحاد </a:t>
            </a:r>
            <a:r>
              <a:rPr lang="fa-IR" sz="3000" b="1" dirty="0" smtClean="0">
                <a:cs typeface="B Nazanin" pitchFamily="2" charset="-78"/>
              </a:rPr>
              <a:t>مردم. </a:t>
            </a:r>
            <a:endParaRPr lang="fa-IR" sz="3000" b="1" dirty="0">
              <a:cs typeface="B Nazanin" pitchFamily="2" charset="-78"/>
            </a:endParaRPr>
          </a:p>
          <a:p>
            <a:pPr marL="45720" indent="0" algn="just">
              <a:buNone/>
            </a:pPr>
            <a:r>
              <a:rPr lang="fa-IR" sz="2800" b="1" dirty="0">
                <a:cs typeface="B Nazanin" pitchFamily="2" charset="-78"/>
              </a:rPr>
              <a:t>خداوند در قرآن به تضعیف رهبری جریان حق توسط دشمنان اشاره می </a:t>
            </a:r>
            <a:r>
              <a:rPr lang="fa-IR" sz="2800" b="1" dirty="0" smtClean="0">
                <a:cs typeface="B Nazanin" pitchFamily="2" charset="-78"/>
              </a:rPr>
              <a:t>کند.</a:t>
            </a:r>
            <a:endParaRPr lang="fa-IR" sz="2800" b="1" dirty="0">
              <a:cs typeface="B Nazanin" pitchFamily="2" charset="-78"/>
            </a:endParaRPr>
          </a:p>
          <a:p>
            <a:pPr marL="45720" indent="0" algn="just">
              <a:buNone/>
            </a:pPr>
            <a:r>
              <a:rPr lang="fa-IR" sz="3000" dirty="0" smtClean="0">
                <a:cs typeface="B Nazanin" pitchFamily="2" charset="-78"/>
              </a:rPr>
              <a:t>1- حریم </a:t>
            </a:r>
            <a:r>
              <a:rPr lang="fa-IR" sz="3000" dirty="0">
                <a:cs typeface="B Nazanin" pitchFamily="2" charset="-78"/>
              </a:rPr>
              <a:t>شکنی و قداست زدایی از رهبر جبهه حق</a:t>
            </a:r>
          </a:p>
          <a:p>
            <a:pPr marL="45720" indent="0" algn="just">
              <a:buNone/>
            </a:pPr>
            <a:r>
              <a:rPr lang="fa-IR" sz="2600" dirty="0">
                <a:cs typeface="B Nazanin" pitchFamily="2" charset="-78"/>
              </a:rPr>
              <a:t>( يا حَسْرَةً عَلَي الْعِبادِ ما يَأْتيهِمْ مِنْ رَسُولٍ إِلاَّ کانُوا بِهِ يَسْتَهْزِؤُنَ.) </a:t>
            </a:r>
            <a:r>
              <a:rPr lang="fa-IR" sz="1900" dirty="0">
                <a:cs typeface="B Nazanin" pitchFamily="2" charset="-78"/>
              </a:rPr>
              <a:t>(سوره یس آیه 30) </a:t>
            </a:r>
          </a:p>
          <a:p>
            <a:pPr marL="45720" indent="0" algn="just">
              <a:buNone/>
            </a:pPr>
            <a:r>
              <a:rPr lang="fa-IR" sz="3000" dirty="0" smtClean="0">
                <a:cs typeface="B Nazanin" pitchFamily="2" charset="-78"/>
              </a:rPr>
              <a:t>2- توطئه </a:t>
            </a:r>
            <a:r>
              <a:rPr lang="fa-IR" sz="3000" dirty="0">
                <a:cs typeface="B Nazanin" pitchFamily="2" charset="-78"/>
              </a:rPr>
              <a:t>برضد رهبری جریان حق </a:t>
            </a:r>
          </a:p>
          <a:p>
            <a:pPr marL="45720" indent="0" algn="just">
              <a:buNone/>
            </a:pPr>
            <a:r>
              <a:rPr lang="fa-IR" sz="2600" dirty="0">
                <a:cs typeface="B Nazanin" pitchFamily="2" charset="-78"/>
              </a:rPr>
              <a:t>(وَ يَقُولُونَ طاعَةٌ فَإِذا بَرَزُوا مِنْ عِنْدِکَ بَيَّتَ طائِفَةٌ مِنْهُمْ غَيْرَ الَّذي تَقُولُ وَ اللَّهُ يَکْتُبُ ما يُبَيِّتُونَ فَأَعْرِضْ عَنْهُمْ وَ تَوَکَّلْ عَلَي اللَّهِ وَ کَفي‏ بِاللَّهِ وَکيلاً). </a:t>
            </a:r>
            <a:r>
              <a:rPr lang="fa-IR" sz="1900" dirty="0">
                <a:cs typeface="B Nazanin" pitchFamily="2" charset="-78"/>
              </a:rPr>
              <a:t>(سوره نساء آیه 81)</a:t>
            </a:r>
          </a:p>
          <a:p>
            <a:pPr marL="45720" indent="0" algn="just">
              <a:buNone/>
            </a:pPr>
            <a:r>
              <a:rPr lang="fa-IR" sz="3500" dirty="0" smtClean="0">
                <a:cs typeface="B Nazanin" pitchFamily="2" charset="-78"/>
              </a:rPr>
              <a:t>3- تهدید </a:t>
            </a:r>
            <a:r>
              <a:rPr lang="fa-IR" sz="3500" dirty="0">
                <a:cs typeface="B Nazanin" pitchFamily="2" charset="-78"/>
              </a:rPr>
              <a:t>رهبری جریان حق به منظور به انفعال کشاندن وی </a:t>
            </a:r>
          </a:p>
          <a:p>
            <a:pPr marL="45720" indent="0" algn="just">
              <a:buNone/>
            </a:pPr>
            <a:r>
              <a:rPr lang="fa-IR" sz="2600" dirty="0">
                <a:cs typeface="B Nazanin" pitchFamily="2" charset="-78"/>
              </a:rPr>
              <a:t>(قالَ الْمَلَأُ الَّذينَ اسْتَکْبَرُوا مِنْ قَوْمِهِ لَنُخْرِجَنَّکَ يا شُعَيْبُ وَ الَّذينَ آمَنُوا مَعَکَ مِنْ قَرْيَتِنا أَوْ لَتَعُودُنَّ في‏ مِلَّتِنا قالَ أَ وَ لَوْ کُنَّا کارِهينَ). </a:t>
            </a:r>
            <a:r>
              <a:rPr lang="fa-IR" sz="2800" dirty="0">
                <a:cs typeface="B Nazanin" pitchFamily="2" charset="-78"/>
              </a:rPr>
              <a:t>(</a:t>
            </a:r>
            <a:r>
              <a:rPr lang="fa-IR" dirty="0">
                <a:cs typeface="B Nazanin" pitchFamily="2" charset="-78"/>
              </a:rPr>
              <a:t>سوره اعراف آیه 88)</a:t>
            </a:r>
          </a:p>
          <a:p>
            <a:pPr marL="45720" indent="0" algn="just">
              <a:buNone/>
            </a:pPr>
            <a:r>
              <a:rPr lang="fa-IR" sz="3000" dirty="0" smtClean="0">
                <a:cs typeface="B Nazanin" pitchFamily="2" charset="-78"/>
              </a:rPr>
              <a:t>4- تهدید </a:t>
            </a:r>
            <a:r>
              <a:rPr lang="fa-IR" sz="3000" dirty="0">
                <a:cs typeface="B Nazanin" pitchFamily="2" charset="-78"/>
              </a:rPr>
              <a:t>حضرت نوح (ع) به دست برداشتن از عقاید و آرمان های الهی خود </a:t>
            </a:r>
          </a:p>
          <a:p>
            <a:pPr marL="45720" indent="0" algn="just">
              <a:buNone/>
            </a:pPr>
            <a:r>
              <a:rPr lang="fa-IR" sz="2600" dirty="0">
                <a:cs typeface="B Nazanin" pitchFamily="2" charset="-78"/>
              </a:rPr>
              <a:t>(قالُوا لَئِنْ لَمْ تَنْتَهِ يا نُوحُ لَتَکُونَنَّ مِنَ الْمَرْجُومينَ). </a:t>
            </a:r>
            <a:r>
              <a:rPr lang="fa-IR" sz="1900" dirty="0">
                <a:cs typeface="B Nazanin" pitchFamily="2" charset="-78"/>
              </a:rPr>
              <a:t>(سوره شعراء آیه 116)</a:t>
            </a:r>
          </a:p>
          <a:p>
            <a:pPr marL="45720" indent="0" algn="just">
              <a:buNone/>
            </a:pPr>
            <a:endParaRPr lang="fa-IR" dirty="0"/>
          </a:p>
        </p:txBody>
      </p:sp>
    </p:spTree>
    <p:extLst>
      <p:ext uri="{BB962C8B-B14F-4D97-AF65-F5344CB8AC3E}">
        <p14:creationId xmlns:p14="http://schemas.microsoft.com/office/powerpoint/2010/main" val="400551740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548680"/>
            <a:ext cx="8424936" cy="5976664"/>
          </a:xfrm>
        </p:spPr>
        <p:txBody>
          <a:bodyPr>
            <a:normAutofit fontScale="92500" lnSpcReduction="10000"/>
          </a:bodyPr>
          <a:lstStyle/>
          <a:p>
            <a:pPr marL="45720" indent="0" algn="just">
              <a:buNone/>
            </a:pPr>
            <a:r>
              <a:rPr lang="fa-IR" sz="3200" b="1" dirty="0" smtClean="0">
                <a:cs typeface="B Nazanin" pitchFamily="2" charset="-78"/>
              </a:rPr>
              <a:t>17- استحاله </a:t>
            </a:r>
            <a:r>
              <a:rPr lang="fa-IR" sz="3200" b="1" dirty="0">
                <a:cs typeface="B Nazanin" pitchFamily="2" charset="-78"/>
              </a:rPr>
              <a:t>خواص و نخبگان </a:t>
            </a:r>
          </a:p>
          <a:p>
            <a:pPr marL="45720" indent="0" algn="just">
              <a:buNone/>
            </a:pPr>
            <a:r>
              <a:rPr lang="fa-IR" sz="3200" b="1" dirty="0">
                <a:cs typeface="B Nazanin" pitchFamily="2" charset="-78"/>
              </a:rPr>
              <a:t>هشدار خدا به خواص </a:t>
            </a:r>
          </a:p>
          <a:p>
            <a:pPr marL="45720" indent="0" algn="just">
              <a:buNone/>
            </a:pPr>
            <a:r>
              <a:rPr lang="fa-IR" sz="3200" dirty="0">
                <a:cs typeface="B Nazanin" pitchFamily="2" charset="-78"/>
              </a:rPr>
              <a:t>وَ کَيْفَ تَکْفُرُونَ وَ أَنْتُمْ تُتْلي‏ عَلَيْکُمْ آياتُ اللَّهِ وَ فيکُمْ رَسُولُهُ وَ مَنْ يَعْتَصِمْ بِاللَّهِ فَقَدْ هُدِيَ إِلي‏ صِراطٍ مُسْتَقيمٍ.</a:t>
            </a:r>
            <a:r>
              <a:rPr lang="fa-IR" sz="1900" dirty="0">
                <a:cs typeface="B Nazanin" pitchFamily="2" charset="-78"/>
              </a:rPr>
              <a:t> (سوره آل عمران آیه 101)</a:t>
            </a:r>
          </a:p>
          <a:p>
            <a:pPr marL="45720" indent="0" algn="just">
              <a:buNone/>
            </a:pPr>
            <a:r>
              <a:rPr lang="fa-IR" sz="3200" dirty="0" smtClean="0">
                <a:cs typeface="B Nazanin" pitchFamily="2" charset="-78"/>
              </a:rPr>
              <a:t>1- این </a:t>
            </a:r>
            <a:r>
              <a:rPr lang="fa-IR" sz="3200" dirty="0">
                <a:cs typeface="B Nazanin" pitchFamily="2" charset="-78"/>
              </a:rPr>
              <a:t>آیه در حقیقت اشاره به این است که اگر مردم عادی گمراه شوند زیاد جای تعجب نیست، تعجب در این است افرادی که پیامبر و رهبری را در میان خود می بینند و دائماً از سوی ایشان با عالم وحی در تماس هستند و حقایق دینی را دریافت می کنند و حقانیت رهبری را درک می کنند.</a:t>
            </a:r>
          </a:p>
          <a:p>
            <a:pPr marL="45720" indent="0" algn="just">
              <a:buNone/>
            </a:pPr>
            <a:r>
              <a:rPr lang="fa-IR" sz="3200" dirty="0" smtClean="0">
                <a:cs typeface="B Nazanin" pitchFamily="2" charset="-78"/>
              </a:rPr>
              <a:t>2- خواص </a:t>
            </a:r>
            <a:r>
              <a:rPr lang="fa-IR" sz="3200" dirty="0">
                <a:cs typeface="B Nazanin" pitchFamily="2" charset="-78"/>
              </a:rPr>
              <a:t>اگر گمراه شوند مقصر اصلی خود آنها هستند </a:t>
            </a:r>
          </a:p>
          <a:p>
            <a:pPr marL="45720" indent="0" algn="just">
              <a:buNone/>
            </a:pPr>
            <a:r>
              <a:rPr lang="fa-IR" sz="3200" dirty="0" smtClean="0">
                <a:cs typeface="B Nazanin" pitchFamily="2" charset="-78"/>
              </a:rPr>
              <a:t>3- مجازات </a:t>
            </a:r>
            <a:r>
              <a:rPr lang="fa-IR" sz="3200" dirty="0">
                <a:cs typeface="B Nazanin" pitchFamily="2" charset="-78"/>
              </a:rPr>
              <a:t>خواص بعلت تضعیف شدید رهبری و نظام اسلامی در مقایسه با افراد عادی بسیار دردناک خواهد بود . </a:t>
            </a:r>
          </a:p>
          <a:p>
            <a:pPr marL="45720" indent="0" algn="just">
              <a:buNone/>
            </a:pPr>
            <a:endParaRPr lang="fa-IR" dirty="0"/>
          </a:p>
        </p:txBody>
      </p:sp>
    </p:spTree>
    <p:extLst>
      <p:ext uri="{BB962C8B-B14F-4D97-AF65-F5344CB8AC3E}">
        <p14:creationId xmlns:p14="http://schemas.microsoft.com/office/powerpoint/2010/main" val="206737782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79512" y="908720"/>
            <a:ext cx="8784976" cy="4464496"/>
          </a:xfrm>
        </p:spPr>
        <p:txBody>
          <a:bodyPr>
            <a:normAutofit/>
          </a:bodyPr>
          <a:lstStyle/>
          <a:p>
            <a:pPr marL="45720" indent="0" algn="just">
              <a:lnSpc>
                <a:spcPct val="115000"/>
              </a:lnSpc>
              <a:spcAft>
                <a:spcPts val="1000"/>
              </a:spcAft>
              <a:buNone/>
            </a:pPr>
            <a:endParaRPr lang="en-US" sz="3600" dirty="0">
              <a:latin typeface="Calibri"/>
              <a:ea typeface="Calibri"/>
              <a:cs typeface="B Titr" pitchFamily="2" charset="-78"/>
            </a:endParaRPr>
          </a:p>
          <a:p>
            <a:pPr marL="45720" indent="0" algn="just">
              <a:lnSpc>
                <a:spcPct val="115000"/>
              </a:lnSpc>
              <a:spcAft>
                <a:spcPts val="1000"/>
              </a:spcAft>
              <a:buNone/>
            </a:pPr>
            <a:r>
              <a:rPr lang="fa-IR" sz="4000" b="1" dirty="0" smtClean="0">
                <a:latin typeface="Calibri"/>
                <a:ea typeface="Calibri"/>
                <a:cs typeface="B Nazanin"/>
              </a:rPr>
              <a:t>1- </a:t>
            </a:r>
            <a:r>
              <a:rPr lang="fa-IR" sz="4000" b="1" dirty="0">
                <a:latin typeface="Calibri"/>
                <a:ea typeface="Calibri"/>
                <a:cs typeface="B Nazanin"/>
              </a:rPr>
              <a:t>مذاکره در همه موضوعات با ایران با هدف نفوذ با دوراهکار دیپلماسی خط 1 و خط 2 </a:t>
            </a:r>
            <a:endParaRPr lang="en-US" sz="2800" dirty="0">
              <a:latin typeface="Calibri"/>
              <a:ea typeface="Calibri"/>
              <a:cs typeface="Arial"/>
            </a:endParaRPr>
          </a:p>
          <a:p>
            <a:pPr marL="45720" indent="0" algn="just">
              <a:lnSpc>
                <a:spcPct val="115000"/>
              </a:lnSpc>
              <a:spcAft>
                <a:spcPts val="1000"/>
              </a:spcAft>
              <a:buNone/>
            </a:pPr>
            <a:r>
              <a:rPr lang="fa-IR" sz="3600" dirty="0">
                <a:latin typeface="Calibri"/>
                <a:ea typeface="Calibri"/>
                <a:cs typeface="B Nazanin"/>
              </a:rPr>
              <a:t>(دیپلماسی خط1 همان دیپلماسی رسمی با دولت ایران است </a:t>
            </a:r>
            <a:r>
              <a:rPr lang="fa-IR" sz="3600" dirty="0" smtClean="0">
                <a:latin typeface="Calibri"/>
                <a:ea typeface="Calibri"/>
                <a:cs typeface="B Nazanin"/>
              </a:rPr>
              <a:t>)</a:t>
            </a:r>
            <a:endParaRPr lang="en-US" sz="2400" dirty="0">
              <a:latin typeface="Calibri"/>
              <a:ea typeface="Calibri"/>
              <a:cs typeface="Arial"/>
            </a:endParaRPr>
          </a:p>
        </p:txBody>
      </p:sp>
      <p:sp>
        <p:nvSpPr>
          <p:cNvPr id="4" name="Title 1"/>
          <p:cNvSpPr>
            <a:spLocks noGrp="1"/>
          </p:cNvSpPr>
          <p:nvPr>
            <p:ph type="title"/>
          </p:nvPr>
        </p:nvSpPr>
        <p:spPr>
          <a:xfrm>
            <a:off x="179512" y="269776"/>
            <a:ext cx="8784976" cy="1143000"/>
          </a:xfrm>
        </p:spPr>
        <p:txBody>
          <a:bodyPr/>
          <a:lstStyle/>
          <a:p>
            <a:pPr marL="0" indent="0">
              <a:buNone/>
            </a:pPr>
            <a:r>
              <a:rPr lang="fa-IR" sz="4400" dirty="0">
                <a:cs typeface="B Titr" pitchFamily="2" charset="-78"/>
              </a:rPr>
              <a:t>تنها گزینه مذاکره با ایران با اهداف ذیل : </a:t>
            </a:r>
          </a:p>
        </p:txBody>
      </p:sp>
    </p:spTree>
    <p:extLst>
      <p:ext uri="{BB962C8B-B14F-4D97-AF65-F5344CB8AC3E}">
        <p14:creationId xmlns:p14="http://schemas.microsoft.com/office/powerpoint/2010/main" val="17601035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1379592"/>
            <a:ext cx="8424936" cy="3777600"/>
          </a:xfrm>
        </p:spPr>
        <p:txBody>
          <a:bodyPr>
            <a:normAutofit fontScale="92500" lnSpcReduction="20000"/>
          </a:bodyPr>
          <a:lstStyle/>
          <a:p>
            <a:pPr marL="0" lvl="0" indent="0" algn="just">
              <a:lnSpc>
                <a:spcPct val="115000"/>
              </a:lnSpc>
              <a:spcAft>
                <a:spcPts val="1000"/>
              </a:spcAft>
              <a:buNone/>
            </a:pPr>
            <a:r>
              <a:rPr lang="fa-IR" sz="4200" b="1" dirty="0" smtClean="0">
                <a:latin typeface="Calibri"/>
                <a:ea typeface="Calibri"/>
                <a:cs typeface="B Nazanin"/>
              </a:rPr>
              <a:t>18- تقویت </a:t>
            </a:r>
            <a:r>
              <a:rPr lang="fa-IR" sz="4200" b="1" dirty="0">
                <a:latin typeface="Calibri"/>
                <a:ea typeface="Calibri"/>
                <a:cs typeface="B Nazanin"/>
              </a:rPr>
              <a:t>جریان های واگرا ، واداده ، اصلاح طلب و تفکرات سیاسی معاند و مخالف انقلاب در بدنه قوای سه گانه </a:t>
            </a:r>
            <a:endParaRPr lang="en-US" sz="2800" dirty="0">
              <a:latin typeface="Calibri"/>
              <a:ea typeface="Calibri"/>
              <a:cs typeface="B Nazanin"/>
            </a:endParaRPr>
          </a:p>
          <a:p>
            <a:pPr marL="0" lvl="0" indent="0" algn="just">
              <a:lnSpc>
                <a:spcPct val="115000"/>
              </a:lnSpc>
              <a:spcAft>
                <a:spcPts val="1000"/>
              </a:spcAft>
              <a:buNone/>
            </a:pPr>
            <a:r>
              <a:rPr lang="fa-IR" sz="4200" b="1" dirty="0" smtClean="0">
                <a:latin typeface="Calibri"/>
                <a:ea typeface="Calibri"/>
                <a:cs typeface="B Nazanin"/>
              </a:rPr>
              <a:t>19- مشروعیت </a:t>
            </a:r>
            <a:r>
              <a:rPr lang="fa-IR" sz="4200" b="1" dirty="0">
                <a:latin typeface="Calibri"/>
                <a:ea typeface="Calibri"/>
                <a:cs typeface="B Nazanin"/>
              </a:rPr>
              <a:t>زدایی از نظام و رهبری </a:t>
            </a:r>
            <a:endParaRPr lang="en-US" sz="2800" dirty="0">
              <a:latin typeface="Calibri"/>
              <a:ea typeface="Calibri"/>
              <a:cs typeface="B Nazanin"/>
            </a:endParaRPr>
          </a:p>
          <a:p>
            <a:pPr marL="0" lvl="0" indent="0" algn="just">
              <a:lnSpc>
                <a:spcPct val="115000"/>
              </a:lnSpc>
              <a:spcAft>
                <a:spcPts val="1000"/>
              </a:spcAft>
              <a:buNone/>
            </a:pPr>
            <a:r>
              <a:rPr lang="fa-IR" sz="4200" b="1" dirty="0" smtClean="0">
                <a:latin typeface="Calibri"/>
                <a:ea typeface="Calibri"/>
                <a:cs typeface="B Nazanin"/>
              </a:rPr>
              <a:t>20- تحریف </a:t>
            </a:r>
            <a:r>
              <a:rPr lang="fa-IR" sz="4200" b="1" dirty="0">
                <a:latin typeface="Calibri"/>
                <a:ea typeface="Calibri"/>
                <a:cs typeface="B Nazanin"/>
              </a:rPr>
              <a:t>شخصیت امام خمینی </a:t>
            </a:r>
            <a:r>
              <a:rPr lang="fa-IR" sz="3300" b="1" dirty="0">
                <a:latin typeface="Calibri"/>
                <a:ea typeface="Calibri"/>
                <a:cs typeface="B Nazanin"/>
              </a:rPr>
              <a:t>(قدس سره)</a:t>
            </a:r>
            <a:endParaRPr lang="en-US" sz="2800" dirty="0">
              <a:latin typeface="Calibri"/>
              <a:ea typeface="Calibri"/>
              <a:cs typeface="B Nazanin"/>
            </a:endParaRPr>
          </a:p>
          <a:p>
            <a:pPr marL="45720" indent="0">
              <a:buNone/>
            </a:pPr>
            <a:endParaRPr lang="fa-IR" dirty="0"/>
          </a:p>
        </p:txBody>
      </p:sp>
    </p:spTree>
    <p:extLst>
      <p:ext uri="{BB962C8B-B14F-4D97-AF65-F5344CB8AC3E}">
        <p14:creationId xmlns:p14="http://schemas.microsoft.com/office/powerpoint/2010/main" val="998503364"/>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731520"/>
            <a:ext cx="8424936" cy="5649808"/>
          </a:xfrm>
        </p:spPr>
        <p:txBody>
          <a:bodyPr>
            <a:normAutofit fontScale="85000" lnSpcReduction="20000"/>
          </a:bodyPr>
          <a:lstStyle/>
          <a:p>
            <a:pPr marL="0" lvl="0" indent="0" algn="just">
              <a:lnSpc>
                <a:spcPct val="115000"/>
              </a:lnSpc>
              <a:spcAft>
                <a:spcPts val="1000"/>
              </a:spcAft>
              <a:buNone/>
            </a:pPr>
            <a:r>
              <a:rPr lang="fa-IR" sz="3000" b="1" dirty="0" smtClean="0">
                <a:latin typeface="Calibri"/>
                <a:ea typeface="Calibri"/>
                <a:cs typeface="B Nazanin"/>
              </a:rPr>
              <a:t>21- به </a:t>
            </a:r>
            <a:r>
              <a:rPr lang="fa-IR" sz="3000" b="1" dirty="0">
                <a:latin typeface="Calibri"/>
                <a:ea typeface="Calibri"/>
                <a:cs typeface="B Nazanin"/>
              </a:rPr>
              <a:t>رسمیت شناختن آمریکا بعنوان کدخدا و ابرقدرت بلامنازع توسط دولتمردان وخواص واداده</a:t>
            </a:r>
            <a:endParaRPr lang="en-US" sz="1900" dirty="0">
              <a:latin typeface="Calibri"/>
              <a:ea typeface="Calibri"/>
              <a:cs typeface="B Nazanin"/>
            </a:endParaRPr>
          </a:p>
          <a:p>
            <a:pPr marL="45720" indent="0" algn="just">
              <a:lnSpc>
                <a:spcPct val="115000"/>
              </a:lnSpc>
              <a:spcAft>
                <a:spcPts val="1000"/>
              </a:spcAft>
              <a:buNone/>
            </a:pPr>
            <a:r>
              <a:rPr lang="ar-SA" sz="3000" b="1" dirty="0">
                <a:latin typeface="Calibri"/>
                <a:ea typeface="Calibri"/>
                <a:cs typeface="B Nazanin"/>
              </a:rPr>
              <a:t>پرهیز از دوستی با دشمن </a:t>
            </a:r>
            <a:endParaRPr lang="en-US" sz="1900" dirty="0">
              <a:latin typeface="Calibri"/>
              <a:ea typeface="Calibri"/>
              <a:cs typeface="Arial"/>
            </a:endParaRPr>
          </a:p>
          <a:p>
            <a:pPr marL="45720" indent="0" algn="just">
              <a:lnSpc>
                <a:spcPct val="115000"/>
              </a:lnSpc>
              <a:spcAft>
                <a:spcPts val="1000"/>
              </a:spcAft>
              <a:buNone/>
            </a:pPr>
            <a:r>
              <a:rPr lang="ar-SA" sz="2800" dirty="0">
                <a:latin typeface="Calibri"/>
                <a:ea typeface="Calibri"/>
                <a:cs typeface="B Nazanin"/>
              </a:rPr>
              <a:t>لايَتَّخِذِ الْمُؤْمِنُونَ الْکافِرينَ أَوْلِياءَ مِنْ دُونِ الْمُؤْمِنينَ وَمَنْ يَفْعَلْ ذلِکَ فَلَيْسَ مِنَ اللَّهِ في‏ شَيْ‏ءٍ</a:t>
            </a:r>
            <a:r>
              <a:rPr lang="ar-SA" sz="4200" dirty="0">
                <a:latin typeface="Calibri"/>
                <a:ea typeface="Calibri"/>
                <a:cs typeface="B Nazanin"/>
              </a:rPr>
              <a:t>.</a:t>
            </a:r>
            <a:r>
              <a:rPr lang="ar-SA" sz="1900" dirty="0">
                <a:latin typeface="Calibri"/>
                <a:ea typeface="Calibri"/>
                <a:cs typeface="B Nazanin"/>
              </a:rPr>
              <a:t>(سوره آل عمران آیه 28)</a:t>
            </a:r>
            <a:endParaRPr lang="en-US" sz="2800" dirty="0">
              <a:latin typeface="Calibri"/>
              <a:ea typeface="Calibri"/>
              <a:cs typeface="Arial"/>
            </a:endParaRPr>
          </a:p>
          <a:p>
            <a:pPr marL="0" lvl="0" indent="0" algn="just">
              <a:lnSpc>
                <a:spcPct val="115000"/>
              </a:lnSpc>
              <a:spcAft>
                <a:spcPts val="1000"/>
              </a:spcAft>
              <a:buNone/>
            </a:pPr>
            <a:r>
              <a:rPr lang="fa-IR" sz="3500" dirty="0" smtClean="0">
                <a:latin typeface="Calibri"/>
                <a:ea typeface="Calibri"/>
                <a:cs typeface="B Nazanin"/>
              </a:rPr>
              <a:t>1- </a:t>
            </a:r>
            <a:r>
              <a:rPr lang="ar-SA" sz="3500" dirty="0" smtClean="0">
                <a:latin typeface="Calibri"/>
                <a:ea typeface="Calibri"/>
                <a:cs typeface="B Nazanin"/>
              </a:rPr>
              <a:t>افراد </a:t>
            </a:r>
            <a:r>
              <a:rPr lang="ar-SA" sz="3500" dirty="0">
                <a:latin typeface="Calibri"/>
                <a:ea typeface="Calibri"/>
                <a:cs typeface="B Nazanin"/>
              </a:rPr>
              <a:t>با ایمان نباید به جای مومنان ، کافران و دشمنان را دوست بدارند. </a:t>
            </a:r>
            <a:endParaRPr lang="en-US" dirty="0">
              <a:latin typeface="Calibri"/>
              <a:ea typeface="Calibri"/>
              <a:cs typeface="Arial"/>
            </a:endParaRPr>
          </a:p>
          <a:p>
            <a:pPr marL="0" lvl="0" indent="0" algn="just">
              <a:lnSpc>
                <a:spcPct val="115000"/>
              </a:lnSpc>
              <a:spcAft>
                <a:spcPts val="1000"/>
              </a:spcAft>
              <a:buNone/>
            </a:pPr>
            <a:r>
              <a:rPr lang="fa-IR" sz="3500" dirty="0" smtClean="0">
                <a:latin typeface="Calibri"/>
                <a:ea typeface="Calibri"/>
                <a:cs typeface="B Nazanin"/>
              </a:rPr>
              <a:t>2- </a:t>
            </a:r>
            <a:r>
              <a:rPr lang="ar-SA" sz="3500" dirty="0" smtClean="0">
                <a:latin typeface="Calibri"/>
                <a:ea typeface="Calibri"/>
                <a:cs typeface="B Nazanin"/>
              </a:rPr>
              <a:t>افراد </a:t>
            </a:r>
            <a:r>
              <a:rPr lang="ar-SA" sz="3500" dirty="0">
                <a:latin typeface="Calibri"/>
                <a:ea typeface="Calibri"/>
                <a:cs typeface="B Nazanin"/>
              </a:rPr>
              <a:t>با ایمان نباید به جای مومنان ، کافران و دشمنان را سرپرست قرار دهند . </a:t>
            </a:r>
            <a:endParaRPr lang="en-US" dirty="0">
              <a:latin typeface="Calibri"/>
              <a:ea typeface="Calibri"/>
              <a:cs typeface="Arial"/>
            </a:endParaRPr>
          </a:p>
          <a:p>
            <a:pPr marL="0" lvl="0" indent="0" algn="just">
              <a:lnSpc>
                <a:spcPct val="115000"/>
              </a:lnSpc>
              <a:spcAft>
                <a:spcPts val="1000"/>
              </a:spcAft>
              <a:buNone/>
            </a:pPr>
            <a:r>
              <a:rPr lang="fa-IR" sz="3500" dirty="0" smtClean="0">
                <a:latin typeface="Calibri"/>
                <a:ea typeface="Calibri"/>
                <a:cs typeface="B Nazanin"/>
              </a:rPr>
              <a:t>3- </a:t>
            </a:r>
            <a:r>
              <a:rPr lang="ar-SA" sz="3500" dirty="0" smtClean="0">
                <a:latin typeface="Calibri"/>
                <a:ea typeface="Calibri"/>
                <a:cs typeface="B Nazanin"/>
              </a:rPr>
              <a:t>هرکس </a:t>
            </a:r>
            <a:r>
              <a:rPr lang="ar-SA" sz="3500" dirty="0">
                <a:latin typeface="Calibri"/>
                <a:ea typeface="Calibri"/>
                <a:cs typeface="B Nazanin"/>
              </a:rPr>
              <a:t>چنین کند هیچ رابطه ای با خداوند ندارد. </a:t>
            </a:r>
            <a:endParaRPr lang="en-US"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234579348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95536" y="476672"/>
            <a:ext cx="8352928" cy="6048672"/>
          </a:xfrm>
        </p:spPr>
        <p:txBody>
          <a:bodyPr>
            <a:normAutofit/>
          </a:bodyPr>
          <a:lstStyle/>
          <a:p>
            <a:pPr marL="0" lvl="0" indent="0" algn="just">
              <a:lnSpc>
                <a:spcPct val="115000"/>
              </a:lnSpc>
              <a:spcAft>
                <a:spcPts val="1000"/>
              </a:spcAft>
              <a:buNone/>
            </a:pPr>
            <a:r>
              <a:rPr lang="fa-IR" sz="3200" b="1" dirty="0" smtClean="0">
                <a:latin typeface="Calibri"/>
                <a:ea typeface="Calibri"/>
                <a:cs typeface="B Nazanin"/>
              </a:rPr>
              <a:t>22- توقف </a:t>
            </a:r>
            <a:r>
              <a:rPr lang="fa-IR" sz="3200" b="1" dirty="0">
                <a:latin typeface="Calibri"/>
                <a:ea typeface="Calibri"/>
                <a:cs typeface="B Nazanin"/>
              </a:rPr>
              <a:t>و از بین بردن صنعت هسته ای کشور و کند شدن پیشرفت و حرکت علمی </a:t>
            </a:r>
            <a:r>
              <a:rPr lang="fa-IR" sz="3200" b="1" dirty="0" smtClean="0">
                <a:latin typeface="Calibri"/>
                <a:ea typeface="Calibri"/>
                <a:cs typeface="B Nazanin"/>
              </a:rPr>
              <a:t>کشور</a:t>
            </a:r>
          </a:p>
          <a:p>
            <a:pPr marL="0" lvl="0" indent="0" algn="just">
              <a:lnSpc>
                <a:spcPct val="115000"/>
              </a:lnSpc>
              <a:spcAft>
                <a:spcPts val="1000"/>
              </a:spcAft>
              <a:buNone/>
            </a:pPr>
            <a:r>
              <a:rPr lang="fa-IR" sz="2000" dirty="0">
                <a:latin typeface="Calibri"/>
                <a:ea typeface="Calibri"/>
                <a:cs typeface="B Nazanin" pitchFamily="2" charset="-78"/>
              </a:rPr>
              <a:t>وَ لَقَدْ آتَيْنا داوُدَ وَ سُلَيْمانَ عِلْماً وَ قالاَ الْحَمْدُ لِلَّهِ الَّذي فَضَّلَنا عَلي‏ کَثيرٍ مِنْ عِبادِهِ </a:t>
            </a:r>
            <a:r>
              <a:rPr lang="fa-IR" sz="2000" dirty="0" smtClean="0">
                <a:latin typeface="Calibri"/>
                <a:ea typeface="Calibri"/>
                <a:cs typeface="B Nazanin" pitchFamily="2" charset="-78"/>
              </a:rPr>
              <a:t>الْمُؤْمِنينَ </a:t>
            </a:r>
            <a:r>
              <a:rPr lang="fa-IR" sz="1800" dirty="0" smtClean="0">
                <a:latin typeface="Calibri"/>
                <a:ea typeface="Calibri"/>
                <a:cs typeface="B Nazanin" pitchFamily="2" charset="-78"/>
              </a:rPr>
              <a:t>(سوره نمل آیه 15)</a:t>
            </a:r>
            <a:endParaRPr lang="en-US" sz="2000" dirty="0">
              <a:latin typeface="Calibri"/>
              <a:ea typeface="Calibri"/>
              <a:cs typeface="B Nazanin" pitchFamily="2" charset="-78"/>
            </a:endParaRPr>
          </a:p>
          <a:p>
            <a:pPr marL="0" lvl="0" indent="0" algn="just">
              <a:lnSpc>
                <a:spcPct val="115000"/>
              </a:lnSpc>
              <a:spcAft>
                <a:spcPts val="1000"/>
              </a:spcAft>
              <a:buNone/>
            </a:pPr>
            <a:r>
              <a:rPr lang="fa-IR" sz="3200" dirty="0" smtClean="0">
                <a:latin typeface="Calibri"/>
                <a:ea typeface="Calibri"/>
                <a:cs typeface="B Nazanin"/>
              </a:rPr>
              <a:t>1- تاسیس یک حکومت بدون بهره گیری از یک علم سرشار امکان پذیر نیست .</a:t>
            </a:r>
            <a:endParaRPr lang="en-US" sz="2000" dirty="0">
              <a:latin typeface="Calibri"/>
              <a:ea typeface="Calibri"/>
              <a:cs typeface="Arial"/>
            </a:endParaRPr>
          </a:p>
          <a:p>
            <a:pPr marL="0" lvl="0" indent="0" algn="just">
              <a:lnSpc>
                <a:spcPct val="115000"/>
              </a:lnSpc>
              <a:spcAft>
                <a:spcPts val="1000"/>
              </a:spcAft>
              <a:buNone/>
            </a:pPr>
            <a:r>
              <a:rPr lang="fa-IR" sz="3200" dirty="0" smtClean="0">
                <a:latin typeface="Calibri"/>
                <a:ea typeface="Calibri"/>
                <a:cs typeface="B Nazanin"/>
              </a:rPr>
              <a:t>2- خداوند دانش و علم را در تشکیل حکومت به عنوان نخستین زیربنا مشخص ساخته است. </a:t>
            </a:r>
          </a:p>
          <a:p>
            <a:pPr marL="0" lvl="0" indent="0" algn="just">
              <a:lnSpc>
                <a:spcPct val="115000"/>
              </a:lnSpc>
              <a:spcAft>
                <a:spcPts val="1000"/>
              </a:spcAft>
              <a:buNone/>
            </a:pPr>
            <a:r>
              <a:rPr lang="fa-IR" sz="3200" dirty="0" smtClean="0">
                <a:latin typeface="Calibri"/>
                <a:ea typeface="Calibri"/>
                <a:cs typeface="B Nazanin"/>
              </a:rPr>
              <a:t>3- برتری مؤمنین بر دیگران به علت داشتن علم و دانش است. </a:t>
            </a:r>
            <a:endParaRPr lang="en-US" sz="20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962607041"/>
      </p:ext>
    </p:extLst>
  </p:cSld>
  <p:clrMapOvr>
    <a:masterClrMapping/>
  </p:clrMapOvr>
  <mc:AlternateContent xmlns:mc="http://schemas.openxmlformats.org/markup-compatibility/2006" xmlns:p14="http://schemas.microsoft.com/office/powerpoint/2010/main">
    <mc:Choice Requires="p14">
      <p:transition spd="slow" p14:dur="1200">
        <p14:flip dir="l"/>
      </p:transition>
    </mc:Choice>
    <mc:Fallback xmlns="">
      <p:transition spd="slow">
        <p:fade/>
      </p:transition>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67544" y="620688"/>
            <a:ext cx="8208912" cy="5688632"/>
          </a:xfrm>
        </p:spPr>
        <p:txBody>
          <a:bodyPr>
            <a:normAutofit fontScale="92500"/>
          </a:bodyPr>
          <a:lstStyle/>
          <a:p>
            <a:pPr marL="45720" indent="0" algn="just">
              <a:buNone/>
            </a:pPr>
            <a:r>
              <a:rPr lang="fa-IR" sz="3200" b="1" dirty="0" smtClean="0">
                <a:cs typeface="B Nazanin" pitchFamily="2" charset="-78"/>
              </a:rPr>
              <a:t>23- بی </a:t>
            </a:r>
            <a:r>
              <a:rPr lang="fa-IR" sz="3200" b="1" dirty="0">
                <a:cs typeface="B Nazanin" pitchFamily="2" charset="-78"/>
              </a:rPr>
              <a:t>تفاوتی و سستی سران سه قوّه و سران ارشد نظام در مبارزه با فساد </a:t>
            </a:r>
          </a:p>
          <a:p>
            <a:pPr marL="45720" indent="0" algn="just">
              <a:buNone/>
            </a:pPr>
            <a:r>
              <a:rPr lang="fa-IR" sz="3200" dirty="0">
                <a:cs typeface="B Nazanin" pitchFamily="2" charset="-78"/>
              </a:rPr>
              <a:t>وَ إِذا أَرَدْنا أَنْ نُهْلِکَ قَرْيَةً أَمَرْنا مُتْرَفيها فَفَسَقُوا فيها فَحَقَّ عَلَيْهَا الْقَوْلُ فَدَمَّرْناها تَدْميراً. </a:t>
            </a:r>
            <a:r>
              <a:rPr lang="fa-IR" sz="2000" dirty="0">
                <a:cs typeface="B Nazanin" pitchFamily="2" charset="-78"/>
              </a:rPr>
              <a:t>(سوره اسراء آیه 16)</a:t>
            </a:r>
          </a:p>
          <a:p>
            <a:pPr marL="45720" indent="0">
              <a:buNone/>
            </a:pPr>
            <a:r>
              <a:rPr lang="fa-IR" sz="3200" dirty="0">
                <a:cs typeface="B Nazanin" pitchFamily="2" charset="-78"/>
              </a:rPr>
              <a:t>فسق و فساد و مخالفت با خدا موجب هلاکت و در هم کوبیدن ملت ها و سقوط حکومت </a:t>
            </a:r>
            <a:r>
              <a:rPr lang="fa-IR" sz="3200" dirty="0" smtClean="0">
                <a:cs typeface="B Nazanin" pitchFamily="2" charset="-78"/>
              </a:rPr>
              <a:t>ها </a:t>
            </a:r>
            <a:r>
              <a:rPr lang="fa-IR" sz="3200" dirty="0">
                <a:cs typeface="B Nazanin" pitchFamily="2" charset="-78"/>
              </a:rPr>
              <a:t>می شود. </a:t>
            </a:r>
          </a:p>
          <a:p>
            <a:pPr marL="45720" indent="0">
              <a:buNone/>
            </a:pPr>
            <a:r>
              <a:rPr lang="fa-IR" sz="3200" dirty="0">
                <a:cs typeface="B Nazanin" pitchFamily="2" charset="-78"/>
              </a:rPr>
              <a:t>وَ لْتَکُنْ مِنْکُمْ أُمَّةٌ يَدْعُونَ إِلَي الْخَيْرِ وَ يَأْمُرُونَ بِالْمَعْرُوفِ وَ يَنْهَوْنَ عَنِ الْمُنْکَرِ وَ أُولئِکَ هُمُ الْمُفْلِحُونَ. </a:t>
            </a:r>
            <a:r>
              <a:rPr lang="fa-IR" dirty="0">
                <a:cs typeface="B Nazanin" pitchFamily="2" charset="-78"/>
              </a:rPr>
              <a:t>(آل عمران 104</a:t>
            </a:r>
            <a:r>
              <a:rPr lang="fa-IR" dirty="0" smtClean="0">
                <a:cs typeface="B Nazanin" pitchFamily="2" charset="-78"/>
              </a:rPr>
              <a:t>)</a:t>
            </a:r>
            <a:endParaRPr lang="fa-IR" sz="3200" dirty="0">
              <a:cs typeface="B Nazanin" pitchFamily="2" charset="-78"/>
            </a:endParaRPr>
          </a:p>
          <a:p>
            <a:pPr marL="45720" indent="0">
              <a:buNone/>
            </a:pPr>
            <a:r>
              <a:rPr lang="fa-IR" sz="3200" dirty="0" smtClean="0">
                <a:cs typeface="B Nazanin" pitchFamily="2" charset="-78"/>
              </a:rPr>
              <a:t>1- فراخوان </a:t>
            </a:r>
            <a:r>
              <a:rPr lang="fa-IR" sz="3200" dirty="0">
                <a:cs typeface="B Nazanin" pitchFamily="2" charset="-78"/>
              </a:rPr>
              <a:t>الهی برای امر به معروف و نهی از منکر فردی و حکومتی </a:t>
            </a:r>
          </a:p>
          <a:p>
            <a:pPr marL="45720" indent="0">
              <a:buNone/>
            </a:pPr>
            <a:r>
              <a:rPr lang="fa-IR" sz="3200" dirty="0" smtClean="0">
                <a:cs typeface="B Nazanin" pitchFamily="2" charset="-78"/>
              </a:rPr>
              <a:t>2- رستگاری </a:t>
            </a:r>
            <a:r>
              <a:rPr lang="fa-IR" sz="3200" dirty="0">
                <a:cs typeface="B Nazanin" pitchFamily="2" charset="-78"/>
              </a:rPr>
              <a:t>فردی و اجتماعی در سایه احیای این فریضه الهی است. </a:t>
            </a:r>
          </a:p>
          <a:p>
            <a:pPr marL="45720" indent="0">
              <a:buNone/>
            </a:pPr>
            <a:endParaRPr lang="fa-IR" dirty="0"/>
          </a:p>
        </p:txBody>
      </p:sp>
    </p:spTree>
    <p:extLst>
      <p:ext uri="{BB962C8B-B14F-4D97-AF65-F5344CB8AC3E}">
        <p14:creationId xmlns:p14="http://schemas.microsoft.com/office/powerpoint/2010/main" val="974500191"/>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548680"/>
            <a:ext cx="8640960" cy="5976664"/>
          </a:xfrm>
        </p:spPr>
        <p:txBody>
          <a:bodyPr>
            <a:normAutofit lnSpcReduction="10000"/>
          </a:bodyPr>
          <a:lstStyle/>
          <a:p>
            <a:pPr marL="45720" indent="0" algn="just">
              <a:buNone/>
            </a:pPr>
            <a:r>
              <a:rPr lang="fa-IR" sz="3200" b="1" dirty="0" smtClean="0">
                <a:cs typeface="B Nazanin" pitchFamily="2" charset="-78"/>
              </a:rPr>
              <a:t>24- عدم </a:t>
            </a:r>
            <a:r>
              <a:rPr lang="fa-IR" sz="3200" b="1" dirty="0">
                <a:cs typeface="B Nazanin" pitchFamily="2" charset="-78"/>
              </a:rPr>
              <a:t>پشتیبانی بعضی از مسؤلان و کارگزاران نظام از بیداری اسلامی و بی اعتقادی به آن </a:t>
            </a:r>
          </a:p>
          <a:p>
            <a:pPr marL="45720" indent="0" algn="just">
              <a:buNone/>
            </a:pPr>
            <a:r>
              <a:rPr lang="fa-IR" sz="2400" b="1" dirty="0">
                <a:cs typeface="B Nazanin" pitchFamily="2" charset="-78"/>
              </a:rPr>
              <a:t>رهبرمعظم انقلاب در بیانات خود در خطبه های نماز عید فطر 94 فرمودند : چه این متن (برجام) تصویب بشود و چه نشود ما از حمایت دوستانمان در منطقه دست نخواهیم کشید. </a:t>
            </a:r>
          </a:p>
          <a:p>
            <a:pPr marL="45720" indent="0" algn="just">
              <a:buNone/>
            </a:pPr>
            <a:r>
              <a:rPr lang="fa-IR" sz="2800" dirty="0">
                <a:cs typeface="B Nazanin" pitchFamily="2" charset="-78"/>
              </a:rPr>
              <a:t>کارشکنی جبهه جهانی نفاق علیه بیداری اسلامی </a:t>
            </a:r>
          </a:p>
          <a:p>
            <a:pPr marL="45720" indent="0" algn="just">
              <a:buNone/>
            </a:pPr>
            <a:r>
              <a:rPr lang="fa-IR" dirty="0">
                <a:cs typeface="B Nazanin" pitchFamily="2" charset="-78"/>
              </a:rPr>
              <a:t>هُمُ الَّذينَ يَقُولُونَ لا تُنْفِقُوا عَلي‏ مَنْ عِنْدَ رَسُولِ اللَّهِ حَتَّي يَنْفَضُّوا وَ لِلَّهِ خَزائِنُ السَّماواتِ وَ الْأَرْضِ وَ لکِنَّ الْمُنافِقينَ لا يَفْقَهُونَ. </a:t>
            </a:r>
            <a:r>
              <a:rPr lang="fa-IR" sz="1800" dirty="0">
                <a:cs typeface="B Nazanin" pitchFamily="2" charset="-78"/>
              </a:rPr>
              <a:t>(سوره منافقون آیه 7)</a:t>
            </a:r>
          </a:p>
          <a:p>
            <a:pPr marL="45720" indent="0" algn="just">
              <a:buNone/>
            </a:pPr>
            <a:r>
              <a:rPr lang="fa-IR" sz="2800" dirty="0" smtClean="0">
                <a:cs typeface="B Nazanin" pitchFamily="2" charset="-78"/>
              </a:rPr>
              <a:t>1- دشمنان </a:t>
            </a:r>
            <a:r>
              <a:rPr lang="fa-IR" sz="2800" dirty="0">
                <a:cs typeface="B Nazanin" pitchFamily="2" charset="-78"/>
              </a:rPr>
              <a:t>پیامبر و رهبری اسلام در انجمن های سری خود تصمیم گرفتند کمک های مالی خود را از رسول خدا قطع کنند تا مسلمانان از اطراف پیامبر(ص) پراکنده شوند و اسلام توسعه پیدا نکند. </a:t>
            </a:r>
          </a:p>
          <a:p>
            <a:pPr marL="45720" indent="0" algn="just">
              <a:buNone/>
            </a:pPr>
            <a:r>
              <a:rPr lang="fa-IR" sz="2800" dirty="0" smtClean="0">
                <a:cs typeface="B Nazanin" pitchFamily="2" charset="-78"/>
              </a:rPr>
              <a:t>2- مهمترین </a:t>
            </a:r>
            <a:r>
              <a:rPr lang="fa-IR" sz="2800" dirty="0">
                <a:cs typeface="B Nazanin" pitchFamily="2" charset="-78"/>
              </a:rPr>
              <a:t>مؤلفه قدرت رهبری دینی توسعه اسلام و مسلمانان است که دشمنان از آن بیم دارند. </a:t>
            </a:r>
          </a:p>
        </p:txBody>
      </p:sp>
    </p:spTree>
    <p:extLst>
      <p:ext uri="{BB962C8B-B14F-4D97-AF65-F5344CB8AC3E}">
        <p14:creationId xmlns:p14="http://schemas.microsoft.com/office/powerpoint/2010/main" val="2312572130"/>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332656"/>
            <a:ext cx="8640960" cy="1143000"/>
          </a:xfrm>
        </p:spPr>
        <p:txBody>
          <a:bodyPr/>
          <a:lstStyle/>
          <a:p>
            <a:pPr marL="0" indent="0">
              <a:buNone/>
            </a:pPr>
            <a:r>
              <a:rPr lang="fa-IR" sz="3600" dirty="0">
                <a:cs typeface="B Nazanin" pitchFamily="2" charset="-78"/>
              </a:rPr>
              <a:t>الزامات کلی مشارکت سپاه و بسیج در مقابله با نفوذ و اختلاف افکنی آمریکا </a:t>
            </a:r>
          </a:p>
        </p:txBody>
      </p:sp>
      <p:sp>
        <p:nvSpPr>
          <p:cNvPr id="3" name="Content Placeholder 2"/>
          <p:cNvSpPr>
            <a:spLocks noGrp="1"/>
          </p:cNvSpPr>
          <p:nvPr>
            <p:ph sz="quarter" idx="13"/>
          </p:nvPr>
        </p:nvSpPr>
        <p:spPr>
          <a:xfrm>
            <a:off x="251520" y="1700808"/>
            <a:ext cx="8568952" cy="4824536"/>
          </a:xfrm>
        </p:spPr>
        <p:txBody>
          <a:bodyPr>
            <a:normAutofit lnSpcReduction="10000"/>
          </a:bodyPr>
          <a:lstStyle/>
          <a:p>
            <a:pPr marL="0" lvl="0" indent="0" algn="just">
              <a:lnSpc>
                <a:spcPct val="115000"/>
              </a:lnSpc>
              <a:spcAft>
                <a:spcPts val="1000"/>
              </a:spcAft>
              <a:buNone/>
            </a:pPr>
            <a:r>
              <a:rPr lang="fa-IR" sz="2800" dirty="0" smtClean="0">
                <a:latin typeface="Calibri"/>
                <a:ea typeface="Calibri"/>
                <a:cs typeface="B Nazanin"/>
              </a:rPr>
              <a:t>1- ایجاد </a:t>
            </a:r>
            <a:r>
              <a:rPr lang="fa-IR" sz="2800" dirty="0">
                <a:latin typeface="Calibri"/>
                <a:ea typeface="Calibri"/>
                <a:cs typeface="B Nazanin"/>
              </a:rPr>
              <a:t>نگرش ، درک و گفتمان واحد نسبت به اهداف و راهبرد های نظام سلطه در بین گروه های مرجع در سپاه شامل فرماندهان، روحانیون، اساتید، مربیان، مبلغین، هادیان سیاسی و کارکنان و آحاد پاسداران و بسیجیان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2- یک </a:t>
            </a:r>
            <a:r>
              <a:rPr lang="fa-IR" sz="2800" dirty="0">
                <a:latin typeface="Calibri"/>
                <a:ea typeface="Calibri"/>
                <a:cs typeface="B Nazanin"/>
              </a:rPr>
              <a:t>صدایی گروه های مرجع سپاه در نقاط عطف انقلاب با قدرت تحلیل و درک صحیح حوادث و موضع گیری روشن و شفاف در چارچوب رسالت پاسداری از انقلاب و عمل کردن به توصیه های مرجعیت فکری و سیاسی سپاه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3- توسعه </a:t>
            </a:r>
            <a:r>
              <a:rPr lang="fa-IR" sz="2800" dirty="0">
                <a:latin typeface="Calibri"/>
                <a:ea typeface="Calibri"/>
                <a:cs typeface="B Nazanin"/>
              </a:rPr>
              <a:t>و تعمیق سطح نفوذ و اطاعت پذیری آحاد پاسداران و بسیجیان از آموزش تا بکار گیری در عرصه های مختلف و ماموریتهای سخت ، نیمه سخت و نرم </a:t>
            </a:r>
            <a:endParaRPr lang="en-US" sz="20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3715128967"/>
      </p:ext>
    </p:extLst>
  </p:cSld>
  <p:clrMapOvr>
    <a:masterClrMapping/>
  </p:clrMapOvr>
  <mc:AlternateContent xmlns:mc="http://schemas.openxmlformats.org/markup-compatibility/2006" xmlns:p14="http://schemas.microsoft.com/office/powerpoint/2010/main">
    <mc:Choice Requires="p14">
      <p:transition spd="slow" p14:dur="1600">
        <p14:gallery dir="r"/>
      </p:transition>
    </mc:Choice>
    <mc:Fallback xmlns="">
      <p:transition spd="slow">
        <p:fade/>
      </p:transition>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188640"/>
            <a:ext cx="8496944" cy="6048672"/>
          </a:xfrm>
        </p:spPr>
        <p:txBody>
          <a:bodyPr>
            <a:noAutofit/>
          </a:bodyPr>
          <a:lstStyle/>
          <a:p>
            <a:pPr marL="0" lvl="0" indent="0" algn="just">
              <a:lnSpc>
                <a:spcPct val="115000"/>
              </a:lnSpc>
              <a:spcAft>
                <a:spcPts val="1000"/>
              </a:spcAft>
              <a:buNone/>
            </a:pPr>
            <a:r>
              <a:rPr lang="fa-IR" sz="2800" dirty="0" smtClean="0">
                <a:latin typeface="Calibri"/>
                <a:ea typeface="Calibri"/>
                <a:cs typeface="B Nazanin" pitchFamily="2" charset="-78"/>
              </a:rPr>
              <a:t>4- مشاوره </a:t>
            </a:r>
            <a:r>
              <a:rPr lang="fa-IR" sz="2800" dirty="0">
                <a:latin typeface="Calibri"/>
                <a:ea typeface="Calibri"/>
                <a:cs typeface="B Nazanin" pitchFamily="2" charset="-78"/>
              </a:rPr>
              <a:t>و توانمند سازی فرمانده هان ، مدیران ، روحانیون و مربیان در عرصه مقابله با نفوذ و اختلاف افکنی دشمنان انقلاب </a:t>
            </a:r>
            <a:endParaRPr lang="en-US" sz="2000" dirty="0">
              <a:latin typeface="Calibri"/>
              <a:ea typeface="Calibri"/>
              <a:cs typeface="B Nazanin" pitchFamily="2" charset="-78"/>
            </a:endParaRPr>
          </a:p>
          <a:p>
            <a:pPr marL="0" lvl="0" indent="0" algn="just">
              <a:lnSpc>
                <a:spcPct val="115000"/>
              </a:lnSpc>
              <a:spcAft>
                <a:spcPts val="1000"/>
              </a:spcAft>
              <a:buNone/>
            </a:pPr>
            <a:r>
              <a:rPr lang="fa-IR" sz="2800" dirty="0" smtClean="0">
                <a:latin typeface="Calibri"/>
                <a:ea typeface="Calibri"/>
                <a:cs typeface="B Nazanin" pitchFamily="2" charset="-78"/>
              </a:rPr>
              <a:t>5- نیاز </a:t>
            </a:r>
            <a:r>
              <a:rPr lang="fa-IR" sz="2800" dirty="0">
                <a:latin typeface="Calibri"/>
                <a:ea typeface="Calibri"/>
                <a:cs typeface="B Nazanin" pitchFamily="2" charset="-78"/>
              </a:rPr>
              <a:t>سنجی ، شناخت خلاء </a:t>
            </a:r>
            <a:r>
              <a:rPr lang="fa-IR" sz="2800" dirty="0" smtClean="0">
                <a:latin typeface="Calibri"/>
                <a:ea typeface="Calibri"/>
                <a:cs typeface="B Nazanin" pitchFamily="2" charset="-78"/>
              </a:rPr>
              <a:t>ها، </a:t>
            </a:r>
            <a:r>
              <a:rPr lang="fa-IR" sz="2800" dirty="0">
                <a:latin typeface="Calibri"/>
                <a:ea typeface="Calibri"/>
                <a:cs typeface="B Nazanin" pitchFamily="2" charset="-78"/>
              </a:rPr>
              <a:t>آسیب پذیری ها و تحلیل محیطی و تشخیص نیاز های سپاه و آحاد پاسداران در مقابله نفوذ و اختلاف افکنی دشمنان انقلاب در عرصه پاسداری از انقلاب </a:t>
            </a:r>
            <a:endParaRPr lang="en-US" sz="2000" dirty="0">
              <a:latin typeface="Calibri"/>
              <a:ea typeface="Calibri"/>
              <a:cs typeface="B Nazanin" pitchFamily="2" charset="-78"/>
            </a:endParaRPr>
          </a:p>
          <a:p>
            <a:pPr marL="0" lvl="0" indent="0" algn="just">
              <a:lnSpc>
                <a:spcPct val="115000"/>
              </a:lnSpc>
              <a:spcAft>
                <a:spcPts val="1000"/>
              </a:spcAft>
              <a:buNone/>
            </a:pPr>
            <a:r>
              <a:rPr lang="fa-IR" sz="2800" dirty="0" smtClean="0">
                <a:latin typeface="Calibri"/>
                <a:ea typeface="Calibri"/>
                <a:cs typeface="B Nazanin" pitchFamily="2" charset="-78"/>
              </a:rPr>
              <a:t>6- تعمیق </a:t>
            </a:r>
            <a:r>
              <a:rPr lang="fa-IR" sz="2800" dirty="0">
                <a:latin typeface="Calibri"/>
                <a:ea typeface="Calibri"/>
                <a:cs typeface="B Nazanin" pitchFamily="2" charset="-78"/>
              </a:rPr>
              <a:t>باورهای </a:t>
            </a:r>
            <a:r>
              <a:rPr lang="fa-IR" sz="2800" dirty="0" smtClean="0">
                <a:latin typeface="Calibri"/>
                <a:ea typeface="Calibri"/>
                <a:cs typeface="B Nazanin" pitchFamily="2" charset="-78"/>
              </a:rPr>
              <a:t>دینی، بصیرت نافذ و </a:t>
            </a:r>
            <a:r>
              <a:rPr lang="fa-IR" sz="2800" dirty="0">
                <a:latin typeface="Calibri"/>
                <a:ea typeface="Calibri"/>
                <a:cs typeface="B Nazanin" pitchFamily="2" charset="-78"/>
              </a:rPr>
              <a:t>ولایتمداری آحاد پاسداران و بسیجیان </a:t>
            </a:r>
            <a:endParaRPr lang="en-US" sz="2000" dirty="0">
              <a:latin typeface="Calibri"/>
              <a:ea typeface="Calibri"/>
              <a:cs typeface="B Nazanin" pitchFamily="2" charset="-78"/>
            </a:endParaRPr>
          </a:p>
          <a:p>
            <a:pPr marL="0" lvl="0" indent="0" algn="just">
              <a:lnSpc>
                <a:spcPct val="115000"/>
              </a:lnSpc>
              <a:spcAft>
                <a:spcPts val="1000"/>
              </a:spcAft>
              <a:buNone/>
            </a:pPr>
            <a:r>
              <a:rPr lang="fa-IR" sz="2800" dirty="0" smtClean="0">
                <a:latin typeface="Calibri"/>
                <a:ea typeface="Calibri"/>
                <a:cs typeface="B Nazanin" pitchFamily="2" charset="-78"/>
              </a:rPr>
              <a:t>7- تقویت </a:t>
            </a:r>
            <a:r>
              <a:rPr lang="fa-IR" sz="2800" dirty="0">
                <a:latin typeface="Calibri"/>
                <a:ea typeface="Calibri"/>
                <a:cs typeface="B Nazanin" pitchFamily="2" charset="-78"/>
              </a:rPr>
              <a:t>حس تنفر نسبت به استکبار جهانی به سرکردگی آمریکا و صهیونسیم جهانی </a:t>
            </a:r>
            <a:endParaRPr lang="en-US" sz="2000" dirty="0">
              <a:latin typeface="Calibri"/>
              <a:ea typeface="Calibri"/>
              <a:cs typeface="B Nazanin" pitchFamily="2" charset="-78"/>
            </a:endParaRPr>
          </a:p>
          <a:p>
            <a:pPr marL="0" lvl="0" indent="0" algn="just">
              <a:lnSpc>
                <a:spcPct val="115000"/>
              </a:lnSpc>
              <a:spcAft>
                <a:spcPts val="1000"/>
              </a:spcAft>
              <a:buNone/>
            </a:pPr>
            <a:r>
              <a:rPr lang="fa-IR" sz="2800" dirty="0" smtClean="0">
                <a:latin typeface="Calibri"/>
                <a:ea typeface="Calibri"/>
                <a:cs typeface="B Nazanin" pitchFamily="2" charset="-78"/>
              </a:rPr>
              <a:t>8- جلوگیری </a:t>
            </a:r>
            <a:r>
              <a:rPr lang="fa-IR" sz="2800" dirty="0">
                <a:latin typeface="Calibri"/>
                <a:ea typeface="Calibri"/>
                <a:cs typeface="B Nazanin" pitchFamily="2" charset="-78"/>
              </a:rPr>
              <a:t>از ایجاد ترس و خود باختگی در برابر ابرقدرتها در آحاد پاسداران و بسیجیان </a:t>
            </a:r>
            <a:endParaRPr lang="en-US" sz="2000" dirty="0">
              <a:latin typeface="Calibri"/>
              <a:ea typeface="Calibri"/>
              <a:cs typeface="B Nazanin" pitchFamily="2" charset="-78"/>
            </a:endParaRPr>
          </a:p>
          <a:p>
            <a:pPr marL="45720" indent="0">
              <a:buNone/>
            </a:pPr>
            <a:endParaRPr lang="fa-IR" sz="2400" dirty="0">
              <a:cs typeface="B Nazanin" pitchFamily="2" charset="-78"/>
            </a:endParaRPr>
          </a:p>
        </p:txBody>
      </p:sp>
    </p:spTree>
    <p:extLst>
      <p:ext uri="{BB962C8B-B14F-4D97-AF65-F5344CB8AC3E}">
        <p14:creationId xmlns:p14="http://schemas.microsoft.com/office/powerpoint/2010/main" val="970235651"/>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51520" y="476672"/>
            <a:ext cx="8640960" cy="6048672"/>
          </a:xfrm>
        </p:spPr>
        <p:txBody>
          <a:bodyPr>
            <a:normAutofit/>
          </a:bodyPr>
          <a:lstStyle/>
          <a:p>
            <a:pPr marL="0" lvl="0" indent="0" algn="just">
              <a:lnSpc>
                <a:spcPct val="115000"/>
              </a:lnSpc>
              <a:spcAft>
                <a:spcPts val="1000"/>
              </a:spcAft>
              <a:buNone/>
            </a:pPr>
            <a:r>
              <a:rPr lang="fa-IR" sz="2800" dirty="0" smtClean="0">
                <a:latin typeface="Calibri"/>
                <a:ea typeface="Calibri"/>
                <a:cs typeface="B Nazanin"/>
              </a:rPr>
              <a:t>9- جلوگیری </a:t>
            </a:r>
            <a:r>
              <a:rPr lang="fa-IR" sz="2800" dirty="0">
                <a:latin typeface="Calibri"/>
                <a:ea typeface="Calibri"/>
                <a:cs typeface="B Nazanin"/>
              </a:rPr>
              <a:t>از هر گونه اقدام که موجب تضعیف سپاه در عرصه های پاسداری از انقلاب می شود و استحکام داخلی و کارآمدی سپاه و بسیج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10- تقویت </a:t>
            </a:r>
            <a:r>
              <a:rPr lang="fa-IR" sz="2800" dirty="0">
                <a:latin typeface="Calibri"/>
                <a:ea typeface="Calibri"/>
                <a:cs typeface="B Nazanin"/>
              </a:rPr>
              <a:t>مدیریت نرم افزاری تهدیدات، بحرانها و فتنه های پیش رو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11- عمق </a:t>
            </a:r>
            <a:r>
              <a:rPr lang="fa-IR" sz="2800" dirty="0">
                <a:latin typeface="Calibri"/>
                <a:ea typeface="Calibri"/>
                <a:cs typeface="B Nazanin"/>
              </a:rPr>
              <a:t>بخشی داخلی با تقویت سازوکار های قدرت بسیج کنندگی نظام از طریق سازمان بسیج مستضعفین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12- عمق </a:t>
            </a:r>
            <a:r>
              <a:rPr lang="fa-IR" sz="2800" dirty="0">
                <a:latin typeface="Calibri"/>
                <a:ea typeface="Calibri"/>
                <a:cs typeface="B Nazanin"/>
              </a:rPr>
              <a:t>بخشی خارجی ، با حمایت از جبهه مقاومت در سوریه ، لبنان ، فلسطین و پشتیبانی از بیداری اسلامی در یمن ، بحرین و حمایت از دولت اسلامی عراق در مبارزه با گروه های تکفیری ، تشکیل و تقویت هسته های مقاومت اسلامی در جهان اسلام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13- آرمان </a:t>
            </a:r>
            <a:r>
              <a:rPr lang="fa-IR" sz="2800" dirty="0">
                <a:latin typeface="Calibri"/>
                <a:ea typeface="Calibri"/>
                <a:cs typeface="B Nazanin"/>
              </a:rPr>
              <a:t>خواهی واقع نگر در نقاط عطف انقلاب و در حوادث مهم کشور </a:t>
            </a:r>
            <a:endParaRPr lang="en-US" sz="2000" dirty="0">
              <a:latin typeface="Calibri"/>
              <a:ea typeface="Calibri"/>
              <a:cs typeface="Arial"/>
            </a:endParaRPr>
          </a:p>
          <a:p>
            <a:pPr marL="45720" indent="0" algn="just">
              <a:buNone/>
            </a:pPr>
            <a:endParaRPr lang="fa-IR" sz="2400" dirty="0"/>
          </a:p>
        </p:txBody>
      </p:sp>
    </p:spTree>
    <p:extLst>
      <p:ext uri="{BB962C8B-B14F-4D97-AF65-F5344CB8AC3E}">
        <p14:creationId xmlns:p14="http://schemas.microsoft.com/office/powerpoint/2010/main" val="1055006318"/>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332656"/>
            <a:ext cx="8496944" cy="6336704"/>
          </a:xfrm>
        </p:spPr>
        <p:txBody>
          <a:bodyPr>
            <a:noAutofit/>
          </a:bodyPr>
          <a:lstStyle/>
          <a:p>
            <a:pPr marL="0" lvl="0" indent="0" algn="just">
              <a:lnSpc>
                <a:spcPct val="115000"/>
              </a:lnSpc>
              <a:spcAft>
                <a:spcPts val="1000"/>
              </a:spcAft>
              <a:buNone/>
            </a:pPr>
            <a:r>
              <a:rPr lang="fa-IR" sz="2800" dirty="0" smtClean="0">
                <a:latin typeface="Calibri"/>
                <a:ea typeface="Calibri"/>
                <a:cs typeface="B Nazanin"/>
              </a:rPr>
              <a:t>14- تشکیل </a:t>
            </a:r>
            <a:r>
              <a:rPr lang="fa-IR" sz="2800" dirty="0">
                <a:latin typeface="Calibri"/>
                <a:ea typeface="Calibri"/>
                <a:cs typeface="B Nazanin"/>
              </a:rPr>
              <a:t>و فعال سازی قرارگاههای مقابله با اهداف نرم افزاری دشمنان استکباری و همچنین ایجاد ساختار و سازوکارهای مورد نیاز در این مهم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15- نقد </a:t>
            </a:r>
            <a:r>
              <a:rPr lang="fa-IR" sz="2800" dirty="0">
                <a:latin typeface="Calibri"/>
                <a:ea typeface="Calibri"/>
                <a:cs typeface="B Nazanin"/>
              </a:rPr>
              <a:t>سیاستها و مطالبه گری از مسؤلین نظام و ارائه پیشنهادات اصلاحی و تکمیلی در عرصه های مختلف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16- فعال </a:t>
            </a:r>
            <a:r>
              <a:rPr lang="fa-IR" sz="2800" dirty="0">
                <a:latin typeface="Calibri"/>
                <a:ea typeface="Calibri"/>
                <a:cs typeface="B Nazanin"/>
              </a:rPr>
              <a:t>سازی همه ظرفیتهای دستگاههای فرهنگی ، علمی و آموزشی ، سایبری و تبلیغی مرتبط با سپاه و بسیج در عرصه مبارزه با اهداف استکباری ( سازمان تبلیغات اسلامی ، اوقاف ، ائمه جمعه و جماعات مساجد، هیئتهای مذهبی و مؤسسات فرهنگی مردم نهاد ، طلاب و اساتید حوزه های علمیه )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17- ایستادگی </a:t>
            </a:r>
            <a:r>
              <a:rPr lang="fa-IR" sz="2800" dirty="0">
                <a:latin typeface="Calibri"/>
                <a:ea typeface="Calibri"/>
                <a:cs typeface="B Nazanin"/>
              </a:rPr>
              <a:t>بر مواضع انقلاب اسلامی </a:t>
            </a:r>
            <a:endParaRPr lang="en-US" sz="2000" dirty="0">
              <a:latin typeface="Calibri"/>
              <a:ea typeface="Calibri"/>
              <a:cs typeface="Arial"/>
            </a:endParaRPr>
          </a:p>
          <a:p>
            <a:pPr marL="0" lvl="0" indent="0" algn="just">
              <a:lnSpc>
                <a:spcPct val="115000"/>
              </a:lnSpc>
              <a:spcAft>
                <a:spcPts val="1000"/>
              </a:spcAft>
              <a:buNone/>
            </a:pPr>
            <a:r>
              <a:rPr lang="fa-IR" sz="2800" dirty="0" smtClean="0">
                <a:latin typeface="Calibri"/>
                <a:ea typeface="Calibri"/>
                <a:cs typeface="B Nazanin"/>
              </a:rPr>
              <a:t>18- تلاش </a:t>
            </a:r>
            <a:r>
              <a:rPr lang="fa-IR" sz="2800" dirty="0">
                <a:latin typeface="Calibri"/>
                <a:ea typeface="Calibri"/>
                <a:cs typeface="B Nazanin"/>
              </a:rPr>
              <a:t>برای تولید قدرت رهبری در عرصه های رسالتی سپاه و بسیج با تاکید بر توسعه و تقویت بسیج و... </a:t>
            </a:r>
            <a:endParaRPr lang="en-US" sz="2000" dirty="0">
              <a:latin typeface="Calibri"/>
              <a:ea typeface="Calibri"/>
              <a:cs typeface="Arial"/>
            </a:endParaRPr>
          </a:p>
          <a:p>
            <a:pPr marL="45720" indent="0">
              <a:buNone/>
            </a:pPr>
            <a:endParaRPr lang="fa-IR" sz="2000" dirty="0"/>
          </a:p>
        </p:txBody>
      </p:sp>
    </p:spTree>
    <p:extLst>
      <p:ext uri="{BB962C8B-B14F-4D97-AF65-F5344CB8AC3E}">
        <p14:creationId xmlns:p14="http://schemas.microsoft.com/office/powerpoint/2010/main" val="1504133506"/>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23528" y="548680"/>
            <a:ext cx="8424936" cy="5904656"/>
          </a:xfrm>
        </p:spPr>
        <p:txBody>
          <a:bodyPr>
            <a:normAutofit fontScale="92500"/>
          </a:bodyPr>
          <a:lstStyle/>
          <a:p>
            <a:pPr marL="0" lvl="0" indent="0" algn="just">
              <a:lnSpc>
                <a:spcPct val="115000"/>
              </a:lnSpc>
              <a:spcAft>
                <a:spcPts val="1000"/>
              </a:spcAft>
              <a:buNone/>
            </a:pPr>
            <a:r>
              <a:rPr lang="fa-IR" sz="3200" dirty="0" smtClean="0">
                <a:latin typeface="Calibri"/>
                <a:ea typeface="Calibri"/>
                <a:cs typeface="B Nazanin"/>
              </a:rPr>
              <a:t>18- تبیین </a:t>
            </a:r>
            <a:r>
              <a:rPr lang="fa-IR" sz="3200" dirty="0">
                <a:latin typeface="Calibri"/>
                <a:ea typeface="Calibri"/>
                <a:cs typeface="B Nazanin"/>
              </a:rPr>
              <a:t>ضرورت وحدت و جلوگیری از دوقطبی شدن جامعه </a:t>
            </a:r>
            <a:endParaRPr lang="en-US" sz="2400" dirty="0">
              <a:latin typeface="Calibri"/>
              <a:ea typeface="Calibri"/>
              <a:cs typeface="Arial"/>
            </a:endParaRPr>
          </a:p>
          <a:p>
            <a:pPr marL="0" lvl="0" indent="0" algn="just">
              <a:lnSpc>
                <a:spcPct val="115000"/>
              </a:lnSpc>
              <a:spcAft>
                <a:spcPts val="1000"/>
              </a:spcAft>
              <a:buNone/>
            </a:pPr>
            <a:r>
              <a:rPr lang="fa-IR" sz="3200" dirty="0" smtClean="0">
                <a:latin typeface="Calibri"/>
                <a:ea typeface="Calibri"/>
                <a:cs typeface="B Nazanin"/>
              </a:rPr>
              <a:t>19- تبیین </a:t>
            </a:r>
            <a:r>
              <a:rPr lang="fa-IR" sz="3200" dirty="0">
                <a:latin typeface="Calibri"/>
                <a:ea typeface="Calibri"/>
                <a:cs typeface="B Nazanin"/>
              </a:rPr>
              <a:t>نقش منافقان و مرجفون (جوسازان و کسانی که تبلیغات سوء در جامعه می </a:t>
            </a:r>
            <a:r>
              <a:rPr lang="fa-IR" sz="3200" dirty="0" smtClean="0">
                <a:latin typeface="Calibri"/>
                <a:ea typeface="Calibri"/>
                <a:cs typeface="B Nazanin"/>
              </a:rPr>
              <a:t>نمایند) </a:t>
            </a:r>
            <a:r>
              <a:rPr lang="fa-IR" sz="3200" dirty="0">
                <a:latin typeface="Calibri"/>
                <a:ea typeface="Calibri"/>
                <a:cs typeface="B Nazanin"/>
              </a:rPr>
              <a:t>در شرایط جاری (حکم آنان در حکومت نبوی کشتن </a:t>
            </a:r>
            <a:r>
              <a:rPr lang="fa-IR" sz="3200" dirty="0" smtClean="0">
                <a:latin typeface="Calibri"/>
                <a:ea typeface="Calibri"/>
                <a:cs typeface="B Nazanin"/>
              </a:rPr>
              <a:t>بود. </a:t>
            </a:r>
            <a:r>
              <a:rPr lang="fa-IR" sz="2800" dirty="0">
                <a:latin typeface="Calibri"/>
                <a:ea typeface="Calibri"/>
                <a:cs typeface="B Nazanin"/>
              </a:rPr>
              <a:t>اٌخِذوا وقٌتّلِوا تقتیلا . آنان را گرفته و جداً به قتل رسانید.</a:t>
            </a:r>
            <a:r>
              <a:rPr lang="fa-IR" sz="1900" dirty="0">
                <a:latin typeface="Calibri"/>
                <a:ea typeface="Calibri"/>
                <a:cs typeface="B Nazanin"/>
              </a:rPr>
              <a:t>(احزاب 91 و 60) </a:t>
            </a:r>
            <a:r>
              <a:rPr lang="fa-IR" sz="3600" dirty="0">
                <a:latin typeface="Calibri"/>
                <a:ea typeface="Calibri"/>
                <a:cs typeface="B Nazanin"/>
              </a:rPr>
              <a:t>)</a:t>
            </a:r>
            <a:endParaRPr lang="en-US" sz="2400" dirty="0">
              <a:latin typeface="Calibri"/>
              <a:ea typeface="Calibri"/>
              <a:cs typeface="Arial"/>
            </a:endParaRPr>
          </a:p>
          <a:p>
            <a:pPr marL="0" lvl="0" indent="0" algn="just">
              <a:lnSpc>
                <a:spcPct val="115000"/>
              </a:lnSpc>
              <a:spcAft>
                <a:spcPts val="1000"/>
              </a:spcAft>
              <a:buNone/>
            </a:pPr>
            <a:r>
              <a:rPr lang="fa-IR" sz="3200" dirty="0" smtClean="0">
                <a:latin typeface="Calibri"/>
                <a:ea typeface="Calibri"/>
                <a:cs typeface="B Nazanin"/>
              </a:rPr>
              <a:t>20- تقویت </a:t>
            </a:r>
            <a:r>
              <a:rPr lang="fa-IR" sz="3200" dirty="0">
                <a:latin typeface="Calibri"/>
                <a:ea typeface="Calibri"/>
                <a:cs typeface="B Nazanin"/>
              </a:rPr>
              <a:t>نهاد روحانیت و مساجد ، هیئتهای مذهبی و مؤسسات فرهنگی ارزشی  </a:t>
            </a:r>
            <a:endParaRPr lang="en-US" sz="2400" dirty="0">
              <a:latin typeface="Calibri"/>
              <a:ea typeface="Calibri"/>
              <a:cs typeface="Arial"/>
            </a:endParaRPr>
          </a:p>
          <a:p>
            <a:pPr marL="0" lvl="0" indent="0" algn="just">
              <a:lnSpc>
                <a:spcPct val="115000"/>
              </a:lnSpc>
              <a:spcAft>
                <a:spcPts val="1000"/>
              </a:spcAft>
              <a:buNone/>
            </a:pPr>
            <a:r>
              <a:rPr lang="fa-IR" sz="3200" dirty="0" smtClean="0">
                <a:latin typeface="Calibri"/>
                <a:ea typeface="Calibri"/>
                <a:cs typeface="B Nazanin"/>
              </a:rPr>
              <a:t>21- تبیین </a:t>
            </a:r>
            <a:r>
              <a:rPr lang="fa-IR" sz="3200" dirty="0">
                <a:latin typeface="Calibri"/>
                <a:ea typeface="Calibri"/>
                <a:cs typeface="B Nazanin"/>
              </a:rPr>
              <a:t>نقش ولایت مطلقه فقیه و مصداق آن (ولی فقیه) در حفظ نظام ، ارتقاء ارزشها و آثار و برکات آن در تداوم انقلاب و نا امید ساختن دشمنان انقلاب اسلامی </a:t>
            </a:r>
            <a:endParaRPr lang="en-US" sz="2400" dirty="0">
              <a:latin typeface="Calibri"/>
              <a:ea typeface="Calibri"/>
              <a:cs typeface="Arial"/>
            </a:endParaRPr>
          </a:p>
          <a:p>
            <a:pPr marL="45720" indent="0">
              <a:buNone/>
            </a:pPr>
            <a:endParaRPr lang="fa-IR" dirty="0"/>
          </a:p>
        </p:txBody>
      </p:sp>
    </p:spTree>
    <p:extLst>
      <p:ext uri="{BB962C8B-B14F-4D97-AF65-F5344CB8AC3E}">
        <p14:creationId xmlns:p14="http://schemas.microsoft.com/office/powerpoint/2010/main" val="1391995523"/>
      </p:ext>
    </p:extLst>
  </p:cSld>
  <p:clrMapOvr>
    <a:masterClrMapping/>
  </p:clrMapOvr>
  <mc:AlternateContent xmlns:mc="http://schemas.openxmlformats.org/markup-compatibility/2006" xmlns:p14="http://schemas.microsoft.com/office/powerpoint/2010/main">
    <mc:Choice Requires="p14">
      <p:transition spd="slow" p14:dur="1100">
        <p14:switch dir="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69776"/>
            <a:ext cx="8856984" cy="1143000"/>
          </a:xfrm>
        </p:spPr>
        <p:txBody>
          <a:bodyPr/>
          <a:lstStyle/>
          <a:p>
            <a:pPr marL="0" indent="0">
              <a:buNone/>
            </a:pPr>
            <a:r>
              <a:rPr lang="fa-IR" sz="3600" dirty="0" smtClean="0">
                <a:cs typeface="B Titr" pitchFamily="2" charset="-78"/>
              </a:rPr>
              <a:t>2- </a:t>
            </a:r>
            <a:r>
              <a:rPr lang="fa-IR" sz="3600" dirty="0">
                <a:cs typeface="B Titr" pitchFamily="2" charset="-78"/>
              </a:rPr>
              <a:t>دیپلماسی خط 2 با اقدامات ذیل : </a:t>
            </a:r>
          </a:p>
        </p:txBody>
      </p:sp>
      <p:sp>
        <p:nvSpPr>
          <p:cNvPr id="3" name="Content Placeholder 2"/>
          <p:cNvSpPr>
            <a:spLocks noGrp="1"/>
          </p:cNvSpPr>
          <p:nvPr>
            <p:ph sz="quarter" idx="13"/>
          </p:nvPr>
        </p:nvSpPr>
        <p:spPr>
          <a:xfrm>
            <a:off x="179512" y="1178416"/>
            <a:ext cx="8784976" cy="5202912"/>
          </a:xfrm>
        </p:spPr>
        <p:txBody>
          <a:bodyPr>
            <a:normAutofit fontScale="25000" lnSpcReduction="20000"/>
          </a:bodyPr>
          <a:lstStyle/>
          <a:p>
            <a:pPr marL="0" lvl="0" indent="0" algn="just">
              <a:lnSpc>
                <a:spcPct val="115000"/>
              </a:lnSpc>
              <a:spcAft>
                <a:spcPts val="1000"/>
              </a:spcAft>
              <a:buNone/>
            </a:pPr>
            <a:r>
              <a:rPr lang="fa-IR" sz="14400" b="1" dirty="0" smtClean="0">
                <a:latin typeface="Calibri"/>
                <a:ea typeface="Calibri"/>
                <a:cs typeface="B Nazanin" pitchFamily="2" charset="-78"/>
              </a:rPr>
              <a:t>1-</a:t>
            </a:r>
            <a:r>
              <a:rPr lang="fa-IR" sz="14400" dirty="0" smtClean="0">
                <a:latin typeface="Calibri"/>
                <a:ea typeface="Calibri"/>
                <a:cs typeface="B Nazanin" pitchFamily="2" charset="-78"/>
              </a:rPr>
              <a:t> مردم </a:t>
            </a:r>
            <a:r>
              <a:rPr lang="fa-IR" sz="14400" dirty="0">
                <a:latin typeface="Calibri"/>
                <a:ea typeface="Calibri"/>
                <a:cs typeface="B Nazanin" pitchFamily="2" charset="-78"/>
              </a:rPr>
              <a:t>دوکشور با هم در ارتباط باشند و با هم پیوند </a:t>
            </a:r>
            <a:r>
              <a:rPr lang="fa-IR" sz="14400" dirty="0" smtClean="0">
                <a:latin typeface="Calibri"/>
                <a:ea typeface="Calibri"/>
                <a:cs typeface="B Nazanin" pitchFamily="2" charset="-78"/>
              </a:rPr>
              <a:t>بخورند </a:t>
            </a:r>
            <a:endParaRPr lang="en-US" sz="8000" dirty="0">
              <a:latin typeface="Calibri"/>
              <a:ea typeface="Calibri"/>
              <a:cs typeface="B Nazanin" pitchFamily="2" charset="-78"/>
            </a:endParaRPr>
          </a:p>
          <a:p>
            <a:pPr marL="0" lvl="0" indent="0" algn="just">
              <a:lnSpc>
                <a:spcPct val="115000"/>
              </a:lnSpc>
              <a:spcAft>
                <a:spcPts val="1000"/>
              </a:spcAft>
              <a:buNone/>
            </a:pPr>
            <a:r>
              <a:rPr lang="fa-IR" sz="14400" b="1" dirty="0" smtClean="0">
                <a:latin typeface="Calibri"/>
                <a:ea typeface="Calibri"/>
                <a:cs typeface="B Nazanin" pitchFamily="2" charset="-78"/>
              </a:rPr>
              <a:t>2- </a:t>
            </a:r>
            <a:r>
              <a:rPr lang="fa-IR" sz="14400" dirty="0" smtClean="0">
                <a:latin typeface="Calibri"/>
                <a:ea typeface="Calibri"/>
                <a:cs typeface="B Nazanin" pitchFamily="2" charset="-78"/>
              </a:rPr>
              <a:t>عادی </a:t>
            </a:r>
            <a:r>
              <a:rPr lang="fa-IR" sz="14400" dirty="0">
                <a:latin typeface="Calibri"/>
                <a:ea typeface="Calibri"/>
                <a:cs typeface="B Nazanin" pitchFamily="2" charset="-78"/>
              </a:rPr>
              <a:t>سازی روابط و بازگشایی سفارتخانه ها </a:t>
            </a:r>
            <a:endParaRPr lang="en-US" sz="8000" dirty="0">
              <a:latin typeface="Calibri"/>
              <a:ea typeface="Calibri"/>
              <a:cs typeface="B Nazanin" pitchFamily="2" charset="-78"/>
            </a:endParaRPr>
          </a:p>
          <a:p>
            <a:pPr marL="0" lvl="0" indent="0" algn="just">
              <a:lnSpc>
                <a:spcPct val="115000"/>
              </a:lnSpc>
              <a:spcAft>
                <a:spcPts val="1000"/>
              </a:spcAft>
              <a:buNone/>
            </a:pPr>
            <a:r>
              <a:rPr lang="fa-IR" sz="14400" b="1" dirty="0" smtClean="0">
                <a:latin typeface="Calibri"/>
                <a:ea typeface="Calibri"/>
                <a:cs typeface="B Nazanin" pitchFamily="2" charset="-78"/>
              </a:rPr>
              <a:t>3- </a:t>
            </a:r>
            <a:r>
              <a:rPr lang="fa-IR" sz="14400" dirty="0" smtClean="0">
                <a:latin typeface="Calibri"/>
                <a:ea typeface="Calibri"/>
                <a:cs typeface="B Nazanin" pitchFamily="2" charset="-78"/>
              </a:rPr>
              <a:t>تعامل </a:t>
            </a:r>
            <a:r>
              <a:rPr lang="en-US" sz="14400" dirty="0" err="1" smtClean="0">
                <a:latin typeface="Calibri"/>
                <a:ea typeface="Calibri"/>
                <a:cs typeface="B Nazanin" pitchFamily="2" charset="-78"/>
              </a:rPr>
              <a:t>ngo</a:t>
            </a:r>
            <a:r>
              <a:rPr lang="fa-IR" sz="14400" dirty="0" smtClean="0">
                <a:latin typeface="Calibri"/>
                <a:ea typeface="Calibri"/>
                <a:cs typeface="B Nazanin" pitchFamily="2" charset="-78"/>
              </a:rPr>
              <a:t> </a:t>
            </a:r>
            <a:r>
              <a:rPr lang="fa-IR" sz="14400" dirty="0">
                <a:latin typeface="Calibri"/>
                <a:ea typeface="Calibri"/>
                <a:cs typeface="B Nazanin" pitchFamily="2" charset="-78"/>
              </a:rPr>
              <a:t>ها در هر دو کشور و دایر شدن دفاتر آن ها در دو کشور </a:t>
            </a:r>
            <a:endParaRPr lang="en-US" sz="8000" dirty="0">
              <a:latin typeface="Calibri"/>
              <a:ea typeface="Calibri"/>
              <a:cs typeface="B Nazanin" pitchFamily="2" charset="-78"/>
            </a:endParaRPr>
          </a:p>
          <a:p>
            <a:pPr marL="0" lvl="0" indent="0" algn="just">
              <a:lnSpc>
                <a:spcPct val="115000"/>
              </a:lnSpc>
              <a:spcAft>
                <a:spcPts val="1000"/>
              </a:spcAft>
              <a:buNone/>
            </a:pPr>
            <a:r>
              <a:rPr lang="fa-IR" sz="14400" b="1" dirty="0" smtClean="0">
                <a:latin typeface="Calibri"/>
                <a:ea typeface="Calibri"/>
                <a:cs typeface="B Nazanin" pitchFamily="2" charset="-78"/>
              </a:rPr>
              <a:t>4- </a:t>
            </a:r>
            <a:r>
              <a:rPr lang="fa-IR" sz="14400" dirty="0" smtClean="0">
                <a:latin typeface="Calibri"/>
                <a:ea typeface="Calibri"/>
                <a:cs typeface="B Nazanin" pitchFamily="2" charset="-78"/>
              </a:rPr>
              <a:t>تغییر </a:t>
            </a:r>
            <a:r>
              <a:rPr lang="fa-IR" sz="14400" dirty="0">
                <a:latin typeface="Calibri"/>
                <a:ea typeface="Calibri"/>
                <a:cs typeface="B Nazanin" pitchFamily="2" charset="-78"/>
              </a:rPr>
              <a:t>سبک زندگی ایرانی اسلامی به غربی </a:t>
            </a:r>
            <a:endParaRPr lang="en-US" sz="8000" dirty="0">
              <a:latin typeface="Calibri"/>
              <a:ea typeface="Calibri"/>
              <a:cs typeface="B Nazanin" pitchFamily="2" charset="-78"/>
            </a:endParaRPr>
          </a:p>
          <a:p>
            <a:pPr marL="0" lvl="0" indent="0" algn="just">
              <a:lnSpc>
                <a:spcPct val="115000"/>
              </a:lnSpc>
              <a:spcAft>
                <a:spcPts val="1000"/>
              </a:spcAft>
              <a:buNone/>
            </a:pPr>
            <a:r>
              <a:rPr lang="fa-IR" sz="14400" b="1" dirty="0" smtClean="0">
                <a:latin typeface="Calibri"/>
                <a:ea typeface="Calibri"/>
                <a:cs typeface="B Nazanin" pitchFamily="2" charset="-78"/>
              </a:rPr>
              <a:t>5-</a:t>
            </a:r>
            <a:r>
              <a:rPr lang="fa-IR" sz="14400" dirty="0" smtClean="0">
                <a:latin typeface="Calibri"/>
                <a:ea typeface="Calibri"/>
                <a:cs typeface="B Nazanin" pitchFamily="2" charset="-78"/>
              </a:rPr>
              <a:t> نهادینه </a:t>
            </a:r>
            <a:r>
              <a:rPr lang="fa-IR" sz="14400" dirty="0">
                <a:latin typeface="Calibri"/>
                <a:ea typeface="Calibri"/>
                <a:cs typeface="B Nazanin" pitchFamily="2" charset="-78"/>
              </a:rPr>
              <a:t>شدن دمکراسی غربی در ذهن و عمل ایرانی </a:t>
            </a:r>
            <a:endParaRPr lang="en-US" sz="8000" dirty="0">
              <a:latin typeface="Calibri"/>
              <a:ea typeface="Calibri"/>
              <a:cs typeface="B Nazanin" pitchFamily="2" charset="-78"/>
            </a:endParaRPr>
          </a:p>
          <a:p>
            <a:pPr marL="0" lvl="0" indent="0" algn="just">
              <a:lnSpc>
                <a:spcPct val="115000"/>
              </a:lnSpc>
              <a:spcAft>
                <a:spcPts val="1000"/>
              </a:spcAft>
              <a:buNone/>
            </a:pPr>
            <a:r>
              <a:rPr lang="fa-IR" sz="14400" b="1" dirty="0" smtClean="0">
                <a:latin typeface="Calibri"/>
                <a:ea typeface="Calibri"/>
                <a:cs typeface="B Nazanin" pitchFamily="2" charset="-78"/>
              </a:rPr>
              <a:t>6- </a:t>
            </a:r>
            <a:r>
              <a:rPr lang="fa-IR" sz="14400" dirty="0" smtClean="0">
                <a:latin typeface="Calibri"/>
                <a:ea typeface="Calibri"/>
                <a:cs typeface="B Nazanin" pitchFamily="2" charset="-78"/>
              </a:rPr>
              <a:t>مصرف </a:t>
            </a:r>
            <a:r>
              <a:rPr lang="fa-IR" sz="14400" dirty="0">
                <a:latin typeface="Calibri"/>
                <a:ea typeface="Calibri"/>
                <a:cs typeface="B Nazanin" pitchFamily="2" charset="-78"/>
              </a:rPr>
              <a:t>گرایی کالای خارجی </a:t>
            </a:r>
            <a:endParaRPr lang="en-US" sz="8000" dirty="0">
              <a:latin typeface="Calibri"/>
              <a:ea typeface="Calibri"/>
              <a:cs typeface="B Nazanin" pitchFamily="2" charset="-78"/>
            </a:endParaRPr>
          </a:p>
          <a:p>
            <a:pPr marL="45720" indent="0">
              <a:buNone/>
            </a:pPr>
            <a:endParaRPr lang="fa-IR" dirty="0"/>
          </a:p>
        </p:txBody>
      </p:sp>
    </p:spTree>
    <p:extLst>
      <p:ext uri="{BB962C8B-B14F-4D97-AF65-F5344CB8AC3E}">
        <p14:creationId xmlns:p14="http://schemas.microsoft.com/office/powerpoint/2010/main" val="3697259178"/>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9552" y="1466448"/>
            <a:ext cx="8208912" cy="3474720"/>
          </a:xfrm>
        </p:spPr>
        <p:txBody>
          <a:bodyPr>
            <a:normAutofit fontScale="77500" lnSpcReduction="20000"/>
          </a:bodyPr>
          <a:lstStyle/>
          <a:p>
            <a:pPr marL="0" lvl="0" indent="0" algn="just">
              <a:lnSpc>
                <a:spcPct val="115000"/>
              </a:lnSpc>
              <a:spcAft>
                <a:spcPts val="1000"/>
              </a:spcAft>
              <a:buNone/>
            </a:pPr>
            <a:r>
              <a:rPr lang="fa-IR" sz="4100" dirty="0" smtClean="0">
                <a:latin typeface="Calibri"/>
                <a:ea typeface="Calibri"/>
                <a:cs typeface="B Nazanin" pitchFamily="2" charset="-78"/>
              </a:rPr>
              <a:t>22- شفاف </a:t>
            </a:r>
            <a:r>
              <a:rPr lang="fa-IR" sz="4100" dirty="0">
                <a:latin typeface="Calibri"/>
                <a:ea typeface="Calibri"/>
                <a:cs typeface="B Nazanin" pitchFamily="2" charset="-78"/>
              </a:rPr>
              <a:t>سازی اهداف دیپلماسی خط 1 و خط 2 و دیپلماسی عمومی آمریکا و نظام سلطه برای نخبگان و آحاد مردم </a:t>
            </a:r>
            <a:endParaRPr lang="en-US" sz="3100" dirty="0">
              <a:latin typeface="Calibri"/>
              <a:ea typeface="Calibri"/>
              <a:cs typeface="B Nazanin" pitchFamily="2" charset="-78"/>
            </a:endParaRPr>
          </a:p>
          <a:p>
            <a:pPr marL="0" lvl="0" indent="0" algn="just">
              <a:lnSpc>
                <a:spcPct val="115000"/>
              </a:lnSpc>
              <a:spcAft>
                <a:spcPts val="1000"/>
              </a:spcAft>
              <a:buNone/>
            </a:pPr>
            <a:r>
              <a:rPr lang="fa-IR" sz="4100" dirty="0" smtClean="0">
                <a:latin typeface="Calibri"/>
                <a:ea typeface="Calibri"/>
                <a:cs typeface="B Nazanin" pitchFamily="2" charset="-78"/>
              </a:rPr>
              <a:t>23- ارائه </a:t>
            </a:r>
            <a:r>
              <a:rPr lang="fa-IR" sz="4100" dirty="0">
                <a:latin typeface="Calibri"/>
                <a:ea typeface="Calibri"/>
                <a:cs typeface="B Nazanin" pitchFamily="2" charset="-78"/>
              </a:rPr>
              <a:t>شاخص های انتخاب نمایندگان خبرگان و مجلس شورای اسلامی به نخبگان ، خواص و مردم </a:t>
            </a:r>
            <a:endParaRPr lang="en-US" sz="3100" dirty="0">
              <a:latin typeface="Calibri"/>
              <a:ea typeface="Calibri"/>
              <a:cs typeface="B Nazanin" pitchFamily="2" charset="-78"/>
            </a:endParaRPr>
          </a:p>
          <a:p>
            <a:pPr marL="0" lvl="0" indent="0" algn="just">
              <a:lnSpc>
                <a:spcPct val="115000"/>
              </a:lnSpc>
              <a:spcAft>
                <a:spcPts val="1000"/>
              </a:spcAft>
              <a:buNone/>
            </a:pPr>
            <a:r>
              <a:rPr lang="fa-IR" sz="4100" dirty="0" smtClean="0">
                <a:latin typeface="Calibri"/>
                <a:ea typeface="Calibri"/>
                <a:cs typeface="B Nazanin" pitchFamily="2" charset="-78"/>
              </a:rPr>
              <a:t>24- تولید </a:t>
            </a:r>
            <a:r>
              <a:rPr lang="fa-IR" sz="4100" dirty="0">
                <a:latin typeface="Calibri"/>
                <a:ea typeface="Calibri"/>
                <a:cs typeface="B Nazanin" pitchFamily="2" charset="-78"/>
              </a:rPr>
              <a:t>امید و نشاط در پاسداران و بسیجیان و یادآوری تحقق وعده های الهی و نصرت و پیروزی در برابر دشمنان </a:t>
            </a:r>
            <a:endParaRPr lang="en-US" sz="3100" dirty="0">
              <a:latin typeface="Calibri"/>
              <a:ea typeface="Calibri"/>
              <a:cs typeface="B Nazanin" pitchFamily="2" charset="-78"/>
            </a:endParaRPr>
          </a:p>
          <a:p>
            <a:pPr marL="45720" indent="0">
              <a:buNone/>
            </a:pPr>
            <a:endParaRPr lang="fa-IR" dirty="0"/>
          </a:p>
        </p:txBody>
      </p:sp>
    </p:spTree>
    <p:extLst>
      <p:ext uri="{BB962C8B-B14F-4D97-AF65-F5344CB8AC3E}">
        <p14:creationId xmlns:p14="http://schemas.microsoft.com/office/powerpoint/2010/main" val="3236719714"/>
      </p:ext>
    </p:extLst>
  </p:cSld>
  <p:clrMapOvr>
    <a:masterClrMapping/>
  </p:clrMapOvr>
  <mc:AlternateContent xmlns:mc="http://schemas.openxmlformats.org/markup-compatibility/2006" xmlns:p14="http://schemas.microsoft.com/office/powerpoint/2010/main">
    <mc:Choice Requires="p14">
      <p:transition spd="slow" p14:dur="1200">
        <p14:prism dir="r"/>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07504" y="1196752"/>
            <a:ext cx="8784976" cy="5328592"/>
          </a:xfrm>
        </p:spPr>
        <p:txBody>
          <a:bodyPr>
            <a:normAutofit fontScale="25000" lnSpcReduction="20000"/>
          </a:bodyPr>
          <a:lstStyle/>
          <a:p>
            <a:pPr marL="0" lvl="0" indent="0" algn="just">
              <a:lnSpc>
                <a:spcPct val="115000"/>
              </a:lnSpc>
              <a:spcAft>
                <a:spcPts val="1000"/>
              </a:spcAft>
              <a:buNone/>
            </a:pPr>
            <a:r>
              <a:rPr lang="fa-IR" sz="12800" dirty="0" smtClean="0">
                <a:latin typeface="Calibri"/>
                <a:ea typeface="Calibri"/>
                <a:cs typeface="B Nazanin"/>
              </a:rPr>
              <a:t>7- توسعه </a:t>
            </a:r>
            <a:r>
              <a:rPr lang="fa-IR" sz="12800" dirty="0">
                <a:latin typeface="Calibri"/>
                <a:ea typeface="Calibri"/>
                <a:cs typeface="B Nazanin"/>
              </a:rPr>
              <a:t>اقتصادی و رفاه و جذب سرمایه خارجی و فرصتهای شغلی با کمک غرب </a:t>
            </a:r>
            <a:endParaRPr lang="en-US" sz="6400" dirty="0">
              <a:latin typeface="Calibri"/>
              <a:ea typeface="Calibri"/>
              <a:cs typeface="Arial"/>
            </a:endParaRPr>
          </a:p>
          <a:p>
            <a:pPr marL="0" lvl="0" indent="0" algn="just">
              <a:lnSpc>
                <a:spcPct val="115000"/>
              </a:lnSpc>
              <a:spcAft>
                <a:spcPts val="1000"/>
              </a:spcAft>
              <a:buNone/>
            </a:pPr>
            <a:r>
              <a:rPr lang="fa-IR" sz="12800" dirty="0" smtClean="0">
                <a:latin typeface="Calibri"/>
                <a:ea typeface="Calibri"/>
                <a:cs typeface="B Nazanin"/>
              </a:rPr>
              <a:t>8- فرصتهای </a:t>
            </a:r>
            <a:r>
              <a:rPr lang="fa-IR" sz="12800" dirty="0">
                <a:latin typeface="Calibri"/>
                <a:ea typeface="Calibri"/>
                <a:cs typeface="B Nazanin"/>
              </a:rPr>
              <a:t>آموزشی غربی به ایرانی ها </a:t>
            </a:r>
            <a:endParaRPr lang="en-US" sz="6400" dirty="0">
              <a:latin typeface="Calibri"/>
              <a:ea typeface="Calibri"/>
              <a:cs typeface="Arial"/>
            </a:endParaRPr>
          </a:p>
          <a:p>
            <a:pPr marL="0" lvl="0" indent="0" algn="just">
              <a:lnSpc>
                <a:spcPct val="115000"/>
              </a:lnSpc>
              <a:spcAft>
                <a:spcPts val="1000"/>
              </a:spcAft>
              <a:buNone/>
            </a:pPr>
            <a:r>
              <a:rPr lang="fa-IR" sz="12800" dirty="0" smtClean="0">
                <a:latin typeface="Calibri"/>
                <a:ea typeface="Calibri"/>
                <a:cs typeface="B Nazanin"/>
              </a:rPr>
              <a:t>9- توسعه </a:t>
            </a:r>
            <a:r>
              <a:rPr lang="fa-IR" sz="12800" dirty="0">
                <a:latin typeface="Calibri"/>
                <a:ea typeface="Calibri"/>
                <a:cs typeface="B Nazanin"/>
              </a:rPr>
              <a:t>فرهنگ حقوق بشر آمریکایی در ایران </a:t>
            </a:r>
            <a:endParaRPr lang="en-US" sz="6400" dirty="0">
              <a:latin typeface="Calibri"/>
              <a:ea typeface="Calibri"/>
              <a:cs typeface="Arial"/>
            </a:endParaRPr>
          </a:p>
          <a:p>
            <a:pPr marL="0" lvl="0" indent="0" algn="just">
              <a:lnSpc>
                <a:spcPct val="115000"/>
              </a:lnSpc>
              <a:spcAft>
                <a:spcPts val="1000"/>
              </a:spcAft>
              <a:buNone/>
            </a:pPr>
            <a:r>
              <a:rPr lang="fa-IR" sz="12800" dirty="0" smtClean="0">
                <a:latin typeface="Calibri"/>
                <a:ea typeface="Calibri"/>
                <a:cs typeface="B Nazanin"/>
              </a:rPr>
              <a:t>10- ایجاد </a:t>
            </a:r>
            <a:r>
              <a:rPr lang="fa-IR" sz="12800" dirty="0">
                <a:latin typeface="Calibri"/>
                <a:ea typeface="Calibri"/>
                <a:cs typeface="B Nazanin"/>
              </a:rPr>
              <a:t>دوگانگی بین مردم و نظام و شکاف بین ملت و دولت  </a:t>
            </a:r>
            <a:endParaRPr lang="en-US" sz="6400" dirty="0">
              <a:latin typeface="Calibri"/>
              <a:ea typeface="Calibri"/>
              <a:cs typeface="Arial"/>
            </a:endParaRPr>
          </a:p>
          <a:p>
            <a:pPr marL="0" lvl="0" indent="0" algn="just">
              <a:lnSpc>
                <a:spcPct val="115000"/>
              </a:lnSpc>
              <a:spcAft>
                <a:spcPts val="1000"/>
              </a:spcAft>
              <a:buNone/>
            </a:pPr>
            <a:r>
              <a:rPr lang="fa-IR" sz="12800" dirty="0" smtClean="0">
                <a:latin typeface="Calibri"/>
                <a:ea typeface="Calibri"/>
                <a:cs typeface="B Nazanin"/>
              </a:rPr>
              <a:t>11- نفوذ </a:t>
            </a:r>
            <a:r>
              <a:rPr lang="fa-IR" sz="12800" dirty="0">
                <a:latin typeface="Calibri"/>
                <a:ea typeface="Calibri"/>
                <a:cs typeface="B Nazanin"/>
              </a:rPr>
              <a:t>فرهنگی در همه ابعاد فوق که اصل موضوع است . </a:t>
            </a:r>
            <a:endParaRPr lang="en-US" sz="6400" dirty="0">
              <a:latin typeface="Calibri"/>
              <a:ea typeface="Calibri"/>
              <a:cs typeface="Arial"/>
            </a:endParaRPr>
          </a:p>
          <a:p>
            <a:pPr marL="0" lvl="0" indent="0" algn="just">
              <a:lnSpc>
                <a:spcPct val="115000"/>
              </a:lnSpc>
              <a:spcAft>
                <a:spcPts val="1000"/>
              </a:spcAft>
              <a:buNone/>
            </a:pPr>
            <a:r>
              <a:rPr lang="fa-IR" sz="12800" dirty="0" smtClean="0">
                <a:latin typeface="Calibri"/>
                <a:ea typeface="Calibri"/>
                <a:cs typeface="B Nazanin"/>
              </a:rPr>
              <a:t>12- پذیرش </a:t>
            </a:r>
            <a:r>
              <a:rPr lang="fa-IR" sz="12800" dirty="0">
                <a:latin typeface="Calibri"/>
                <a:ea typeface="Calibri"/>
                <a:cs typeface="B Nazanin"/>
              </a:rPr>
              <a:t>ذهنی و اعتقادی مردم ایران که آمریکا یک ابر قدرت شکست ناپذیر است . </a:t>
            </a:r>
            <a:endParaRPr lang="en-US" sz="6400" dirty="0">
              <a:latin typeface="Calibri"/>
              <a:ea typeface="Calibri"/>
              <a:cs typeface="Arial"/>
            </a:endParaRPr>
          </a:p>
          <a:p>
            <a:endParaRPr lang="fa-IR" dirty="0"/>
          </a:p>
        </p:txBody>
      </p:sp>
    </p:spTree>
    <p:extLst>
      <p:ext uri="{BB962C8B-B14F-4D97-AF65-F5344CB8AC3E}">
        <p14:creationId xmlns:p14="http://schemas.microsoft.com/office/powerpoint/2010/main" val="109526185"/>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3933056"/>
            <a:ext cx="8712967" cy="1143000"/>
          </a:xfrm>
        </p:spPr>
        <p:txBody>
          <a:bodyPr/>
          <a:lstStyle/>
          <a:p>
            <a:pPr marL="0" indent="0">
              <a:lnSpc>
                <a:spcPct val="115000"/>
              </a:lnSpc>
              <a:spcAft>
                <a:spcPts val="1000"/>
              </a:spcAft>
              <a:buNone/>
            </a:pPr>
            <a:r>
              <a:rPr lang="en-US" sz="2800" dirty="0">
                <a:effectLst/>
                <a:latin typeface="Calibri"/>
                <a:ea typeface="Calibri"/>
                <a:cs typeface="Arial"/>
              </a:rPr>
              <a:t/>
            </a:r>
            <a:br>
              <a:rPr lang="en-US" sz="2800" dirty="0">
                <a:effectLst/>
                <a:latin typeface="Calibri"/>
                <a:ea typeface="Calibri"/>
                <a:cs typeface="Arial"/>
              </a:rPr>
            </a:br>
            <a:endParaRPr lang="fa-IR" sz="4000" dirty="0"/>
          </a:p>
        </p:txBody>
      </p:sp>
      <p:sp>
        <p:nvSpPr>
          <p:cNvPr id="3" name="Content Placeholder 2"/>
          <p:cNvSpPr>
            <a:spLocks noGrp="1"/>
          </p:cNvSpPr>
          <p:nvPr>
            <p:ph sz="quarter" idx="13"/>
          </p:nvPr>
        </p:nvSpPr>
        <p:spPr>
          <a:xfrm>
            <a:off x="179512" y="1484784"/>
            <a:ext cx="8712968" cy="5256584"/>
          </a:xfrm>
        </p:spPr>
        <p:txBody>
          <a:bodyPr>
            <a:normAutofit lnSpcReduction="10000"/>
          </a:bodyPr>
          <a:lstStyle/>
          <a:p>
            <a:pPr marL="45720" indent="0" algn="just">
              <a:lnSpc>
                <a:spcPct val="115000"/>
              </a:lnSpc>
              <a:spcAft>
                <a:spcPts val="1000"/>
              </a:spcAft>
              <a:buNone/>
            </a:pPr>
            <a:r>
              <a:rPr lang="fa-IR" sz="2800" dirty="0">
                <a:latin typeface="Calibri"/>
                <a:ea typeface="Calibri"/>
                <a:cs typeface="B Nazanin"/>
              </a:rPr>
              <a:t>مؤسسه رسانه‌ای بلومبرگ در گزارشی ویژه به قلم پیتر والدمن به بررسی نقش دیپلماسی غیررسمی و تلاش مؤسسات و اندیشکده های آمریکایی در پیشبرد مذاکرات و شکل‌گیری توافق هسته‌ای با ایران پرداخت و نوشت: توافق هسته‌ای با ایران در واقع با ائتلافی از گروه‌های حامی صلح، اندیشکده ها، و دیپلمات‌های عالیرتبه پیشین ایالات متحده که با کمک میلیون‌ها دلار اهدایی خانواده‌ی راکفلر و کمک ۸۷۰ میلیون دلاری بنیاد برادران راکفلر شکل گرفت. این بنیاد بشردوستانه که توسط هیئت‌مدیره‌ای متشکل از اعضای خانواده و نیز اعضایی خارج از این خانواده اداره می‌شود، از سال ۲۰۰۳ مبلغی برابر با ۳</a:t>
            </a:r>
            <a:r>
              <a:rPr lang="en-US" sz="2800" dirty="0">
                <a:latin typeface="Calibri"/>
                <a:ea typeface="Calibri"/>
                <a:cs typeface="B Nazanin"/>
              </a:rPr>
              <a:t>/</a:t>
            </a:r>
            <a:r>
              <a:rPr lang="fa-IR" sz="2800" dirty="0">
                <a:latin typeface="Calibri"/>
                <a:ea typeface="Calibri"/>
                <a:cs typeface="B Nazanin"/>
              </a:rPr>
              <a:t>۴ میلیون دلار خرجِ ترتیب دادن یک توافق هسته‌ای با ایران کرد، که عمده‌ی این کارها از طریق اندیشکده ایران پراجکت (پروژه ایران) که موسسه‌ای غیرانتفاعی است که توسط دیپلمات‌های پیشین ایالات متحده اداره می‌شود انجام گرفت</a:t>
            </a:r>
            <a:r>
              <a:rPr lang="en-US" sz="2800" dirty="0">
                <a:latin typeface="Calibri"/>
                <a:ea typeface="Calibri"/>
                <a:cs typeface="B Nazanin"/>
              </a:rPr>
              <a:t>.</a:t>
            </a:r>
            <a:r>
              <a:rPr lang="en-US" sz="2800" dirty="0">
                <a:latin typeface="B Nazanin"/>
                <a:ea typeface="Calibri"/>
                <a:cs typeface="Arial"/>
              </a:rPr>
              <a:t> </a:t>
            </a:r>
            <a:endParaRPr lang="en-US" sz="1800" dirty="0">
              <a:latin typeface="Calibri"/>
              <a:ea typeface="Calibri"/>
              <a:cs typeface="Arial"/>
            </a:endParaRPr>
          </a:p>
          <a:p>
            <a:pPr marL="45720" indent="0">
              <a:buNone/>
            </a:pPr>
            <a:endParaRPr lang="fa-IR" dirty="0"/>
          </a:p>
        </p:txBody>
      </p:sp>
      <p:sp>
        <p:nvSpPr>
          <p:cNvPr id="4" name="Title 1"/>
          <p:cNvSpPr txBox="1">
            <a:spLocks/>
          </p:cNvSpPr>
          <p:nvPr/>
        </p:nvSpPr>
        <p:spPr>
          <a:xfrm>
            <a:off x="179512" y="269776"/>
            <a:ext cx="8712968"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buNone/>
            </a:pPr>
            <a:r>
              <a:rPr lang="fa-IR" sz="3600" dirty="0" smtClean="0">
                <a:cs typeface="B Titr" pitchFamily="2" charset="-78"/>
              </a:rPr>
              <a:t>نقش </a:t>
            </a:r>
            <a:r>
              <a:rPr lang="fa-IR" sz="3600" dirty="0">
                <a:cs typeface="B Titr" pitchFamily="2" charset="-78"/>
              </a:rPr>
              <a:t>اندیشکده های آمریکایی در مسیر مذاکره با ایران برای دستیابی به توافق هسته ای : </a:t>
            </a:r>
          </a:p>
        </p:txBody>
      </p:sp>
    </p:spTree>
    <p:extLst>
      <p:ext uri="{BB962C8B-B14F-4D97-AF65-F5344CB8AC3E}">
        <p14:creationId xmlns:p14="http://schemas.microsoft.com/office/powerpoint/2010/main" val="1630951299"/>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1234</TotalTime>
  <Words>6801</Words>
  <Application>Microsoft Office PowerPoint</Application>
  <PresentationFormat>On-screen Show (4:3)</PresentationFormat>
  <Paragraphs>333</Paragraphs>
  <Slides>70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70</vt:i4>
      </vt:variant>
    </vt:vector>
  </HeadingPairs>
  <TitlesOfParts>
    <vt:vector size="78" baseType="lpstr">
      <vt:lpstr>Arial</vt:lpstr>
      <vt:lpstr>B Nazanin</vt:lpstr>
      <vt:lpstr>B Titr</vt:lpstr>
      <vt:lpstr>Calibri</vt:lpstr>
      <vt:lpstr>Georgia</vt:lpstr>
      <vt:lpstr>Tahoma</vt:lpstr>
      <vt:lpstr>Trebuchet MS</vt:lpstr>
      <vt:lpstr>Slipstream</vt:lpstr>
      <vt:lpstr>PowerPoint Presentation</vt:lpstr>
      <vt:lpstr> نفوذ آمریکا در پسا برجام </vt:lpstr>
      <vt:lpstr>PowerPoint Presentation</vt:lpstr>
      <vt:lpstr> </vt:lpstr>
      <vt:lpstr>اوباما رئیس جمهور آمریکا در گزارشی به کنگره آمریکا برای توجیه مذاکره با ایران می گوید:</vt:lpstr>
      <vt:lpstr>تنها گزینه مذاکره با ایران با اهداف ذیل : </vt:lpstr>
      <vt:lpstr>2- دیپلماسی خط 2 با اقدامات ذیل : </vt:lpstr>
      <vt:lpstr>PowerPoint Presentation</vt:lpstr>
      <vt:lpstr> </vt:lpstr>
      <vt:lpstr>اهداف آمریکا و سناریوهای پسا توافق </vt:lpstr>
      <vt:lpstr>سناریو های پسا توافق </vt:lpstr>
      <vt:lpstr>1-سناریوی نفوذ در سطح داخلی </vt:lpstr>
      <vt:lpstr>PowerPoint Presentation</vt:lpstr>
      <vt:lpstr>PowerPoint Presentation</vt:lpstr>
      <vt:lpstr>PowerPoint Presentation</vt:lpstr>
      <vt:lpstr>با توجه به پیشران های فوق سناریوی نفوذ در سه حوزه سیاسی، اقتصادی، فرهنگی طراحی و مهندسی شده است </vt:lpstr>
      <vt:lpstr>2-سناریوهای نفوذ در سطح منطقه</vt:lpstr>
      <vt:lpstr>PowerPoint Presentation</vt:lpstr>
      <vt:lpstr>PowerPoint Presentation</vt:lpstr>
      <vt:lpstr>PowerPoint Presentation</vt:lpstr>
      <vt:lpstr>اهداف مذاکرات هسته ای با آمریکا از منظر شخصیتها و خواص ایرانی </vt:lpstr>
      <vt:lpstr>PowerPoint Presentation</vt:lpstr>
      <vt:lpstr>PowerPoint Presentation</vt:lpstr>
      <vt:lpstr>PowerPoint Presentation</vt:lpstr>
      <vt:lpstr>PowerPoint Presentation</vt:lpstr>
      <vt:lpstr>سه راهبرد اصلی آمریکا در ایران </vt:lpstr>
      <vt:lpstr>تغییر رفتار مردم با اقدامات ذیل ممکن خواهد شد: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عوامل مؤثر در تغییر رفتار رهبری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الزامات کلی مشارکت سپاه و بسیج در مقابله با نفوذ و اختلاف افکنی آمریکا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poor</dc:creator>
  <cp:lastModifiedBy>sarv system</cp:lastModifiedBy>
  <cp:revision>136</cp:revision>
  <dcterms:created xsi:type="dcterms:W3CDTF">2015-09-22T07:06:28Z</dcterms:created>
  <dcterms:modified xsi:type="dcterms:W3CDTF">2015-11-13T10:40:04Z</dcterms:modified>
</cp:coreProperties>
</file>