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576D"/>
    <a:srgbClr val="FECE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306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A367-B154-419C-95E5-B2C874290DF7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DBA3-6C41-43EC-B89F-00A7CCF2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3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A367-B154-419C-95E5-B2C874290DF7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DBA3-6C41-43EC-B89F-00A7CCF2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A367-B154-419C-95E5-B2C874290DF7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DBA3-6C41-43EC-B89F-00A7CCF2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4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A367-B154-419C-95E5-B2C874290DF7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DBA3-6C41-43EC-B89F-00A7CCF2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5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A367-B154-419C-95E5-B2C874290DF7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DBA3-6C41-43EC-B89F-00A7CCF2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8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A367-B154-419C-95E5-B2C874290DF7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DBA3-6C41-43EC-B89F-00A7CCF2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A367-B154-419C-95E5-B2C874290DF7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DBA3-6C41-43EC-B89F-00A7CCF2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7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A367-B154-419C-95E5-B2C874290DF7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DBA3-6C41-43EC-B89F-00A7CCF2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61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A367-B154-419C-95E5-B2C874290DF7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DBA3-6C41-43EC-B89F-00A7CCF2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1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A367-B154-419C-95E5-B2C874290DF7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DBA3-6C41-43EC-B89F-00A7CCF2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1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A367-B154-419C-95E5-B2C874290DF7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DBA3-6C41-43EC-B89F-00A7CCF2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7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A367-B154-419C-95E5-B2C874290DF7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DBA3-6C41-43EC-B89F-00A7CCF2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1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097041" y="3479444"/>
            <a:ext cx="2034862" cy="73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dirty="0" smtClean="0">
                <a:cs typeface="B Titr" panose="00000700000000000000" pitchFamily="2" charset="-78"/>
              </a:rPr>
              <a:t>1. خطر نفوذ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671257" y="955187"/>
            <a:ext cx="3155324" cy="122134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نفوذ، تهدیدی بزرگ برای کشور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671257" y="2273123"/>
            <a:ext cx="3155324" cy="122134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نفوذ، بخشی از نقشه آمریکا در منطقه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671257" y="3988162"/>
            <a:ext cx="3155324" cy="12213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مذاکره و توافق، </a:t>
            </a:r>
            <a:r>
              <a:rPr lang="ar-SA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وسیله</a:t>
            </a:r>
            <a:r>
              <a:rPr lang="fa-IR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‎</a:t>
            </a:r>
            <a:r>
              <a:rPr lang="ar-SA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ای </a:t>
            </a:r>
            <a:r>
              <a:rPr lang="ar-SA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برای نفوذ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671257" y="5265315"/>
            <a:ext cx="3155324" cy="122134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مسئله بعد از برجام، </a:t>
            </a:r>
            <a:r>
              <a:rPr lang="ar-SA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مهم</a:t>
            </a:r>
            <a:r>
              <a:rPr lang="fa-IR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‌</a:t>
            </a:r>
            <a:r>
              <a:rPr lang="ar-SA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تر </a:t>
            </a:r>
            <a:r>
              <a:rPr lang="ar-SA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از برجام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4700" y="701899"/>
            <a:ext cx="6001551" cy="146174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امروز نفوذ دشمن </a:t>
            </a:r>
            <a:r>
              <a:rPr lang="ar-SA" sz="1600" b="1" dirty="0">
                <a:solidFill>
                  <a:srgbClr val="FF0000"/>
                </a:solidFill>
                <a:cs typeface="B Nazanin" panose="00000400000000000000" pitchFamily="2" charset="-78"/>
              </a:rPr>
              <a:t>یکی از تهدیدهای بزرگ </a:t>
            </a:r>
            <a:r>
              <a:rPr lang="ar-SA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است برای این کشور؛ دنبال </a:t>
            </a:r>
            <a:r>
              <a:rPr lang="ar-SA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نفوذند</a:t>
            </a:r>
            <a:r>
              <a:rPr lang="fa-I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. (1394/06/25)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44699" y="2187263"/>
            <a:ext cx="6001551" cy="146174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ar-SA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نقشه‌ی این دشمن در این منطقه عمدتاً بر دو پایه استوار است</a:t>
            </a:r>
            <a:r>
              <a:rPr lang="ar-SA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...</a:t>
            </a:r>
            <a:r>
              <a:rPr lang="fa-I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ar-SA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یکی </a:t>
            </a:r>
            <a:r>
              <a:rPr lang="ar-SA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عبارت است از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 </a:t>
            </a:r>
            <a:r>
              <a:rPr lang="ar-SA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ایجاد اختلاف، دوّمی عبارت است از </a:t>
            </a:r>
            <a:r>
              <a:rPr lang="ar-SA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نفوذ</a:t>
            </a:r>
            <a:r>
              <a:rPr lang="fa-I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. (1394/05/26)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44699" y="3683358"/>
            <a:ext cx="6001551" cy="146174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نیّت </a:t>
            </a:r>
            <a:r>
              <a:rPr lang="ar-SA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آن</a:t>
            </a:r>
            <a:r>
              <a:rPr lang="fa-IR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‌</a:t>
            </a:r>
            <a:r>
              <a:rPr lang="ar-SA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ها </a:t>
            </a:r>
            <a:r>
              <a:rPr lang="ar-SA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این بود که از این مذاکرات و از این توافق، وسیله‌ای پیدا کنند برای نفوذ در داخل </a:t>
            </a:r>
            <a:r>
              <a:rPr lang="ar-SA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کشور</a:t>
            </a:r>
            <a:r>
              <a:rPr lang="fa-IR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(1394/05/26)</a:t>
            </a:r>
            <a:endParaRPr lang="en-US" sz="1500" b="1" dirty="0" smtClean="0">
              <a:solidFill>
                <a:schemeClr val="tx1">
                  <a:lumMod val="50000"/>
                  <a:lumOff val="50000"/>
                </a:schemeClr>
              </a:solidFill>
              <a:cs typeface="B Nazanin" panose="00000400000000000000" pitchFamily="2" charset="-78"/>
            </a:endParaRPr>
          </a:p>
          <a:p>
            <a:pPr algn="just" rtl="1"/>
            <a:endParaRPr lang="en-US" sz="1500" b="1" dirty="0" smtClean="0">
              <a:solidFill>
                <a:schemeClr val="tx1">
                  <a:lumMod val="50000"/>
                  <a:lumOff val="50000"/>
                </a:schemeClr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ar-SA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مذاکره بهانه است،</a:t>
            </a:r>
            <a:r>
              <a: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 </a:t>
            </a:r>
            <a:r>
              <a:rPr lang="ar-SA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مذاکره</a:t>
            </a:r>
            <a:r>
              <a: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 </a:t>
            </a:r>
            <a:r>
              <a:rPr lang="ar-SA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وسیله</a:t>
            </a:r>
            <a:r>
              <a:rPr lang="fa-IR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‌ای</a:t>
            </a:r>
            <a:r>
              <a:rPr lang="ar-SA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ar-SA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برای نفوذ است، </a:t>
            </a:r>
            <a:r>
              <a:rPr lang="ar-SA" sz="1500" b="1" dirty="0">
                <a:solidFill>
                  <a:srgbClr val="FF0000"/>
                </a:solidFill>
                <a:cs typeface="B Nazanin" panose="00000400000000000000" pitchFamily="2" charset="-78"/>
              </a:rPr>
              <a:t>مذاکره </a:t>
            </a:r>
            <a:r>
              <a:rPr lang="ar-SA" sz="15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وسیله</a:t>
            </a:r>
            <a:r>
              <a:rPr lang="fa-IR" sz="15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‎ای</a:t>
            </a:r>
            <a:r>
              <a:rPr lang="ar-SA" sz="15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ar-SA" sz="1500" b="1" dirty="0">
                <a:solidFill>
                  <a:srgbClr val="FF0000"/>
                </a:solidFill>
                <a:cs typeface="B Nazanin" panose="00000400000000000000" pitchFamily="2" charset="-78"/>
              </a:rPr>
              <a:t>برای تحمیل </a:t>
            </a:r>
            <a:r>
              <a:rPr lang="ar-SA" sz="15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خواست</a:t>
            </a:r>
            <a:r>
              <a:rPr lang="fa-IR" sz="15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‎</a:t>
            </a:r>
            <a:r>
              <a:rPr lang="ar-SA" sz="15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ها </a:t>
            </a:r>
            <a:r>
              <a:rPr lang="ar-SA" sz="1500" b="1" dirty="0">
                <a:solidFill>
                  <a:srgbClr val="FF0000"/>
                </a:solidFill>
                <a:cs typeface="B Nazanin" panose="00000400000000000000" pitchFamily="2" charset="-78"/>
              </a:rPr>
              <a:t>است. ما فقط در </a:t>
            </a:r>
            <a:r>
              <a:rPr lang="ar-SA" sz="15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قضیه‌ی </a:t>
            </a:r>
            <a:r>
              <a:rPr lang="ar-SA" sz="1500" b="1" dirty="0">
                <a:solidFill>
                  <a:srgbClr val="FF0000"/>
                </a:solidFill>
                <a:cs typeface="B Nazanin" panose="00000400000000000000" pitchFamily="2" charset="-78"/>
              </a:rPr>
              <a:t>هسته‌ای </a:t>
            </a:r>
            <a:r>
              <a:rPr lang="ar-SA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به دلایل مشخّصی که مکرّر هم این دلایل را ذکر کرده‌ایم، موافقت کردیم بروند مذاکره کنند؛ خب مذاکره </a:t>
            </a:r>
            <a:r>
              <a:rPr lang="ar-SA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کردند</a:t>
            </a:r>
            <a:r>
              <a:rPr lang="fa-IR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. (1394/06/18)</a:t>
            </a:r>
            <a:endParaRPr lang="en-US" sz="1500" b="1" dirty="0">
              <a:solidFill>
                <a:schemeClr val="tx1">
                  <a:lumMod val="50000"/>
                  <a:lumOff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44698" y="5179453"/>
            <a:ext cx="6001551" cy="146174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به نظر من مسئله</a:t>
            </a:r>
            <a:r>
              <a: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‌</a:t>
            </a:r>
            <a:r>
              <a:rPr lang="ar-SA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ی بعد از برجام، از مسئله</a:t>
            </a:r>
            <a:r>
              <a: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‌</a:t>
            </a:r>
            <a:r>
              <a:rPr lang="ar-SA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ی برجام مهم</a:t>
            </a:r>
            <a:r>
              <a: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‌</a:t>
            </a:r>
            <a:r>
              <a:rPr lang="ar-SA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تر است...</a:t>
            </a:r>
            <a:r>
              <a:rPr lang="ar-SA" sz="1500" b="1" baseline="30000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ar-SA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آن</a:t>
            </a:r>
            <a:r>
              <a:rPr lang="fa-IR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‎</a:t>
            </a:r>
            <a:r>
              <a:rPr lang="ar-SA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ها </a:t>
            </a:r>
            <a:r>
              <a:rPr lang="ar-SA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در اظهاراتشان </a:t>
            </a:r>
            <a:r>
              <a:rPr lang="ar-SA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حرف</a:t>
            </a:r>
            <a:r>
              <a:rPr lang="fa-IR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‌</a:t>
            </a:r>
            <a:r>
              <a:rPr lang="ar-SA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هایی می</a:t>
            </a:r>
            <a:r>
              <a:rPr lang="fa-IR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‌</a:t>
            </a:r>
            <a:r>
              <a:rPr lang="ar-SA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زنند </a:t>
            </a:r>
            <a:r>
              <a:rPr lang="ar-SA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که بکلّی خارج از مقوله</a:t>
            </a:r>
            <a:r>
              <a: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‌</a:t>
            </a:r>
            <a:r>
              <a:rPr lang="ar-SA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ی توافق هسته</a:t>
            </a:r>
            <a:r>
              <a: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‌</a:t>
            </a:r>
            <a:r>
              <a:rPr lang="ar-SA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ای و مانند این </a:t>
            </a:r>
            <a:r>
              <a:rPr lang="ar-SA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حرف</a:t>
            </a:r>
            <a:r>
              <a:rPr lang="fa-IR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‎</a:t>
            </a:r>
            <a:r>
              <a:rPr lang="ar-SA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ها </a:t>
            </a:r>
            <a:r>
              <a:rPr lang="ar-SA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است</a:t>
            </a:r>
            <a:r>
              <a:rPr lang="ar-SA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...</a:t>
            </a:r>
            <a:endParaRPr lang="fa-IR" sz="1500" b="1" dirty="0" smtClean="0">
              <a:solidFill>
                <a:schemeClr val="tx1">
                  <a:lumMod val="50000"/>
                  <a:lumOff val="50000"/>
                </a:schemeClr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ar-SA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از </a:t>
            </a:r>
            <a:r>
              <a:rPr lang="ar-SA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جمله</a:t>
            </a:r>
            <a:r>
              <a: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‌</a:t>
            </a:r>
            <a:r>
              <a:rPr lang="ar-SA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ی </a:t>
            </a:r>
            <a:r>
              <a:rPr lang="ar-SA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حرف</a:t>
            </a:r>
            <a:r>
              <a:rPr lang="fa-IR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‎</a:t>
            </a:r>
            <a:r>
              <a:rPr lang="ar-SA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هایی </a:t>
            </a:r>
            <a:r>
              <a:rPr lang="ar-SA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که </a:t>
            </a:r>
            <a:r>
              <a:rPr lang="ar-SA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می</a:t>
            </a:r>
            <a:r>
              <a:rPr lang="fa-IR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‎</a:t>
            </a:r>
            <a:r>
              <a:rPr lang="ar-SA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زنند </a:t>
            </a:r>
            <a:r>
              <a:rPr lang="ar-SA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و ما را حسّاس </a:t>
            </a:r>
            <a:r>
              <a:rPr lang="ar-SA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می</a:t>
            </a:r>
            <a:r>
              <a:rPr lang="fa-IR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‎</a:t>
            </a:r>
            <a:r>
              <a:rPr lang="ar-SA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کند</a:t>
            </a:r>
            <a:r>
              <a:rPr lang="ar-SA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، این است که </a:t>
            </a:r>
            <a:r>
              <a:rPr lang="ar-SA" sz="15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می</a:t>
            </a:r>
            <a:r>
              <a:rPr lang="fa-IR" sz="15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‎</a:t>
            </a:r>
            <a:r>
              <a:rPr lang="ar-SA" sz="15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گویند </a:t>
            </a:r>
            <a:r>
              <a:rPr lang="ar-SA" sz="1500" b="1" dirty="0">
                <a:solidFill>
                  <a:srgbClr val="FF0000"/>
                </a:solidFill>
                <a:cs typeface="B Nazanin" panose="00000400000000000000" pitchFamily="2" charset="-78"/>
              </a:rPr>
              <a:t>برجام </a:t>
            </a:r>
            <a:r>
              <a:rPr lang="ar-SA" sz="15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فرصت</a:t>
            </a:r>
            <a:r>
              <a:rPr lang="fa-IR" sz="15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‎</a:t>
            </a:r>
            <a:r>
              <a:rPr lang="ar-SA" sz="15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هایی </a:t>
            </a:r>
            <a:r>
              <a:rPr lang="ar-SA" sz="1500" b="1" dirty="0">
                <a:solidFill>
                  <a:srgbClr val="FF0000"/>
                </a:solidFill>
                <a:cs typeface="B Nazanin" panose="00000400000000000000" pitchFamily="2" charset="-78"/>
              </a:rPr>
              <a:t>را - هم در داخل ایران و هم در بیرون از ایران و در منطقه- در اختیار آمریکا </a:t>
            </a:r>
            <a:r>
              <a:rPr lang="ar-SA" sz="15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قرار </a:t>
            </a:r>
            <a:r>
              <a:rPr lang="ar-SA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داده</a:t>
            </a:r>
            <a:r>
              <a:rPr lang="fa-IR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(1394/06/12)</a:t>
            </a:r>
            <a:endParaRPr lang="en-US" sz="1500" b="1" dirty="0">
              <a:solidFill>
                <a:schemeClr val="tx1">
                  <a:lumMod val="50000"/>
                  <a:lumOff val="50000"/>
                </a:schemeClr>
              </a:solidFill>
              <a:cs typeface="B Nazanin" panose="00000400000000000000" pitchFamily="2" charset="-78"/>
            </a:endParaRPr>
          </a:p>
        </p:txBody>
      </p:sp>
      <p:cxnSp>
        <p:nvCxnSpPr>
          <p:cNvPr id="17" name="Elbow Connector 16"/>
          <p:cNvCxnSpPr/>
          <p:nvPr/>
        </p:nvCxnSpPr>
        <p:spPr>
          <a:xfrm rot="16200000" flipV="1">
            <a:off x="9404264" y="1898022"/>
            <a:ext cx="2003740" cy="1159106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16200000" flipV="1">
            <a:off x="10123341" y="2552705"/>
            <a:ext cx="552710" cy="1171980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rot="5400000">
            <a:off x="10186389" y="3918132"/>
            <a:ext cx="426615" cy="1171980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rot="5400000">
            <a:off x="9536276" y="4503847"/>
            <a:ext cx="1739719" cy="1159107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6250786" y="1540100"/>
            <a:ext cx="413328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6246249" y="2905256"/>
            <a:ext cx="413328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6246249" y="4534438"/>
            <a:ext cx="413328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6257929" y="5910325"/>
            <a:ext cx="413328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6085" y="0"/>
            <a:ext cx="965915" cy="102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74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069745" y="2995719"/>
            <a:ext cx="2094959" cy="798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200" dirty="0" smtClean="0">
                <a:cs typeface="B Titr" panose="00000700000000000000" pitchFamily="2" charset="-78"/>
              </a:rPr>
              <a:t>2. عرصه‎های نفوذ</a:t>
            </a:r>
            <a:endParaRPr lang="en-US" sz="2200" dirty="0">
              <a:cs typeface="B Titr" panose="000007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126561" y="283218"/>
            <a:ext cx="1700019" cy="94230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نفوذ اقتصادی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126561" y="1340888"/>
            <a:ext cx="1700019" cy="94230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نفوذ امنیتی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100810" y="2399218"/>
            <a:ext cx="1700019" cy="94230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نفوذ فکری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087934" y="3478573"/>
            <a:ext cx="1700019" cy="9423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نفوذ فرهنگی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8498" y="308197"/>
            <a:ext cx="7550562" cy="9036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این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در صدد نفوذند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...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در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زمینه‌های گوناگون؛ در زمینه‌های اقتصادی، در رفت‌وآمدها، در همه‌ی دستگاه‌ها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(1394/06/4)</a:t>
            </a:r>
          </a:p>
          <a:p>
            <a:pPr algn="just" rtl="1"/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نفوذ اقتصادی ممکن است، که البتّه 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کم‌اه</a:t>
            </a:r>
            <a:r>
              <a:rPr lang="fa-IR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م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یت‌ترین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آن نفوذ اقتصادی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است... در زمینه‌های اقتصادی،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چشم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‌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های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بینای مسئولین اقتصادی بایستی باز باشد و مواظب باشند که [دشمنان‌] نفوذ اقتصادی پیدا نکنند؛ چون نفوذ دشمن پایه‌ی اقتصادِ محکم را متزلزل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کند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. (1394/06/25)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49185" y="1450405"/>
            <a:ext cx="7557608" cy="7903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ممکن است که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جزو 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کم‌اهمیت‌ترین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[هم‌] نفوذ 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امنیتی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باشد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. نفوذ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امنیتی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چیز کوچکی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نیست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،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امّا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در مقابل نفوذ فکری و فرهنگی و سیاسی، 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کم‌اهمیت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است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. نفوذ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امنیتی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عوامل خودش را دارد، مسئولین گوناگون -از جمله خود سپاه- جلوی نفوذ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امنیتی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دشمن را با کمال قدرت ان‌شاءالله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ی‎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گیرند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(1394/06/25)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cs typeface="B Zar" panose="000004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49185" y="2444648"/>
            <a:ext cx="7525418" cy="79293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نفوذ فکری...یکی از راه‌های ورود و نفوذ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...</a:t>
            </a:r>
            <a:r>
              <a:rPr lang="fa-IR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ایجاد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خلل در باورها است؛ باور انقلابی، باور دینی. در 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معرفت</a:t>
            </a:r>
            <a:r>
              <a:rPr lang="fa-IR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های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انقلابی و دینی اختلال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ایجاد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کنند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؛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رخنه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کردن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در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این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است. و از همه‌ی طرق هم استفاده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کنند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و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آدم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های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گوناگونی هم دارند؛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استاد دانشگاه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هم دارند،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فعّال دانشجویی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 هم دارند،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نخبه‌ی فکری و علمی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هم دارند؛ همه‌جور آدمی برای ایجاد این رخنه‌ها هستند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(1394/06/25)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cs typeface="B Zar" panose="00000400000000000000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49185" y="3396685"/>
            <a:ext cx="7512545" cy="79934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از همه مهم‌تر، نفوذ سیاسی و نفوذ فرهنگی است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. دشمن سعی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کند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در زمینه‌ی فرهنگی،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باورهای جامعه را دگرگون کند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؛ و آن باورهایی را که توانسته این جامعه را سرِپا نگه دارد جابه‌جا کند، خدشه در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آن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وارد کند، اختلال و رخنه در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آن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به‌وجود بیاورد.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خرج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 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کنند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؛ میلیاردها خرج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کنند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برای این مقصود؛ این رخنه و نفوذ فرهنگی است.</a:t>
            </a:r>
            <a:r>
              <a:rPr lang="fa-IR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(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1394/06/25)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cs typeface="B Zar" panose="00000400000000000000" pitchFamily="2" charset="-78"/>
            </a:endParaRPr>
          </a:p>
        </p:txBody>
      </p:sp>
      <p:cxnSp>
        <p:nvCxnSpPr>
          <p:cNvPr id="17" name="Elbow Connector 16"/>
          <p:cNvCxnSpPr>
            <a:stCxn id="4" idx="0"/>
          </p:cNvCxnSpPr>
          <p:nvPr/>
        </p:nvCxnSpPr>
        <p:spPr>
          <a:xfrm rot="16200000" flipV="1">
            <a:off x="9318854" y="1197348"/>
            <a:ext cx="2278805" cy="1317938"/>
          </a:xfrm>
          <a:prstGeom prst="bentConnector3">
            <a:avLst>
              <a:gd name="adj1" fmla="val 99925"/>
            </a:avLst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16200000" flipV="1">
            <a:off x="9819228" y="1697721"/>
            <a:ext cx="1265181" cy="1330815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4" idx="2"/>
            <a:endCxn id="8" idx="3"/>
          </p:cNvCxnSpPr>
          <p:nvPr/>
        </p:nvCxnSpPr>
        <p:spPr>
          <a:xfrm rot="5400000">
            <a:off x="10374832" y="3207330"/>
            <a:ext cx="155515" cy="1329272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rot="5400000">
            <a:off x="9848860" y="3729515"/>
            <a:ext cx="1214305" cy="1343692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7713233" y="778905"/>
            <a:ext cx="413328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7713233" y="1841467"/>
            <a:ext cx="413328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7687482" y="2875988"/>
            <a:ext cx="413328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674606" y="3920056"/>
            <a:ext cx="413328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8086961" y="4537363"/>
            <a:ext cx="1700019" cy="94230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نفوذ سیاسی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087162" y="5671754"/>
            <a:ext cx="1700019" cy="94230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نفوذ در منطقه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cs typeface="B Mitra" panose="00000400000000000000" pitchFamily="2" charset="-78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7674606" y="4999573"/>
            <a:ext cx="413328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674606" y="6180745"/>
            <a:ext cx="413328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0800000">
            <a:off x="9786981" y="2792327"/>
            <a:ext cx="1343693" cy="108439"/>
          </a:xfrm>
          <a:prstGeom prst="bentConnector3">
            <a:avLst>
              <a:gd name="adj1" fmla="val 160"/>
            </a:avLst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62059" y="4300544"/>
            <a:ext cx="7512545" cy="139995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نفوذ سیاسی هم این است که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در مراکز تصمیم‌گیری، و اگر نشد تصمیم‌سازی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، نفوذ بکنند. وقتی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دستگاه‌های سیاسی و دستگاه‌های مدیریّتی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یک کشور تحت‌تأثیر دشمنان مستکبر قرار گرفت، آن‌وقت همه‌ی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تصمیم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گیری‌ها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در این کشور بر طبقِ خواست و میل و اراده‌ی مستکبرین انجام خواهد گرفت؛ یعنی مجبور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شوند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.(1394/06/25)</a:t>
            </a:r>
            <a:endParaRPr lang="fa-IR" sz="1400" dirty="0">
              <a:solidFill>
                <a:schemeClr val="tx1">
                  <a:lumMod val="50000"/>
                  <a:lumOff val="50000"/>
                </a:schemeClr>
              </a:solidFill>
              <a:cs typeface="B Zar" panose="00000400000000000000" pitchFamily="2" charset="-78"/>
            </a:endParaRPr>
          </a:p>
          <a:p>
            <a:pPr algn="just" rtl="1"/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وقتی یک کشوری تحت نفوذ سیاسی قرار گرفت، حرکت آن کشور، جهت‌گیری آن کشور در دستگاه‌های مدیریّتی، بر طبق اراده‌ی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آن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است؛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آن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هم همین را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خواهند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...برای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آن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بهتر این است که از خود آن ملّت کسانی در رأس آن کشور باشند که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مثل 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آن</a:t>
            </a:r>
            <a:r>
              <a:rPr lang="fa-IR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ها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فکر کنند، مثل 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آن</a:t>
            </a:r>
            <a:r>
              <a:rPr lang="fa-IR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ها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اراده کنند، مثل 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آن</a:t>
            </a:r>
            <a:r>
              <a:rPr lang="fa-IR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ها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و بر طبق مصالح 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آن</a:t>
            </a:r>
            <a:r>
              <a:rPr lang="fa-IR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ها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تصمیم بگیرند؛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 این نفوذ سیاسی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است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. (1394/06/25)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162060" y="5801528"/>
            <a:ext cx="7512545" cy="9624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در منطقه هم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آن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 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خواهند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نفوذ ایجاد کنند؛ حضور برای خودشان دست‌وپا کنند و اهداف خودشان را در منطقه دنبال کنند. ما به حول و قوّه‌ی الهی تا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آن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جایی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که بتوانیم نخواهیم گذاشت این اتّفاق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بیفتد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. (1394/06/25)</a:t>
            </a:r>
            <a:endParaRPr lang="fa-IR" sz="1400" dirty="0">
              <a:solidFill>
                <a:schemeClr val="tx1">
                  <a:lumMod val="50000"/>
                  <a:lumOff val="50000"/>
                </a:schemeClr>
              </a:solidFill>
              <a:cs typeface="B Zar" panose="00000400000000000000" pitchFamily="2" charset="-78"/>
            </a:endParaRPr>
          </a:p>
          <a:p>
            <a:pPr algn="just" rtl="1"/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امروز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آمریکا آبروی گذشته را در این منطقه ندارد؛ 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خواهند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این را بازسازی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کنند. در کشور ما هم قصدشان همین است. در ایران هم نیّتشان این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است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. (1394/06/25)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  <a:cs typeface="B Zar" panose="00000400000000000000" pitchFamily="2" charset="-78"/>
            </a:endParaRPr>
          </a:p>
        </p:txBody>
      </p:sp>
      <p:cxnSp>
        <p:nvCxnSpPr>
          <p:cNvPr id="38" name="Elbow Connector 37"/>
          <p:cNvCxnSpPr/>
          <p:nvPr/>
        </p:nvCxnSpPr>
        <p:spPr>
          <a:xfrm rot="5400000">
            <a:off x="9842035" y="4878687"/>
            <a:ext cx="1214305" cy="1357340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42" name="Picture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6085" y="0"/>
            <a:ext cx="965915" cy="102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5351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026046" y="3169860"/>
            <a:ext cx="2094959" cy="798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200" dirty="0" smtClean="0">
                <a:cs typeface="B Titr" panose="00000700000000000000" pitchFamily="2" charset="-78"/>
              </a:rPr>
              <a:t>3. روش‎های نفوذ</a:t>
            </a:r>
            <a:endParaRPr lang="en-US" sz="2200" dirty="0">
              <a:cs typeface="B Titr" panose="000007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882927" y="525401"/>
            <a:ext cx="1883202" cy="9508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بزک کردن چهره شیطان بزرگ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859155" y="1778963"/>
            <a:ext cx="1883202" cy="9508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هدایت </a:t>
            </a:r>
            <a:r>
              <a:rPr lang="ar-SA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مجموعه</a:t>
            </a:r>
            <a:r>
              <a:rPr lang="fa-I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‎</a:t>
            </a:r>
            <a:r>
              <a:rPr lang="ar-SA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های </a:t>
            </a:r>
            <a:r>
              <a:rPr lang="ar-SA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فرهنگی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859876" y="3017748"/>
            <a:ext cx="1883202" cy="9508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تحمیل </a:t>
            </a:r>
            <a:r>
              <a:rPr lang="ar-SA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کلیشه</a:t>
            </a:r>
            <a:r>
              <a:rPr lang="fa-I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‎</a:t>
            </a:r>
            <a:r>
              <a:rPr lang="ar-SA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های </a:t>
            </a:r>
            <a:r>
              <a:rPr lang="ar-SA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سلطه طلبانه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859155" y="4322343"/>
            <a:ext cx="1883202" cy="9508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ایدئولوژی‌زدایی از سیاست و دیپلماسی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25499" y="464741"/>
            <a:ext cx="7550562" cy="11741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بعضی‌ها اصرار دارند این شیطان بزرگ را با این خصوصیّات -که از ابلیس بدتر است- بزک کنند و به شکل فرشته وانمود کنند...کدام عقلی و کدام وجدانی اجازه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دهد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که انسان قدرتی مثل قدرت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آمریکا را به‌عنوان دوست، به‌عنوان مورد اعتماد، به‌عنوان فرشته‌ی نجات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انتخاب بکند؟</a:t>
            </a:r>
            <a:r>
              <a:rPr lang="fa-IR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(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1394/06/18)</a:t>
            </a:r>
            <a:endParaRPr lang="fa-IR" sz="1400" dirty="0">
              <a:solidFill>
                <a:schemeClr val="tx1">
                  <a:lumMod val="50000"/>
                  <a:lumOff val="50000"/>
                </a:schemeClr>
              </a:solidFill>
              <a:cs typeface="B Zar" panose="00000400000000000000" pitchFamily="2" charset="-78"/>
            </a:endParaRPr>
          </a:p>
          <a:p>
            <a:pPr algn="just" rtl="1"/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خودشان را می‌آرایند؛ با ظاهر اتوکشیده، با کراوات، با ادکلن، با ظواهر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ب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ظاهر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چشمگیر، خودشان را در چشم افراد ساده‌لوح جور دیگری جلوه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دهند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...نباید بگذاریم از در رفت، از پنجره برگردد؛ نباید اجازه بدهیم نفوذ پیدا کند؛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 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دشمنی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این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 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تمام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نمی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شود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.</a:t>
            </a:r>
            <a:r>
              <a:rPr lang="fa-IR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(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1394/06/18)</a:t>
            </a:r>
            <a:endParaRPr lang="fa-IR" sz="1400" dirty="0">
              <a:solidFill>
                <a:schemeClr val="tx1">
                  <a:lumMod val="50000"/>
                  <a:lumOff val="50000"/>
                </a:schemeClr>
              </a:solidFill>
              <a:cs typeface="B Zar" panose="00000400000000000000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1290" y="1864688"/>
            <a:ext cx="7522199" cy="9171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این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در صدد نفوذند، در صدد رخنه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کردنند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؛ این رخنه از جاهای مختلفی ممکن است باشد؛ مواظب باشید. یک وقت آدم خبر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شود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که فرض بفرمایید فلان سازمان آمده یک بخشی از مجموعه‌ی فرهنگی ما را -مثلاً فرض کنید م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هدکودک‌ها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را- به یک شکل خاصّی دارد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هدایت 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کند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؛ این را آدم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‌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فهمد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، بعد که نزدیک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شود 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بیند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کار خطرناکی و کار بزرگی است [امّا] آدم توجّه نداشته؛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این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رخنه است. </a:t>
            </a:r>
            <a:r>
              <a:rPr lang="fa-IR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(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1394/06/04)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cs typeface="B Zar" panose="000004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8071" y="2950423"/>
            <a:ext cx="7525418" cy="136128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استکبار در صدد آن است که کلیشه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‌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های مورد نظر خودش را به همه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‌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ی مردم دنیا تحمیل کند؛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هم به آحاد 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ملّت</a:t>
            </a:r>
            <a:r>
              <a:rPr lang="fa-IR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ها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، هم بالخصوص به مسئولان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و مؤثّران کشورها؛ یعنی 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دولت</a:t>
            </a:r>
            <a:r>
              <a:rPr lang="fa-IR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ها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، نمایندگان مجالس، تصمیم</a:t>
            </a:r>
            <a:r>
              <a:rPr lang="en-US" sz="1400" dirty="0">
                <a:solidFill>
                  <a:srgbClr val="FF0000"/>
                </a:solidFill>
                <a:cs typeface="B Zar" panose="00000400000000000000" pitchFamily="2" charset="-78"/>
              </a:rPr>
              <a:t>‌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گیران، تصمیم</a:t>
            </a:r>
            <a:r>
              <a:rPr lang="en-US" sz="1400" dirty="0">
                <a:solidFill>
                  <a:srgbClr val="FF0000"/>
                </a:solidFill>
                <a:cs typeface="B Zar" panose="00000400000000000000" pitchFamily="2" charset="-78"/>
              </a:rPr>
              <a:t>‌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سازان، به قول خودشان 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اتاق</a:t>
            </a:r>
            <a:r>
              <a:rPr lang="fa-IR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های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فکر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، به همه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‌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ی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این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 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خواهند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آن کلیشه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‌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های خودشان را تحمیل کنند و آن را وارد ذهن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آن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و فضای ذهنی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آن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بکنند.</a:t>
            </a:r>
            <a:r>
              <a:rPr lang="fa-IR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(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1394/06/12)</a:t>
            </a:r>
            <a:endParaRPr lang="fa-IR" sz="1400" dirty="0">
              <a:solidFill>
                <a:schemeClr val="tx1">
                  <a:lumMod val="50000"/>
                  <a:lumOff val="50000"/>
                </a:schemeClr>
              </a:solidFill>
              <a:cs typeface="B Zar" panose="00000400000000000000" pitchFamily="2" charset="-78"/>
            </a:endParaRPr>
          </a:p>
          <a:p>
            <a:pPr algn="just" rtl="1"/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مایلند همه، جهان را از منظر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آن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ببینند... با این رویکرد سلطه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‌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طلبانه مفاهیمی را یا جعل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کنند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یا دست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‌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کاری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کنند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و معنا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کنند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و مایلند همه، طبق معنای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آن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این مفاهیم را بفهمند و به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‌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کار بگیرند و در ادبیّاتشان از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آن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استفاده کنند. فرض بفرمایید تروریسم یک مفهومی است که استکبار آن را در یک معنای خاصّی به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‌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کار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برد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؛ یا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 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حقوق بشر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 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یا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دموکراسی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.(1394/06/12)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34324" y="4455013"/>
            <a:ext cx="7512545" cy="79934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ایدئولوژی‌زدایی یکی از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حرف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های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رایج [است.] حالا چند سالی بود، بعد یک چند سالی تعطیل شد، باز دوباره حالا شروع کرده‌اند. از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دیپلماسی ایدئولوژی‌زدایی کنیم؛ از سیاست داخلی [ایدئولوژی‌زدایی کنیم‌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]؛ نه، این درست ضدّ حق است، ضدّ حقیقت است؛ معنایش این است که اصول و مبانی انقلاب و اسلام را در سیاست داخلی و خارجی دخالت ندهیم</a:t>
            </a:r>
            <a:r>
              <a:rPr lang="fa-IR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(1394/06/25)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cs typeface="B Zar" panose="00000400000000000000" pitchFamily="2" charset="-78"/>
            </a:endParaRPr>
          </a:p>
        </p:txBody>
      </p:sp>
      <p:cxnSp>
        <p:nvCxnSpPr>
          <p:cNvPr id="17" name="Elbow Connector 16"/>
          <p:cNvCxnSpPr>
            <a:stCxn id="4" idx="0"/>
            <a:endCxn id="5" idx="3"/>
          </p:cNvCxnSpPr>
          <p:nvPr/>
        </p:nvCxnSpPr>
        <p:spPr>
          <a:xfrm rot="16200000" flipV="1">
            <a:off x="9335301" y="1431634"/>
            <a:ext cx="2169054" cy="1307397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0"/>
            <a:endCxn id="6" idx="3"/>
          </p:cNvCxnSpPr>
          <p:nvPr/>
        </p:nvCxnSpPr>
        <p:spPr>
          <a:xfrm rot="16200000" flipV="1">
            <a:off x="9950196" y="2046529"/>
            <a:ext cx="915492" cy="1331169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4" idx="2"/>
            <a:endCxn id="8" idx="3"/>
          </p:cNvCxnSpPr>
          <p:nvPr/>
        </p:nvCxnSpPr>
        <p:spPr>
          <a:xfrm rot="5400000">
            <a:off x="9993243" y="3717465"/>
            <a:ext cx="829398" cy="1331169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4" idx="2"/>
            <a:endCxn id="19" idx="3"/>
          </p:cNvCxnSpPr>
          <p:nvPr/>
        </p:nvCxnSpPr>
        <p:spPr>
          <a:xfrm rot="5400000">
            <a:off x="9423252" y="4274228"/>
            <a:ext cx="1956153" cy="1344396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7656832" y="983441"/>
            <a:ext cx="243634" cy="31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7845928" y="5449098"/>
            <a:ext cx="1883202" cy="9508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القای عبور از انقلاب، </a:t>
            </a:r>
            <a:r>
              <a:rPr lang="ar-SA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لازمه</a:t>
            </a:r>
            <a:r>
              <a:rPr lang="fa-I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‎ی</a:t>
            </a:r>
            <a:r>
              <a:rPr lang="ar-SA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 </a:t>
            </a:r>
            <a:r>
              <a:rPr lang="ar-SA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پیوستن به جامعه جهانی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28498" y="5451476"/>
            <a:ext cx="7512545" cy="9221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یکی از چیزهایی که انسان زیاد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شنود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...اینکه شما بانفوذید، شما قدرتمندید، انقلاب را بگذارید کنار که بتوانیم با هم زندگی بکنیم، معنایش این است که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انقلاب را بگذارید کنار تا از این قدرت بیفتید تا ما بتوانیم شما را ببلعیم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. این را صریحاً به افرادی از جمهوری اسلامی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گویند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و توجّه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نمی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شود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به معنا و مفهوم واقعی این حرف. تا کِی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خواهید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انقلابی باشید، تا کِی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خواهید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مرتّب دم از انقلاب بزنید، بیایید جزو جامعه‌ی جهانی</a:t>
            </a:r>
            <a:r>
              <a:rPr lang="fa-IR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(1394/06/25)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9734051" y="3552871"/>
            <a:ext cx="301022" cy="1993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7639293" y="2302764"/>
            <a:ext cx="243634" cy="31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7646869" y="3575339"/>
            <a:ext cx="243634" cy="31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7629630" y="4847738"/>
            <a:ext cx="243634" cy="31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7629630" y="5895164"/>
            <a:ext cx="243634" cy="31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4" name="Picture 6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6085" y="0"/>
            <a:ext cx="965915" cy="102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3547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026046" y="3169860"/>
            <a:ext cx="2094959" cy="798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200" dirty="0" smtClean="0">
                <a:cs typeface="B Titr" panose="00000700000000000000" pitchFamily="2" charset="-78"/>
              </a:rPr>
              <a:t>4. راهبردهای مقابله</a:t>
            </a:r>
            <a:endParaRPr lang="en-US" sz="2200" dirty="0">
              <a:cs typeface="B Titr" panose="000007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882927" y="525401"/>
            <a:ext cx="1883202" cy="9508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نفوذ آمریکایی­ها را اجازه نخواهیم داد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859155" y="1778963"/>
            <a:ext cx="1883202" cy="9508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هوشیاری و فراموش نکردن دشمنی، گام اول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859876" y="3017748"/>
            <a:ext cx="1883202" cy="9508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اتّخاذ مواضع صریح انقلابی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859155" y="4322343"/>
            <a:ext cx="1883202" cy="9508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م</a:t>
            </a:r>
            <a:r>
              <a:rPr lang="fa-I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أ</a:t>
            </a:r>
            <a:r>
              <a:rPr lang="ar-SA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یوس </a:t>
            </a:r>
            <a:r>
              <a:rPr lang="ar-SA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کردن دشمن از طریق قوی شدن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25499" y="464741"/>
            <a:ext cx="7550562" cy="11741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ما این راه را بستیم و این راه را به طور قاطع خواهیم بست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؛ نه نفوذ اقتصادی آمریکایی‌ها را در کشورمان اجازه خواهیم داد، نه نفوذ سیاسی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آن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را، نه حضور سیاسی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آن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را، نه نفوذ فرهنگی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آن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را؛ با همه‌ی توان -که این توان هم بحمدالله امروز توان زیادی است- مقابله خواهیم کرد؛ اجازه نخواهیم داد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(1394/05/26)</a:t>
            </a:r>
            <a:endParaRPr lang="fa-IR" sz="1400" dirty="0">
              <a:solidFill>
                <a:schemeClr val="tx1">
                  <a:lumMod val="50000"/>
                  <a:lumOff val="50000"/>
                </a:schemeClr>
              </a:solidFill>
              <a:cs typeface="B Zar" panose="00000400000000000000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1290" y="1864688"/>
            <a:ext cx="7522199" cy="9171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هوشیار باشیم؛ من چند روز قبل از این، در صحبت گفتم که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این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در صدد نفوذند، در صدد رخنه کردنند؛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این رخنه از جاهای مختلفی ممکن است باشد؛ مواظب باشید.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.. دشمنی را فراموش نکنیم؛ حرف من این است. وقتی‌که شما از یاد نبردید که یک جبهه‌ای روبه‌روی شما است، پشت سنگر نشسته‌اند،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سلاح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هایشان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را آماده کرده‌اند، آن‌وقت به اقتضا [عمل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کنید]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. (</a:t>
            </a:r>
            <a:r>
              <a:rPr lang="fa-IR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1394/06/04)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cs typeface="B Zar" panose="000004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8071" y="2950423"/>
            <a:ext cx="7525418" cy="136128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به نظر من کاری که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علی‌العجاله باید کرد این است که در اتّخاذ مواضع انقلابی، باید صراحت داشت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؛ یعنی رودربایستی نکنیم. مواضع انقلابی را، مبانی امام بزرگوار را صریح بیان کنیم، خجالت نکشیم، رودربایستی نکنیم، ترس نداشته باشیم و بدانیم که «وَ للهِ‌ جُنودُ السَّمواتِ وَ الاَرضِ وَ کانَ اللهُ عَزیزًا حَکیمًا»</a:t>
            </a:r>
            <a:r>
              <a:rPr lang="fa-IR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(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1394/06/04)</a:t>
            </a:r>
            <a:endParaRPr lang="fa-IR" sz="1400" dirty="0">
              <a:solidFill>
                <a:schemeClr val="tx1">
                  <a:lumMod val="50000"/>
                  <a:lumOff val="50000"/>
                </a:schemeClr>
              </a:solidFill>
              <a:cs typeface="B Zar" panose="00000400000000000000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34324" y="4455013"/>
            <a:ext cx="7512545" cy="79934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دشمنی‌ها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...تا کی ادامه پیدا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کند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؟ تا وقتی شما قوی بشوید،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تا وقتی ملّت ایران آن‌چنان قوی بشود که دشمن مأیوس بشود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از تهاجم سیاسی یا امنیّتی یا نظامی یا اقتصادی یا تحریم و غیرذلک...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سه عامل اساسی</a:t>
            </a:r>
            <a:r>
              <a:rPr lang="en-US" sz="1400" dirty="0">
                <a:solidFill>
                  <a:srgbClr val="FF0000"/>
                </a:solidFill>
                <a:cs typeface="B Zar" panose="00000400000000000000" pitchFamily="2" charset="-78"/>
              </a:rPr>
              <a:t> 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اقتدار ملّی</a:t>
            </a:r>
            <a:r>
              <a:rPr lang="en-US" sz="1400" dirty="0">
                <a:solidFill>
                  <a:srgbClr val="FF0000"/>
                </a:solidFill>
                <a:cs typeface="B Zar" panose="00000400000000000000" pitchFamily="2" charset="-78"/>
              </a:rPr>
              <a:t> 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این</a:t>
            </a:r>
            <a:r>
              <a:rPr lang="fa-IR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ها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است: اقتصاد قوی و مقاوم، علم پیشرفته و روزافزون، و حفظ روحیّه‌ی انقلابیگری در همه بخصوص در 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جوان</a:t>
            </a:r>
            <a:r>
              <a:rPr lang="fa-IR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rgbClr val="FF0000"/>
                </a:solidFill>
                <a:cs typeface="B Zar" panose="00000400000000000000" pitchFamily="2" charset="-78"/>
              </a:rPr>
              <a:t>ها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. </a:t>
            </a:r>
            <a:r>
              <a:rPr lang="fa-IR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(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1394/06/18)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cs typeface="B Zar" panose="00000400000000000000" pitchFamily="2" charset="-78"/>
            </a:endParaRPr>
          </a:p>
        </p:txBody>
      </p:sp>
      <p:cxnSp>
        <p:nvCxnSpPr>
          <p:cNvPr id="17" name="Elbow Connector 16"/>
          <p:cNvCxnSpPr>
            <a:stCxn id="4" idx="0"/>
            <a:endCxn id="5" idx="3"/>
          </p:cNvCxnSpPr>
          <p:nvPr/>
        </p:nvCxnSpPr>
        <p:spPr>
          <a:xfrm rot="16200000" flipV="1">
            <a:off x="9335301" y="1431634"/>
            <a:ext cx="2169054" cy="1307397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0"/>
            <a:endCxn id="6" idx="3"/>
          </p:cNvCxnSpPr>
          <p:nvPr/>
        </p:nvCxnSpPr>
        <p:spPr>
          <a:xfrm rot="16200000" flipV="1">
            <a:off x="9950196" y="2046529"/>
            <a:ext cx="915492" cy="1331169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4" idx="2"/>
            <a:endCxn id="8" idx="3"/>
          </p:cNvCxnSpPr>
          <p:nvPr/>
        </p:nvCxnSpPr>
        <p:spPr>
          <a:xfrm rot="5400000">
            <a:off x="9993243" y="3717465"/>
            <a:ext cx="829398" cy="1331169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4" idx="2"/>
            <a:endCxn id="19" idx="3"/>
          </p:cNvCxnSpPr>
          <p:nvPr/>
        </p:nvCxnSpPr>
        <p:spPr>
          <a:xfrm rot="5400000">
            <a:off x="9423252" y="4274228"/>
            <a:ext cx="1956153" cy="1344396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7656832" y="983441"/>
            <a:ext cx="243634" cy="31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7845928" y="5449098"/>
            <a:ext cx="1883202" cy="9508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ناامید </a:t>
            </a:r>
            <a:r>
              <a:rPr lang="ar-SA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کردن دشمن از طریق بیداری ملت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28498" y="5451476"/>
            <a:ext cx="7512545" cy="9221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اگرچنانچه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ما بیدار باشیم، امید آنها ناامید خواهد شد.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آنها منتظر نشسته‌اند که یک روزی ملّت ایران و نظام جمهوری اسلامی ایران خوابش ببرد؛ منتظر این هستند. وعده میدهند که ده سال بعد، ایران آن ایران نیست و دیگران هم که دیگر کاری نمیکنند! تصوّرشان این است</a:t>
            </a:r>
            <a:r>
              <a:rPr lang="fa-IR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(1394/06/25)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9734051" y="3552871"/>
            <a:ext cx="301022" cy="1993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7639293" y="2302764"/>
            <a:ext cx="243634" cy="31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7646869" y="3575339"/>
            <a:ext cx="243634" cy="31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7629630" y="4847738"/>
            <a:ext cx="243634" cy="31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7629630" y="5895164"/>
            <a:ext cx="243634" cy="31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6085" y="0"/>
            <a:ext cx="965915" cy="102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07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026046" y="3169860"/>
            <a:ext cx="2094959" cy="798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200" dirty="0" smtClean="0">
                <a:cs typeface="B Titr" panose="00000700000000000000" pitchFamily="2" charset="-78"/>
              </a:rPr>
              <a:t>4. راهبردهای مقابله</a:t>
            </a:r>
            <a:endParaRPr lang="en-US" sz="2200" dirty="0">
              <a:cs typeface="B Titr" panose="000007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882927" y="525401"/>
            <a:ext cx="1883202" cy="9508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مستحکم کردن پایه‌های انقلاب و فکر انقلابی 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859155" y="1778963"/>
            <a:ext cx="1883202" cy="9508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حفظ یکپارچگی‌ و دوری از </a:t>
            </a:r>
            <a:r>
              <a:rPr lang="ar-SA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حاشیه</a:t>
            </a:r>
            <a:r>
              <a:rPr lang="fa-I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‎</a:t>
            </a:r>
            <a:r>
              <a:rPr lang="ar-SA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سازی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859155" y="4322343"/>
            <a:ext cx="1883202" cy="9508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اسیر نشدن در </a:t>
            </a:r>
            <a:r>
              <a:rPr lang="ar-SA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کلیشه</a:t>
            </a:r>
            <a:r>
              <a:rPr lang="fa-I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‎</a:t>
            </a:r>
            <a:r>
              <a:rPr lang="ar-SA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های </a:t>
            </a:r>
            <a:r>
              <a:rPr lang="ar-SA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تحمیلی نظام سلطه 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25499" y="464741"/>
            <a:ext cx="7550562" cy="11741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نباید گذاشت این فکر و این امید شیطانی در دل دشمن پا بگیرد؛ باید آن‌چنان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پایه‌های انقلاب و فکر انقلابی در اینجا مستحکم باشد که مُردن و زنده بودن این و آن و زید و عمرو، 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تأثیری در حرکت انقلابی این کشور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نگذارد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. (1394/06/25)</a:t>
            </a:r>
            <a:endParaRPr lang="fa-IR" sz="1400" dirty="0">
              <a:solidFill>
                <a:schemeClr val="tx1">
                  <a:lumMod val="50000"/>
                  <a:lumOff val="50000"/>
                </a:schemeClr>
              </a:solidFill>
              <a:cs typeface="B Zar" panose="00000400000000000000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7642" y="1864688"/>
            <a:ext cx="7522199" cy="9171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یکی هم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حفظ این</a:t>
            </a:r>
            <a:r>
              <a:rPr lang="en-US" sz="1400" dirty="0">
                <a:solidFill>
                  <a:srgbClr val="FF0000"/>
                </a:solidFill>
                <a:cs typeface="B Zar" panose="00000400000000000000" pitchFamily="2" charset="-78"/>
              </a:rPr>
              <a:t> 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یکپارچگی‌ای که خوشبختانه در مردم وجود دارد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... جهت‌گیری واحد را بایستی ما قدر بدانیم و پاس بداریم و به آن بایستی اهمّیّت بدهیم. حاشیه‌سازی نباید بشود؛ بعضی از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حاشیه‌سازی‌ها تشتّت‌آور است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؛ یعنی همین وحدت جهت‌گیری را به هم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زند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. </a:t>
            </a:r>
            <a:r>
              <a:rPr lang="fa-IR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(1394/06/04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)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cs typeface="B Zar" panose="00000400000000000000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41290" y="4322343"/>
            <a:ext cx="7505579" cy="9320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عمده این است که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اسیر کلیشه</a:t>
            </a:r>
            <a:r>
              <a:rPr lang="en-US" sz="1400" dirty="0">
                <a:solidFill>
                  <a:srgbClr val="FF0000"/>
                </a:solidFill>
                <a:cs typeface="B Zar" panose="00000400000000000000" pitchFamily="2" charset="-78"/>
              </a:rPr>
              <a:t>‌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های تحمیلی</a:t>
            </a:r>
            <a:r>
              <a:rPr lang="en-US" sz="1400" dirty="0">
                <a:solidFill>
                  <a:srgbClr val="FF0000"/>
                </a:solidFill>
                <a:cs typeface="B Zar" panose="00000400000000000000" pitchFamily="2" charset="-78"/>
              </a:rPr>
              <a:t> 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نظام سلطه</a:t>
            </a:r>
            <a:r>
              <a:rPr lang="en-US" sz="1400" dirty="0">
                <a:solidFill>
                  <a:srgbClr val="FF0000"/>
                </a:solidFill>
                <a:cs typeface="B Zar" panose="00000400000000000000" pitchFamily="2" charset="-78"/>
              </a:rPr>
              <a:t> 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نباید بشود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. یک تفکّراتی، یک مفاهیمی از سوی تبلیغات پُرحجم نظام سلطه، به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‌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طور شبانه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‌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روزی در سرتاسر عالم دارد پراکنده 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می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‎</a:t>
            </a:r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شود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؛ یکی از مهم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‌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ترین مسائل این است که ما باید اسیر نشویم</a:t>
            </a:r>
            <a:r>
              <a:rPr lang="fa-IR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(1394/06/12)</a:t>
            </a:r>
          </a:p>
        </p:txBody>
      </p:sp>
      <p:cxnSp>
        <p:nvCxnSpPr>
          <p:cNvPr id="17" name="Elbow Connector 16"/>
          <p:cNvCxnSpPr>
            <a:stCxn id="4" idx="0"/>
            <a:endCxn id="5" idx="3"/>
          </p:cNvCxnSpPr>
          <p:nvPr/>
        </p:nvCxnSpPr>
        <p:spPr>
          <a:xfrm rot="16200000" flipV="1">
            <a:off x="9335301" y="1431634"/>
            <a:ext cx="2169054" cy="1307397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0"/>
            <a:endCxn id="6" idx="3"/>
          </p:cNvCxnSpPr>
          <p:nvPr/>
        </p:nvCxnSpPr>
        <p:spPr>
          <a:xfrm rot="16200000" flipV="1">
            <a:off x="9950196" y="2046529"/>
            <a:ext cx="915492" cy="1331169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4" idx="2"/>
            <a:endCxn id="8" idx="3"/>
          </p:cNvCxnSpPr>
          <p:nvPr/>
        </p:nvCxnSpPr>
        <p:spPr>
          <a:xfrm rot="5400000">
            <a:off x="9993243" y="3717465"/>
            <a:ext cx="829398" cy="1331169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4" idx="2"/>
            <a:endCxn id="19" idx="3"/>
          </p:cNvCxnSpPr>
          <p:nvPr/>
        </p:nvCxnSpPr>
        <p:spPr>
          <a:xfrm rot="5400000">
            <a:off x="9423252" y="4274228"/>
            <a:ext cx="1956153" cy="1344396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7656832" y="983441"/>
            <a:ext cx="243634" cy="31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7845928" y="5449098"/>
            <a:ext cx="1883202" cy="9508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دوری از </a:t>
            </a:r>
            <a:r>
              <a:rPr lang="ar-SA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تصمیم</a:t>
            </a:r>
            <a:r>
              <a:rPr lang="fa-I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‌</a:t>
            </a:r>
            <a:r>
              <a:rPr lang="ar-SA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گیری </a:t>
            </a:r>
            <a:r>
              <a:rPr lang="ar-SA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در نقشه دشمن 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28498" y="5451476"/>
            <a:ext cx="7512545" cy="9221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این را مطلقاً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همه‌ی مسئولین مختلف -فقط مخصوص وزارت خارجه و آقای دکتر ظریف نیست؛ دستگاه‌های مختلف، دستگاه‌های اقتصادی، دستگاه‌های فرهنگی-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 توجّه داشته باشند که ما در داخلِ نقشه‌ی طرّاحی شده‌ی دشمن قرار نگیریم و بازی نکنیم؛ که فلان تصمیمی که ما میگیریم، </a:t>
            </a:r>
            <a:r>
              <a:rPr lang="ar-SA" sz="1400" dirty="0">
                <a:solidFill>
                  <a:srgbClr val="FF0000"/>
                </a:solidFill>
                <a:cs typeface="B Zar" panose="00000400000000000000" pitchFamily="2" charset="-78"/>
              </a:rPr>
              <a:t>چه در زمینه‌ی سیاست، چه در زمینه‌ی اقتصاد، چه در زمینه‌ی تجارت، چه در زمینه‌ی فرهنگ</a:t>
            </a:r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، کمک بکند به آن بسته‌ی تعیین‌شده‌ی دشمن که برای خودشان هست. </a:t>
            </a:r>
            <a:r>
              <a:rPr lang="fa-IR" sz="1400" dirty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(</a:t>
            </a:r>
            <a:r>
              <a:rPr lang="fa-I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Zar" panose="00000400000000000000" pitchFamily="2" charset="-78"/>
              </a:rPr>
              <a:t>1394/06/04)</a:t>
            </a:r>
            <a:endParaRPr lang="fa-IR" sz="1400" dirty="0">
              <a:solidFill>
                <a:schemeClr val="tx1">
                  <a:lumMod val="50000"/>
                  <a:lumOff val="50000"/>
                </a:schemeClr>
              </a:solidFill>
              <a:cs typeface="B Zar" panose="00000400000000000000" pitchFamily="2" charset="-78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flipH="1">
            <a:off x="7639293" y="2302764"/>
            <a:ext cx="243634" cy="31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7629630" y="4847738"/>
            <a:ext cx="243634" cy="31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7629630" y="5895164"/>
            <a:ext cx="243634" cy="314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6085" y="0"/>
            <a:ext cx="965915" cy="102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3308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1908</Words>
  <Application>Microsoft Office PowerPoint</Application>
  <PresentationFormat>Custom</PresentationFormat>
  <Paragraphs>61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Hatef</dc:creator>
  <cp:lastModifiedBy>MOHAMMAD</cp:lastModifiedBy>
  <cp:revision>67</cp:revision>
  <dcterms:created xsi:type="dcterms:W3CDTF">2015-09-25T17:27:09Z</dcterms:created>
  <dcterms:modified xsi:type="dcterms:W3CDTF">2015-09-29T19:13:12Z</dcterms:modified>
</cp:coreProperties>
</file>