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98" r:id="rId1"/>
  </p:sldMasterIdLst>
  <p:notesMasterIdLst>
    <p:notesMasterId r:id="rId24"/>
  </p:notesMasterIdLst>
  <p:sldIdLst>
    <p:sldId id="1558" r:id="rId2"/>
    <p:sldId id="1109" r:id="rId3"/>
    <p:sldId id="1581" r:id="rId4"/>
    <p:sldId id="1532" r:id="rId5"/>
    <p:sldId id="1533" r:id="rId6"/>
    <p:sldId id="1534" r:id="rId7"/>
    <p:sldId id="1535" r:id="rId8"/>
    <p:sldId id="1536" r:id="rId9"/>
    <p:sldId id="1537" r:id="rId10"/>
    <p:sldId id="1540" r:id="rId11"/>
    <p:sldId id="1335" r:id="rId12"/>
    <p:sldId id="1350" r:id="rId13"/>
    <p:sldId id="1541" r:id="rId14"/>
    <p:sldId id="1606" r:id="rId15"/>
    <p:sldId id="1621" r:id="rId16"/>
    <p:sldId id="1624" r:id="rId17"/>
    <p:sldId id="1623" r:id="rId18"/>
    <p:sldId id="1620" r:id="rId19"/>
    <p:sldId id="1625" r:id="rId20"/>
    <p:sldId id="1378" r:id="rId21"/>
    <p:sldId id="1635" r:id="rId22"/>
    <p:sldId id="1636" r:id="rId23"/>
  </p:sldIdLst>
  <p:sldSz cx="9253538" cy="7200900"/>
  <p:notesSz cx="6858000" cy="9144000"/>
  <p:defaultTextStyle>
    <a:defPPr>
      <a:defRPr lang="ar-SA"/>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8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8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8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8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268">
          <p15:clr>
            <a:srgbClr val="A4A3A4"/>
          </p15:clr>
        </p15:guide>
        <p15:guide id="2" pos="29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a:srgbClr val="333300"/>
    <a:srgbClr val="FF6600"/>
    <a:srgbClr val="CC6600"/>
    <a:srgbClr val="FF99CC"/>
    <a:srgbClr val="0000CC"/>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7210" autoAdjust="0"/>
    <p:restoredTop sz="93301" autoAdjust="0"/>
  </p:normalViewPr>
  <p:slideViewPr>
    <p:cSldViewPr>
      <p:cViewPr varScale="1">
        <p:scale>
          <a:sx n="63" d="100"/>
          <a:sy n="63" d="100"/>
        </p:scale>
        <p:origin x="1200" y="60"/>
      </p:cViewPr>
      <p:guideLst>
        <p:guide orient="horz" pos="2268"/>
        <p:guide pos="291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68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2322"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a:lvl1pPr>
          </a:lstStyle>
          <a:p>
            <a:pPr>
              <a:defRPr/>
            </a:pPr>
            <a:endParaRPr lang="en-US"/>
          </a:p>
        </p:txBody>
      </p:sp>
      <p:sp>
        <p:nvSpPr>
          <p:cNvPr id="1592323"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200"/>
            </a:lvl1pPr>
          </a:lstStyle>
          <a:p>
            <a:pPr>
              <a:defRPr/>
            </a:pPr>
            <a:endParaRPr lang="en-US"/>
          </a:p>
        </p:txBody>
      </p:sp>
      <p:sp>
        <p:nvSpPr>
          <p:cNvPr id="126980" name="Rectangle 4"/>
          <p:cNvSpPr>
            <a:spLocks noGrp="1" noRot="1" noChangeAspect="1" noChangeArrowheads="1" noTextEdit="1"/>
          </p:cNvSpPr>
          <p:nvPr>
            <p:ph type="sldImg" idx="2"/>
          </p:nvPr>
        </p:nvSpPr>
        <p:spPr bwMode="auto">
          <a:xfrm>
            <a:off x="1225550" y="685800"/>
            <a:ext cx="44069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23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92326"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a:lvl1pPr>
          </a:lstStyle>
          <a:p>
            <a:pPr>
              <a:defRPr/>
            </a:pPr>
            <a:endParaRPr lang="en-US"/>
          </a:p>
        </p:txBody>
      </p:sp>
      <p:sp>
        <p:nvSpPr>
          <p:cNvPr id="1592327"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eaLnBrk="1" hangingPunct="1">
              <a:defRPr sz="1200"/>
            </a:lvl1pPr>
          </a:lstStyle>
          <a:p>
            <a:fld id="{68EA2A9C-A621-4027-9516-AB684A516D82}" type="slidenum">
              <a:rPr lang="fa-IR"/>
              <a:pPr/>
              <a:t>‹#›</a:t>
            </a:fld>
            <a:endParaRPr lang="en-US"/>
          </a:p>
        </p:txBody>
      </p:sp>
    </p:spTree>
    <p:extLst>
      <p:ext uri="{BB962C8B-B14F-4D97-AF65-F5344CB8AC3E}">
        <p14:creationId xmlns:p14="http://schemas.microsoft.com/office/powerpoint/2010/main" val="4284896878"/>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644546" name="Rectangle 2"/>
          <p:cNvSpPr>
            <a:spLocks noGrp="1" noChangeArrowheads="1"/>
          </p:cNvSpPr>
          <p:nvPr>
            <p:ph type="ctrTitle" sz="quarter"/>
          </p:nvPr>
        </p:nvSpPr>
        <p:spPr>
          <a:xfrm>
            <a:off x="693738" y="1760538"/>
            <a:ext cx="7866062" cy="1919287"/>
          </a:xfrm>
        </p:spPr>
        <p:txBody>
          <a:bodyPr/>
          <a:lstStyle>
            <a:lvl1pPr>
              <a:defRPr/>
            </a:lvl1pPr>
          </a:lstStyle>
          <a:p>
            <a:r>
              <a:rPr lang="en-US"/>
              <a:t>Click to edit Master title style</a:t>
            </a:r>
          </a:p>
        </p:txBody>
      </p:sp>
      <p:sp>
        <p:nvSpPr>
          <p:cNvPr id="1644547" name="Rectangle 3"/>
          <p:cNvSpPr>
            <a:spLocks noGrp="1" noChangeArrowheads="1"/>
          </p:cNvSpPr>
          <p:nvPr>
            <p:ph type="subTitle" sz="quarter" idx="1"/>
          </p:nvPr>
        </p:nvSpPr>
        <p:spPr>
          <a:xfrm>
            <a:off x="1387475" y="4079875"/>
            <a:ext cx="6478588" cy="18415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7097973D-AF46-45D6-96E3-967EA2F19346}" type="slidenum">
              <a:rPr lang="fa-IR"/>
              <a:pPr/>
              <a:t>‹#›</a:t>
            </a:fld>
            <a:endParaRPr lang="en-US"/>
          </a:p>
        </p:txBody>
      </p:sp>
    </p:spTree>
    <p:extLst>
      <p:ext uri="{BB962C8B-B14F-4D97-AF65-F5344CB8AC3E}">
        <p14:creationId xmlns:p14="http://schemas.microsoft.com/office/powerpoint/2010/main" val="1742287207"/>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63C4CC6-F19D-4F66-AD15-08872A8B67EA}" type="slidenum">
              <a:rPr lang="fa-IR"/>
              <a:pPr/>
              <a:t>‹#›</a:t>
            </a:fld>
            <a:endParaRPr lang="en-US"/>
          </a:p>
        </p:txBody>
      </p:sp>
    </p:spTree>
    <p:extLst>
      <p:ext uri="{BB962C8B-B14F-4D97-AF65-F5344CB8AC3E}">
        <p14:creationId xmlns:p14="http://schemas.microsoft.com/office/powerpoint/2010/main" val="365040970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400050"/>
            <a:ext cx="2081212" cy="600075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61963" y="400050"/>
            <a:ext cx="6096000" cy="6000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BA0294A-13EE-4A4A-8991-F558FDE33678}" type="slidenum">
              <a:rPr lang="fa-IR"/>
              <a:pPr/>
              <a:t>‹#›</a:t>
            </a:fld>
            <a:endParaRPr lang="en-US"/>
          </a:p>
        </p:txBody>
      </p:sp>
    </p:spTree>
    <p:extLst>
      <p:ext uri="{BB962C8B-B14F-4D97-AF65-F5344CB8AC3E}">
        <p14:creationId xmlns:p14="http://schemas.microsoft.com/office/powerpoint/2010/main" val="12906941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6A046A-22D7-4B6D-852E-22C8867C6426}" type="datetimeFigureOut">
              <a:rPr lang="en-US"/>
              <a:pPr>
                <a:defRPr/>
              </a:pPr>
              <a:t>2018-07-25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BAE8BFF-02A3-4E51-909E-96C966D02520}" type="slidenum">
              <a:rPr lang="en-US"/>
              <a:pPr/>
              <a:t>‹#›</a:t>
            </a:fld>
            <a:endParaRPr lang="en-US"/>
          </a:p>
        </p:txBody>
      </p:sp>
    </p:spTree>
    <p:extLst>
      <p:ext uri="{BB962C8B-B14F-4D97-AF65-F5344CB8AC3E}">
        <p14:creationId xmlns:p14="http://schemas.microsoft.com/office/powerpoint/2010/main" val="2649469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3CE03B7-4B06-4250-945B-BF50F8ACDA6C}" type="slidenum">
              <a:rPr lang="fa-IR"/>
              <a:pPr/>
              <a:t>‹#›</a:t>
            </a:fld>
            <a:endParaRPr lang="en-US"/>
          </a:p>
        </p:txBody>
      </p:sp>
    </p:spTree>
    <p:extLst>
      <p:ext uri="{BB962C8B-B14F-4D97-AF65-F5344CB8AC3E}">
        <p14:creationId xmlns:p14="http://schemas.microsoft.com/office/powerpoint/2010/main" val="397423078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0250" y="4627563"/>
            <a:ext cx="7866063" cy="1430337"/>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30250" y="3052763"/>
            <a:ext cx="7866063" cy="15748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18A8D05-33B4-436F-B06F-8E93DE7C786C}" type="slidenum">
              <a:rPr lang="fa-IR"/>
              <a:pPr/>
              <a:t>‹#›</a:t>
            </a:fld>
            <a:endParaRPr lang="en-US"/>
          </a:p>
        </p:txBody>
      </p:sp>
    </p:spTree>
    <p:extLst>
      <p:ext uri="{BB962C8B-B14F-4D97-AF65-F5344CB8AC3E}">
        <p14:creationId xmlns:p14="http://schemas.microsoft.com/office/powerpoint/2010/main" val="120169973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61963" y="2079625"/>
            <a:ext cx="4087812"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702175" y="2079625"/>
            <a:ext cx="4089400"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3404946-8149-48EB-AC3E-AE705A6307B2}" type="slidenum">
              <a:rPr lang="fa-IR"/>
              <a:pPr/>
              <a:t>‹#›</a:t>
            </a:fld>
            <a:endParaRPr lang="en-US"/>
          </a:p>
        </p:txBody>
      </p:sp>
    </p:spTree>
    <p:extLst>
      <p:ext uri="{BB962C8B-B14F-4D97-AF65-F5344CB8AC3E}">
        <p14:creationId xmlns:p14="http://schemas.microsoft.com/office/powerpoint/2010/main" val="19150832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1963" y="288925"/>
            <a:ext cx="8329612" cy="120015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61963" y="1611313"/>
            <a:ext cx="4089400" cy="6731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61963" y="2284413"/>
            <a:ext cx="4089400" cy="41481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700588" y="1611313"/>
            <a:ext cx="4090987" cy="6731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0588" y="2284413"/>
            <a:ext cx="4090987" cy="41481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4C797E5-2609-4BAB-B194-5D4B8AFAABC4}" type="slidenum">
              <a:rPr lang="fa-IR"/>
              <a:pPr/>
              <a:t>‹#›</a:t>
            </a:fld>
            <a:endParaRPr lang="en-US"/>
          </a:p>
        </p:txBody>
      </p:sp>
    </p:spTree>
    <p:extLst>
      <p:ext uri="{BB962C8B-B14F-4D97-AF65-F5344CB8AC3E}">
        <p14:creationId xmlns:p14="http://schemas.microsoft.com/office/powerpoint/2010/main" val="64505604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D5C2C03-FEC7-4A29-A996-ADFA5F37829A}" type="slidenum">
              <a:rPr lang="fa-IR"/>
              <a:pPr/>
              <a:t>‹#›</a:t>
            </a:fld>
            <a:endParaRPr lang="en-US"/>
          </a:p>
        </p:txBody>
      </p:sp>
    </p:spTree>
    <p:extLst>
      <p:ext uri="{BB962C8B-B14F-4D97-AF65-F5344CB8AC3E}">
        <p14:creationId xmlns:p14="http://schemas.microsoft.com/office/powerpoint/2010/main" val="58852287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0EBB7F5-EF6C-4D67-BA2F-BC91792AEFAC}" type="slidenum">
              <a:rPr lang="fa-IR"/>
              <a:pPr/>
              <a:t>‹#›</a:t>
            </a:fld>
            <a:endParaRPr lang="en-US"/>
          </a:p>
        </p:txBody>
      </p:sp>
    </p:spTree>
    <p:extLst>
      <p:ext uri="{BB962C8B-B14F-4D97-AF65-F5344CB8AC3E}">
        <p14:creationId xmlns:p14="http://schemas.microsoft.com/office/powerpoint/2010/main" val="140154437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1963" y="287338"/>
            <a:ext cx="3044825" cy="121920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617913" y="287338"/>
            <a:ext cx="5173662" cy="61452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61963" y="1506538"/>
            <a:ext cx="3044825" cy="4926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475488F-EC0A-4710-A8C4-CCD8889F50AD}" type="slidenum">
              <a:rPr lang="fa-IR"/>
              <a:pPr/>
              <a:t>‹#›</a:t>
            </a:fld>
            <a:endParaRPr lang="en-US"/>
          </a:p>
        </p:txBody>
      </p:sp>
    </p:spTree>
    <p:extLst>
      <p:ext uri="{BB962C8B-B14F-4D97-AF65-F5344CB8AC3E}">
        <p14:creationId xmlns:p14="http://schemas.microsoft.com/office/powerpoint/2010/main" val="225948561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14513" y="5040313"/>
            <a:ext cx="5551487" cy="595312"/>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814513" y="642938"/>
            <a:ext cx="5551487" cy="4321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814513" y="5635625"/>
            <a:ext cx="5551487" cy="8445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360F23-9483-462E-9DB3-9561A73A58B4}" type="slidenum">
              <a:rPr lang="fa-IR"/>
              <a:pPr/>
              <a:t>‹#›</a:t>
            </a:fld>
            <a:endParaRPr lang="en-US"/>
          </a:p>
        </p:txBody>
      </p:sp>
    </p:spTree>
    <p:extLst>
      <p:ext uri="{BB962C8B-B14F-4D97-AF65-F5344CB8AC3E}">
        <p14:creationId xmlns:p14="http://schemas.microsoft.com/office/powerpoint/2010/main" val="206554735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643522" name="Rectangle 2"/>
          <p:cNvSpPr>
            <a:spLocks noGrp="1" noChangeArrowheads="1"/>
          </p:cNvSpPr>
          <p:nvPr>
            <p:ph type="title"/>
          </p:nvPr>
        </p:nvSpPr>
        <p:spPr bwMode="auto">
          <a:xfrm>
            <a:off x="461963" y="400050"/>
            <a:ext cx="8329612" cy="1439863"/>
          </a:xfrm>
          <a:prstGeom prst="rect">
            <a:avLst/>
          </a:prstGeom>
          <a:noFill/>
          <a:ln w="9525">
            <a:noFill/>
            <a:miter lim="800000"/>
            <a:headEnd/>
            <a:tailEnd/>
          </a:ln>
          <a:effectLst/>
        </p:spPr>
        <p:txBody>
          <a:bodyPr vert="horz" wrap="square" lIns="94019" tIns="47009" rIns="94019" bIns="47009" numCol="1" anchor="ctr" anchorCtr="0" compatLnSpc="1">
            <a:prstTxWarp prst="textNoShape">
              <a:avLst/>
            </a:prstTxWarp>
          </a:bodyPr>
          <a:lstStyle/>
          <a:p>
            <a:pPr lvl="0"/>
            <a:r>
              <a:rPr lang="en-US" smtClean="0"/>
              <a:t>Click to edit Master title style</a:t>
            </a:r>
          </a:p>
        </p:txBody>
      </p:sp>
      <p:sp>
        <p:nvSpPr>
          <p:cNvPr id="1643523" name="Rectangle 3"/>
          <p:cNvSpPr>
            <a:spLocks noGrp="1" noChangeArrowheads="1"/>
          </p:cNvSpPr>
          <p:nvPr>
            <p:ph type="body" idx="1"/>
          </p:nvPr>
        </p:nvSpPr>
        <p:spPr bwMode="auto">
          <a:xfrm>
            <a:off x="461963" y="2079625"/>
            <a:ext cx="8329612" cy="4321175"/>
          </a:xfrm>
          <a:prstGeom prst="rect">
            <a:avLst/>
          </a:prstGeom>
          <a:noFill/>
          <a:ln w="9525">
            <a:noFill/>
            <a:miter lim="800000"/>
            <a:headEnd/>
            <a:tailEnd/>
          </a:ln>
          <a:effectLst/>
        </p:spPr>
        <p:txBody>
          <a:bodyPr vert="horz" wrap="square" lIns="94019" tIns="47009" rIns="94019" bIns="470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43524" name="Rectangle 4"/>
          <p:cNvSpPr>
            <a:spLocks noGrp="1" noChangeArrowheads="1"/>
          </p:cNvSpPr>
          <p:nvPr>
            <p:ph type="dt" sz="half" idx="2"/>
          </p:nvPr>
        </p:nvSpPr>
        <p:spPr bwMode="auto">
          <a:xfrm>
            <a:off x="461963" y="6557963"/>
            <a:ext cx="2160587" cy="500062"/>
          </a:xfrm>
          <a:prstGeom prst="rect">
            <a:avLst/>
          </a:prstGeom>
          <a:noFill/>
          <a:ln w="9525">
            <a:noFill/>
            <a:miter lim="800000"/>
            <a:headEnd/>
            <a:tailEnd/>
          </a:ln>
          <a:effectLst/>
        </p:spPr>
        <p:txBody>
          <a:bodyPr vert="horz" wrap="square" lIns="94019" tIns="47009" rIns="94019" bIns="47009" numCol="1" anchor="b" anchorCtr="0" compatLnSpc="1">
            <a:prstTxWarp prst="textNoShape">
              <a:avLst/>
            </a:prstTxWarp>
          </a:bodyPr>
          <a:lstStyle>
            <a:lvl1pPr algn="l" rtl="0" eaLnBrk="1" hangingPunct="1">
              <a:defRPr sz="1400">
                <a:effectLst>
                  <a:outerShdw blurRad="38100" dist="38100" dir="2700000" algn="tl">
                    <a:srgbClr val="FFFFFF"/>
                  </a:outerShdw>
                </a:effectLst>
              </a:defRPr>
            </a:lvl1pPr>
          </a:lstStyle>
          <a:p>
            <a:pPr>
              <a:defRPr/>
            </a:pPr>
            <a:endParaRPr lang="en-US"/>
          </a:p>
        </p:txBody>
      </p:sp>
      <p:sp>
        <p:nvSpPr>
          <p:cNvPr id="1643525" name="Rectangle 5"/>
          <p:cNvSpPr>
            <a:spLocks noGrp="1" noChangeArrowheads="1"/>
          </p:cNvSpPr>
          <p:nvPr>
            <p:ph type="ftr" sz="quarter" idx="3"/>
          </p:nvPr>
        </p:nvSpPr>
        <p:spPr bwMode="auto">
          <a:xfrm>
            <a:off x="3162300" y="6557963"/>
            <a:ext cx="2928938" cy="500062"/>
          </a:xfrm>
          <a:prstGeom prst="rect">
            <a:avLst/>
          </a:prstGeom>
          <a:noFill/>
          <a:ln w="9525">
            <a:noFill/>
            <a:miter lim="800000"/>
            <a:headEnd/>
            <a:tailEnd/>
          </a:ln>
          <a:effectLst/>
        </p:spPr>
        <p:txBody>
          <a:bodyPr vert="horz" wrap="square" lIns="94019" tIns="47009" rIns="94019" bIns="47009" numCol="1" anchor="b" anchorCtr="0" compatLnSpc="1">
            <a:prstTxWarp prst="textNoShape">
              <a:avLst/>
            </a:prstTxWarp>
          </a:bodyPr>
          <a:lstStyle>
            <a:lvl1pPr algn="ctr" rtl="0" eaLnBrk="1" hangingPunct="1">
              <a:defRPr sz="1400">
                <a:effectLst>
                  <a:outerShdw blurRad="38100" dist="38100" dir="2700000" algn="tl">
                    <a:srgbClr val="FFFFFF"/>
                  </a:outerShdw>
                </a:effectLst>
              </a:defRPr>
            </a:lvl1pPr>
          </a:lstStyle>
          <a:p>
            <a:pPr>
              <a:defRPr/>
            </a:pPr>
            <a:endParaRPr lang="en-US"/>
          </a:p>
        </p:txBody>
      </p:sp>
      <p:sp>
        <p:nvSpPr>
          <p:cNvPr id="1643526" name="Rectangle 6"/>
          <p:cNvSpPr>
            <a:spLocks noGrp="1" noChangeArrowheads="1"/>
          </p:cNvSpPr>
          <p:nvPr>
            <p:ph type="sldNum" sz="quarter" idx="4"/>
          </p:nvPr>
        </p:nvSpPr>
        <p:spPr bwMode="auto">
          <a:xfrm>
            <a:off x="6630988" y="6557963"/>
            <a:ext cx="2160587" cy="500062"/>
          </a:xfrm>
          <a:prstGeom prst="rect">
            <a:avLst/>
          </a:prstGeom>
          <a:noFill/>
          <a:ln w="9525">
            <a:noFill/>
            <a:miter lim="800000"/>
            <a:headEnd/>
            <a:tailEnd/>
          </a:ln>
          <a:effectLst/>
        </p:spPr>
        <p:txBody>
          <a:bodyPr vert="horz" wrap="square" lIns="94019" tIns="47009" rIns="94019" bIns="47009" numCol="1" anchor="b" anchorCtr="0" compatLnSpc="1">
            <a:prstTxWarp prst="textNoShape">
              <a:avLst/>
            </a:prstTxWarp>
          </a:bodyPr>
          <a:lstStyle>
            <a:lvl1pPr algn="r" eaLnBrk="1" hangingPunct="1">
              <a:defRPr sz="1400">
                <a:effectLst>
                  <a:outerShdw blurRad="38100" dist="38100" dir="2700000" algn="tl">
                    <a:srgbClr val="FFFFFF"/>
                  </a:outerShdw>
                </a:effectLst>
              </a:defRPr>
            </a:lvl1pPr>
          </a:lstStyle>
          <a:p>
            <a:fld id="{BABA91C8-FEE0-4984-934F-50657FAEB197}" type="slidenum">
              <a:rPr lang="fa-IR"/>
              <a:pPr/>
              <a:t>‹#›</a:t>
            </a:fld>
            <a:endParaRPr lang="en-US"/>
          </a:p>
        </p:txBody>
      </p:sp>
    </p:spTree>
  </p:cSld>
  <p:clrMap bg1="lt1" tx1="dk1" bg2="lt2" tx2="dk2" accent1="accent1" accent2="accent2" accent3="accent3" accent4="accent4" accent5="accent5" accent6="accent6" hlink="hlink" folHlink="folHlink"/>
  <p:sldLayoutIdLst>
    <p:sldLayoutId id="2147485728" r:id="rId1"/>
    <p:sldLayoutId id="2147485711" r:id="rId2"/>
    <p:sldLayoutId id="2147485712" r:id="rId3"/>
    <p:sldLayoutId id="2147485713" r:id="rId4"/>
    <p:sldLayoutId id="2147485714" r:id="rId5"/>
    <p:sldLayoutId id="2147485715" r:id="rId6"/>
    <p:sldLayoutId id="2147485716" r:id="rId7"/>
    <p:sldLayoutId id="2147485717" r:id="rId8"/>
    <p:sldLayoutId id="2147485718" r:id="rId9"/>
    <p:sldLayoutId id="2147485719" r:id="rId10"/>
    <p:sldLayoutId id="2147485720" r:id="rId11"/>
    <p:sldLayoutId id="2147485729" r:id="rId12"/>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643522"/>
                                        </p:tgtEl>
                                        <p:attrNameLst>
                                          <p:attrName>style.visibility</p:attrName>
                                        </p:attrNameLst>
                                      </p:cBhvr>
                                      <p:to>
                                        <p:strVal val="visible"/>
                                      </p:to>
                                    </p:set>
                                    <p:anim calcmode="lin" valueType="num">
                                      <p:cBhvr>
                                        <p:cTn id="7" dur="1000" fill="hold"/>
                                        <p:tgtEl>
                                          <p:spTgt spid="1643522"/>
                                        </p:tgtEl>
                                        <p:attrNameLst>
                                          <p:attrName>ppt_x</p:attrName>
                                        </p:attrNameLst>
                                      </p:cBhvr>
                                      <p:tavLst>
                                        <p:tav tm="0">
                                          <p:val>
                                            <p:strVal val="#ppt_x-.2"/>
                                          </p:val>
                                        </p:tav>
                                        <p:tav tm="100000">
                                          <p:val>
                                            <p:strVal val="#ppt_x"/>
                                          </p:val>
                                        </p:tav>
                                      </p:tavLst>
                                    </p:anim>
                                    <p:anim calcmode="lin" valueType="num">
                                      <p:cBhvr>
                                        <p:cTn id="8" dur="1000" fill="hold"/>
                                        <p:tgtEl>
                                          <p:spTgt spid="16435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435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643523">
                                            <p:txEl>
                                              <p:pRg st="0" end="0"/>
                                            </p:txEl>
                                          </p:spTgt>
                                        </p:tgtEl>
                                        <p:attrNameLst>
                                          <p:attrName>style.visibility</p:attrName>
                                        </p:attrNameLst>
                                      </p:cBhvr>
                                      <p:to>
                                        <p:strVal val="visible"/>
                                      </p:to>
                                    </p:set>
                                    <p:animEffect transition="in" filter="fade">
                                      <p:cBhvr>
                                        <p:cTn id="14" dur="500"/>
                                        <p:tgtEl>
                                          <p:spTgt spid="1643523">
                                            <p:txEl>
                                              <p:pRg st="0" end="0"/>
                                            </p:txEl>
                                          </p:spTgt>
                                        </p:tgtEl>
                                      </p:cBhvr>
                                    </p:animEffect>
                                    <p:anim calcmode="lin" valueType="num">
                                      <p:cBhvr>
                                        <p:cTn id="15" dur="500" fill="hold"/>
                                        <p:tgtEl>
                                          <p:spTgt spid="164352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64352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643523">
                                            <p:txEl>
                                              <p:pRg st="1" end="1"/>
                                            </p:txEl>
                                          </p:spTgt>
                                        </p:tgtEl>
                                        <p:attrNameLst>
                                          <p:attrName>style.visibility</p:attrName>
                                        </p:attrNameLst>
                                      </p:cBhvr>
                                      <p:to>
                                        <p:strVal val="visible"/>
                                      </p:to>
                                    </p:set>
                                    <p:animEffect transition="in" filter="fade">
                                      <p:cBhvr>
                                        <p:cTn id="19" dur="500"/>
                                        <p:tgtEl>
                                          <p:spTgt spid="1643523">
                                            <p:txEl>
                                              <p:pRg st="1" end="1"/>
                                            </p:txEl>
                                          </p:spTgt>
                                        </p:tgtEl>
                                      </p:cBhvr>
                                    </p:animEffect>
                                    <p:anim calcmode="lin" valueType="num">
                                      <p:cBhvr>
                                        <p:cTn id="20" dur="500" fill="hold"/>
                                        <p:tgtEl>
                                          <p:spTgt spid="164352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643523">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1643523">
                                            <p:txEl>
                                              <p:pRg st="2" end="2"/>
                                            </p:txEl>
                                          </p:spTgt>
                                        </p:tgtEl>
                                        <p:attrNameLst>
                                          <p:attrName>style.visibility</p:attrName>
                                        </p:attrNameLst>
                                      </p:cBhvr>
                                      <p:to>
                                        <p:strVal val="visible"/>
                                      </p:to>
                                    </p:set>
                                    <p:animEffect transition="in" filter="fade">
                                      <p:cBhvr>
                                        <p:cTn id="24" dur="500"/>
                                        <p:tgtEl>
                                          <p:spTgt spid="1643523">
                                            <p:txEl>
                                              <p:pRg st="2" end="2"/>
                                            </p:txEl>
                                          </p:spTgt>
                                        </p:tgtEl>
                                      </p:cBhvr>
                                    </p:animEffect>
                                    <p:anim calcmode="lin" valueType="num">
                                      <p:cBhvr>
                                        <p:cTn id="25" dur="500" fill="hold"/>
                                        <p:tgtEl>
                                          <p:spTgt spid="164352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643523">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1643523">
                                            <p:txEl>
                                              <p:pRg st="3" end="3"/>
                                            </p:txEl>
                                          </p:spTgt>
                                        </p:tgtEl>
                                        <p:attrNameLst>
                                          <p:attrName>style.visibility</p:attrName>
                                        </p:attrNameLst>
                                      </p:cBhvr>
                                      <p:to>
                                        <p:strVal val="visible"/>
                                      </p:to>
                                    </p:set>
                                    <p:animEffect transition="in" filter="fade">
                                      <p:cBhvr>
                                        <p:cTn id="29" dur="500"/>
                                        <p:tgtEl>
                                          <p:spTgt spid="1643523">
                                            <p:txEl>
                                              <p:pRg st="3" end="3"/>
                                            </p:txEl>
                                          </p:spTgt>
                                        </p:tgtEl>
                                      </p:cBhvr>
                                    </p:animEffect>
                                    <p:anim calcmode="lin" valueType="num">
                                      <p:cBhvr>
                                        <p:cTn id="30" dur="500" fill="hold"/>
                                        <p:tgtEl>
                                          <p:spTgt spid="164352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1643523">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1643523">
                                            <p:txEl>
                                              <p:pRg st="4" end="4"/>
                                            </p:txEl>
                                          </p:spTgt>
                                        </p:tgtEl>
                                        <p:attrNameLst>
                                          <p:attrName>style.visibility</p:attrName>
                                        </p:attrNameLst>
                                      </p:cBhvr>
                                      <p:to>
                                        <p:strVal val="visible"/>
                                      </p:to>
                                    </p:set>
                                    <p:animEffect transition="in" filter="fade">
                                      <p:cBhvr>
                                        <p:cTn id="34" dur="500"/>
                                        <p:tgtEl>
                                          <p:spTgt spid="1643523">
                                            <p:txEl>
                                              <p:pRg st="4" end="4"/>
                                            </p:txEl>
                                          </p:spTgt>
                                        </p:tgtEl>
                                      </p:cBhvr>
                                    </p:animEffect>
                                    <p:anim calcmode="lin" valueType="num">
                                      <p:cBhvr>
                                        <p:cTn id="35" dur="500" fill="hold"/>
                                        <p:tgtEl>
                                          <p:spTgt spid="164352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64352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3522" grpId="0"/>
      <p:bldP spid="1643523" grpId="0" build="p">
        <p:tmplLst>
          <p:tmpl lvl="1">
            <p:tnLst>
              <p:par>
                <p:cTn presetID="44" presetClass="entr" presetSubtype="0" fill="hold" nodeType="clickEffect">
                  <p:stCondLst>
                    <p:cond delay="0"/>
                  </p:stCondLst>
                  <p:childTnLst>
                    <p:set>
                      <p:cBhvr>
                        <p:cTn dur="1" fill="hold">
                          <p:stCondLst>
                            <p:cond delay="0"/>
                          </p:stCondLst>
                        </p:cTn>
                        <p:tgtEl>
                          <p:spTgt spid="1643523"/>
                        </p:tgtEl>
                        <p:attrNameLst>
                          <p:attrName>style.visibility</p:attrName>
                        </p:attrNameLst>
                      </p:cBhvr>
                      <p:to>
                        <p:strVal val="visible"/>
                      </p:to>
                    </p:set>
                    <p:animEffect transition="in" filter="fade">
                      <p:cBhvr>
                        <p:cTn dur="500"/>
                        <p:tgtEl>
                          <p:spTgt spid="1643523"/>
                        </p:tgtEl>
                      </p:cBhvr>
                    </p:animEffect>
                    <p:anim calcmode="lin" valueType="num">
                      <p:cBhvr>
                        <p:cTn dur="500" fill="hold"/>
                        <p:tgtEl>
                          <p:spTgt spid="1643523"/>
                        </p:tgtEl>
                        <p:attrNameLst>
                          <p:attrName>ppt_x</p:attrName>
                        </p:attrNameLst>
                      </p:cBhvr>
                      <p:tavLst>
                        <p:tav tm="0">
                          <p:val>
                            <p:strVal val="#ppt_x"/>
                          </p:val>
                        </p:tav>
                        <p:tav tm="100000">
                          <p:val>
                            <p:strVal val="#ppt_x"/>
                          </p:val>
                        </p:tav>
                      </p:tavLst>
                    </p:anim>
                    <p:anim calcmode="lin" valueType="num">
                      <p:cBhvr>
                        <p:cTn dur="500" fill="hold"/>
                        <p:tgtEl>
                          <p:spTgt spid="1643523"/>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1643523"/>
                        </p:tgtEl>
                        <p:attrNameLst>
                          <p:attrName>style.visibility</p:attrName>
                        </p:attrNameLst>
                      </p:cBhvr>
                      <p:to>
                        <p:strVal val="visible"/>
                      </p:to>
                    </p:set>
                    <p:animEffect transition="in" filter="fade">
                      <p:cBhvr>
                        <p:cTn dur="500"/>
                        <p:tgtEl>
                          <p:spTgt spid="1643523"/>
                        </p:tgtEl>
                      </p:cBhvr>
                    </p:animEffect>
                    <p:anim calcmode="lin" valueType="num">
                      <p:cBhvr>
                        <p:cTn dur="500" fill="hold"/>
                        <p:tgtEl>
                          <p:spTgt spid="1643523"/>
                        </p:tgtEl>
                        <p:attrNameLst>
                          <p:attrName>ppt_x</p:attrName>
                        </p:attrNameLst>
                      </p:cBhvr>
                      <p:tavLst>
                        <p:tav tm="0">
                          <p:val>
                            <p:strVal val="#ppt_x"/>
                          </p:val>
                        </p:tav>
                        <p:tav tm="100000">
                          <p:val>
                            <p:strVal val="#ppt_x"/>
                          </p:val>
                        </p:tav>
                      </p:tavLst>
                    </p:anim>
                    <p:anim calcmode="lin" valueType="num">
                      <p:cBhvr>
                        <p:cTn dur="500" fill="hold"/>
                        <p:tgtEl>
                          <p:spTgt spid="1643523"/>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1643523"/>
                        </p:tgtEl>
                        <p:attrNameLst>
                          <p:attrName>style.visibility</p:attrName>
                        </p:attrNameLst>
                      </p:cBhvr>
                      <p:to>
                        <p:strVal val="visible"/>
                      </p:to>
                    </p:set>
                    <p:animEffect transition="in" filter="fade">
                      <p:cBhvr>
                        <p:cTn dur="500"/>
                        <p:tgtEl>
                          <p:spTgt spid="1643523"/>
                        </p:tgtEl>
                      </p:cBhvr>
                    </p:animEffect>
                    <p:anim calcmode="lin" valueType="num">
                      <p:cBhvr>
                        <p:cTn dur="500" fill="hold"/>
                        <p:tgtEl>
                          <p:spTgt spid="1643523"/>
                        </p:tgtEl>
                        <p:attrNameLst>
                          <p:attrName>ppt_x</p:attrName>
                        </p:attrNameLst>
                      </p:cBhvr>
                      <p:tavLst>
                        <p:tav tm="0">
                          <p:val>
                            <p:strVal val="#ppt_x"/>
                          </p:val>
                        </p:tav>
                        <p:tav tm="100000">
                          <p:val>
                            <p:strVal val="#ppt_x"/>
                          </p:val>
                        </p:tav>
                      </p:tavLst>
                    </p:anim>
                    <p:anim calcmode="lin" valueType="num">
                      <p:cBhvr>
                        <p:cTn dur="500" fill="hold"/>
                        <p:tgtEl>
                          <p:spTgt spid="1643523"/>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1643523"/>
                        </p:tgtEl>
                        <p:attrNameLst>
                          <p:attrName>style.visibility</p:attrName>
                        </p:attrNameLst>
                      </p:cBhvr>
                      <p:to>
                        <p:strVal val="visible"/>
                      </p:to>
                    </p:set>
                    <p:animEffect transition="in" filter="fade">
                      <p:cBhvr>
                        <p:cTn dur="500"/>
                        <p:tgtEl>
                          <p:spTgt spid="1643523"/>
                        </p:tgtEl>
                      </p:cBhvr>
                    </p:animEffect>
                    <p:anim calcmode="lin" valueType="num">
                      <p:cBhvr>
                        <p:cTn dur="500" fill="hold"/>
                        <p:tgtEl>
                          <p:spTgt spid="1643523"/>
                        </p:tgtEl>
                        <p:attrNameLst>
                          <p:attrName>ppt_x</p:attrName>
                        </p:attrNameLst>
                      </p:cBhvr>
                      <p:tavLst>
                        <p:tav tm="0">
                          <p:val>
                            <p:strVal val="#ppt_x"/>
                          </p:val>
                        </p:tav>
                        <p:tav tm="100000">
                          <p:val>
                            <p:strVal val="#ppt_x"/>
                          </p:val>
                        </p:tav>
                      </p:tavLst>
                    </p:anim>
                    <p:anim calcmode="lin" valueType="num">
                      <p:cBhvr>
                        <p:cTn dur="500" fill="hold"/>
                        <p:tgtEl>
                          <p:spTgt spid="1643523"/>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1643523"/>
                        </p:tgtEl>
                        <p:attrNameLst>
                          <p:attrName>style.visibility</p:attrName>
                        </p:attrNameLst>
                      </p:cBhvr>
                      <p:to>
                        <p:strVal val="visible"/>
                      </p:to>
                    </p:set>
                    <p:animEffect transition="in" filter="fade">
                      <p:cBhvr>
                        <p:cTn dur="500"/>
                        <p:tgtEl>
                          <p:spTgt spid="1643523"/>
                        </p:tgtEl>
                      </p:cBhvr>
                    </p:animEffect>
                    <p:anim calcmode="lin" valueType="num">
                      <p:cBhvr>
                        <p:cTn dur="500" fill="hold"/>
                        <p:tgtEl>
                          <p:spTgt spid="1643523"/>
                        </p:tgtEl>
                        <p:attrNameLst>
                          <p:attrName>ppt_x</p:attrName>
                        </p:attrNameLst>
                      </p:cBhvr>
                      <p:tavLst>
                        <p:tav tm="0">
                          <p:val>
                            <p:strVal val="#ppt_x"/>
                          </p:val>
                        </p:tav>
                        <p:tav tm="100000">
                          <p:val>
                            <p:strVal val="#ppt_x"/>
                          </p:val>
                        </p:tav>
                      </p:tavLst>
                    </p:anim>
                    <p:anim calcmode="lin" valueType="num">
                      <p:cBhvr>
                        <p:cTn dur="500" fill="hold"/>
                        <p:tgtEl>
                          <p:spTgt spid="1643523"/>
                        </p:tgtEl>
                        <p:attrNameLst>
                          <p:attrName>ppt_y</p:attrName>
                        </p:attrNameLst>
                      </p:cBhvr>
                      <p:tavLst>
                        <p:tav tm="0">
                          <p:val>
                            <p:strVal val="#ppt_y+.05"/>
                          </p:val>
                        </p:tav>
                        <p:tav tm="100000">
                          <p:val>
                            <p:strVal val="#ppt_y"/>
                          </p:val>
                        </p:tav>
                      </p:tavLst>
                    </p:anim>
                  </p:childTnLst>
                </p:cTn>
              </p:par>
            </p:tnLst>
          </p:tmpl>
        </p:tmplLst>
      </p:bldP>
    </p:bldLst>
  </p:timing>
  <p:txStyles>
    <p:titleStyle>
      <a:lvl1pPr algn="ctr" defTabSz="939800" rtl="1" eaLnBrk="0" fontAlgn="base" hangingPunct="0">
        <a:spcBef>
          <a:spcPct val="0"/>
        </a:spcBef>
        <a:spcAft>
          <a:spcPct val="0"/>
        </a:spcAft>
        <a:defRPr sz="4500">
          <a:solidFill>
            <a:schemeClr val="tx2"/>
          </a:solidFill>
          <a:effectLst>
            <a:outerShdw blurRad="38100" dist="38100" dir="2700000" algn="tl">
              <a:srgbClr val="000000"/>
            </a:outerShdw>
          </a:effectLst>
          <a:latin typeface="+mj-lt"/>
          <a:ea typeface="+mj-ea"/>
          <a:cs typeface="+mj-cs"/>
        </a:defRPr>
      </a:lvl1pPr>
      <a:lvl2pPr algn="ctr" defTabSz="939800" rtl="1" eaLnBrk="0" fontAlgn="base" hangingPunct="0">
        <a:spcBef>
          <a:spcPct val="0"/>
        </a:spcBef>
        <a:spcAft>
          <a:spcPct val="0"/>
        </a:spcAft>
        <a:defRPr sz="4500">
          <a:solidFill>
            <a:schemeClr val="tx2"/>
          </a:solidFill>
          <a:effectLst>
            <a:outerShdw blurRad="38100" dist="38100" dir="2700000" algn="tl">
              <a:srgbClr val="000000"/>
            </a:outerShdw>
          </a:effectLst>
          <a:latin typeface="Tahoma" pitchFamily="34" charset="0"/>
          <a:cs typeface="Arial" pitchFamily="34" charset="0"/>
        </a:defRPr>
      </a:lvl2pPr>
      <a:lvl3pPr algn="ctr" defTabSz="939800" rtl="1" eaLnBrk="0" fontAlgn="base" hangingPunct="0">
        <a:spcBef>
          <a:spcPct val="0"/>
        </a:spcBef>
        <a:spcAft>
          <a:spcPct val="0"/>
        </a:spcAft>
        <a:defRPr sz="4500">
          <a:solidFill>
            <a:schemeClr val="tx2"/>
          </a:solidFill>
          <a:effectLst>
            <a:outerShdw blurRad="38100" dist="38100" dir="2700000" algn="tl">
              <a:srgbClr val="000000"/>
            </a:outerShdw>
          </a:effectLst>
          <a:latin typeface="Tahoma" pitchFamily="34" charset="0"/>
          <a:cs typeface="Arial" pitchFamily="34" charset="0"/>
        </a:defRPr>
      </a:lvl3pPr>
      <a:lvl4pPr algn="ctr" defTabSz="939800" rtl="1" eaLnBrk="0" fontAlgn="base" hangingPunct="0">
        <a:spcBef>
          <a:spcPct val="0"/>
        </a:spcBef>
        <a:spcAft>
          <a:spcPct val="0"/>
        </a:spcAft>
        <a:defRPr sz="4500">
          <a:solidFill>
            <a:schemeClr val="tx2"/>
          </a:solidFill>
          <a:effectLst>
            <a:outerShdw blurRad="38100" dist="38100" dir="2700000" algn="tl">
              <a:srgbClr val="000000"/>
            </a:outerShdw>
          </a:effectLst>
          <a:latin typeface="Tahoma" pitchFamily="34" charset="0"/>
          <a:cs typeface="Arial" pitchFamily="34" charset="0"/>
        </a:defRPr>
      </a:lvl4pPr>
      <a:lvl5pPr algn="ctr" defTabSz="939800" rtl="1" eaLnBrk="0" fontAlgn="base" hangingPunct="0">
        <a:spcBef>
          <a:spcPct val="0"/>
        </a:spcBef>
        <a:spcAft>
          <a:spcPct val="0"/>
        </a:spcAft>
        <a:defRPr sz="4500">
          <a:solidFill>
            <a:schemeClr val="tx2"/>
          </a:solidFill>
          <a:effectLst>
            <a:outerShdw blurRad="38100" dist="38100" dir="2700000" algn="tl">
              <a:srgbClr val="000000"/>
            </a:outerShdw>
          </a:effectLst>
          <a:latin typeface="Tahoma" pitchFamily="34" charset="0"/>
          <a:cs typeface="Arial" pitchFamily="34" charset="0"/>
        </a:defRPr>
      </a:lvl5pPr>
      <a:lvl6pPr marL="457200" algn="ctr" defTabSz="939800" rtl="1" fontAlgn="base">
        <a:spcBef>
          <a:spcPct val="0"/>
        </a:spcBef>
        <a:spcAft>
          <a:spcPct val="0"/>
        </a:spcAft>
        <a:defRPr sz="4500">
          <a:solidFill>
            <a:schemeClr val="tx2"/>
          </a:solidFill>
          <a:effectLst>
            <a:outerShdw blurRad="38100" dist="38100" dir="2700000" algn="tl">
              <a:srgbClr val="000000"/>
            </a:outerShdw>
          </a:effectLst>
          <a:latin typeface="Tahoma" pitchFamily="34" charset="0"/>
          <a:cs typeface="Arial" pitchFamily="34" charset="0"/>
        </a:defRPr>
      </a:lvl6pPr>
      <a:lvl7pPr marL="914400" algn="ctr" defTabSz="939800" rtl="1" fontAlgn="base">
        <a:spcBef>
          <a:spcPct val="0"/>
        </a:spcBef>
        <a:spcAft>
          <a:spcPct val="0"/>
        </a:spcAft>
        <a:defRPr sz="4500">
          <a:solidFill>
            <a:schemeClr val="tx2"/>
          </a:solidFill>
          <a:effectLst>
            <a:outerShdw blurRad="38100" dist="38100" dir="2700000" algn="tl">
              <a:srgbClr val="000000"/>
            </a:outerShdw>
          </a:effectLst>
          <a:latin typeface="Tahoma" pitchFamily="34" charset="0"/>
          <a:cs typeface="Arial" pitchFamily="34" charset="0"/>
        </a:defRPr>
      </a:lvl7pPr>
      <a:lvl8pPr marL="1371600" algn="ctr" defTabSz="939800" rtl="1" fontAlgn="base">
        <a:spcBef>
          <a:spcPct val="0"/>
        </a:spcBef>
        <a:spcAft>
          <a:spcPct val="0"/>
        </a:spcAft>
        <a:defRPr sz="4500">
          <a:solidFill>
            <a:schemeClr val="tx2"/>
          </a:solidFill>
          <a:effectLst>
            <a:outerShdw blurRad="38100" dist="38100" dir="2700000" algn="tl">
              <a:srgbClr val="000000"/>
            </a:outerShdw>
          </a:effectLst>
          <a:latin typeface="Tahoma" pitchFamily="34" charset="0"/>
          <a:cs typeface="Arial" pitchFamily="34" charset="0"/>
        </a:defRPr>
      </a:lvl8pPr>
      <a:lvl9pPr marL="1828800" algn="ctr" defTabSz="939800" rtl="1" fontAlgn="base">
        <a:spcBef>
          <a:spcPct val="0"/>
        </a:spcBef>
        <a:spcAft>
          <a:spcPct val="0"/>
        </a:spcAft>
        <a:defRPr sz="4500">
          <a:solidFill>
            <a:schemeClr val="tx2"/>
          </a:solidFill>
          <a:effectLst>
            <a:outerShdw blurRad="38100" dist="38100" dir="2700000" algn="tl">
              <a:srgbClr val="000000"/>
            </a:outerShdw>
          </a:effectLst>
          <a:latin typeface="Tahoma" pitchFamily="34" charset="0"/>
          <a:cs typeface="Arial" pitchFamily="34" charset="0"/>
        </a:defRPr>
      </a:lvl9pPr>
    </p:titleStyle>
    <p:bodyStyle>
      <a:lvl1pPr marL="352425" indent="-352425" algn="r" defTabSz="939800" rtl="1" eaLnBrk="0" fontAlgn="base" hangingPunct="0">
        <a:spcBef>
          <a:spcPct val="20000"/>
        </a:spcBef>
        <a:spcAft>
          <a:spcPct val="0"/>
        </a:spcAft>
        <a:buClr>
          <a:schemeClr val="hlink"/>
        </a:buClr>
        <a:buSzPct val="65000"/>
        <a:buFont typeface="Wingdings" panose="05000000000000000000" pitchFamily="2" charset="2"/>
        <a:buChar char="n"/>
        <a:defRPr sz="3300">
          <a:solidFill>
            <a:schemeClr val="tx1"/>
          </a:solidFill>
          <a:effectLst>
            <a:outerShdw blurRad="38100" dist="38100" dir="2700000" algn="tl">
              <a:srgbClr val="FFFFFF"/>
            </a:outerShdw>
          </a:effectLst>
          <a:latin typeface="+mn-lt"/>
          <a:ea typeface="+mn-ea"/>
          <a:cs typeface="+mn-cs"/>
        </a:defRPr>
      </a:lvl1pPr>
      <a:lvl2pPr marL="763588" indent="-293688" algn="r" defTabSz="939800" rtl="1" eaLnBrk="0" fontAlgn="base" hangingPunct="0">
        <a:spcBef>
          <a:spcPct val="20000"/>
        </a:spcBef>
        <a:spcAft>
          <a:spcPct val="0"/>
        </a:spcAft>
        <a:buClr>
          <a:schemeClr val="folHlink"/>
        </a:buClr>
        <a:buSzPct val="65000"/>
        <a:buFont typeface="Wingdings" panose="05000000000000000000" pitchFamily="2" charset="2"/>
        <a:buChar char="n"/>
        <a:defRPr sz="2900">
          <a:solidFill>
            <a:schemeClr val="tx1"/>
          </a:solidFill>
          <a:effectLst>
            <a:outerShdw blurRad="38100" dist="38100" dir="2700000" algn="tl">
              <a:srgbClr val="FFFFFF"/>
            </a:outerShdw>
          </a:effectLst>
          <a:latin typeface="+mn-lt"/>
          <a:cs typeface="+mn-cs"/>
        </a:defRPr>
      </a:lvl2pPr>
      <a:lvl3pPr marL="1174750" indent="-234950" algn="r" defTabSz="939800" rtl="1" eaLnBrk="0" fontAlgn="base" hangingPunct="0">
        <a:spcBef>
          <a:spcPct val="20000"/>
        </a:spcBef>
        <a:spcAft>
          <a:spcPct val="0"/>
        </a:spcAft>
        <a:buClr>
          <a:schemeClr val="hlink"/>
        </a:buClr>
        <a:buSzPct val="65000"/>
        <a:buFont typeface="Wingdings" panose="05000000000000000000" pitchFamily="2" charset="2"/>
        <a:buChar char="n"/>
        <a:defRPr sz="2500">
          <a:solidFill>
            <a:schemeClr val="tx1"/>
          </a:solidFill>
          <a:effectLst>
            <a:outerShdw blurRad="38100" dist="38100" dir="2700000" algn="tl">
              <a:srgbClr val="FFFFFF"/>
            </a:outerShdw>
          </a:effectLst>
          <a:latin typeface="+mn-lt"/>
          <a:cs typeface="+mn-cs"/>
        </a:defRPr>
      </a:lvl3pPr>
      <a:lvl4pPr marL="1644650" indent="-234950" algn="r" defTabSz="939800" rtl="1" eaLnBrk="0" fontAlgn="base" hangingPunct="0">
        <a:spcBef>
          <a:spcPct val="20000"/>
        </a:spcBef>
        <a:spcAft>
          <a:spcPct val="0"/>
        </a:spcAft>
        <a:buClr>
          <a:schemeClr val="folHlink"/>
        </a:buClr>
        <a:buSzPct val="65000"/>
        <a:buFont typeface="Wingdings" panose="05000000000000000000" pitchFamily="2" charset="2"/>
        <a:buChar char="n"/>
        <a:defRPr sz="2100">
          <a:solidFill>
            <a:schemeClr val="tx1"/>
          </a:solidFill>
          <a:effectLst>
            <a:outerShdw blurRad="38100" dist="38100" dir="2700000" algn="tl">
              <a:srgbClr val="FFFFFF"/>
            </a:outerShdw>
          </a:effectLst>
          <a:latin typeface="+mn-lt"/>
          <a:cs typeface="+mn-cs"/>
        </a:defRPr>
      </a:lvl4pPr>
      <a:lvl5pPr marL="2116138" indent="-236538" algn="r" defTabSz="939800" rtl="1"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effectLst>
            <a:outerShdw blurRad="38100" dist="38100" dir="2700000" algn="tl">
              <a:srgbClr val="FFFFFF"/>
            </a:outerShdw>
          </a:effectLst>
          <a:latin typeface="+mn-lt"/>
          <a:cs typeface="+mn-cs"/>
        </a:defRPr>
      </a:lvl5pPr>
      <a:lvl6pPr marL="2573338" indent="-236538" algn="r" defTabSz="939800" rtl="1" fontAlgn="base">
        <a:spcBef>
          <a:spcPct val="20000"/>
        </a:spcBef>
        <a:spcAft>
          <a:spcPct val="0"/>
        </a:spcAft>
        <a:buClr>
          <a:schemeClr val="hlink"/>
        </a:buClr>
        <a:buSzPct val="65000"/>
        <a:buFont typeface="Wingdings" pitchFamily="2" charset="2"/>
        <a:buChar char="n"/>
        <a:defRPr sz="2100">
          <a:solidFill>
            <a:schemeClr val="tx1"/>
          </a:solidFill>
          <a:effectLst>
            <a:outerShdw blurRad="38100" dist="38100" dir="2700000" algn="tl">
              <a:srgbClr val="FFFFFF"/>
            </a:outerShdw>
          </a:effectLst>
          <a:latin typeface="+mn-lt"/>
          <a:cs typeface="+mn-cs"/>
        </a:defRPr>
      </a:lvl6pPr>
      <a:lvl7pPr marL="3030538" indent="-236538" algn="r" defTabSz="939800" rtl="1" fontAlgn="base">
        <a:spcBef>
          <a:spcPct val="20000"/>
        </a:spcBef>
        <a:spcAft>
          <a:spcPct val="0"/>
        </a:spcAft>
        <a:buClr>
          <a:schemeClr val="hlink"/>
        </a:buClr>
        <a:buSzPct val="65000"/>
        <a:buFont typeface="Wingdings" pitchFamily="2" charset="2"/>
        <a:buChar char="n"/>
        <a:defRPr sz="2100">
          <a:solidFill>
            <a:schemeClr val="tx1"/>
          </a:solidFill>
          <a:effectLst>
            <a:outerShdw blurRad="38100" dist="38100" dir="2700000" algn="tl">
              <a:srgbClr val="FFFFFF"/>
            </a:outerShdw>
          </a:effectLst>
          <a:latin typeface="+mn-lt"/>
          <a:cs typeface="+mn-cs"/>
        </a:defRPr>
      </a:lvl7pPr>
      <a:lvl8pPr marL="3487738" indent="-236538" algn="r" defTabSz="939800" rtl="1" fontAlgn="base">
        <a:spcBef>
          <a:spcPct val="20000"/>
        </a:spcBef>
        <a:spcAft>
          <a:spcPct val="0"/>
        </a:spcAft>
        <a:buClr>
          <a:schemeClr val="hlink"/>
        </a:buClr>
        <a:buSzPct val="65000"/>
        <a:buFont typeface="Wingdings" pitchFamily="2" charset="2"/>
        <a:buChar char="n"/>
        <a:defRPr sz="2100">
          <a:solidFill>
            <a:schemeClr val="tx1"/>
          </a:solidFill>
          <a:effectLst>
            <a:outerShdw blurRad="38100" dist="38100" dir="2700000" algn="tl">
              <a:srgbClr val="FFFFFF"/>
            </a:outerShdw>
          </a:effectLst>
          <a:latin typeface="+mn-lt"/>
          <a:cs typeface="+mn-cs"/>
        </a:defRPr>
      </a:lvl8pPr>
      <a:lvl9pPr marL="3944938" indent="-236538" algn="r" defTabSz="939800" rtl="1" fontAlgn="base">
        <a:spcBef>
          <a:spcPct val="20000"/>
        </a:spcBef>
        <a:spcAft>
          <a:spcPct val="0"/>
        </a:spcAft>
        <a:buClr>
          <a:schemeClr val="hlink"/>
        </a:buClr>
        <a:buSzPct val="65000"/>
        <a:buFont typeface="Wingdings" pitchFamily="2" charset="2"/>
        <a:buChar char="n"/>
        <a:defRPr sz="2100">
          <a:solidFill>
            <a:schemeClr val="tx1"/>
          </a:solidFill>
          <a:effectLst>
            <a:outerShdw blurRad="38100" dist="38100" dir="2700000" algn="tl">
              <a:srgbClr val="FFFFFF"/>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hyperlink" Target="http://farsi.khamenei.ir/newspart-index?sid=48&amp;npt=7"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pic>
        <p:nvPicPr>
          <p:cNvPr id="9220" name="Picture 1" descr="C:\Documents and Settings\Guest\Desktop\as\New Folder\Bliss.bmp"/>
          <p:cNvPicPr>
            <a:picLocks noChangeAspect="1" noChangeArrowheads="1"/>
          </p:cNvPicPr>
          <p:nvPr/>
        </p:nvPicPr>
        <p:blipFill>
          <a:blip r:embed="rId2">
            <a:extLst>
              <a:ext uri="{28A0092B-C50C-407E-A947-70E740481C1C}">
                <a14:useLocalDpi xmlns:a14="http://schemas.microsoft.com/office/drawing/2010/main" val="0"/>
              </a:ext>
            </a:extLst>
          </a:blip>
          <a:srcRect l="17188" t="10703" b="3960"/>
          <a:stretch>
            <a:fillRect/>
          </a:stretch>
        </p:blipFill>
        <p:spPr bwMode="auto">
          <a:xfrm>
            <a:off x="0" y="0"/>
            <a:ext cx="9253538" cy="720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0" descr="017"/>
          <p:cNvPicPr>
            <a:picLocks noChangeAspect="1" noChangeArrowheads="1"/>
          </p:cNvPicPr>
          <p:nvPr/>
        </p:nvPicPr>
        <p:blipFill>
          <a:blip r:embed="rId3" cstate="print">
            <a:clrChange>
              <a:clrFrom>
                <a:srgbClr val="FFFFFF"/>
              </a:clrFrom>
              <a:clrTo>
                <a:srgbClr val="FFFFFF">
                  <a:alpha val="0"/>
                </a:srgbClr>
              </a:clrTo>
            </a:clrChange>
            <a:lum bright="100000"/>
          </a:blip>
          <a:srcRect/>
          <a:stretch>
            <a:fillRect/>
          </a:stretch>
        </p:blipFill>
        <p:spPr bwMode="auto">
          <a:xfrm>
            <a:off x="5191125" y="502443"/>
            <a:ext cx="3600450" cy="1235075"/>
          </a:xfrm>
          <a:prstGeom prst="rect">
            <a:avLst/>
          </a:prstGeom>
          <a:solidFill>
            <a:srgbClr val="00B050"/>
          </a:solidFill>
          <a:ln w="28575">
            <a:solidFill>
              <a:srgbClr val="FFFF00"/>
            </a:solidFill>
            <a:headEnd/>
            <a:tailEnd/>
          </a:ln>
        </p:spPr>
        <p:style>
          <a:lnRef idx="0">
            <a:schemeClr val="accent6"/>
          </a:lnRef>
          <a:fillRef idx="3">
            <a:schemeClr val="accent6"/>
          </a:fillRef>
          <a:effectRef idx="3">
            <a:schemeClr val="accent6"/>
          </a:effectRef>
          <a:fontRef idx="minor">
            <a:schemeClr val="lt1"/>
          </a:fontRef>
        </p:style>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06289" y="2660631"/>
            <a:ext cx="8424936" cy="3903863"/>
          </a:xfrm>
          <a:ln>
            <a:solidFill>
              <a:schemeClr val="bg1"/>
            </a:solidFill>
          </a:ln>
        </p:spPr>
        <p:txBody>
          <a:bodyPr>
            <a:noAutofit/>
          </a:bodyPr>
          <a:lstStyle/>
          <a:p>
            <a:pPr>
              <a:lnSpc>
                <a:spcPct val="130000"/>
              </a:lnSpc>
              <a:defRPr/>
            </a:pPr>
            <a:r>
              <a:rPr lang="fa-IR" sz="4858" dirty="0">
                <a:solidFill>
                  <a:schemeClr val="tx1">
                    <a:lumMod val="95000"/>
                    <a:lumOff val="5000"/>
                  </a:schemeClr>
                </a:solidFill>
                <a:cs typeface="B Shiraz" pitchFamily="2" charset="-78"/>
              </a:rPr>
              <a:t>باید ما به دنبال این باشیم که </a:t>
            </a:r>
            <a:r>
              <a:rPr lang="fa-IR" sz="4858"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cs typeface="B Titr" pitchFamily="2" charset="-78"/>
              </a:rPr>
              <a:t>”فرهنگ زندگی“ </a:t>
            </a:r>
            <a:r>
              <a:rPr lang="fa-IR" sz="4858" dirty="0">
                <a:solidFill>
                  <a:schemeClr val="tx1">
                    <a:lumMod val="95000"/>
                    <a:lumOff val="5000"/>
                  </a:schemeClr>
                </a:solidFill>
                <a:cs typeface="B Shiraz" pitchFamily="2" charset="-78"/>
              </a:rPr>
              <a:t>را </a:t>
            </a:r>
            <a:r>
              <a:rPr lang="fa-IR" sz="4858" dirty="0">
                <a:solidFill>
                  <a:srgbClr val="FF0000"/>
                </a:solidFill>
                <a:cs typeface="B Shiraz" pitchFamily="2" charset="-78"/>
              </a:rPr>
              <a:t>تبیین</a:t>
            </a:r>
            <a:r>
              <a:rPr lang="fa-IR" sz="4858" dirty="0">
                <a:solidFill>
                  <a:schemeClr val="tx1">
                    <a:lumMod val="95000"/>
                    <a:lumOff val="5000"/>
                  </a:schemeClr>
                </a:solidFill>
                <a:cs typeface="B Shiraz" pitchFamily="2" charset="-78"/>
              </a:rPr>
              <a:t> کنیم، </a:t>
            </a:r>
            <a:r>
              <a:rPr lang="fa-IR" sz="4858" dirty="0">
                <a:solidFill>
                  <a:srgbClr val="FF0000"/>
                </a:solidFill>
                <a:cs typeface="B Shiraz" pitchFamily="2" charset="-78"/>
              </a:rPr>
              <a:t>تدوین</a:t>
            </a:r>
            <a:r>
              <a:rPr lang="fa-IR" sz="4858" dirty="0">
                <a:solidFill>
                  <a:schemeClr val="tx1">
                    <a:lumMod val="95000"/>
                    <a:lumOff val="5000"/>
                  </a:schemeClr>
                </a:solidFill>
                <a:cs typeface="B Shiraz" pitchFamily="2" charset="-78"/>
              </a:rPr>
              <a:t> کنیم و به شکل مطلوب اسلام </a:t>
            </a:r>
            <a:r>
              <a:rPr lang="fa-IR" sz="4858" dirty="0">
                <a:solidFill>
                  <a:srgbClr val="FF0000"/>
                </a:solidFill>
                <a:cs typeface="B Shiraz" pitchFamily="2" charset="-78"/>
              </a:rPr>
              <a:t>تحقق</a:t>
            </a:r>
            <a:r>
              <a:rPr lang="fa-IR" sz="4858" dirty="0">
                <a:solidFill>
                  <a:schemeClr val="tx1">
                    <a:lumMod val="95000"/>
                    <a:lumOff val="5000"/>
                  </a:schemeClr>
                </a:solidFill>
                <a:cs typeface="B Shiraz" pitchFamily="2" charset="-78"/>
              </a:rPr>
              <a:t> بخشیم. </a:t>
            </a:r>
            <a:endParaRPr lang="en-US" sz="4858" dirty="0">
              <a:solidFill>
                <a:schemeClr val="tx1">
                  <a:lumMod val="95000"/>
                  <a:lumOff val="5000"/>
                </a:schemeClr>
              </a:solidFill>
              <a:cs typeface="B Shiraz" pitchFamily="2" charset="-78"/>
            </a:endParaRPr>
          </a:p>
        </p:txBody>
      </p:sp>
      <p:sp>
        <p:nvSpPr>
          <p:cNvPr id="6" name="Title 1"/>
          <p:cNvSpPr txBox="1">
            <a:spLocks/>
          </p:cNvSpPr>
          <p:nvPr/>
        </p:nvSpPr>
        <p:spPr>
          <a:xfrm>
            <a:off x="650875" y="563563"/>
            <a:ext cx="7864475" cy="1663700"/>
          </a:xfrm>
          <a:prstGeom prst="rect">
            <a:avLst/>
          </a:prstGeom>
        </p:spPr>
        <p:txBody>
          <a:bodyPr anchor="b"/>
          <a:lstStyle/>
          <a:p>
            <a:pPr algn="ctr" defTabSz="925373" rtl="1" eaLnBrk="1" fontAlgn="auto" hangingPunct="1">
              <a:spcAft>
                <a:spcPts val="0"/>
              </a:spcAft>
              <a:defRPr/>
            </a:pPr>
            <a:r>
              <a:rPr lang="fa-IR" sz="4858" dirty="0">
                <a:solidFill>
                  <a:srgbClr val="C00000"/>
                </a:solidFill>
                <a:effectLst>
                  <a:outerShdw blurRad="38100" dist="38100" dir="2700000" algn="tl">
                    <a:srgbClr val="000000">
                      <a:alpha val="43137"/>
                    </a:srgbClr>
                  </a:outerShdw>
                </a:effectLst>
                <a:latin typeface="+mj-lt"/>
                <a:ea typeface="+mj-ea"/>
                <a:cs typeface="B Titr" pitchFamily="2" charset="-78"/>
              </a:rPr>
              <a:t>امام خامنه ای:</a:t>
            </a:r>
            <a:r>
              <a:rPr lang="fa-IR" sz="4858" dirty="0">
                <a:solidFill>
                  <a:srgbClr val="C00000"/>
                </a:solidFill>
                <a:latin typeface="+mj-lt"/>
                <a:ea typeface="+mj-ea"/>
                <a:cs typeface="B Titr" pitchFamily="2" charset="-78"/>
              </a:rPr>
              <a:t/>
            </a:r>
            <a:br>
              <a:rPr lang="fa-IR" sz="4858" dirty="0">
                <a:solidFill>
                  <a:srgbClr val="C00000"/>
                </a:solidFill>
                <a:latin typeface="+mj-lt"/>
                <a:ea typeface="+mj-ea"/>
                <a:cs typeface="B Titr" pitchFamily="2" charset="-78"/>
              </a:rPr>
            </a:br>
            <a:r>
              <a:rPr lang="fa-IR" sz="4858" dirty="0">
                <a:solidFill>
                  <a:srgbClr val="C00000"/>
                </a:solidFill>
                <a:latin typeface="+mj-lt"/>
                <a:ea typeface="+mj-ea"/>
                <a:cs typeface="B Titr" pitchFamily="2" charset="-78"/>
              </a:rPr>
              <a:t> </a:t>
            </a:r>
            <a:r>
              <a:rPr lang="fa-IR" sz="1822" dirty="0">
                <a:solidFill>
                  <a:srgbClr val="C00000"/>
                </a:solidFill>
                <a:latin typeface="+mj-lt"/>
                <a:ea typeface="+mj-ea"/>
                <a:cs typeface="B Titr" pitchFamily="2" charset="-78"/>
              </a:rPr>
              <a:t>بیانات در دیدار جوانان استان خراسان شمالی(91/7/23)</a:t>
            </a:r>
            <a:endParaRPr lang="fa-IR" sz="4858" dirty="0">
              <a:solidFill>
                <a:srgbClr val="C00000"/>
              </a:solidFill>
              <a:latin typeface="+mj-lt"/>
              <a:ea typeface="+mj-ea"/>
              <a:cs typeface="B Titr" pitchFamily="2" charset="-78"/>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88" y="71438"/>
            <a:ext cx="9001125" cy="7129462"/>
          </a:xfrm>
        </p:spPr>
        <p:txBody>
          <a:bodyPr/>
          <a:lstStyle/>
          <a:p>
            <a:pPr marL="0" indent="0">
              <a:buFont typeface="Wingdings" panose="05000000000000000000" pitchFamily="2" charset="2"/>
              <a:buNone/>
              <a:defRPr/>
            </a:pPr>
            <a:r>
              <a:rPr lang="fa-IR" sz="2800" dirty="0">
                <a:solidFill>
                  <a:srgbClr val="FF0000"/>
                </a:solidFill>
                <a:effectLst/>
                <a:cs typeface="B Titr" panose="00000700000000000000" pitchFamily="2" charset="-78"/>
              </a:rPr>
              <a:t>8-</a:t>
            </a:r>
            <a:r>
              <a:rPr lang="fa-IR" sz="2400" dirty="0" smtClean="0">
                <a:effectLst/>
                <a:cs typeface="B Titr" panose="00000700000000000000" pitchFamily="2" charset="-78"/>
              </a:rPr>
              <a:t> </a:t>
            </a:r>
            <a:r>
              <a:rPr lang="en-US" sz="2400" dirty="0">
                <a:effectLst/>
                <a:cs typeface="B Titr" panose="00000700000000000000" pitchFamily="2" charset="-78"/>
              </a:rPr>
              <a:t> </a:t>
            </a:r>
            <a:r>
              <a:rPr lang="ar-SA" sz="2800" dirty="0" smtClean="0">
                <a:solidFill>
                  <a:srgbClr val="FF0000"/>
                </a:solidFill>
                <a:effectLst/>
                <a:cs typeface="B Titr" panose="00000700000000000000" pitchFamily="2" charset="-78"/>
              </a:rPr>
              <a:t>انقلابی گری</a:t>
            </a:r>
            <a:endParaRPr lang="en-US" sz="1800" dirty="0">
              <a:solidFill>
                <a:srgbClr val="FF0000"/>
              </a:solidFill>
              <a:effectLst/>
              <a:cs typeface="B Titr" panose="00000700000000000000" pitchFamily="2" charset="-78"/>
            </a:endParaRPr>
          </a:p>
          <a:p>
            <a:pPr marL="0" indent="0">
              <a:buFont typeface="Wingdings" panose="05000000000000000000" pitchFamily="2" charset="2"/>
              <a:buNone/>
              <a:defRPr/>
            </a:pPr>
            <a:r>
              <a:rPr lang="en-US" sz="2800" dirty="0">
                <a:effectLst/>
                <a:cs typeface="B Titr" panose="00000700000000000000" pitchFamily="2" charset="-78"/>
              </a:rPr>
              <a:t>1.</a:t>
            </a:r>
            <a:r>
              <a:rPr lang="ar-SA" sz="2800" dirty="0">
                <a:effectLst/>
                <a:cs typeface="B Titr" panose="00000700000000000000" pitchFamily="2" charset="-78"/>
              </a:rPr>
              <a:t>روحیه و ذهن و عمل انقلابی، مهم ترین درس امام به ملت و مسؤولان</a:t>
            </a:r>
            <a:endParaRPr lang="en-US" sz="2800" dirty="0">
              <a:effectLst/>
              <a:cs typeface="B Titr" panose="00000700000000000000" pitchFamily="2" charset="-78"/>
            </a:endParaRPr>
          </a:p>
          <a:p>
            <a:pPr marL="0" indent="0">
              <a:buFont typeface="Wingdings" panose="05000000000000000000" pitchFamily="2" charset="2"/>
              <a:buNone/>
              <a:defRPr/>
            </a:pPr>
            <a:r>
              <a:rPr lang="en-US" sz="2800" dirty="0">
                <a:effectLst/>
                <a:cs typeface="B Titr" panose="00000700000000000000" pitchFamily="2" charset="-78"/>
              </a:rPr>
              <a:t> </a:t>
            </a:r>
            <a:r>
              <a:rPr lang="en-US" sz="2800" dirty="0" smtClean="0">
                <a:effectLst/>
                <a:cs typeface="B Titr" panose="00000700000000000000" pitchFamily="2" charset="-78"/>
              </a:rPr>
              <a:t>2.</a:t>
            </a:r>
            <a:r>
              <a:rPr lang="ar-SA" sz="2800" dirty="0">
                <a:effectLst/>
                <a:cs typeface="B Titr" panose="00000700000000000000" pitchFamily="2" charset="-78"/>
              </a:rPr>
              <a:t>انقلابی بودن هزینه دارد اما سازش و انقلابی نبودن بیشتر هزینه دارد</a:t>
            </a:r>
            <a:endParaRPr lang="en-US" sz="2800" dirty="0">
              <a:effectLst/>
              <a:cs typeface="B Titr" panose="00000700000000000000" pitchFamily="2" charset="-78"/>
            </a:endParaRPr>
          </a:p>
          <a:p>
            <a:pPr marL="0" indent="0">
              <a:buFont typeface="Wingdings" panose="05000000000000000000" pitchFamily="2" charset="2"/>
              <a:buNone/>
              <a:defRPr/>
            </a:pPr>
            <a:r>
              <a:rPr lang="en-US" sz="2800" dirty="0">
                <a:effectLst/>
                <a:cs typeface="B Titr" panose="00000700000000000000" pitchFamily="2" charset="-78"/>
              </a:rPr>
              <a:t> </a:t>
            </a:r>
            <a:r>
              <a:rPr lang="en-US" sz="2800" dirty="0" smtClean="0">
                <a:effectLst/>
                <a:cs typeface="B Titr" panose="00000700000000000000" pitchFamily="2" charset="-78"/>
              </a:rPr>
              <a:t>3.</a:t>
            </a:r>
            <a:r>
              <a:rPr lang="ar-SA" sz="2800" dirty="0">
                <a:effectLst/>
                <a:cs typeface="B Titr" panose="00000700000000000000" pitchFamily="2" charset="-78"/>
              </a:rPr>
              <a:t>انقلابی بودن یعنی رضایت مردم را کسب کنید نه رضایت مستکبران</a:t>
            </a:r>
            <a:endParaRPr lang="en-US" sz="2800" dirty="0">
              <a:effectLst/>
              <a:cs typeface="B Titr" panose="00000700000000000000" pitchFamily="2" charset="-78"/>
            </a:endParaRPr>
          </a:p>
          <a:p>
            <a:pPr marL="0" indent="0">
              <a:buFont typeface="Wingdings" panose="05000000000000000000" pitchFamily="2" charset="2"/>
              <a:buNone/>
              <a:defRPr/>
            </a:pPr>
            <a:r>
              <a:rPr lang="en-US" sz="2800" dirty="0">
                <a:effectLst/>
                <a:cs typeface="B Titr" panose="00000700000000000000" pitchFamily="2" charset="-78"/>
              </a:rPr>
              <a:t> </a:t>
            </a:r>
            <a:r>
              <a:rPr lang="en-US" sz="2800" dirty="0" smtClean="0">
                <a:effectLst/>
                <a:cs typeface="B Titr" panose="00000700000000000000" pitchFamily="2" charset="-78"/>
              </a:rPr>
              <a:t>4.</a:t>
            </a:r>
            <a:r>
              <a:rPr lang="ar-SA" sz="2800" dirty="0">
                <a:effectLst/>
                <a:cs typeface="B Titr" panose="00000700000000000000" pitchFamily="2" charset="-78"/>
              </a:rPr>
              <a:t>کشور نیازمند روحیه، منش، شعار، اصول و مبانی انقلابی امام است</a:t>
            </a:r>
            <a:endParaRPr lang="en-US" sz="2800" dirty="0">
              <a:effectLst/>
              <a:cs typeface="B Titr" panose="00000700000000000000" pitchFamily="2" charset="-78"/>
            </a:endParaRPr>
          </a:p>
          <a:p>
            <a:pPr marL="0" indent="0">
              <a:buFont typeface="Wingdings" panose="05000000000000000000" pitchFamily="2" charset="2"/>
              <a:buNone/>
              <a:defRPr/>
            </a:pPr>
            <a:r>
              <a:rPr lang="en-US" sz="2800" dirty="0" smtClean="0">
                <a:effectLst/>
                <a:cs typeface="B Titr" panose="00000700000000000000" pitchFamily="2" charset="-78"/>
              </a:rPr>
              <a:t>5.</a:t>
            </a:r>
            <a:r>
              <a:rPr lang="ar-SA" sz="2800" dirty="0">
                <a:effectLst/>
                <a:cs typeface="B Titr" panose="00000700000000000000" pitchFamily="2" charset="-78"/>
              </a:rPr>
              <a:t>دانشگاه نباید از وظایف خود در عرصه ی انقلابی بودن و انقلابی ماندن غافل شود</a:t>
            </a:r>
            <a:endParaRPr lang="en-US" sz="2800" dirty="0">
              <a:effectLst/>
              <a:cs typeface="B Titr" panose="00000700000000000000" pitchFamily="2" charset="-78"/>
            </a:endParaRPr>
          </a:p>
          <a:p>
            <a:pPr marL="0" indent="0">
              <a:buFont typeface="Wingdings" panose="05000000000000000000" pitchFamily="2" charset="2"/>
              <a:buNone/>
              <a:defRPr/>
            </a:pPr>
            <a:r>
              <a:rPr lang="en-US" sz="2800" dirty="0">
                <a:effectLst/>
                <a:cs typeface="B Titr" panose="00000700000000000000" pitchFamily="2" charset="-78"/>
              </a:rPr>
              <a:t>  </a:t>
            </a:r>
            <a:r>
              <a:rPr lang="en-US" sz="2800" dirty="0" smtClean="0">
                <a:effectLst/>
                <a:cs typeface="B Titr" panose="00000700000000000000" pitchFamily="2" charset="-78"/>
              </a:rPr>
              <a:t>6.</a:t>
            </a:r>
            <a:r>
              <a:rPr lang="ar-SA" sz="2800" dirty="0">
                <a:effectLst/>
                <a:cs typeface="B Titr" panose="00000700000000000000" pitchFamily="2" charset="-78"/>
              </a:rPr>
              <a:t>منافع ملی بر اساس هویت ملی تعیین می شود</a:t>
            </a:r>
            <a:endParaRPr lang="en-US" sz="2800" dirty="0">
              <a:effectLst/>
              <a:cs typeface="B Titr" panose="00000700000000000000" pitchFamily="2" charset="-78"/>
            </a:endParaRPr>
          </a:p>
          <a:p>
            <a:pPr marL="0" indent="0">
              <a:buFont typeface="Wingdings" panose="05000000000000000000" pitchFamily="2" charset="2"/>
              <a:buNone/>
              <a:defRPr/>
            </a:pPr>
            <a:r>
              <a:rPr lang="en-US" sz="2800" dirty="0">
                <a:effectLst/>
                <a:cs typeface="B Titr" panose="00000700000000000000" pitchFamily="2" charset="-78"/>
              </a:rPr>
              <a:t> </a:t>
            </a:r>
            <a:r>
              <a:rPr lang="en-US" sz="2800" dirty="0" smtClean="0">
                <a:effectLst/>
                <a:cs typeface="B Titr" panose="00000700000000000000" pitchFamily="2" charset="-78"/>
              </a:rPr>
              <a:t>7.</a:t>
            </a:r>
            <a:r>
              <a:rPr lang="ar-SA" sz="2800" dirty="0" smtClean="0">
                <a:effectLst/>
                <a:cs typeface="B Titr" panose="00000700000000000000" pitchFamily="2" charset="-78"/>
              </a:rPr>
              <a:t>نظام سلطه</a:t>
            </a:r>
            <a:r>
              <a:rPr lang="ar-SA" sz="2800" dirty="0">
                <a:effectLst/>
                <a:cs typeface="B Titr" panose="00000700000000000000" pitchFamily="2" charset="-78"/>
              </a:rPr>
              <a:t>، هنجارهای غرب ساخته را به اسم هنجارهای بین المللی در برابر انقلابی بودن تحمیل می کند</a:t>
            </a:r>
            <a:endParaRPr lang="en-US" sz="2800" dirty="0">
              <a:effectLst/>
              <a:cs typeface="B Titr" panose="00000700000000000000" pitchFamily="2" charset="-78"/>
            </a:endParaRPr>
          </a:p>
          <a:p>
            <a:pPr marL="0" indent="0">
              <a:buFont typeface="Wingdings" panose="05000000000000000000" pitchFamily="2" charset="2"/>
              <a:buNone/>
              <a:defRPr/>
            </a:pPr>
            <a:r>
              <a:rPr lang="en-US" sz="2800" dirty="0">
                <a:effectLst/>
                <a:cs typeface="B Titr" panose="00000700000000000000" pitchFamily="2" charset="-78"/>
              </a:rPr>
              <a:t> </a:t>
            </a:r>
            <a:r>
              <a:rPr lang="en-US" sz="2800" dirty="0" smtClean="0">
                <a:effectLst/>
                <a:cs typeface="B Titr" panose="00000700000000000000" pitchFamily="2" charset="-78"/>
              </a:rPr>
              <a:t>8.</a:t>
            </a:r>
            <a:r>
              <a:rPr lang="ar-SA" sz="2800" dirty="0">
                <a:effectLst/>
                <a:cs typeface="B Titr" panose="00000700000000000000" pitchFamily="2" charset="-78"/>
              </a:rPr>
              <a:t>تصمیم سازان و تصمیم گیران کشور، انقلابی عمل کنند و بدانند که این به منفعت ملت </a:t>
            </a:r>
            <a:r>
              <a:rPr lang="ar-SA" sz="2800" dirty="0" smtClean="0">
                <a:effectLst/>
                <a:cs typeface="B Titr" panose="00000700000000000000" pitchFamily="2" charset="-78"/>
              </a:rPr>
              <a:t>است</a:t>
            </a:r>
            <a:endParaRPr lang="fa-IR" sz="2800" dirty="0" smtClean="0">
              <a:effectLst/>
              <a:cs typeface="B Titr" panose="00000700000000000000" pitchFamily="2" charset="-78"/>
            </a:endParaRPr>
          </a:p>
          <a:p>
            <a:pPr marL="0" indent="0">
              <a:buFont typeface="Wingdings" panose="05000000000000000000" pitchFamily="2" charset="2"/>
              <a:buNone/>
              <a:defRPr/>
            </a:pPr>
            <a:r>
              <a:rPr lang="en-US" sz="2400" dirty="0">
                <a:effectLst/>
                <a:cs typeface="B Titr" panose="00000700000000000000" pitchFamily="2" charset="-78"/>
              </a:rPr>
              <a:t> </a:t>
            </a:r>
            <a:r>
              <a:rPr lang="fa-IR" sz="2000" dirty="0" smtClean="0">
                <a:effectLst/>
                <a:cs typeface="B Titr" panose="00000700000000000000" pitchFamily="2" charset="-78"/>
              </a:rPr>
              <a:t>بیانات:  </a:t>
            </a:r>
            <a:r>
              <a:rPr lang="en-US" sz="2000" dirty="0" smtClean="0">
                <a:effectLst/>
                <a:cs typeface="B Titr" panose="00000700000000000000" pitchFamily="2" charset="-78"/>
              </a:rPr>
              <a:t>1.</a:t>
            </a:r>
            <a:r>
              <a:rPr lang="ar-SA" sz="2000" dirty="0">
                <a:effectLst/>
                <a:cs typeface="B Titr" panose="00000700000000000000" pitchFamily="2" charset="-78"/>
              </a:rPr>
              <a:t>مراسم </a:t>
            </a:r>
            <a:r>
              <a:rPr lang="fa-IR" sz="2000" dirty="0" smtClean="0">
                <a:effectLst/>
                <a:cs typeface="B Titr" panose="00000700000000000000" pitchFamily="2" charset="-78"/>
              </a:rPr>
              <a:t>سالگرد </a:t>
            </a:r>
            <a:r>
              <a:rPr lang="ar-SA" sz="2000" dirty="0" smtClean="0">
                <a:effectLst/>
                <a:cs typeface="B Titr" panose="00000700000000000000" pitchFamily="2" charset="-78"/>
              </a:rPr>
              <a:t>رحلت امام</a:t>
            </a:r>
            <a:r>
              <a:rPr lang="fa-IR" sz="2000" dirty="0" smtClean="0">
                <a:effectLst/>
                <a:cs typeface="B Titr" panose="00000700000000000000" pitchFamily="2" charset="-78"/>
              </a:rPr>
              <a:t> در سال 1396           </a:t>
            </a:r>
            <a:r>
              <a:rPr lang="en-US" sz="2000" dirty="0">
                <a:effectLst/>
                <a:cs typeface="B Titr" panose="00000700000000000000" pitchFamily="2" charset="-78"/>
              </a:rPr>
              <a:t> </a:t>
            </a:r>
            <a:r>
              <a:rPr lang="en-US" sz="2000" dirty="0" smtClean="0">
                <a:effectLst/>
                <a:cs typeface="B Titr" panose="00000700000000000000" pitchFamily="2" charset="-78"/>
              </a:rPr>
              <a:t>2.</a:t>
            </a:r>
            <a:r>
              <a:rPr lang="ar-SA" sz="2000" dirty="0">
                <a:effectLst/>
                <a:cs typeface="B Titr" panose="00000700000000000000" pitchFamily="2" charset="-78"/>
              </a:rPr>
              <a:t>در جمع دانشجویان</a:t>
            </a:r>
            <a:endParaRPr lang="en-US" sz="2000" dirty="0">
              <a:effectLst/>
              <a:cs typeface="B Titr" panose="00000700000000000000" pitchFamily="2" charset="-78"/>
            </a:endParaRPr>
          </a:p>
          <a:p>
            <a:pPr marL="0" indent="0">
              <a:buFont typeface="Wingdings" panose="05000000000000000000" pitchFamily="2" charset="2"/>
              <a:buNone/>
              <a:defRPr/>
            </a:pPr>
            <a:r>
              <a:rPr lang="en-US" sz="2000" dirty="0">
                <a:effectLst/>
                <a:cs typeface="B Titr" panose="00000700000000000000" pitchFamily="2" charset="-78"/>
              </a:rPr>
              <a:t> </a:t>
            </a:r>
            <a:r>
              <a:rPr lang="en-US" sz="2000" dirty="0" smtClean="0">
                <a:effectLst/>
                <a:cs typeface="B Titr" panose="00000700000000000000" pitchFamily="2" charset="-78"/>
              </a:rPr>
              <a:t>3.</a:t>
            </a:r>
            <a:r>
              <a:rPr lang="ar-SA" sz="2000" dirty="0">
                <a:effectLst/>
                <a:cs typeface="B Titr" panose="00000700000000000000" pitchFamily="2" charset="-78"/>
              </a:rPr>
              <a:t>در جمع مسؤولان کشور در ماه مبارک </a:t>
            </a:r>
            <a:r>
              <a:rPr lang="ar-SA" sz="2000" dirty="0" smtClean="0">
                <a:effectLst/>
                <a:cs typeface="B Titr" panose="00000700000000000000" pitchFamily="2" charset="-78"/>
              </a:rPr>
              <a:t>رمضان</a:t>
            </a:r>
            <a:endParaRPr lang="en-US" sz="2000" dirty="0">
              <a:effectLst/>
              <a:cs typeface="B Titr" panose="00000700000000000000" pitchFamily="2" charset="-78"/>
            </a:endParaRPr>
          </a:p>
          <a:p>
            <a:pPr marL="0" indent="0">
              <a:buFont typeface="Wingdings" panose="05000000000000000000" pitchFamily="2" charset="2"/>
              <a:buNone/>
              <a:defRPr/>
            </a:pPr>
            <a:endParaRPr lang="en-US" sz="2400" dirty="0">
              <a:cs typeface="B Titr" panose="00000700000000000000" pitchFamily="2" charset="-78"/>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ontent Placeholder 2"/>
          <p:cNvSpPr>
            <a:spLocks noGrp="1"/>
          </p:cNvSpPr>
          <p:nvPr>
            <p:ph idx="1"/>
          </p:nvPr>
        </p:nvSpPr>
        <p:spPr>
          <a:xfrm>
            <a:off x="234950" y="144463"/>
            <a:ext cx="8791575" cy="6000750"/>
          </a:xfrm>
        </p:spPr>
        <p:txBody>
          <a:bodyPr/>
          <a:lstStyle/>
          <a:p>
            <a:pPr marL="0" indent="0">
              <a:buFont typeface="Wingdings" panose="05000000000000000000" pitchFamily="2" charset="2"/>
              <a:buNone/>
            </a:pPr>
            <a:r>
              <a:rPr lang="fa-IR" sz="2800" smtClean="0">
                <a:solidFill>
                  <a:srgbClr val="FF0000"/>
                </a:solidFill>
                <a:effectLst/>
                <a:cs typeface="B Titr" panose="00000700000000000000" pitchFamily="2" charset="-78"/>
              </a:rPr>
              <a:t> </a:t>
            </a:r>
            <a:r>
              <a:rPr lang="ar-SA" sz="2800" smtClean="0">
                <a:solidFill>
                  <a:srgbClr val="FF0000"/>
                </a:solidFill>
                <a:effectLst/>
                <a:cs typeface="B Titr" panose="00000700000000000000" pitchFamily="2" charset="-78"/>
              </a:rPr>
              <a:t> «انقلابی ماندن و انقلابی عمل کردن» </a:t>
            </a:r>
            <a:endParaRPr lang="fa-IR" sz="2800" smtClean="0">
              <a:solidFill>
                <a:srgbClr val="FF0000"/>
              </a:solidFill>
              <a:effectLst/>
              <a:cs typeface="B Titr" panose="00000700000000000000" pitchFamily="2" charset="-78"/>
            </a:endParaRPr>
          </a:p>
          <a:p>
            <a:pPr marL="0" indent="0">
              <a:buFont typeface="Wingdings" panose="05000000000000000000" pitchFamily="2" charset="2"/>
              <a:buNone/>
            </a:pPr>
            <a:endParaRPr lang="fa-IR" sz="1000" smtClean="0">
              <a:effectLst/>
              <a:cs typeface="B Titr" panose="00000700000000000000" pitchFamily="2" charset="-78"/>
            </a:endParaRPr>
          </a:p>
          <a:p>
            <a:pPr marL="0" indent="0">
              <a:buFont typeface="Wingdings" panose="05000000000000000000" pitchFamily="2" charset="2"/>
              <a:buNone/>
            </a:pPr>
            <a:r>
              <a:rPr lang="ar-SA" sz="2800" smtClean="0">
                <a:effectLst/>
                <a:cs typeface="B Titr" panose="00000700000000000000" pitchFamily="2" charset="-78"/>
              </a:rPr>
              <a:t>راهبرد «انقلابی ماندن و انقلابی عمل کردن» در حوزه‌های فناوری و دیپلماتیک و فرهنگی و نظامی است. به تعبیر رهبر حکیم انقلاب </a:t>
            </a:r>
            <a:r>
              <a:rPr lang="ar-SA" sz="2800" smtClean="0">
                <a:solidFill>
                  <a:srgbClr val="FF0000"/>
                </a:solidFill>
                <a:effectLst/>
                <a:cs typeface="B Titr" panose="00000700000000000000" pitchFamily="2" charset="-78"/>
              </a:rPr>
              <a:t>«هر جا انقلابی عمل کردیم، پیش رفتیم و هرجا انقلابی عمل نکردیم، عقب ماندیم</a:t>
            </a:r>
            <a:r>
              <a:rPr lang="en-US" sz="2800" smtClean="0">
                <a:solidFill>
                  <a:srgbClr val="FF0000"/>
                </a:solidFill>
                <a:effectLst/>
                <a:cs typeface="B Titr" panose="00000700000000000000" pitchFamily="2" charset="-78"/>
              </a:rPr>
              <a:t>». </a:t>
            </a:r>
            <a:br>
              <a:rPr lang="en-US" sz="2800" smtClean="0">
                <a:solidFill>
                  <a:srgbClr val="FF0000"/>
                </a:solidFill>
                <a:effectLst/>
                <a:cs typeface="B Titr" panose="00000700000000000000" pitchFamily="2" charset="-78"/>
              </a:rPr>
            </a:br>
            <a:r>
              <a:rPr lang="en-US" sz="2800" smtClean="0">
                <a:effectLst/>
                <a:cs typeface="B Titr" panose="00000700000000000000" pitchFamily="2" charset="-78"/>
              </a:rPr>
              <a:t>  </a:t>
            </a:r>
            <a:r>
              <a:rPr lang="ar-SA" sz="2800" smtClean="0">
                <a:effectLst/>
                <a:cs typeface="B Titr" panose="00000700000000000000" pitchFamily="2" charset="-78"/>
              </a:rPr>
              <a:t>رهبری به ویژه در چند سال اخیر، یک مطالبه مشترک را خطاب به عوام و خواص (دانشجویان و دانشگاهیان و علما و خبرگان و دولت و مجلس و قوه قضائیه و مجمع تشخیص مصلحت) مطرح کرده‌اند؛ «‌انقلابی بمانید و انقلابی عمل کنید». </a:t>
            </a:r>
            <a:endParaRPr lang="fa-IR" sz="2800" smtClean="0">
              <a:effectLst/>
              <a:cs typeface="B Titr" panose="00000700000000000000" pitchFamily="2" charset="-78"/>
            </a:endParaRPr>
          </a:p>
          <a:p>
            <a:pPr marL="0" indent="0">
              <a:buFont typeface="Wingdings" panose="05000000000000000000" pitchFamily="2" charset="2"/>
              <a:buNone/>
            </a:pPr>
            <a:r>
              <a:rPr lang="ar-SA" sz="2800" smtClean="0">
                <a:effectLst/>
                <a:cs typeface="B Titr" panose="00000700000000000000" pitchFamily="2" charset="-78"/>
              </a:rPr>
              <a:t>این همان موتور پیشران اصلی است که باقی مطالبات را پیش می‌برد و اگر نبود، هیچ آرمانی تامین نخواهد شد. </a:t>
            </a:r>
            <a:endParaRPr lang="fa-IR" sz="2800" smtClean="0">
              <a:effectLst/>
              <a:cs typeface="B Titr" panose="00000700000000000000" pitchFamily="2" charset="-78"/>
            </a:endParaRPr>
          </a:p>
          <a:p>
            <a:pPr marL="0" indent="0">
              <a:buFont typeface="Wingdings" panose="05000000000000000000" pitchFamily="2" charset="2"/>
              <a:buNone/>
            </a:pPr>
            <a:r>
              <a:rPr lang="ar-SA" sz="2800" smtClean="0">
                <a:effectLst/>
                <a:cs typeface="B Titr" panose="00000700000000000000" pitchFamily="2" charset="-78"/>
              </a:rPr>
              <a:t>رهبری در دیدار</a:t>
            </a:r>
            <a:r>
              <a:rPr lang="fa-IR" sz="2800" smtClean="0">
                <a:effectLst/>
                <a:cs typeface="B Titr" panose="00000700000000000000" pitchFamily="2" charset="-78"/>
              </a:rPr>
              <a:t> مهر</a:t>
            </a:r>
            <a:r>
              <a:rPr lang="ar-SA" sz="2800" smtClean="0">
                <a:effectLst/>
                <a:cs typeface="B Titr" panose="00000700000000000000" pitchFamily="2" charset="-78"/>
              </a:rPr>
              <a:t> </a:t>
            </a:r>
            <a:r>
              <a:rPr lang="fa-IR" sz="2800" smtClean="0">
                <a:effectLst/>
                <a:cs typeface="B Titr" panose="00000700000000000000" pitchFamily="2" charset="-78"/>
              </a:rPr>
              <a:t>1396</a:t>
            </a:r>
            <a:r>
              <a:rPr lang="ar-SA" sz="2800" smtClean="0">
                <a:effectLst/>
                <a:cs typeface="B Titr" panose="00000700000000000000" pitchFamily="2" charset="-78"/>
              </a:rPr>
              <a:t>خبرگان فرمودند </a:t>
            </a:r>
            <a:r>
              <a:rPr lang="ar-SA" sz="2800" smtClean="0">
                <a:solidFill>
                  <a:srgbClr val="FF0000"/>
                </a:solidFill>
                <a:effectLst/>
                <a:cs typeface="B Titr" panose="00000700000000000000" pitchFamily="2" charset="-78"/>
              </a:rPr>
              <a:t>«شرط دوام حیات جمهوری اسلامی، وجود انگیزه‌های انقلابی و روحیه‌ انقلابی است. اگر روحیه‌ انقلابی نباشد، جمهوری اسلامی نخواهد بود؛ بله، یک حکومتی سر کار خواهد بود، امّا آن حکومت، دیگر جمهوری اسلامی نیست</a:t>
            </a:r>
            <a:r>
              <a:rPr lang="en-US" sz="2800" smtClean="0">
                <a:solidFill>
                  <a:srgbClr val="FF0000"/>
                </a:solidFill>
                <a:effectLst/>
                <a:cs typeface="B Titr" panose="00000700000000000000" pitchFamily="2" charset="-78"/>
              </a:rPr>
              <a:t>».  </a:t>
            </a:r>
            <a:br>
              <a:rPr lang="en-US" sz="2800" smtClean="0">
                <a:solidFill>
                  <a:srgbClr val="FF0000"/>
                </a:solidFill>
                <a:effectLst/>
                <a:cs typeface="B Titr" panose="00000700000000000000" pitchFamily="2" charset="-78"/>
              </a:rPr>
            </a:br>
            <a:r>
              <a:rPr lang="en-US" sz="2400" smtClean="0">
                <a:effectLst/>
                <a:cs typeface="B Titr" panose="00000700000000000000" pitchFamily="2" charset="-78"/>
              </a:rPr>
              <a:t> </a:t>
            </a:r>
            <a:br>
              <a:rPr lang="en-US" sz="2400" smtClean="0">
                <a:effectLst/>
                <a:cs typeface="B Titr" panose="00000700000000000000" pitchFamily="2" charset="-78"/>
              </a:rPr>
            </a:br>
            <a:r>
              <a:rPr lang="fa-IR" sz="2400" smtClean="0">
                <a:effectLst/>
                <a:cs typeface="B Titr" panose="00000700000000000000" pitchFamily="2" charset="-78"/>
              </a:rPr>
              <a:t>۱۲</a:t>
            </a:r>
            <a:r>
              <a:rPr lang="en-US" sz="2400" smtClean="0">
                <a:effectLst/>
                <a:cs typeface="B Titr" panose="00000700000000000000" pitchFamily="2" charset="-78"/>
              </a:rPr>
              <a:t>- </a:t>
            </a:r>
            <a:r>
              <a:rPr lang="ar-SA" sz="2400" smtClean="0">
                <a:effectLst/>
                <a:cs typeface="B Titr" panose="00000700000000000000" pitchFamily="2" charset="-78"/>
              </a:rPr>
              <a:t>راهبرد «انقلابی بمانید و انقلابی عمل کنید»،  ناسازگار با رویکرد محافظه‌کارانه برخی مراکز تصمیم‌گیر(حتی در میان نیروهای انقلابی) است که صرفا رویکرد ترمزگونه به نیروهای کف میدان دارند. مطالبه اصول انقلاب در سیاست خارجی و داخلی یا مباحث مربوط به اقتصاد مقاومتی و محیط فرهنگی‌، حداقل کاری است که از خود دریغ می‌کنیم حال آن که قطعا تاثیر اصلاحی دارد. باید یک پرسش مهم را با نوع این مدیران مطرح کرد و پاسخ گرفت: در کنار همه مصلحت‌اندیشی‌ها و نهی‌ها و اقدام نکردن‌ها، تدبیر شما برای اجرای مطالبه « انقلابی ماندن و انقلابی عمل کردن» چیست؟ بیلان کار مجموعه‌های تحت نظر شما در این عرصه کدام است؟ و برمبنای همین اولویت، کدام برنامه‌ها را طراحی کرده‌اید؟ </a:t>
            </a:r>
            <a:r>
              <a:rPr lang="en-US" sz="1600" smtClean="0">
                <a:effectLst/>
              </a:rPr>
              <a:t/>
            </a:r>
            <a:br>
              <a:rPr lang="en-US" sz="1600" smtClean="0">
                <a:effectLst/>
              </a:rPr>
            </a:br>
            <a:r>
              <a:rPr lang="en-US" sz="1600" smtClean="0">
                <a:effectLst/>
              </a:rPr>
              <a:t> </a:t>
            </a:r>
            <a:br>
              <a:rPr lang="en-US" sz="1600" smtClean="0">
                <a:effectLst/>
              </a:rPr>
            </a:br>
            <a:r>
              <a:rPr lang="ar-SA" sz="1600" smtClean="0">
                <a:effectLst/>
              </a:rPr>
              <a:t>مهر </a:t>
            </a:r>
            <a:r>
              <a:rPr lang="fa-IR" sz="1600" smtClean="0">
                <a:effectLst/>
              </a:rPr>
              <a:t>۱۳۹۶</a:t>
            </a:r>
            <a:endParaRPr lang="en-US" sz="1600" smtClean="0">
              <a:effectLst/>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Content Placeholder 2"/>
          <p:cNvSpPr>
            <a:spLocks noGrp="1"/>
          </p:cNvSpPr>
          <p:nvPr>
            <p:ph idx="1"/>
          </p:nvPr>
        </p:nvSpPr>
        <p:spPr>
          <a:xfrm>
            <a:off x="306388" y="576263"/>
            <a:ext cx="8640762" cy="6000750"/>
          </a:xfrm>
        </p:spPr>
        <p:txBody>
          <a:bodyPr/>
          <a:lstStyle/>
          <a:p>
            <a:pPr marL="0" indent="0">
              <a:buFont typeface="Wingdings" panose="05000000000000000000" pitchFamily="2" charset="2"/>
              <a:buNone/>
            </a:pPr>
            <a:r>
              <a:rPr lang="fa-IR" sz="2800" smtClean="0">
                <a:effectLst/>
                <a:cs typeface="B Titr" panose="00000700000000000000" pitchFamily="2" charset="-78"/>
              </a:rPr>
              <a:t> </a:t>
            </a:r>
            <a:r>
              <a:rPr lang="ar-SA" sz="2800" smtClean="0">
                <a:effectLst/>
                <a:cs typeface="B Titr" panose="00000700000000000000" pitchFamily="2" charset="-78"/>
              </a:rPr>
              <a:t>راهبرد «انقلابی بمانید و انقلابی عمل کنید»،  ناسازگار با رویکرد محافظه‌کارانه برخی مراکز تصمیم‌گیر(حتی در میان </a:t>
            </a:r>
            <a:r>
              <a:rPr lang="fa-IR" sz="2800" smtClean="0">
                <a:effectLst/>
                <a:cs typeface="B Titr" panose="00000700000000000000" pitchFamily="2" charset="-78"/>
              </a:rPr>
              <a:t>بعضی </a:t>
            </a:r>
            <a:r>
              <a:rPr lang="ar-SA" sz="2800" smtClean="0">
                <a:effectLst/>
                <a:cs typeface="B Titr" panose="00000700000000000000" pitchFamily="2" charset="-78"/>
              </a:rPr>
              <a:t>نیروهای انقلابی) است که صرفا رویکرد ترمزگونه به نیروهای کف میدان دارند. </a:t>
            </a:r>
            <a:endParaRPr lang="fa-IR" sz="2800" smtClean="0">
              <a:effectLst/>
              <a:cs typeface="B Titr" panose="00000700000000000000" pitchFamily="2" charset="-78"/>
            </a:endParaRPr>
          </a:p>
          <a:p>
            <a:pPr marL="0" indent="0">
              <a:buFont typeface="Wingdings" panose="05000000000000000000" pitchFamily="2" charset="2"/>
              <a:buNone/>
            </a:pPr>
            <a:r>
              <a:rPr lang="ar-SA" sz="2800" smtClean="0">
                <a:solidFill>
                  <a:srgbClr val="FF0000"/>
                </a:solidFill>
                <a:effectLst/>
                <a:cs typeface="B Titr" panose="00000700000000000000" pitchFamily="2" charset="-78"/>
              </a:rPr>
              <a:t>مطالبه اصول انقلاب در سیاست خارجی و داخلی یا مباحث مربوط به اقتصاد مقاومتی و محیط فرهنگی‌، حداقل کاری است که از خود دریغ می‌کنیم حال آن که قطعا تاثیر اصلاحی دارد. </a:t>
            </a:r>
            <a:endParaRPr lang="fa-IR" sz="2800" smtClean="0">
              <a:solidFill>
                <a:srgbClr val="FF0000"/>
              </a:solidFill>
              <a:effectLst/>
              <a:cs typeface="B Titr" panose="00000700000000000000" pitchFamily="2" charset="-78"/>
            </a:endParaRPr>
          </a:p>
          <a:p>
            <a:pPr marL="0" indent="0">
              <a:buFont typeface="Wingdings" panose="05000000000000000000" pitchFamily="2" charset="2"/>
              <a:buNone/>
            </a:pPr>
            <a:r>
              <a:rPr lang="ar-SA" sz="2800" smtClean="0">
                <a:effectLst/>
                <a:cs typeface="B Titr" panose="00000700000000000000" pitchFamily="2" charset="-78"/>
              </a:rPr>
              <a:t>باید یک پرسش مهم را با مدیران مطرح کرد و پاسخ گرفت: </a:t>
            </a:r>
            <a:endParaRPr lang="fa-IR" sz="2800" smtClean="0">
              <a:effectLst/>
              <a:cs typeface="B Titr" panose="00000700000000000000" pitchFamily="2" charset="-78"/>
            </a:endParaRPr>
          </a:p>
          <a:p>
            <a:pPr marL="0" indent="0">
              <a:buFont typeface="Wingdings" panose="05000000000000000000" pitchFamily="2" charset="2"/>
              <a:buNone/>
            </a:pPr>
            <a:r>
              <a:rPr lang="ar-SA" sz="2800" smtClean="0">
                <a:effectLst/>
                <a:cs typeface="B Titr" panose="00000700000000000000" pitchFamily="2" charset="-78"/>
              </a:rPr>
              <a:t>در کنار همه مصلحت‌اندیشی‌ها و نهی‌ها و اقدام نکردن‌ها، تدبیر شما برای اجرای مطالبه « انقلابی ماندن و انقلابی عمل کردن» چیست؟ بیلان کار مجموعه‌های تحت نظر شما در این عرصه کدام است؟ و برمبنای همین اولویت، کدام برنامه‌ها را طراحی کرده‌اید؟ </a:t>
            </a:r>
            <a:endParaRPr lang="en-US" sz="1800" smtClean="0">
              <a:effectLst/>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950" y="215900"/>
            <a:ext cx="8712200" cy="6616700"/>
          </a:xfrm>
        </p:spPr>
        <p:txBody>
          <a:bodyPr/>
          <a:lstStyle/>
          <a:p>
            <a:pPr marL="0" indent="0">
              <a:buFont typeface="Wingdings" panose="05000000000000000000" pitchFamily="2" charset="2"/>
              <a:buNone/>
              <a:defRPr/>
            </a:pPr>
            <a:r>
              <a:rPr lang="ar-SA" sz="2800" dirty="0">
                <a:solidFill>
                  <a:srgbClr val="C00000"/>
                </a:solidFill>
                <a:effectLst/>
                <a:cs typeface="B Titr" panose="00000700000000000000" pitchFamily="2" charset="-78"/>
              </a:rPr>
              <a:t>اعلام وضعیت </a:t>
            </a:r>
            <a:r>
              <a:rPr lang="ar-SA" sz="2800" dirty="0" smtClean="0">
                <a:solidFill>
                  <a:srgbClr val="C00000"/>
                </a:solidFill>
                <a:effectLst/>
                <a:cs typeface="B Titr" panose="00000700000000000000" pitchFamily="2" charset="-78"/>
              </a:rPr>
              <a:t>آماده</a:t>
            </a:r>
            <a:r>
              <a:rPr lang="fa-IR" sz="2800" dirty="0" smtClean="0">
                <a:solidFill>
                  <a:srgbClr val="C00000"/>
                </a:solidFill>
                <a:effectLst/>
                <a:cs typeface="B Titr" panose="00000700000000000000" pitchFamily="2" charset="-78"/>
              </a:rPr>
              <a:t> </a:t>
            </a:r>
            <a:r>
              <a:rPr lang="ar-SA" sz="2800" dirty="0" smtClean="0">
                <a:solidFill>
                  <a:srgbClr val="C00000"/>
                </a:solidFill>
                <a:effectLst/>
                <a:cs typeface="B Titr" panose="00000700000000000000" pitchFamily="2" charset="-78"/>
              </a:rPr>
              <a:t>‌به‌کار </a:t>
            </a:r>
            <a:r>
              <a:rPr lang="ar-SA" sz="2800" dirty="0">
                <a:solidFill>
                  <a:srgbClr val="C00000"/>
                </a:solidFill>
                <a:effectLst/>
                <a:cs typeface="B Titr" panose="00000700000000000000" pitchFamily="2" charset="-78"/>
              </a:rPr>
              <a:t>در سراسر </a:t>
            </a:r>
            <a:r>
              <a:rPr lang="ar-SA" sz="2800" dirty="0" smtClean="0">
                <a:solidFill>
                  <a:srgbClr val="C00000"/>
                </a:solidFill>
                <a:effectLst/>
                <a:cs typeface="B Titr" panose="00000700000000000000" pitchFamily="2" charset="-78"/>
              </a:rPr>
              <a:t>کشور</a:t>
            </a:r>
            <a:endParaRPr lang="fa-IR" sz="2800" dirty="0" smtClean="0">
              <a:solidFill>
                <a:srgbClr val="C00000"/>
              </a:solidFill>
              <a:effectLst/>
              <a:cs typeface="B Titr" panose="00000700000000000000" pitchFamily="2" charset="-78"/>
            </a:endParaRPr>
          </a:p>
          <a:p>
            <a:pPr marL="0" indent="0">
              <a:buFont typeface="Wingdings" panose="05000000000000000000" pitchFamily="2" charset="2"/>
              <a:buNone/>
              <a:defRPr/>
            </a:pPr>
            <a:endParaRPr lang="en-US" sz="2400" dirty="0">
              <a:effectLst/>
              <a:cs typeface="B Titr" panose="00000700000000000000" pitchFamily="2" charset="-78"/>
            </a:endParaRPr>
          </a:p>
          <a:p>
            <a:pPr marL="0" indent="0">
              <a:buFont typeface="Wingdings" panose="05000000000000000000" pitchFamily="2" charset="2"/>
              <a:buNone/>
              <a:defRPr/>
            </a:pPr>
            <a:r>
              <a:rPr lang="ar-SA" sz="2600" dirty="0" smtClean="0">
                <a:effectLst/>
                <a:cs typeface="B Titr" panose="00000700000000000000" pitchFamily="2" charset="-78"/>
              </a:rPr>
              <a:t>«همه آماده باشند؛ نیروهای مؤمن، نیروهای اصیل و معتقد در سرتاسر کشور -که بحمدا... اکثریّت قاطع این کشور را هم تشکیل میدهند- آماده‌به‌کار باشند. </a:t>
            </a:r>
            <a:r>
              <a:rPr lang="ar-SA" sz="2600" dirty="0">
                <a:solidFill>
                  <a:srgbClr val="FF0000"/>
                </a:solidFill>
                <a:effectLst/>
                <a:cs typeface="B Titr" panose="00000700000000000000" pitchFamily="2" charset="-78"/>
              </a:rPr>
              <a:t>آماده‌به‌کار به </a:t>
            </a:r>
            <a:r>
              <a:rPr lang="ar-SA" sz="2600" dirty="0" smtClean="0">
                <a:solidFill>
                  <a:srgbClr val="FF0000"/>
                </a:solidFill>
                <a:effectLst/>
                <a:cs typeface="B Titr" panose="00000700000000000000" pitchFamily="2" charset="-78"/>
              </a:rPr>
              <a:t>معنای </a:t>
            </a:r>
            <a:r>
              <a:rPr lang="ar-SA" sz="2600" dirty="0">
                <a:solidFill>
                  <a:srgbClr val="FF0000"/>
                </a:solidFill>
                <a:effectLst/>
                <a:cs typeface="B Titr" panose="00000700000000000000" pitchFamily="2" charset="-78"/>
              </a:rPr>
              <a:t>آماده‌ی جنگ نیست؛ یعنی هم آماده‌ی کار اقتصادی باشند، هم آماده‌ی کار فرهنگی باشند، هم آماده‌ی کار سیاسی باشند، هم آماده‌ی حضور در میدانها و عرصه‌های مختلف باشند</a:t>
            </a:r>
            <a:r>
              <a:rPr lang="ar-SA" sz="2600" dirty="0">
                <a:effectLst/>
                <a:cs typeface="B Titr" panose="00000700000000000000" pitchFamily="2" charset="-78"/>
              </a:rPr>
              <a:t>... </a:t>
            </a:r>
            <a:r>
              <a:rPr lang="ar-SA" sz="2600" dirty="0">
                <a:solidFill>
                  <a:srgbClr val="C00000"/>
                </a:solidFill>
                <a:effectLst/>
                <a:cs typeface="B Titr" panose="00000700000000000000" pitchFamily="2" charset="-78"/>
              </a:rPr>
              <a:t>ما همه باید آماده باشیم. در مقابل این جهت‌گیری‌های دشمنان -که دشمنان ما شب و روز نمی‌شناسند- ما هم بایستی شب و روز نشناسیم</a:t>
            </a:r>
            <a:r>
              <a:rPr lang="ar-SA" sz="2400" dirty="0">
                <a:effectLst/>
                <a:cs typeface="B Titr" panose="00000700000000000000" pitchFamily="2" charset="-78"/>
              </a:rPr>
              <a:t>.»(</a:t>
            </a:r>
            <a:r>
              <a:rPr lang="fa-IR" sz="2400" dirty="0">
                <a:effectLst/>
                <a:cs typeface="B Titr" panose="00000700000000000000" pitchFamily="2" charset="-78"/>
              </a:rPr>
              <a:t>۱۲/۶/۹۴) </a:t>
            </a:r>
            <a:endParaRPr lang="fa-IR" sz="2400" dirty="0" smtClean="0">
              <a:effectLst/>
              <a:cs typeface="B Titr" panose="00000700000000000000" pitchFamily="2" charset="-78"/>
            </a:endParaRPr>
          </a:p>
          <a:p>
            <a:pPr marL="0" indent="0">
              <a:buFont typeface="Wingdings" panose="05000000000000000000" pitchFamily="2" charset="2"/>
              <a:buNone/>
              <a:defRPr/>
            </a:pPr>
            <a:endParaRPr lang="en-US" sz="1800" dirty="0">
              <a:effectLst/>
              <a:cs typeface="B Titr" panose="00000700000000000000" pitchFamily="2" charset="-78"/>
            </a:endParaRPr>
          </a:p>
          <a:p>
            <a:pPr marL="0" indent="0">
              <a:buFont typeface="Wingdings" panose="05000000000000000000" pitchFamily="2" charset="2"/>
              <a:buNone/>
              <a:defRPr/>
            </a:pPr>
            <a:r>
              <a:rPr lang="ar-SA" sz="2600" dirty="0">
                <a:effectLst/>
                <a:cs typeface="B Titr" panose="00000700000000000000" pitchFamily="2" charset="-78"/>
              </a:rPr>
              <a:t>«آنها منتظرند که ملت و نظام خوابشان ببرد تا اهدافشان را محقق کنند اما ملت و مسئولان نمی‌گذارند امید شیطانی بیگانگان درباره‌ی به خواب رفتن ملت، در دل دشمن پا بگیرد</a:t>
            </a:r>
            <a:r>
              <a:rPr lang="en-US" sz="2600" dirty="0">
                <a:effectLst/>
                <a:cs typeface="B Titr" panose="00000700000000000000" pitchFamily="2" charset="-78"/>
              </a:rPr>
              <a:t>.»</a:t>
            </a:r>
          </a:p>
          <a:p>
            <a:pPr marL="0" indent="0">
              <a:buFont typeface="Wingdings" panose="05000000000000000000" pitchFamily="2" charset="2"/>
              <a:buNone/>
              <a:defRPr/>
            </a:pPr>
            <a:r>
              <a:rPr lang="ar-SA" sz="2600" dirty="0">
                <a:effectLst/>
                <a:cs typeface="B Titr" panose="00000700000000000000" pitchFamily="2" charset="-78"/>
              </a:rPr>
              <a:t>«</a:t>
            </a:r>
            <a:r>
              <a:rPr lang="ar-SA" sz="2600" dirty="0">
                <a:solidFill>
                  <a:srgbClr val="C00000"/>
                </a:solidFill>
                <a:effectLst/>
                <a:cs typeface="B Titr" panose="00000700000000000000" pitchFamily="2" charset="-78"/>
              </a:rPr>
              <a:t>باید پایه‌های تفکر و روحیه‌ی انقلابی را چنان در کشور مستحکم کنیم که هیچ چیز در ادامه‌ی این مسیر درخشان خللی ایجاد نکند.» </a:t>
            </a:r>
            <a:r>
              <a:rPr lang="ar-SA" sz="2000" dirty="0" smtClean="0">
                <a:effectLst/>
                <a:cs typeface="B Titr" panose="00000700000000000000" pitchFamily="2" charset="-78"/>
              </a:rPr>
              <a:t>26 شهريور 1394</a:t>
            </a:r>
            <a:endParaRPr lang="en-US" sz="2000" dirty="0">
              <a:cs typeface="B Titr" panose="00000700000000000000" pitchFamily="2" charset="-78"/>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Text Placeholder 2"/>
          <p:cNvSpPr>
            <a:spLocks noGrp="1"/>
          </p:cNvSpPr>
          <p:nvPr>
            <p:ph type="body" idx="1"/>
          </p:nvPr>
        </p:nvSpPr>
        <p:spPr/>
        <p:txBody>
          <a:bodyPr/>
          <a:lstStyle/>
          <a:p>
            <a:pPr>
              <a:defRPr/>
            </a:pPr>
            <a:endParaRPr lang="en-US" dirty="0"/>
          </a:p>
        </p:txBody>
      </p:sp>
      <p:pic>
        <p:nvPicPr>
          <p:cNvPr id="1065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50" y="-300038"/>
            <a:ext cx="10048875" cy="772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a:xfrm>
            <a:off x="108792" y="248403"/>
            <a:ext cx="8963083" cy="7214189"/>
          </a:xfrm>
        </p:spPr>
        <p:txBody>
          <a:bodyPr>
            <a:normAutofit fontScale="85000" lnSpcReduction="20000"/>
          </a:bodyPr>
          <a:lstStyle/>
          <a:p>
            <a:pPr marL="0" indent="0">
              <a:buNone/>
              <a:defRPr/>
            </a:pPr>
            <a:r>
              <a:rPr lang="en-US" sz="2125" dirty="0">
                <a:solidFill>
                  <a:srgbClr val="C00000"/>
                </a:solidFill>
              </a:rPr>
              <a:t> </a:t>
            </a:r>
            <a:r>
              <a:rPr lang="ar-SA" sz="3340" dirty="0">
                <a:solidFill>
                  <a:srgbClr val="C00000"/>
                </a:solidFill>
                <a:cs typeface="B Titr" panose="00000700000000000000" pitchFamily="2" charset="-78"/>
              </a:rPr>
              <a:t>انقلابی گری در کلام و منظومه فکری رهبر معظم انقلاب اسلامی</a:t>
            </a:r>
            <a:endParaRPr lang="fa-IR" sz="3340" dirty="0">
              <a:solidFill>
                <a:srgbClr val="C00000"/>
              </a:solidFill>
              <a:cs typeface="B Titr" panose="00000700000000000000" pitchFamily="2" charset="-78"/>
            </a:endParaRPr>
          </a:p>
          <a:p>
            <a:pPr marL="0" indent="0">
              <a:lnSpc>
                <a:spcPct val="110000"/>
              </a:lnSpc>
              <a:buNone/>
              <a:defRPr/>
            </a:pPr>
            <a:endParaRPr lang="en-US" sz="911" dirty="0">
              <a:cs typeface="B Titr" panose="00000700000000000000" pitchFamily="2" charset="-78"/>
            </a:endParaRPr>
          </a:p>
          <a:p>
            <a:pPr marL="0" indent="0">
              <a:lnSpc>
                <a:spcPct val="110000"/>
              </a:lnSpc>
              <a:buNone/>
              <a:defRPr/>
            </a:pPr>
            <a:r>
              <a:rPr lang="en-US" sz="2834" dirty="0">
                <a:cs typeface="B Titr" panose="00000700000000000000" pitchFamily="2" charset="-78"/>
              </a:rPr>
              <a:t>.</a:t>
            </a:r>
            <a:r>
              <a:rPr lang="ar-SA" sz="2834" dirty="0">
                <a:cs typeface="B Titr" panose="00000700000000000000" pitchFamily="2" charset="-78"/>
              </a:rPr>
              <a:t>روحیه و ذهن و عمل انقلابی، مهم ترین درس امام به ملت و مسؤولان</a:t>
            </a:r>
            <a:endParaRPr lang="en-US" sz="2834" dirty="0">
              <a:cs typeface="B Titr" panose="00000700000000000000" pitchFamily="2" charset="-78"/>
            </a:endParaRPr>
          </a:p>
          <a:p>
            <a:pPr marL="0" indent="0">
              <a:lnSpc>
                <a:spcPct val="110000"/>
              </a:lnSpc>
              <a:buNone/>
              <a:defRPr/>
            </a:pPr>
            <a:r>
              <a:rPr lang="en-US" sz="2834" dirty="0">
                <a:cs typeface="B Titr" panose="00000700000000000000" pitchFamily="2" charset="-78"/>
              </a:rPr>
              <a:t> </a:t>
            </a:r>
          </a:p>
          <a:p>
            <a:pPr marL="0" indent="0">
              <a:lnSpc>
                <a:spcPct val="110000"/>
              </a:lnSpc>
              <a:buNone/>
              <a:defRPr/>
            </a:pPr>
            <a:r>
              <a:rPr lang="en-US" sz="2834" dirty="0">
                <a:cs typeface="B Titr" panose="00000700000000000000" pitchFamily="2" charset="-78"/>
              </a:rPr>
              <a:t>.</a:t>
            </a:r>
            <a:r>
              <a:rPr lang="ar-SA" sz="2834" dirty="0">
                <a:cs typeface="B Titr" panose="00000700000000000000" pitchFamily="2" charset="-78"/>
              </a:rPr>
              <a:t>انقلابی بودن هزینه دارد اما سازش و انقلابی نبودن بیشتر هزینه دارد</a:t>
            </a:r>
            <a:endParaRPr lang="en-US" sz="2834" dirty="0">
              <a:cs typeface="B Titr" panose="00000700000000000000" pitchFamily="2" charset="-78"/>
            </a:endParaRPr>
          </a:p>
          <a:p>
            <a:pPr marL="0" indent="0">
              <a:lnSpc>
                <a:spcPct val="110000"/>
              </a:lnSpc>
              <a:buNone/>
              <a:defRPr/>
            </a:pPr>
            <a:r>
              <a:rPr lang="en-US" sz="2834" dirty="0">
                <a:cs typeface="B Titr" panose="00000700000000000000" pitchFamily="2" charset="-78"/>
              </a:rPr>
              <a:t> </a:t>
            </a:r>
          </a:p>
          <a:p>
            <a:pPr marL="0" indent="0">
              <a:lnSpc>
                <a:spcPct val="110000"/>
              </a:lnSpc>
              <a:buNone/>
              <a:defRPr/>
            </a:pPr>
            <a:r>
              <a:rPr lang="en-US" sz="2834" dirty="0">
                <a:cs typeface="B Titr" panose="00000700000000000000" pitchFamily="2" charset="-78"/>
              </a:rPr>
              <a:t>.</a:t>
            </a:r>
            <a:r>
              <a:rPr lang="ar-SA" sz="2834" dirty="0">
                <a:cs typeface="B Titr" panose="00000700000000000000" pitchFamily="2" charset="-78"/>
              </a:rPr>
              <a:t>انقلابی بودن یعنی رضایت مردم را کسب کنید نه رضایت مستکبران</a:t>
            </a:r>
            <a:endParaRPr lang="en-US" sz="2834" dirty="0">
              <a:cs typeface="B Titr" panose="00000700000000000000" pitchFamily="2" charset="-78"/>
            </a:endParaRPr>
          </a:p>
          <a:p>
            <a:pPr marL="0" indent="0">
              <a:lnSpc>
                <a:spcPct val="110000"/>
              </a:lnSpc>
              <a:buNone/>
              <a:defRPr/>
            </a:pPr>
            <a:r>
              <a:rPr lang="en-US" sz="2834" dirty="0">
                <a:cs typeface="B Titr" panose="00000700000000000000" pitchFamily="2" charset="-78"/>
              </a:rPr>
              <a:t> </a:t>
            </a:r>
          </a:p>
          <a:p>
            <a:pPr marL="0" indent="0">
              <a:lnSpc>
                <a:spcPct val="110000"/>
              </a:lnSpc>
              <a:buNone/>
              <a:defRPr/>
            </a:pPr>
            <a:r>
              <a:rPr lang="en-US" sz="2834" dirty="0">
                <a:cs typeface="B Titr" panose="00000700000000000000" pitchFamily="2" charset="-78"/>
              </a:rPr>
              <a:t>.</a:t>
            </a:r>
            <a:r>
              <a:rPr lang="ar-SA" sz="2834" dirty="0">
                <a:cs typeface="B Titr" panose="00000700000000000000" pitchFamily="2" charset="-78"/>
              </a:rPr>
              <a:t>کشور نیازمند روحیه، منش، شعار، اصول و مبانی انقلابی امام است</a:t>
            </a:r>
            <a:endParaRPr lang="en-US" sz="2834" dirty="0">
              <a:cs typeface="B Titr" panose="00000700000000000000" pitchFamily="2" charset="-78"/>
            </a:endParaRPr>
          </a:p>
          <a:p>
            <a:pPr marL="0" indent="0">
              <a:lnSpc>
                <a:spcPct val="110000"/>
              </a:lnSpc>
              <a:buNone/>
              <a:defRPr/>
            </a:pPr>
            <a:r>
              <a:rPr lang="en-US" sz="2834" dirty="0">
                <a:cs typeface="B Titr" panose="00000700000000000000" pitchFamily="2" charset="-78"/>
              </a:rPr>
              <a:t> </a:t>
            </a:r>
            <a:endParaRPr lang="fa-IR" sz="2834" dirty="0">
              <a:cs typeface="B Titr" panose="00000700000000000000" pitchFamily="2" charset="-78"/>
            </a:endParaRPr>
          </a:p>
          <a:p>
            <a:pPr marL="0" indent="0">
              <a:lnSpc>
                <a:spcPct val="110000"/>
              </a:lnSpc>
              <a:buNone/>
              <a:defRPr/>
            </a:pPr>
            <a:r>
              <a:rPr lang="en-US" sz="2834" dirty="0">
                <a:cs typeface="B Titr" panose="00000700000000000000" pitchFamily="2" charset="-78"/>
              </a:rPr>
              <a:t>.</a:t>
            </a:r>
            <a:r>
              <a:rPr lang="ar-SA" sz="2834" dirty="0">
                <a:cs typeface="B Titr" panose="00000700000000000000" pitchFamily="2" charset="-78"/>
              </a:rPr>
              <a:t>دانشگاه نباید از وظایف خود در عرصه ی انقلابی بودن و انقلابی ماندن غافل شود</a:t>
            </a:r>
            <a:endParaRPr lang="en-US" sz="2834" dirty="0">
              <a:cs typeface="B Titr" panose="00000700000000000000" pitchFamily="2" charset="-78"/>
            </a:endParaRPr>
          </a:p>
          <a:p>
            <a:pPr marL="0" indent="0">
              <a:lnSpc>
                <a:spcPct val="110000"/>
              </a:lnSpc>
              <a:buNone/>
              <a:defRPr/>
            </a:pPr>
            <a:r>
              <a:rPr lang="en-US" sz="2834" dirty="0">
                <a:cs typeface="B Titr" panose="00000700000000000000" pitchFamily="2" charset="-78"/>
              </a:rPr>
              <a:t>  </a:t>
            </a:r>
          </a:p>
          <a:p>
            <a:pPr marL="0" indent="0">
              <a:lnSpc>
                <a:spcPct val="110000"/>
              </a:lnSpc>
              <a:buNone/>
              <a:defRPr/>
            </a:pPr>
            <a:r>
              <a:rPr lang="fa-IR" sz="2834" dirty="0">
                <a:cs typeface="B Titr" panose="00000700000000000000" pitchFamily="2" charset="-78"/>
              </a:rPr>
              <a:t>.م</a:t>
            </a:r>
            <a:r>
              <a:rPr lang="ar-SA" sz="2834" dirty="0">
                <a:cs typeface="B Titr" panose="00000700000000000000" pitchFamily="2" charset="-78"/>
              </a:rPr>
              <a:t>نافع ملی بر اساس هویت ملی تعیین می شود</a:t>
            </a:r>
            <a:endParaRPr lang="en-US" sz="2834" dirty="0">
              <a:cs typeface="B Titr" panose="00000700000000000000" pitchFamily="2" charset="-78"/>
            </a:endParaRPr>
          </a:p>
          <a:p>
            <a:pPr marL="0" indent="0">
              <a:buNone/>
              <a:defRPr/>
            </a:pPr>
            <a:r>
              <a:rPr lang="en-US" sz="2834" dirty="0">
                <a:cs typeface="B Titr" panose="00000700000000000000" pitchFamily="2" charset="-78"/>
              </a:rPr>
              <a:t> </a:t>
            </a:r>
          </a:p>
          <a:p>
            <a:pPr marL="0" indent="0">
              <a:buNone/>
              <a:defRPr/>
            </a:pPr>
            <a:r>
              <a:rPr lang="en-US" sz="2834" dirty="0">
                <a:cs typeface="B Titr" panose="00000700000000000000" pitchFamily="2" charset="-78"/>
              </a:rPr>
              <a:t>.</a:t>
            </a:r>
            <a:r>
              <a:rPr lang="ar-SA" sz="2834" dirty="0">
                <a:cs typeface="B Titr" panose="00000700000000000000" pitchFamily="2" charset="-78"/>
              </a:rPr>
              <a:t>نظام سلطه، هنجارهای غرب ساخته را به اسم هنجارهای بین المللی در برابر انقلابی بودن تحمیل می کند</a:t>
            </a:r>
            <a:endParaRPr lang="en-US" sz="2834" dirty="0">
              <a:cs typeface="B Titr" panose="00000700000000000000" pitchFamily="2" charset="-78"/>
            </a:endParaRPr>
          </a:p>
          <a:p>
            <a:pPr marL="0" indent="0">
              <a:buNone/>
              <a:defRPr/>
            </a:pPr>
            <a:r>
              <a:rPr lang="en-US" sz="2834" dirty="0">
                <a:cs typeface="B Titr" panose="00000700000000000000" pitchFamily="2" charset="-78"/>
              </a:rPr>
              <a:t> .</a:t>
            </a:r>
            <a:r>
              <a:rPr lang="ar-SA" sz="2834" dirty="0">
                <a:cs typeface="B Titr" panose="00000700000000000000" pitchFamily="2" charset="-78"/>
              </a:rPr>
              <a:t>تصمیم سازان و تصمیم گیران کشور، انقلابی عمل کنند و بدانند که این به منفعت ملت است</a:t>
            </a:r>
            <a:endParaRPr lang="en-US" sz="1928" dirty="0"/>
          </a:p>
        </p:txBody>
      </p:sp>
    </p:spTree>
    <p:extLst>
      <p:ext uri="{BB962C8B-B14F-4D97-AF65-F5344CB8AC3E}">
        <p14:creationId xmlns:p14="http://schemas.microsoft.com/office/powerpoint/2010/main" val="332433603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108547"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44463"/>
            <a:ext cx="10244138" cy="7777162"/>
          </a:xfr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0975" y="122238"/>
            <a:ext cx="8891588" cy="6956425"/>
          </a:xfrm>
        </p:spPr>
        <p:txBody>
          <a:bodyPr>
            <a:normAutofit fontScale="55000" lnSpcReduction="20000"/>
          </a:bodyPr>
          <a:lstStyle/>
          <a:p>
            <a:pPr marL="0" indent="0">
              <a:lnSpc>
                <a:spcPct val="170000"/>
              </a:lnSpc>
              <a:buFont typeface="Wingdings" panose="05000000000000000000" pitchFamily="2" charset="2"/>
              <a:buNone/>
              <a:defRPr/>
            </a:pPr>
            <a:r>
              <a:rPr lang="fa-IR" sz="5100" dirty="0" smtClean="0">
                <a:solidFill>
                  <a:srgbClr val="FF0000"/>
                </a:solidFill>
                <a:cs typeface="B Titr" panose="00000700000000000000" pitchFamily="2" charset="-78"/>
              </a:rPr>
              <a:t>انقلابی ماندن</a:t>
            </a:r>
            <a:r>
              <a:rPr lang="fa-IR" sz="3000" dirty="0" smtClean="0">
                <a:cs typeface="B Titr" panose="00000700000000000000" pitchFamily="2" charset="-78"/>
              </a:rPr>
              <a:t/>
            </a:r>
            <a:br>
              <a:rPr lang="fa-IR" sz="3000" dirty="0" smtClean="0">
                <a:cs typeface="B Titr" panose="00000700000000000000" pitchFamily="2" charset="-78"/>
              </a:rPr>
            </a:br>
            <a:r>
              <a:rPr lang="ar-SA" dirty="0" smtClean="0">
                <a:cs typeface="B Titr" panose="00000700000000000000" pitchFamily="2" charset="-78"/>
              </a:rPr>
              <a:t>بدیهی </a:t>
            </a:r>
            <a:r>
              <a:rPr lang="ar-SA" dirty="0">
                <a:cs typeface="B Titr" panose="00000700000000000000" pitchFamily="2" charset="-78"/>
              </a:rPr>
              <a:t>است که این آرمانها در کوتاه‌مدّت تحقّق پیدا </a:t>
            </a:r>
            <a:r>
              <a:rPr lang="ar-SA" dirty="0" smtClean="0">
                <a:cs typeface="B Titr" panose="00000700000000000000" pitchFamily="2" charset="-78"/>
              </a:rPr>
              <a:t>نمی</a:t>
            </a:r>
            <a:r>
              <a:rPr lang="fa-IR" dirty="0" smtClean="0">
                <a:cs typeface="B Titr" panose="00000700000000000000" pitchFamily="2" charset="-78"/>
              </a:rPr>
              <a:t> </a:t>
            </a:r>
            <a:r>
              <a:rPr lang="ar-SA" dirty="0" smtClean="0">
                <a:cs typeface="B Titr" panose="00000700000000000000" pitchFamily="2" charset="-78"/>
              </a:rPr>
              <a:t>کند</a:t>
            </a:r>
            <a:r>
              <a:rPr lang="ar-SA" dirty="0">
                <a:cs typeface="B Titr" panose="00000700000000000000" pitchFamily="2" charset="-78"/>
              </a:rPr>
              <a:t>؛ اگر بخواهیم این آرمانها در جامعه تحقّق پیدا کند، یک حرکت بلندمدّت لازم دارد. </a:t>
            </a:r>
            <a:endParaRPr lang="fa-IR" dirty="0" smtClean="0">
              <a:cs typeface="B Titr" panose="00000700000000000000" pitchFamily="2" charset="-78"/>
            </a:endParaRPr>
          </a:p>
          <a:p>
            <a:pPr marL="0" indent="0">
              <a:lnSpc>
                <a:spcPct val="170000"/>
              </a:lnSpc>
              <a:buFont typeface="Wingdings" panose="05000000000000000000" pitchFamily="2" charset="2"/>
              <a:buNone/>
              <a:defRPr/>
            </a:pPr>
            <a:r>
              <a:rPr lang="ar-SA" dirty="0" smtClean="0">
                <a:cs typeface="B Titr" panose="00000700000000000000" pitchFamily="2" charset="-78"/>
              </a:rPr>
              <a:t>یعنی </a:t>
            </a:r>
            <a:r>
              <a:rPr lang="ar-SA" dirty="0">
                <a:cs typeface="B Titr" panose="00000700000000000000" pitchFamily="2" charset="-78"/>
              </a:rPr>
              <a:t>چه؟ یعنی زنده بودن انقلاب. ببینید! اینکه مدام میگوییم انقلابی باشیم، انقلابی بمانیم، معنایش این است. </a:t>
            </a:r>
            <a:r>
              <a:rPr lang="ar-SA" sz="4400" dirty="0">
                <a:solidFill>
                  <a:srgbClr val="FF0000"/>
                </a:solidFill>
                <a:cs typeface="B Titr" panose="00000700000000000000" pitchFamily="2" charset="-78"/>
              </a:rPr>
              <a:t>اگر چنانچه انقلاب استمرار پیدا کرد، تحقّق این آرمانها ممکن خواهد شد؛ اگر چنانچه این استمرار با آگاهی و هوشیاری و دقّتِ‌نظر و مانند اینها باشد، تحقّق این آرمانها قطعی خواهد شد؛ امّا اگر وسط راه به این نتیجه رسیدیم که انقلاب دیگر لازم نیست، دیگر دیوان‌سالاری و تشکیلات حکومت [باشد، اینها تحقّق پیدا نمیکند]. مگر ما اصلاً انقلاب کردیم برای اینکه آنها بروند، حکومت را بدهند به ما؟ </a:t>
            </a:r>
            <a:endParaRPr lang="fa-IR" sz="4400" dirty="0" smtClean="0">
              <a:solidFill>
                <a:srgbClr val="FF0000"/>
              </a:solidFill>
              <a:cs typeface="B Titr" panose="00000700000000000000" pitchFamily="2" charset="-78"/>
            </a:endParaRPr>
          </a:p>
          <a:p>
            <a:pPr marL="0" indent="0">
              <a:lnSpc>
                <a:spcPct val="170000"/>
              </a:lnSpc>
              <a:buFont typeface="Wingdings" panose="05000000000000000000" pitchFamily="2" charset="2"/>
              <a:buNone/>
              <a:defRPr/>
            </a:pPr>
            <a:r>
              <a:rPr lang="ar-SA" dirty="0" smtClean="0">
                <a:cs typeface="B Titr" panose="00000700000000000000" pitchFamily="2" charset="-78"/>
              </a:rPr>
              <a:t>هدف </a:t>
            </a:r>
            <a:r>
              <a:rPr lang="ar-SA" dirty="0">
                <a:cs typeface="B Titr" panose="00000700000000000000" pitchFamily="2" charset="-78"/>
              </a:rPr>
              <a:t>این نبود که یک عدّه‌ای مدیریّت را تحویل ما بدهند، ما هم مثل آنها شروع کنیم مدیریّت کردن، منتها [آنها] آدمهای بدی بودند، ما آدمهایی خوبی باشیم؛ که اگر آن جور باشد خوب هم </a:t>
            </a:r>
            <a:r>
              <a:rPr lang="ar-SA" dirty="0" smtClean="0">
                <a:cs typeface="B Titr" panose="00000700000000000000" pitchFamily="2" charset="-78"/>
              </a:rPr>
              <a:t>نمی</a:t>
            </a:r>
            <a:r>
              <a:rPr lang="fa-IR" dirty="0" smtClean="0">
                <a:cs typeface="B Titr" panose="00000700000000000000" pitchFamily="2" charset="-78"/>
              </a:rPr>
              <a:t> </a:t>
            </a:r>
            <a:r>
              <a:rPr lang="ar-SA" dirty="0" smtClean="0">
                <a:cs typeface="B Titr" panose="00000700000000000000" pitchFamily="2" charset="-78"/>
              </a:rPr>
              <a:t>مانیم</a:t>
            </a:r>
            <a:r>
              <a:rPr lang="ar-SA" dirty="0">
                <a:cs typeface="B Titr" panose="00000700000000000000" pitchFamily="2" charset="-78"/>
              </a:rPr>
              <a:t>؛ انسانْ خوب هم </a:t>
            </a:r>
            <a:r>
              <a:rPr lang="ar-SA" dirty="0" smtClean="0">
                <a:cs typeface="B Titr" panose="00000700000000000000" pitchFamily="2" charset="-78"/>
              </a:rPr>
              <a:t>نمی</a:t>
            </a:r>
            <a:r>
              <a:rPr lang="fa-IR" dirty="0" smtClean="0">
                <a:cs typeface="B Titr" panose="00000700000000000000" pitchFamily="2" charset="-78"/>
              </a:rPr>
              <a:t> </a:t>
            </a:r>
            <a:r>
              <a:rPr lang="ar-SA" dirty="0" smtClean="0">
                <a:cs typeface="B Titr" panose="00000700000000000000" pitchFamily="2" charset="-78"/>
              </a:rPr>
              <a:t>مانَد</a:t>
            </a:r>
            <a:r>
              <a:rPr lang="ar-SA" dirty="0">
                <a:cs typeface="B Titr" panose="00000700000000000000" pitchFamily="2" charset="-78"/>
              </a:rPr>
              <a:t>. پس بنابراین، انقلاب باید استمرار پیدا کند. ببینید! من با استدلال دارم </a:t>
            </a:r>
            <a:r>
              <a:rPr lang="ar-SA" dirty="0" smtClean="0">
                <a:cs typeface="B Titr" panose="00000700000000000000" pitchFamily="2" charset="-78"/>
              </a:rPr>
              <a:t>می</a:t>
            </a:r>
            <a:r>
              <a:rPr lang="fa-IR" dirty="0" smtClean="0">
                <a:cs typeface="B Titr" panose="00000700000000000000" pitchFamily="2" charset="-78"/>
              </a:rPr>
              <a:t> </a:t>
            </a:r>
            <a:r>
              <a:rPr lang="ar-SA" dirty="0" smtClean="0">
                <a:cs typeface="B Titr" panose="00000700000000000000" pitchFamily="2" charset="-78"/>
              </a:rPr>
              <a:t>گویم </a:t>
            </a:r>
            <a:r>
              <a:rPr lang="ar-SA" dirty="0">
                <a:cs typeface="B Titr" panose="00000700000000000000" pitchFamily="2" charset="-78"/>
              </a:rPr>
              <a:t>که انقلابی باید بود و انقلابی باید ماند و انقلابی باید حرکت کرد، که طبعاً این الزاماتی دارد؛ انقلابی حرکت کردن الزاماتی دارد</a:t>
            </a:r>
            <a:r>
              <a:rPr lang="en-US" sz="3000" dirty="0" smtClean="0">
                <a:cs typeface="B Titr" panose="00000700000000000000" pitchFamily="2" charset="-78"/>
              </a:rPr>
              <a:t>.</a:t>
            </a:r>
            <a:r>
              <a:rPr lang="fa-IR" sz="3000" dirty="0" smtClean="0">
                <a:cs typeface="B Titr" panose="00000700000000000000" pitchFamily="2" charset="-78"/>
              </a:rPr>
              <a:t>  </a:t>
            </a:r>
            <a:r>
              <a:rPr lang="fa-IR" b="1" dirty="0" smtClean="0">
                <a:cs typeface="B Titr" panose="00000700000000000000" pitchFamily="2" charset="-78"/>
              </a:rPr>
              <a:t>۱۳۹۷/۰۳/۰۷</a:t>
            </a:r>
            <a:endParaRPr lang="en-US" b="1" dirty="0">
              <a:cs typeface="B Titr" panose="00000700000000000000" pitchFamily="2" charset="-78"/>
            </a:endParaRPr>
          </a:p>
          <a:p>
            <a:pPr marL="0" indent="0">
              <a:buFont typeface="Wingdings" panose="05000000000000000000" pitchFamily="2" charset="2"/>
              <a:buNone/>
              <a:defRPr/>
            </a:pPr>
            <a:endParaRPr lang="fa-IR" dirty="0" smtClean="0">
              <a:cs typeface="B Titr" panose="00000700000000000000" pitchFamily="2" charset="-78"/>
            </a:endParaRPr>
          </a:p>
          <a:p>
            <a:pPr marL="0" indent="0">
              <a:buFont typeface="Wingdings" panose="05000000000000000000" pitchFamily="2" charset="2"/>
              <a:buNone/>
              <a:defRPr/>
            </a:pPr>
            <a:endParaRPr lang="fa-IR" dirty="0">
              <a:cs typeface="B Titr" panose="00000700000000000000" pitchFamily="2" charset="-78"/>
            </a:endParaRPr>
          </a:p>
          <a:p>
            <a:pPr marL="0" indent="0">
              <a:buFont typeface="Wingdings" panose="05000000000000000000" pitchFamily="2" charset="2"/>
              <a:buNone/>
              <a:defRPr/>
            </a:pPr>
            <a:endParaRPr lang="fa-IR" dirty="0" smtClean="0">
              <a:cs typeface="B Titr" panose="00000700000000000000" pitchFamily="2" charset="-78"/>
            </a:endParaRPr>
          </a:p>
          <a:p>
            <a:pPr marL="0" indent="0">
              <a:buFont typeface="Wingdings" panose="05000000000000000000" pitchFamily="2" charset="2"/>
              <a:buNone/>
              <a:defRPr/>
            </a:pPr>
            <a:endParaRPr lang="fa-IR" dirty="0">
              <a:cs typeface="B Titr" panose="00000700000000000000" pitchFamily="2" charset="-78"/>
            </a:endParaRPr>
          </a:p>
          <a:p>
            <a:pPr marL="0" indent="0">
              <a:buFont typeface="Wingdings" panose="05000000000000000000" pitchFamily="2" charset="2"/>
              <a:buNone/>
              <a:defRPr/>
            </a:pPr>
            <a:endParaRPr lang="fa-IR" dirty="0" smtClean="0">
              <a:cs typeface="B Titr" panose="00000700000000000000" pitchFamily="2" charset="-78"/>
            </a:endParaRPr>
          </a:p>
          <a:p>
            <a:pPr marL="0" indent="0">
              <a:buFont typeface="Wingdings" panose="05000000000000000000" pitchFamily="2" charset="2"/>
              <a:buNone/>
              <a:defRPr/>
            </a:pPr>
            <a:endParaRPr lang="fa-IR" dirty="0">
              <a:cs typeface="B Titr" panose="00000700000000000000" pitchFamily="2" charset="-78"/>
            </a:endParaRPr>
          </a:p>
          <a:p>
            <a:pPr marL="0" indent="0">
              <a:buFont typeface="Wingdings" panose="05000000000000000000" pitchFamily="2" charset="2"/>
              <a:buNone/>
              <a:defRPr/>
            </a:pPr>
            <a:endParaRPr lang="en-US" dirty="0">
              <a:cs typeface="B Titr" panose="00000700000000000000" pitchFamily="2" charset="-78"/>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1663" y="130373"/>
            <a:ext cx="8817342" cy="6691846"/>
          </a:xfrm>
        </p:spPr>
        <p:txBody>
          <a:bodyPr>
            <a:normAutofit fontScale="85000" lnSpcReduction="10000"/>
          </a:bodyPr>
          <a:lstStyle/>
          <a:p>
            <a:pPr marL="0" indent="0">
              <a:lnSpc>
                <a:spcPct val="150000"/>
              </a:lnSpc>
              <a:buNone/>
            </a:pPr>
            <a:r>
              <a:rPr lang="ar-SA" dirty="0"/>
              <a:t> </a:t>
            </a:r>
            <a:r>
              <a:rPr lang="ar-SA" b="1" dirty="0" smtClean="0">
                <a:solidFill>
                  <a:srgbClr val="C00000"/>
                </a:solidFill>
                <a:cs typeface="B Titr" panose="00000700000000000000" pitchFamily="2" charset="-78"/>
              </a:rPr>
              <a:t>ایستادگی </a:t>
            </a:r>
            <a:r>
              <a:rPr lang="ar-SA" b="1" dirty="0">
                <a:solidFill>
                  <a:srgbClr val="C00000"/>
                </a:solidFill>
                <a:cs typeface="B Titr" panose="00000700000000000000" pitchFamily="2" charset="-78"/>
              </a:rPr>
              <a:t>مقابل دشمن موجب عقب‌رفت </a:t>
            </a:r>
            <a:r>
              <a:rPr lang="ar-SA" b="1" dirty="0" smtClean="0">
                <a:solidFill>
                  <a:srgbClr val="C00000"/>
                </a:solidFill>
                <a:cs typeface="B Titr" panose="00000700000000000000" pitchFamily="2" charset="-78"/>
              </a:rPr>
              <a:t>اوست</a:t>
            </a:r>
            <a:r>
              <a:rPr lang="fa-IR" b="1" dirty="0" smtClean="0">
                <a:cs typeface="B Titr" panose="00000700000000000000" pitchFamily="2" charset="-78"/>
              </a:rPr>
              <a:t/>
            </a:r>
            <a:br>
              <a:rPr lang="fa-IR" b="1" dirty="0" smtClean="0">
                <a:cs typeface="B Titr" panose="00000700000000000000" pitchFamily="2" charset="-78"/>
              </a:rPr>
            </a:br>
            <a:r>
              <a:rPr lang="ar-SA" b="1" dirty="0" smtClean="0">
                <a:cs typeface="B Titr" panose="00000700000000000000" pitchFamily="2" charset="-78"/>
              </a:rPr>
              <a:t>ملّت </a:t>
            </a:r>
            <a:r>
              <a:rPr lang="ar-SA" b="1" dirty="0">
                <a:cs typeface="B Titr" panose="00000700000000000000" pitchFamily="2" charset="-78"/>
              </a:rPr>
              <a:t>ایران، با تجربه‌ی چهل‌ساله‌ی خود، در مقاومت و ایستادگی پایدار است. ما این را امتحان کرده‌ایم: در مقابل دشمن، «عقب‌نشینی» مشوّق دشمن است؛ در مقابل دشمن، «ایستادگی» موجب عقب‌رفت دشمن است. </a:t>
            </a:r>
            <a:r>
              <a:rPr lang="ar-SA" sz="2429" b="1" dirty="0">
                <a:solidFill>
                  <a:srgbClr val="C00000"/>
                </a:solidFill>
                <a:cs typeface="B Titr" panose="00000700000000000000" pitchFamily="2" charset="-78"/>
              </a:rPr>
              <a:t>وَلَوْ قَاتَلَکُمُ الَّذِینَ کَفَرُوا لَوَلَّوُا الْأَدْبَارَ ثُمَّ لَا یَجِدُونَ وَلِیًّا وَلَا نَصِیرًا * سُنَّةَ اللَّهِ الَّتِی قَدْ خَلَتْ مِن قَبْلُ وَلَن تَجِدَ لِسُنَّةِ اللَّهِ تَبْدِیلًا؛(</a:t>
            </a:r>
            <a:r>
              <a:rPr lang="ar-SA" sz="2429" b="1" i="1" dirty="0">
                <a:solidFill>
                  <a:srgbClr val="C00000"/>
                </a:solidFill>
                <a:cs typeface="B Titr" panose="00000700000000000000" pitchFamily="2" charset="-78"/>
                <a:hlinkClick r:id="rId2" tooltip="فیشهای سوره مبارکه الفتح"/>
              </a:rPr>
              <a:t>فتح آیه </a:t>
            </a:r>
            <a:r>
              <a:rPr lang="fa-IR" sz="2429" b="1" i="1" dirty="0">
                <a:solidFill>
                  <a:srgbClr val="C00000"/>
                </a:solidFill>
                <a:cs typeface="B Titr" panose="00000700000000000000" pitchFamily="2" charset="-78"/>
                <a:hlinkClick r:id="rId2" tooltip="فیشهای سوره مبارکه الفتح"/>
              </a:rPr>
              <a:t>۲۲</a:t>
            </a:r>
            <a:r>
              <a:rPr lang="fa-IR" sz="2429" b="1" dirty="0">
                <a:solidFill>
                  <a:srgbClr val="C00000"/>
                </a:solidFill>
                <a:cs typeface="B Titr" panose="00000700000000000000" pitchFamily="2" charset="-78"/>
              </a:rPr>
              <a:t>)</a:t>
            </a:r>
            <a:r>
              <a:rPr lang="fa-IR" b="1" dirty="0" smtClean="0">
                <a:cs typeface="B Titr" panose="00000700000000000000" pitchFamily="2" charset="-78"/>
              </a:rPr>
              <a:t> </a:t>
            </a:r>
            <a:r>
              <a:rPr lang="ar-SA" b="1" dirty="0">
                <a:cs typeface="B Titr" panose="00000700000000000000" pitchFamily="2" charset="-78"/>
              </a:rPr>
              <a:t>این سنّت الهی است: اگرچنانچه در مقابل ظلم و استبداد و زورگویی و خباثتها و جنایتهای جنایتکارانِ عالم بِایستید، قطعاً مجبور به عقب‌نشینی میشوند؛ این قرآن کریم است که به‌عنوان یک سنّتِ قطعیِ تاریخ و سنّت الهی از این یاد میکند، و این سنّت ان‌شاءالله عملی خواهد </a:t>
            </a:r>
            <a:r>
              <a:rPr lang="ar-SA" b="1" dirty="0" smtClean="0">
                <a:cs typeface="B Titr" panose="00000700000000000000" pitchFamily="2" charset="-78"/>
              </a:rPr>
              <a:t>شد</a:t>
            </a:r>
            <a:r>
              <a:rPr lang="fa-IR" b="1" dirty="0" smtClean="0">
                <a:cs typeface="B Titr" panose="00000700000000000000" pitchFamily="2" charset="-78"/>
              </a:rPr>
              <a:t>.</a:t>
            </a:r>
          </a:p>
          <a:p>
            <a:pPr marL="0" indent="0">
              <a:buNone/>
            </a:pPr>
            <a:r>
              <a:rPr lang="fa-IR" dirty="0" smtClean="0"/>
              <a:t>۱۳۹۷/۰۱/۲۵</a:t>
            </a:r>
            <a:endParaRPr lang="en-US" dirty="0"/>
          </a:p>
          <a:p>
            <a:pPr marL="0" indent="0">
              <a:buNone/>
            </a:pPr>
            <a:endParaRPr lang="en-US" dirty="0"/>
          </a:p>
        </p:txBody>
      </p:sp>
    </p:spTree>
    <p:extLst>
      <p:ext uri="{BB962C8B-B14F-4D97-AF65-F5344CB8AC3E}">
        <p14:creationId xmlns:p14="http://schemas.microsoft.com/office/powerpoint/2010/main" val="3040986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63" y="936625"/>
            <a:ext cx="8329612" cy="5378450"/>
          </a:xfrm>
        </p:spPr>
        <p:txBody>
          <a:bodyPr/>
          <a:lstStyle/>
          <a:p>
            <a:pPr eaLnBrk="1" hangingPunct="1">
              <a:defRPr/>
            </a:pPr>
            <a:r>
              <a:rPr lang="fa-IR" sz="4800" dirty="0" smtClean="0">
                <a:solidFill>
                  <a:srgbClr val="FF3300"/>
                </a:solidFill>
                <a:latin typeface="+mn-lt"/>
                <a:ea typeface="+mn-ea"/>
                <a:cs typeface="B Titr" pitchFamily="2" charset="-78"/>
              </a:rPr>
              <a:t/>
            </a:r>
            <a:br>
              <a:rPr lang="fa-IR" sz="4800" dirty="0" smtClean="0">
                <a:solidFill>
                  <a:srgbClr val="FF3300"/>
                </a:solidFill>
                <a:latin typeface="+mn-lt"/>
                <a:ea typeface="+mn-ea"/>
                <a:cs typeface="B Titr" pitchFamily="2" charset="-78"/>
              </a:rPr>
            </a:br>
            <a:r>
              <a:rPr lang="fa-IR" sz="4800" dirty="0" smtClean="0">
                <a:solidFill>
                  <a:srgbClr val="FF3300"/>
                </a:solidFill>
                <a:latin typeface="+mn-lt"/>
                <a:ea typeface="+mn-ea"/>
                <a:cs typeface="B Titr" pitchFamily="2" charset="-78"/>
              </a:rPr>
              <a:t>مروری بر</a:t>
            </a:r>
            <a:r>
              <a:rPr lang="fa-IR" sz="4400" dirty="0" smtClean="0">
                <a:solidFill>
                  <a:srgbClr val="FF3300"/>
                </a:solidFill>
                <a:latin typeface="+mn-lt"/>
                <a:ea typeface="+mn-ea"/>
                <a:cs typeface="B Titr" pitchFamily="2" charset="-78"/>
              </a:rPr>
              <a:t/>
            </a:r>
            <a:br>
              <a:rPr lang="fa-IR" sz="4400" dirty="0" smtClean="0">
                <a:solidFill>
                  <a:srgbClr val="FF3300"/>
                </a:solidFill>
                <a:latin typeface="+mn-lt"/>
                <a:ea typeface="+mn-ea"/>
                <a:cs typeface="B Titr" pitchFamily="2" charset="-78"/>
              </a:rPr>
            </a:br>
            <a:r>
              <a:rPr lang="fa-IR" sz="2400" dirty="0" smtClean="0">
                <a:solidFill>
                  <a:srgbClr val="FF3300"/>
                </a:solidFill>
                <a:latin typeface="+mn-lt"/>
                <a:ea typeface="+mn-ea"/>
                <a:cs typeface="B Titr" pitchFamily="2" charset="-78"/>
              </a:rPr>
              <a:t/>
            </a:r>
            <a:br>
              <a:rPr lang="fa-IR" sz="2400" dirty="0" smtClean="0">
                <a:solidFill>
                  <a:srgbClr val="FF3300"/>
                </a:solidFill>
                <a:latin typeface="+mn-lt"/>
                <a:ea typeface="+mn-ea"/>
                <a:cs typeface="B Titr" pitchFamily="2" charset="-78"/>
              </a:rPr>
            </a:br>
            <a:r>
              <a:rPr lang="ar-SA" sz="7200" dirty="0" smtClean="0">
                <a:solidFill>
                  <a:srgbClr val="FF3300"/>
                </a:solidFill>
                <a:latin typeface="+mn-lt"/>
                <a:ea typeface="+mn-ea"/>
                <a:cs typeface="B Titr" pitchFamily="2" charset="-78"/>
              </a:rPr>
              <a:t>منظومه فکری</a:t>
            </a:r>
            <a:r>
              <a:rPr lang="en-US" sz="7200" dirty="0" smtClean="0">
                <a:solidFill>
                  <a:srgbClr val="FF3300"/>
                </a:solidFill>
                <a:latin typeface="+mn-lt"/>
                <a:ea typeface="+mn-ea"/>
                <a:cs typeface="B Titr" pitchFamily="2" charset="-78"/>
              </a:rPr>
              <a:t/>
            </a:r>
            <a:br>
              <a:rPr lang="en-US" sz="7200" dirty="0" smtClean="0">
                <a:solidFill>
                  <a:srgbClr val="FF3300"/>
                </a:solidFill>
                <a:latin typeface="+mn-lt"/>
                <a:ea typeface="+mn-ea"/>
                <a:cs typeface="B Titr" pitchFamily="2" charset="-78"/>
              </a:rPr>
            </a:br>
            <a:r>
              <a:rPr lang="ar-SA" sz="7200" dirty="0" smtClean="0">
                <a:solidFill>
                  <a:srgbClr val="FF3300"/>
                </a:solidFill>
                <a:latin typeface="+mn-lt"/>
                <a:ea typeface="+mn-ea"/>
                <a:cs typeface="B Titr" pitchFamily="2" charset="-78"/>
              </a:rPr>
              <a:t> </a:t>
            </a:r>
            <a:r>
              <a:rPr lang="fa-IR" sz="7200" dirty="0" smtClean="0">
                <a:solidFill>
                  <a:srgbClr val="FF3300"/>
                </a:solidFill>
                <a:latin typeface="+mn-lt"/>
                <a:ea typeface="+mn-ea"/>
                <a:cs typeface="B Titr" pitchFamily="2" charset="-78"/>
              </a:rPr>
              <a:t>امام خامنه ای</a:t>
            </a:r>
            <a:r>
              <a:rPr lang="fa-IR" sz="2800" dirty="0" smtClean="0">
                <a:solidFill>
                  <a:srgbClr val="FF3300"/>
                </a:solidFill>
                <a:latin typeface="+mn-lt"/>
                <a:ea typeface="+mn-ea"/>
                <a:cs typeface="B Titr" pitchFamily="2" charset="-78"/>
              </a:rPr>
              <a:t>(مد ظله العالی)</a:t>
            </a:r>
            <a:r>
              <a:rPr lang="fa-IR" sz="7200" dirty="0" smtClean="0">
                <a:solidFill>
                  <a:srgbClr val="FF3300"/>
                </a:solidFill>
                <a:latin typeface="+mn-lt"/>
                <a:ea typeface="+mn-ea"/>
                <a:cs typeface="B Titr" pitchFamily="2" charset="-78"/>
              </a:rPr>
              <a:t/>
            </a:r>
            <a:br>
              <a:rPr lang="fa-IR" sz="7200" dirty="0" smtClean="0">
                <a:solidFill>
                  <a:srgbClr val="FF3300"/>
                </a:solidFill>
                <a:latin typeface="+mn-lt"/>
                <a:ea typeface="+mn-ea"/>
                <a:cs typeface="B Titr" pitchFamily="2" charset="-78"/>
              </a:rPr>
            </a:br>
            <a:r>
              <a:rPr lang="fa-IR" sz="7200" dirty="0" smtClean="0">
                <a:solidFill>
                  <a:srgbClr val="FF3300"/>
                </a:solidFill>
                <a:latin typeface="+mn-lt"/>
                <a:ea typeface="+mn-ea"/>
                <a:cs typeface="B Titr" pitchFamily="2" charset="-78"/>
              </a:rPr>
              <a:t/>
            </a:r>
            <a:br>
              <a:rPr lang="fa-IR" sz="7200" dirty="0" smtClean="0">
                <a:solidFill>
                  <a:srgbClr val="FF3300"/>
                </a:solidFill>
                <a:latin typeface="+mn-lt"/>
                <a:ea typeface="+mn-ea"/>
                <a:cs typeface="B Titr" pitchFamily="2" charset="-78"/>
              </a:rPr>
            </a:br>
            <a:r>
              <a:rPr lang="fa-IR" sz="1200" dirty="0" smtClean="0">
                <a:solidFill>
                  <a:srgbClr val="FF3300"/>
                </a:solidFill>
                <a:latin typeface="+mn-lt"/>
                <a:ea typeface="+mn-ea"/>
                <a:cs typeface="B Titr" pitchFamily="2" charset="-78"/>
              </a:rPr>
              <a:t/>
            </a:r>
            <a:br>
              <a:rPr lang="fa-IR" sz="1200" dirty="0" smtClean="0">
                <a:solidFill>
                  <a:srgbClr val="FF3300"/>
                </a:solidFill>
                <a:latin typeface="+mn-lt"/>
                <a:ea typeface="+mn-ea"/>
                <a:cs typeface="B Titr" pitchFamily="2" charset="-78"/>
              </a:rPr>
            </a:br>
            <a:r>
              <a:rPr lang="en-US" sz="2800" b="1" dirty="0" smtClean="0">
                <a:solidFill>
                  <a:schemeClr val="tx2">
                    <a:lumMod val="75000"/>
                  </a:schemeClr>
                </a:solidFill>
                <a:effectLst/>
                <a:latin typeface="+mn-lt"/>
                <a:cs typeface="B Nazanin" panose="00000400000000000000" pitchFamily="2" charset="-78"/>
              </a:rPr>
              <a:t/>
            </a:r>
            <a:br>
              <a:rPr lang="en-US" sz="2800" b="1" dirty="0" smtClean="0">
                <a:solidFill>
                  <a:schemeClr val="tx2">
                    <a:lumMod val="75000"/>
                  </a:schemeClr>
                </a:solidFill>
                <a:effectLst/>
                <a:latin typeface="+mn-lt"/>
                <a:cs typeface="B Nazanin" panose="00000400000000000000" pitchFamily="2" charset="-78"/>
              </a:rPr>
            </a:br>
            <a:r>
              <a:rPr lang="fa-IR" sz="2800" b="1" dirty="0" smtClean="0">
                <a:solidFill>
                  <a:schemeClr val="tx2">
                    <a:lumMod val="75000"/>
                  </a:schemeClr>
                </a:solidFill>
                <a:effectLst/>
                <a:latin typeface="+mn-lt"/>
                <a:cs typeface="B Nazanin" panose="00000400000000000000" pitchFamily="2" charset="-78"/>
              </a:rPr>
              <a:t>بهزاد کاظمی -1397</a:t>
            </a:r>
            <a:endParaRPr lang="fa-IR" sz="2800" b="1" dirty="0" smtClean="0">
              <a:solidFill>
                <a:schemeClr val="tx2">
                  <a:lumMod val="75000"/>
                </a:schemeClr>
              </a:solidFill>
              <a:effectLst/>
              <a:latin typeface="+mn-lt"/>
              <a:ea typeface="+mn-ea"/>
              <a:cs typeface="B Nazanin" panose="00000400000000000000" pitchFamily="2" charset="-78"/>
            </a:endParaRPr>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963" y="576263"/>
            <a:ext cx="8329612" cy="5824537"/>
          </a:xfrm>
        </p:spPr>
        <p:txBody>
          <a:bodyPr/>
          <a:lstStyle/>
          <a:p>
            <a:pPr marL="0" indent="0">
              <a:buFont typeface="Wingdings" panose="05000000000000000000" pitchFamily="2" charset="2"/>
              <a:buNone/>
              <a:defRPr/>
            </a:pPr>
            <a:r>
              <a:rPr lang="ar-SA" dirty="0">
                <a:effectLst/>
                <a:cs typeface="B Titr" panose="00000700000000000000" pitchFamily="2" charset="-78"/>
              </a:rPr>
              <a:t>حکم جهاد </a:t>
            </a:r>
            <a:r>
              <a:rPr lang="ar-SA" dirty="0" smtClean="0">
                <a:effectLst/>
                <a:cs typeface="B Titr" panose="00000700000000000000" pitchFamily="2" charset="-78"/>
              </a:rPr>
              <a:t>می‌د</a:t>
            </a:r>
            <a:r>
              <a:rPr lang="fa-IR" dirty="0" smtClean="0">
                <a:effectLst/>
                <a:cs typeface="B Titr" panose="00000700000000000000" pitchFamily="2" charset="-78"/>
              </a:rPr>
              <a:t>ه</a:t>
            </a:r>
            <a:r>
              <a:rPr lang="ar-SA" dirty="0" smtClean="0">
                <a:effectLst/>
                <a:cs typeface="B Titr" panose="00000700000000000000" pitchFamily="2" charset="-78"/>
              </a:rPr>
              <a:t>م </a:t>
            </a:r>
            <a:endParaRPr lang="fa-IR" dirty="0" smtClean="0">
              <a:effectLst/>
              <a:cs typeface="B Titr" panose="00000700000000000000" pitchFamily="2" charset="-78"/>
            </a:endParaRPr>
          </a:p>
          <a:p>
            <a:pPr marL="0" indent="0">
              <a:buFont typeface="Wingdings" panose="05000000000000000000" pitchFamily="2" charset="2"/>
              <a:buNone/>
              <a:defRPr/>
            </a:pPr>
            <a:endParaRPr lang="en-US" dirty="0">
              <a:effectLst/>
              <a:cs typeface="B Titr" panose="00000700000000000000" pitchFamily="2" charset="-78"/>
            </a:endParaRPr>
          </a:p>
          <a:p>
            <a:pPr marL="0" indent="0">
              <a:buFont typeface="Wingdings" panose="05000000000000000000" pitchFamily="2" charset="2"/>
              <a:buNone/>
              <a:defRPr/>
            </a:pPr>
            <a:r>
              <a:rPr lang="ar-SA" dirty="0" smtClean="0">
                <a:solidFill>
                  <a:srgbClr val="FF0000"/>
                </a:solidFill>
                <a:effectLst/>
                <a:cs typeface="B Titr" panose="00000700000000000000" pitchFamily="2" charset="-78"/>
              </a:rPr>
              <a:t>جانباز </a:t>
            </a:r>
            <a:r>
              <a:rPr lang="ar-SA" dirty="0">
                <a:solidFill>
                  <a:srgbClr val="FF0000"/>
                </a:solidFill>
                <a:effectLst/>
                <a:cs typeface="B Titr" panose="00000700000000000000" pitchFamily="2" charset="-78"/>
              </a:rPr>
              <a:t>می‌گوید اگر حکم جهاد بدید همین ایثارگران صف اول هستند</a:t>
            </a:r>
            <a:r>
              <a:rPr lang="en-US" dirty="0">
                <a:solidFill>
                  <a:srgbClr val="FF0000"/>
                </a:solidFill>
                <a:effectLst/>
                <a:cs typeface="B Titr" panose="00000700000000000000" pitchFamily="2" charset="-78"/>
              </a:rPr>
              <a:t>.</a:t>
            </a:r>
          </a:p>
          <a:p>
            <a:pPr marL="0" indent="0">
              <a:buFont typeface="Wingdings" panose="05000000000000000000" pitchFamily="2" charset="2"/>
              <a:buNone/>
              <a:defRPr/>
            </a:pPr>
            <a:r>
              <a:rPr lang="en-US" dirty="0" smtClean="0">
                <a:solidFill>
                  <a:srgbClr val="FF0000"/>
                </a:solidFill>
                <a:effectLst/>
                <a:cs typeface="B Titr" panose="00000700000000000000" pitchFamily="2" charset="-78"/>
              </a:rPr>
              <a:t>-</a:t>
            </a:r>
            <a:r>
              <a:rPr lang="fa-IR" dirty="0" smtClean="0">
                <a:solidFill>
                  <a:srgbClr val="FF0000"/>
                </a:solidFill>
                <a:effectLst/>
                <a:cs typeface="B Titr" panose="00000700000000000000" pitchFamily="2" charset="-78"/>
              </a:rPr>
              <a:t>امام خامنه ای:</a:t>
            </a:r>
            <a:br>
              <a:rPr lang="fa-IR" dirty="0" smtClean="0">
                <a:solidFill>
                  <a:srgbClr val="FF0000"/>
                </a:solidFill>
                <a:effectLst/>
                <a:cs typeface="B Titr" panose="00000700000000000000" pitchFamily="2" charset="-78"/>
              </a:rPr>
            </a:br>
            <a:r>
              <a:rPr lang="ar-SA" dirty="0" smtClean="0">
                <a:solidFill>
                  <a:srgbClr val="FF0000"/>
                </a:solidFill>
                <a:effectLst/>
                <a:cs typeface="B Titr" panose="00000700000000000000" pitchFamily="2" charset="-78"/>
              </a:rPr>
              <a:t>حکم </a:t>
            </a:r>
            <a:r>
              <a:rPr lang="ar-SA" dirty="0">
                <a:solidFill>
                  <a:srgbClr val="FF0000"/>
                </a:solidFill>
                <a:effectLst/>
                <a:cs typeface="B Titr" panose="00000700000000000000" pitchFamily="2" charset="-78"/>
              </a:rPr>
              <a:t>جهاد می‌دم، ولی هنوز جهاد نظامی لازم نیست، جهاد فکری کنید، جهاد تبلیغی کنید</a:t>
            </a:r>
            <a:r>
              <a:rPr lang="en-US" dirty="0" smtClean="0">
                <a:solidFill>
                  <a:srgbClr val="FF0000"/>
                </a:solidFill>
                <a:effectLst/>
                <a:cs typeface="B Titr" panose="00000700000000000000" pitchFamily="2" charset="-78"/>
              </a:rPr>
              <a:t>...</a:t>
            </a:r>
            <a:endParaRPr lang="fa-IR" dirty="0" smtClean="0">
              <a:solidFill>
                <a:srgbClr val="FF0000"/>
              </a:solidFill>
              <a:effectLst/>
              <a:cs typeface="B Titr" panose="00000700000000000000" pitchFamily="2" charset="-78"/>
            </a:endParaRPr>
          </a:p>
          <a:p>
            <a:pPr marL="0" indent="0">
              <a:buFont typeface="Wingdings" panose="05000000000000000000" pitchFamily="2" charset="2"/>
              <a:buNone/>
              <a:defRPr/>
            </a:pPr>
            <a:endParaRPr lang="fa-IR" dirty="0">
              <a:effectLst/>
              <a:cs typeface="B Titr" panose="00000700000000000000" pitchFamily="2" charset="-78"/>
            </a:endParaRPr>
          </a:p>
          <a:p>
            <a:pPr marL="0" indent="0">
              <a:buFont typeface="Wingdings" panose="05000000000000000000" pitchFamily="2" charset="2"/>
              <a:buNone/>
              <a:defRPr/>
            </a:pPr>
            <a:endParaRPr lang="fa-IR" dirty="0" smtClean="0">
              <a:effectLst/>
              <a:cs typeface="B Titr" panose="00000700000000000000" pitchFamily="2" charset="-78"/>
            </a:endParaRPr>
          </a:p>
          <a:p>
            <a:pPr marL="0" indent="0" algn="l">
              <a:buFont typeface="Wingdings" panose="05000000000000000000" pitchFamily="2" charset="2"/>
              <a:buNone/>
              <a:defRPr/>
            </a:pPr>
            <a:r>
              <a:rPr lang="ar-SA" sz="2400" dirty="0">
                <a:effectLst/>
                <a:cs typeface="B Titr" panose="00000700000000000000" pitchFamily="2" charset="-78"/>
              </a:rPr>
              <a:t>حاشیه‌ دیدار رهبر انقلاب با </a:t>
            </a:r>
            <a:r>
              <a:rPr lang="ar-SA" sz="2400" dirty="0" smtClean="0">
                <a:effectLst/>
                <a:cs typeface="B Titr" panose="00000700000000000000" pitchFamily="2" charset="-78"/>
              </a:rPr>
              <a:t>جانبازان؛</a:t>
            </a:r>
            <a:r>
              <a:rPr lang="fa-IR" sz="2400" dirty="0" smtClean="0">
                <a:effectLst/>
                <a:cs typeface="B Titr" panose="00000700000000000000" pitchFamily="2" charset="-78"/>
              </a:rPr>
              <a:t>29</a:t>
            </a:r>
            <a:r>
              <a:rPr lang="en-US" sz="2400" dirty="0" smtClean="0">
                <a:effectLst/>
                <a:cs typeface="B Titr" panose="00000700000000000000" pitchFamily="2" charset="-78"/>
              </a:rPr>
              <a:t> </a:t>
            </a:r>
            <a:r>
              <a:rPr lang="ar-SA" sz="2400" dirty="0">
                <a:effectLst/>
                <a:cs typeface="B Titr" panose="00000700000000000000" pitchFamily="2" charset="-78"/>
              </a:rPr>
              <a:t>شهریور </a:t>
            </a:r>
            <a:r>
              <a:rPr lang="fa-IR" sz="2400" dirty="0">
                <a:effectLst/>
                <a:cs typeface="B Titr" panose="00000700000000000000" pitchFamily="2" charset="-78"/>
              </a:rPr>
              <a:t>۱۳۹۴ </a:t>
            </a:r>
            <a:endParaRPr lang="en-US" sz="2400" dirty="0">
              <a:effectLst/>
              <a:cs typeface="B Titr" panose="00000700000000000000" pitchFamily="2" charset="-78"/>
            </a:endParaRPr>
          </a:p>
          <a:p>
            <a:pPr marL="0" indent="0">
              <a:buFont typeface="Wingdings" panose="05000000000000000000" pitchFamily="2" charset="2"/>
              <a:buNone/>
              <a:defRPr/>
            </a:pPr>
            <a:r>
              <a:rPr lang="en-US" dirty="0">
                <a:effectLst/>
                <a:cs typeface="B Titr" panose="00000700000000000000" pitchFamily="2" charset="-78"/>
              </a:rPr>
              <a:t> </a:t>
            </a:r>
          </a:p>
          <a:p>
            <a:pPr marL="0" indent="0">
              <a:buFont typeface="Wingdings" panose="05000000000000000000" pitchFamily="2" charset="2"/>
              <a:buNone/>
              <a:defRPr/>
            </a:pPr>
            <a:endParaRPr lang="en-US" dirty="0">
              <a:effectLst/>
              <a:cs typeface="B Titr" panose="00000700000000000000" pitchFamily="2" charset="-78"/>
            </a:endParaRPr>
          </a:p>
          <a:p>
            <a:pPr>
              <a:defRPr/>
            </a:pP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792" y="248402"/>
            <a:ext cx="9035954" cy="8161507"/>
          </a:xfrm>
        </p:spPr>
        <p:txBody>
          <a:bodyPr>
            <a:noAutofit/>
          </a:bodyPr>
          <a:lstStyle/>
          <a:p>
            <a:pPr marL="0" indent="0">
              <a:buNone/>
            </a:pPr>
            <a:r>
              <a:rPr lang="ar-SA" sz="3238" dirty="0">
                <a:solidFill>
                  <a:srgbClr val="FF0000"/>
                </a:solidFill>
                <a:cs typeface="B Titr" panose="00000700000000000000" pitchFamily="2" charset="-78"/>
              </a:rPr>
              <a:t>سازش یا چالش؛ </a:t>
            </a:r>
            <a:endParaRPr lang="fa-IR" sz="3238" dirty="0">
              <a:solidFill>
                <a:srgbClr val="FF0000"/>
              </a:solidFill>
              <a:cs typeface="B Titr" panose="00000700000000000000" pitchFamily="2" charset="-78"/>
            </a:endParaRPr>
          </a:p>
          <a:p>
            <a:pPr marL="0" indent="0">
              <a:buNone/>
            </a:pPr>
            <a:r>
              <a:rPr lang="ar-SA" sz="2834" dirty="0">
                <a:solidFill>
                  <a:srgbClr val="C00000"/>
                </a:solidFill>
                <a:cs typeface="B Titr" panose="00000700000000000000" pitchFamily="2" charset="-78"/>
              </a:rPr>
              <a:t>ملتی که تاریخ نمی خواند، اشتباهات تاریخ را دوباره تکرار می کند</a:t>
            </a:r>
            <a:endParaRPr lang="en-US" sz="2834" dirty="0">
              <a:solidFill>
                <a:srgbClr val="C00000"/>
              </a:solidFill>
              <a:cs typeface="B Titr" panose="00000700000000000000" pitchFamily="2" charset="-78"/>
            </a:endParaRPr>
          </a:p>
          <a:p>
            <a:pPr marL="0" indent="0">
              <a:buNone/>
            </a:pPr>
            <a:r>
              <a:rPr lang="en-US" sz="2429" dirty="0">
                <a:cs typeface="B Titr" panose="00000700000000000000" pitchFamily="2" charset="-78"/>
              </a:rPr>
              <a:t> </a:t>
            </a:r>
            <a:r>
              <a:rPr lang="fa-IR" sz="2429" dirty="0">
                <a:cs typeface="B Titr" panose="00000700000000000000" pitchFamily="2" charset="-78"/>
              </a:rPr>
              <a:t>1. </a:t>
            </a:r>
            <a:r>
              <a:rPr lang="ar-SA" sz="2429" dirty="0">
                <a:cs typeface="B Titr" panose="00000700000000000000" pitchFamily="2" charset="-78"/>
              </a:rPr>
              <a:t>در نتیجه سازش شاهان قاجار و پهلوی با کشورهای قلدر و ظالم،  قفقاز، ارمنستان، گرجستان، ایروان، نخجوان، حوزه آبی هیرمند، ارتفاعات مرزی آذربایجان، جزیره بحرین و ... از وطن جدا و به بیگانه تقدیم شدند. </a:t>
            </a:r>
            <a:endParaRPr lang="en-US" sz="2429" dirty="0">
              <a:cs typeface="B Titr" panose="00000700000000000000" pitchFamily="2" charset="-78"/>
            </a:endParaRPr>
          </a:p>
          <a:p>
            <a:pPr marL="0" indent="0">
              <a:buNone/>
            </a:pPr>
            <a:r>
              <a:rPr lang="fa-IR" sz="2429" dirty="0">
                <a:solidFill>
                  <a:srgbClr val="FF0000"/>
                </a:solidFill>
                <a:cs typeface="B Titr" panose="00000700000000000000" pitchFamily="2" charset="-78"/>
              </a:rPr>
              <a:t>2. </a:t>
            </a:r>
            <a:r>
              <a:rPr lang="ar-SA" sz="2429" dirty="0">
                <a:solidFill>
                  <a:srgbClr val="FF0000"/>
                </a:solidFill>
                <a:cs typeface="B Titr" panose="00000700000000000000" pitchFamily="2" charset="-78"/>
              </a:rPr>
              <a:t> آقای مصدق نه شعار اسلامی می داد و نه شعار انقلابی</a:t>
            </a:r>
            <a:r>
              <a:rPr lang="fa-IR" sz="2429" dirty="0">
                <a:solidFill>
                  <a:srgbClr val="FF0000"/>
                </a:solidFill>
                <a:cs typeface="B Titr" panose="00000700000000000000" pitchFamily="2" charset="-78"/>
              </a:rPr>
              <a:t>  </a:t>
            </a:r>
            <a:r>
              <a:rPr lang="ar-SA" sz="2429" dirty="0">
                <a:solidFill>
                  <a:srgbClr val="FF0000"/>
                </a:solidFill>
                <a:cs typeface="B Titr" panose="00000700000000000000" pitchFamily="2" charset="-78"/>
              </a:rPr>
              <a:t>وبا آمریکایی ها </a:t>
            </a:r>
            <a:r>
              <a:rPr lang="fa-IR" sz="2429" dirty="0">
                <a:solidFill>
                  <a:srgbClr val="FF0000"/>
                </a:solidFill>
                <a:cs typeface="B Titr" panose="00000700000000000000" pitchFamily="2" charset="-78"/>
              </a:rPr>
              <a:t>نزدیک</a:t>
            </a:r>
            <a:r>
              <a:rPr lang="ar-SA" sz="2429" dirty="0">
                <a:solidFill>
                  <a:srgbClr val="FF0000"/>
                </a:solidFill>
                <a:cs typeface="B Titr" panose="00000700000000000000" pitchFamily="2" charset="-78"/>
              </a:rPr>
              <a:t> و دوست شد و به آن ها اعتماد کرد</a:t>
            </a:r>
            <a:r>
              <a:rPr lang="fa-IR" sz="2429" dirty="0">
                <a:solidFill>
                  <a:srgbClr val="FF0000"/>
                </a:solidFill>
                <a:cs typeface="B Titr" panose="00000700000000000000" pitchFamily="2" charset="-78"/>
              </a:rPr>
              <a:t>. </a:t>
            </a:r>
            <a:r>
              <a:rPr lang="ar-SA" sz="2429" dirty="0">
                <a:solidFill>
                  <a:srgbClr val="FF0000"/>
                </a:solidFill>
                <a:cs typeface="B Titr" panose="00000700000000000000" pitchFamily="2" charset="-78"/>
              </a:rPr>
              <a:t> هزینه و نتیجه این اعتماد شد کودتای 28 مرداد و شکست نهضت ملی نفت؛</a:t>
            </a:r>
            <a:r>
              <a:rPr lang="ar-SA" sz="2429" dirty="0">
                <a:cs typeface="B Titr" panose="00000700000000000000" pitchFamily="2" charset="-78"/>
              </a:rPr>
              <a:t/>
            </a:r>
            <a:br>
              <a:rPr lang="ar-SA" sz="2429" dirty="0">
                <a:cs typeface="B Titr" panose="00000700000000000000" pitchFamily="2" charset="-78"/>
              </a:rPr>
            </a:br>
            <a:r>
              <a:rPr lang="en-US" sz="2429" dirty="0">
                <a:cs typeface="B Titr" panose="00000700000000000000" pitchFamily="2" charset="-78"/>
              </a:rPr>
              <a:t> </a:t>
            </a:r>
            <a:r>
              <a:rPr lang="fa-IR" sz="2429" dirty="0">
                <a:cs typeface="B Titr" panose="00000700000000000000" pitchFamily="2" charset="-78"/>
              </a:rPr>
              <a:t>3. </a:t>
            </a:r>
            <a:r>
              <a:rPr lang="ar-SA" sz="2429" dirty="0">
                <a:cs typeface="B Titr" panose="00000700000000000000" pitchFamily="2" charset="-78"/>
              </a:rPr>
              <a:t>ژاپن حدود 60 سال است که در حال اعتماد سازی با آمریکاست تا چند جزیره اشغال شده را از زمان جنگ جهانی دوم ترک کند؛ </a:t>
            </a:r>
            <a:br>
              <a:rPr lang="ar-SA" sz="2429" dirty="0">
                <a:cs typeface="B Titr" panose="00000700000000000000" pitchFamily="2" charset="-78"/>
              </a:rPr>
            </a:br>
            <a:r>
              <a:rPr lang="ar-SA" sz="2429" dirty="0">
                <a:cs typeface="B Titr" panose="00000700000000000000" pitchFamily="2" charset="-78"/>
              </a:rPr>
              <a:t>اما اکنون چند نسل از ژاپنی ها این آرزو را به گور برده اند</a:t>
            </a:r>
            <a:r>
              <a:rPr lang="en-US" sz="2429" dirty="0">
                <a:cs typeface="B Titr" panose="00000700000000000000" pitchFamily="2" charset="-78"/>
              </a:rPr>
              <a:t>.</a:t>
            </a:r>
            <a:endParaRPr lang="fa-IR" sz="2429" dirty="0">
              <a:cs typeface="B Titr" panose="00000700000000000000" pitchFamily="2" charset="-78"/>
            </a:endParaRPr>
          </a:p>
          <a:p>
            <a:pPr marL="0" indent="0">
              <a:buNone/>
            </a:pPr>
            <a:r>
              <a:rPr lang="fa-IR" sz="2429" dirty="0">
                <a:solidFill>
                  <a:srgbClr val="FF0000"/>
                </a:solidFill>
                <a:cs typeface="B Titr" panose="00000700000000000000" pitchFamily="2" charset="-78"/>
              </a:rPr>
              <a:t>4. </a:t>
            </a:r>
            <a:r>
              <a:rPr lang="ar-SA" sz="2429" dirty="0">
                <a:solidFill>
                  <a:srgbClr val="FF0000"/>
                </a:solidFill>
                <a:cs typeface="B Titr" panose="00000700000000000000" pitchFamily="2" charset="-78"/>
              </a:rPr>
              <a:t>ترکیه وارث بزرگ امپراطوری عثمانی، پس از سه دهه التماس و دادن امتیاز های متعدد برای پذیرش در اتحادیه اروپا هنوز پشت درِ این اتحادیه مانده است</a:t>
            </a:r>
            <a:r>
              <a:rPr lang="en-US" sz="2429" dirty="0">
                <a:solidFill>
                  <a:srgbClr val="FF0000"/>
                </a:solidFill>
                <a:cs typeface="B Titr" panose="00000700000000000000" pitchFamily="2" charset="-78"/>
              </a:rPr>
              <a:t>.</a:t>
            </a:r>
            <a:endParaRPr lang="fa-IR" sz="2429" dirty="0">
              <a:solidFill>
                <a:srgbClr val="FF0000"/>
              </a:solidFill>
              <a:cs typeface="B Titr" panose="00000700000000000000" pitchFamily="2" charset="-78"/>
            </a:endParaRPr>
          </a:p>
          <a:p>
            <a:pPr marL="0" indent="0">
              <a:buNone/>
            </a:pPr>
            <a:r>
              <a:rPr lang="ar-SA" sz="2429" dirty="0">
                <a:cs typeface="B Titr" panose="00000700000000000000" pitchFamily="2" charset="-78"/>
              </a:rPr>
              <a:t> </a:t>
            </a:r>
            <a:r>
              <a:rPr lang="fa-IR" sz="2429" dirty="0">
                <a:cs typeface="B Titr" panose="00000700000000000000" pitchFamily="2" charset="-78"/>
              </a:rPr>
              <a:t>5. </a:t>
            </a:r>
            <a:r>
              <a:rPr lang="ar-SA" sz="2429" dirty="0">
                <a:cs typeface="B Titr" panose="00000700000000000000" pitchFamily="2" charset="-78"/>
              </a:rPr>
              <a:t>دولت سعودی برای جلب نظر </a:t>
            </a:r>
            <a:r>
              <a:rPr lang="fa-IR" sz="2429" dirty="0">
                <a:cs typeface="B Titr" panose="00000700000000000000" pitchFamily="2" charset="-78"/>
              </a:rPr>
              <a:t>ترامپ </a:t>
            </a:r>
            <a:r>
              <a:rPr lang="ar-SA" sz="2429" dirty="0">
                <a:cs typeface="B Titr" panose="00000700000000000000" pitchFamily="2" charset="-78"/>
              </a:rPr>
              <a:t>رئیس جمهور آمریکا بیش از 500 میلیارد از بودجه خود را در خدمت آمریکا قرار د</a:t>
            </a:r>
            <a:r>
              <a:rPr lang="fa-IR" sz="2429" dirty="0">
                <a:cs typeface="B Titr" panose="00000700000000000000" pitchFamily="2" charset="-78"/>
              </a:rPr>
              <a:t>ا</a:t>
            </a:r>
            <a:r>
              <a:rPr lang="ar-SA" sz="2429" dirty="0">
                <a:cs typeface="B Titr" panose="00000700000000000000" pitchFamily="2" charset="-78"/>
              </a:rPr>
              <a:t>د، و </a:t>
            </a:r>
            <a:r>
              <a:rPr lang="fa-IR" sz="2429" dirty="0">
                <a:cs typeface="B Titr" panose="00000700000000000000" pitchFamily="2" charset="-78"/>
              </a:rPr>
              <a:t>به قول</a:t>
            </a:r>
            <a:r>
              <a:rPr lang="ar-SA" sz="2429" dirty="0">
                <a:cs typeface="B Titr" panose="00000700000000000000" pitchFamily="2" charset="-78"/>
              </a:rPr>
              <a:t> ترامپ " گاو شیر </a:t>
            </a:r>
            <a:r>
              <a:rPr lang="fa-IR" sz="2429" dirty="0">
                <a:cs typeface="B Titr" panose="00000700000000000000" pitchFamily="2" charset="-78"/>
              </a:rPr>
              <a:t>ده</a:t>
            </a:r>
            <a:r>
              <a:rPr lang="ar-SA" sz="2429" dirty="0">
                <a:cs typeface="B Titr" panose="00000700000000000000" pitchFamily="2" charset="-78"/>
              </a:rPr>
              <a:t> "</a:t>
            </a:r>
            <a:r>
              <a:rPr lang="fa-IR" sz="2429" dirty="0">
                <a:cs typeface="B Titr" panose="00000700000000000000" pitchFamily="2" charset="-78"/>
              </a:rPr>
              <a:t> آنها شد که</a:t>
            </a:r>
            <a:r>
              <a:rPr lang="ar-SA" sz="2429" dirty="0">
                <a:cs typeface="B Titr" panose="00000700000000000000" pitchFamily="2" charset="-78"/>
              </a:rPr>
              <a:t> " باید تا آخر دوشید«</a:t>
            </a:r>
            <a:endParaRPr lang="en-US" sz="2429" dirty="0">
              <a:cs typeface="B Titr" panose="00000700000000000000" pitchFamily="2" charset="-78"/>
            </a:endParaRPr>
          </a:p>
        </p:txBody>
      </p:sp>
    </p:spTree>
    <p:extLst>
      <p:ext uri="{BB962C8B-B14F-4D97-AF65-F5344CB8AC3E}">
        <p14:creationId xmlns:p14="http://schemas.microsoft.com/office/powerpoint/2010/main" val="157058974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792" y="248403"/>
            <a:ext cx="8963083" cy="6822124"/>
          </a:xfrm>
        </p:spPr>
        <p:txBody>
          <a:bodyPr>
            <a:noAutofit/>
          </a:bodyPr>
          <a:lstStyle/>
          <a:p>
            <a:pPr marL="0" indent="0">
              <a:buNone/>
            </a:pPr>
            <a:r>
              <a:rPr lang="fa-IR" sz="2429" dirty="0">
                <a:cs typeface="B Titr" panose="00000700000000000000" pitchFamily="2" charset="-78"/>
              </a:rPr>
              <a:t>6. </a:t>
            </a:r>
            <a:r>
              <a:rPr lang="ar-SA" sz="2429" dirty="0">
                <a:cs typeface="B Titr" panose="00000700000000000000" pitchFamily="2" charset="-78"/>
              </a:rPr>
              <a:t>قذافی، رهبر لیبی در سال 2003 تحت تأثیر جنگ آمریکا با عراق، برای رضایت آمریکا تمام تجهیزات هسته ای خود را که میلیون ها دلار برای </a:t>
            </a:r>
            <a:r>
              <a:rPr lang="fa-IR" sz="2429" dirty="0">
                <a:cs typeface="B Titr" panose="00000700000000000000" pitchFamily="2" charset="-78"/>
              </a:rPr>
              <a:t>آن </a:t>
            </a:r>
            <a:r>
              <a:rPr lang="ar-SA" sz="2429" dirty="0">
                <a:cs typeface="B Titr" panose="00000700000000000000" pitchFamily="2" charset="-78"/>
              </a:rPr>
              <a:t>هزینه کرده بود به آمریکا فرستاد،</a:t>
            </a:r>
            <a:r>
              <a:rPr lang="fa-IR" sz="2429" dirty="0">
                <a:cs typeface="B Titr" panose="00000700000000000000" pitchFamily="2" charset="-78"/>
              </a:rPr>
              <a:t> </a:t>
            </a:r>
            <a:r>
              <a:rPr lang="ar-SA" sz="2429" dirty="0">
                <a:cs typeface="B Titr" panose="00000700000000000000" pitchFamily="2" charset="-78"/>
              </a:rPr>
              <a:t> اما آمریکا بعدها نقشی اساسی در ویرانی لیبی و سرنگونی حکومت قذافی ایفا کرد</a:t>
            </a:r>
            <a:r>
              <a:rPr lang="en-US" sz="2429" dirty="0">
                <a:cs typeface="B Titr" panose="00000700000000000000" pitchFamily="2" charset="-78"/>
              </a:rPr>
              <a:t>.</a:t>
            </a:r>
          </a:p>
          <a:p>
            <a:pPr marL="0" indent="0">
              <a:buNone/>
            </a:pPr>
            <a:r>
              <a:rPr lang="ar-SA" sz="2429" dirty="0">
                <a:cs typeface="B Titr" panose="00000700000000000000" pitchFamily="2" charset="-78"/>
              </a:rPr>
              <a:t> </a:t>
            </a:r>
            <a:r>
              <a:rPr lang="fa-IR" sz="2429" dirty="0">
                <a:solidFill>
                  <a:srgbClr val="FF0000"/>
                </a:solidFill>
                <a:cs typeface="B Titr" panose="00000700000000000000" pitchFamily="2" charset="-78"/>
              </a:rPr>
              <a:t>7. </a:t>
            </a:r>
            <a:r>
              <a:rPr lang="ar-SA" sz="2429" dirty="0">
                <a:solidFill>
                  <a:srgbClr val="FF0000"/>
                </a:solidFill>
                <a:cs typeface="B Titr" panose="00000700000000000000" pitchFamily="2" charset="-78"/>
              </a:rPr>
              <a:t>یاسر عرفات از اولین رهبران ستم ستیز فلسطین بود که از مبارزه خسته شد و راه سازش با صهیونیست</a:t>
            </a:r>
            <a:r>
              <a:rPr lang="fa-IR" sz="2429" dirty="0">
                <a:solidFill>
                  <a:srgbClr val="FF0000"/>
                </a:solidFill>
                <a:cs typeface="B Titr" panose="00000700000000000000" pitchFamily="2" charset="-78"/>
              </a:rPr>
              <a:t> </a:t>
            </a:r>
            <a:r>
              <a:rPr lang="ar-SA" sz="2429" dirty="0">
                <a:solidFill>
                  <a:srgbClr val="FF0000"/>
                </a:solidFill>
                <a:cs typeface="B Titr" panose="00000700000000000000" pitchFamily="2" charset="-78"/>
              </a:rPr>
              <a:t>ها را پیش گرفت؛ فرجام او چه بود؟  </a:t>
            </a:r>
            <a:endParaRPr lang="en-US" sz="2429" dirty="0">
              <a:solidFill>
                <a:srgbClr val="FF0000"/>
              </a:solidFill>
              <a:cs typeface="B Titr" panose="00000700000000000000" pitchFamily="2" charset="-78"/>
            </a:endParaRPr>
          </a:p>
          <a:p>
            <a:pPr marL="0" indent="0">
              <a:buNone/>
            </a:pPr>
            <a:r>
              <a:rPr lang="ar-SA" sz="2429" dirty="0">
                <a:solidFill>
                  <a:srgbClr val="FF0000"/>
                </a:solidFill>
                <a:cs typeface="B Titr" panose="00000700000000000000" pitchFamily="2" charset="-78"/>
              </a:rPr>
              <a:t>او پس از دست دادن با دشمن، توسط صهیونیست ها با ترور بیولوژیک کشته شد</a:t>
            </a:r>
            <a:r>
              <a:rPr lang="en-US" sz="2429" dirty="0">
                <a:solidFill>
                  <a:srgbClr val="FF0000"/>
                </a:solidFill>
                <a:cs typeface="B Titr" panose="00000700000000000000" pitchFamily="2" charset="-78"/>
              </a:rPr>
              <a:t>.</a:t>
            </a:r>
          </a:p>
          <a:p>
            <a:pPr marL="0" indent="0">
              <a:buNone/>
            </a:pPr>
            <a:r>
              <a:rPr lang="en-US" sz="2429" dirty="0">
                <a:cs typeface="B Titr" panose="00000700000000000000" pitchFamily="2" charset="-78"/>
              </a:rPr>
              <a:t> </a:t>
            </a:r>
            <a:r>
              <a:rPr lang="ar-SA" sz="2429" dirty="0">
                <a:cs typeface="B Titr" panose="00000700000000000000" pitchFamily="2" charset="-78"/>
              </a:rPr>
              <a:t>8-مرسی </a:t>
            </a:r>
            <a:r>
              <a:rPr lang="fa-IR" sz="2429" dirty="0">
                <a:cs typeface="B Titr" panose="00000700000000000000" pitchFamily="2" charset="-78"/>
              </a:rPr>
              <a:t>بعد از سقوط حسنی مبارک </a:t>
            </a:r>
            <a:r>
              <a:rPr lang="ar-SA" sz="2429" dirty="0">
                <a:cs typeface="B Titr" panose="00000700000000000000" pitchFamily="2" charset="-78"/>
              </a:rPr>
              <a:t>در مصر</a:t>
            </a:r>
            <a:r>
              <a:rPr lang="fa-IR" sz="2429" dirty="0">
                <a:cs typeface="B Titr" panose="00000700000000000000" pitchFamily="2" charset="-78"/>
              </a:rPr>
              <a:t>، </a:t>
            </a:r>
            <a:r>
              <a:rPr lang="ar-SA" sz="2429" dirty="0">
                <a:cs typeface="B Titr" panose="00000700000000000000" pitchFamily="2" charset="-78"/>
              </a:rPr>
              <a:t>سازش با آمریکا را در دستور کار خود قرار داد و پس از آنکه تمام حیثیت هفتاد ساله اخوان المسلمین را و انرژی انقلابی ملت را برای سازش هزینه کرد، با توقعات روز افزون روبه رو شد و وقتی حاضر نشد تسلیم همه توقعات شود، به سادگی با کودتای آمریکایی سرنگون شد و پشت میله های زندان و محاکمه قرار گرفت. </a:t>
            </a:r>
            <a:endParaRPr lang="fa-IR" sz="2429" dirty="0">
              <a:cs typeface="B Titr" panose="00000700000000000000" pitchFamily="2" charset="-78"/>
            </a:endParaRPr>
          </a:p>
          <a:p>
            <a:pPr marL="0" indent="0">
              <a:buNone/>
            </a:pPr>
            <a:r>
              <a:rPr lang="fa-IR" sz="2429" dirty="0">
                <a:solidFill>
                  <a:srgbClr val="C00000"/>
                </a:solidFill>
                <a:cs typeface="B Titr" panose="00000700000000000000" pitchFamily="2" charset="-78"/>
              </a:rPr>
              <a:t>ولی</a:t>
            </a:r>
            <a:r>
              <a:rPr lang="ar-SA" sz="2429" dirty="0">
                <a:solidFill>
                  <a:srgbClr val="C00000"/>
                </a:solidFill>
                <a:cs typeface="B Titr" panose="00000700000000000000" pitchFamily="2" charset="-78"/>
              </a:rPr>
              <a:t> </a:t>
            </a:r>
            <a:r>
              <a:rPr lang="fa-IR" sz="2429" dirty="0">
                <a:solidFill>
                  <a:srgbClr val="C00000"/>
                </a:solidFill>
                <a:cs typeface="B Titr" panose="00000700000000000000" pitchFamily="2" charset="-78"/>
              </a:rPr>
              <a:t> ما </a:t>
            </a:r>
            <a:r>
              <a:rPr lang="ar-SA" sz="2429" dirty="0">
                <a:solidFill>
                  <a:srgbClr val="C00000"/>
                </a:solidFill>
                <a:cs typeface="B Titr" panose="00000700000000000000" pitchFamily="2" charset="-78"/>
              </a:rPr>
              <a:t>در چالش و ایستادگی در برابر دشمن </a:t>
            </a:r>
            <a:br>
              <a:rPr lang="ar-SA" sz="2429" dirty="0">
                <a:solidFill>
                  <a:srgbClr val="C00000"/>
                </a:solidFill>
                <a:cs typeface="B Titr" panose="00000700000000000000" pitchFamily="2" charset="-78"/>
              </a:rPr>
            </a:br>
            <a:r>
              <a:rPr lang="ar-SA" sz="2429" dirty="0">
                <a:solidFill>
                  <a:srgbClr val="C00000"/>
                </a:solidFill>
                <a:cs typeface="B Titr" panose="00000700000000000000" pitchFamily="2" charset="-78"/>
              </a:rPr>
              <a:t>خرمشهر عزیز را پس گرفتیم و </a:t>
            </a:r>
            <a:r>
              <a:rPr lang="fa-IR" sz="2429" dirty="0">
                <a:solidFill>
                  <a:srgbClr val="C00000"/>
                </a:solidFill>
                <a:cs typeface="B Titr" panose="00000700000000000000" pitchFamily="2" charset="-78"/>
              </a:rPr>
              <a:t>اهواز و </a:t>
            </a:r>
            <a:r>
              <a:rPr lang="ar-SA" sz="2429" dirty="0">
                <a:solidFill>
                  <a:srgbClr val="C00000"/>
                </a:solidFill>
                <a:cs typeface="B Titr" panose="00000700000000000000" pitchFamily="2" charset="-78"/>
              </a:rPr>
              <a:t>کرمانشاه و ....را نگه داشتیم</a:t>
            </a:r>
            <a:r>
              <a:rPr lang="en-US" sz="2429" dirty="0">
                <a:solidFill>
                  <a:srgbClr val="C00000"/>
                </a:solidFill>
                <a:cs typeface="B Titr" panose="00000700000000000000" pitchFamily="2" charset="-78"/>
              </a:rPr>
              <a:t>.</a:t>
            </a:r>
          </a:p>
          <a:p>
            <a:pPr marL="0" indent="0">
              <a:buNone/>
            </a:pPr>
            <a:r>
              <a:rPr lang="en-US" sz="2429" dirty="0">
                <a:solidFill>
                  <a:srgbClr val="C00000"/>
                </a:solidFill>
                <a:cs typeface="B Titr" panose="00000700000000000000" pitchFamily="2" charset="-78"/>
              </a:rPr>
              <a:t> </a:t>
            </a:r>
            <a:r>
              <a:rPr lang="ar-SA" sz="2429" dirty="0">
                <a:solidFill>
                  <a:srgbClr val="C00000"/>
                </a:solidFill>
                <a:cs typeface="B Titr" panose="00000700000000000000" pitchFamily="2" charset="-78"/>
              </a:rPr>
              <a:t>ما پس از انقلاب به حمایت از مظلومان و مقاومت پرداخته ایم، این یک صدم باجی نیست که عربستان فقط به ترامپ داده است</a:t>
            </a:r>
            <a:r>
              <a:rPr lang="en-US" sz="2429" dirty="0">
                <a:solidFill>
                  <a:srgbClr val="C00000"/>
                </a:solidFill>
                <a:cs typeface="B Titr" panose="00000700000000000000" pitchFamily="2" charset="-78"/>
              </a:rPr>
              <a:t>.</a:t>
            </a:r>
            <a:r>
              <a:rPr lang="fa-IR" sz="2429" dirty="0">
                <a:solidFill>
                  <a:srgbClr val="C00000"/>
                </a:solidFill>
                <a:cs typeface="B Titr" panose="00000700000000000000" pitchFamily="2" charset="-78"/>
              </a:rPr>
              <a:t> </a:t>
            </a:r>
            <a:r>
              <a:rPr lang="en-US" sz="2429" dirty="0">
                <a:solidFill>
                  <a:srgbClr val="C00000"/>
                </a:solidFill>
                <a:cs typeface="B Titr" panose="00000700000000000000" pitchFamily="2" charset="-78"/>
              </a:rPr>
              <a:t> </a:t>
            </a:r>
            <a:r>
              <a:rPr lang="ar-SA" sz="2429" dirty="0">
                <a:cs typeface="B Titr" panose="00000700000000000000" pitchFamily="2" charset="-78"/>
              </a:rPr>
              <a:t>بیایید تاریخ بخوانیم تا اشتباهات تاریخ را تکرار نکنیم؛ سازش یا چالش، مسئله این است</a:t>
            </a:r>
            <a:r>
              <a:rPr lang="en-US" sz="2429" dirty="0">
                <a:cs typeface="B Titr" panose="00000700000000000000" pitchFamily="2" charset="-78"/>
              </a:rPr>
              <a:t>.</a:t>
            </a:r>
          </a:p>
          <a:p>
            <a:pPr marL="0" indent="0">
              <a:buNone/>
            </a:pPr>
            <a:endParaRPr lang="en-US" sz="2024" dirty="0">
              <a:cs typeface="B Titr" panose="00000700000000000000" pitchFamily="2" charset="-78"/>
            </a:endParaRPr>
          </a:p>
        </p:txBody>
      </p:sp>
    </p:spTree>
    <p:extLst>
      <p:ext uri="{BB962C8B-B14F-4D97-AF65-F5344CB8AC3E}">
        <p14:creationId xmlns:p14="http://schemas.microsoft.com/office/powerpoint/2010/main" val="132106133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62273" y="792138"/>
            <a:ext cx="8784976" cy="5472608"/>
          </a:xfrm>
        </p:spPr>
        <p:txBody>
          <a:bodyPr>
            <a:noAutofit/>
          </a:bodyPr>
          <a:lstStyle/>
          <a:p>
            <a:pPr indent="3213" algn="justLow">
              <a:lnSpc>
                <a:spcPct val="160000"/>
              </a:lnSpc>
              <a:tabLst>
                <a:tab pos="8347634" algn="l"/>
              </a:tabLst>
              <a:defRPr/>
            </a:pPr>
            <a:endParaRPr lang="fa-IR" sz="2600" dirty="0" smtClean="0">
              <a:solidFill>
                <a:srgbClr val="C00000"/>
              </a:solidFill>
              <a:cs typeface="B Titr" pitchFamily="2" charset="-78"/>
            </a:endParaRPr>
          </a:p>
          <a:p>
            <a:pPr indent="3213" algn="justLow">
              <a:lnSpc>
                <a:spcPct val="160000"/>
              </a:lnSpc>
              <a:tabLst>
                <a:tab pos="8347634" algn="l"/>
              </a:tabLst>
              <a:defRPr/>
            </a:pPr>
            <a:endParaRPr lang="fa-IR" sz="2600" dirty="0">
              <a:solidFill>
                <a:srgbClr val="C00000"/>
              </a:solidFill>
              <a:cs typeface="B Titr" pitchFamily="2" charset="-78"/>
            </a:endParaRPr>
          </a:p>
          <a:p>
            <a:pPr indent="3213" algn="justLow">
              <a:lnSpc>
                <a:spcPct val="160000"/>
              </a:lnSpc>
              <a:tabLst>
                <a:tab pos="8347634" algn="l"/>
              </a:tabLst>
              <a:defRPr/>
            </a:pPr>
            <a:endParaRPr lang="fa-IR" sz="2600" dirty="0" smtClean="0">
              <a:solidFill>
                <a:srgbClr val="C00000"/>
              </a:solidFill>
              <a:cs typeface="B Titr" pitchFamily="2" charset="-78"/>
            </a:endParaRPr>
          </a:p>
          <a:p>
            <a:pPr indent="3213" algn="justLow">
              <a:lnSpc>
                <a:spcPct val="160000"/>
              </a:lnSpc>
              <a:tabLst>
                <a:tab pos="8347634" algn="l"/>
              </a:tabLst>
              <a:defRPr/>
            </a:pPr>
            <a:endParaRPr lang="fa-IR" sz="2600" dirty="0">
              <a:solidFill>
                <a:srgbClr val="C00000"/>
              </a:solidFill>
              <a:cs typeface="B Titr" pitchFamily="2" charset="-78"/>
            </a:endParaRPr>
          </a:p>
          <a:p>
            <a:pPr>
              <a:defRPr/>
            </a:pPr>
            <a:endParaRPr lang="fa-IR" sz="2800" b="1" normalizeH="1" dirty="0" smtClean="0">
              <a:ln w="18000">
                <a:solidFill>
                  <a:schemeClr val="bg1"/>
                </a:solidFill>
                <a:prstDash val="solid"/>
                <a:miter lim="800000"/>
              </a:ln>
              <a:solidFill>
                <a:srgbClr val="002060"/>
              </a:solidFill>
              <a:effectLst>
                <a:glow rad="101600">
                  <a:schemeClr val="accent3">
                    <a:satMod val="175000"/>
                    <a:alpha val="40000"/>
                  </a:schemeClr>
                </a:glow>
              </a:effectLst>
              <a:cs typeface="B Titr" pitchFamily="2" charset="-78"/>
            </a:endParaRPr>
          </a:p>
          <a:p>
            <a:pPr>
              <a:defRPr/>
            </a:pPr>
            <a:r>
              <a:rPr lang="fa-IR" sz="2800" b="1" normalizeH="1" dirty="0" smtClean="0">
                <a:ln w="18000">
                  <a:solidFill>
                    <a:schemeClr val="bg1"/>
                  </a:solidFill>
                  <a:prstDash val="solid"/>
                  <a:miter lim="800000"/>
                </a:ln>
                <a:solidFill>
                  <a:srgbClr val="002060"/>
                </a:solidFill>
                <a:effectLst>
                  <a:glow rad="101600">
                    <a:schemeClr val="accent3">
                      <a:satMod val="175000"/>
                      <a:alpha val="40000"/>
                    </a:schemeClr>
                  </a:glow>
                </a:effectLst>
                <a:cs typeface="B Titr" pitchFamily="2" charset="-78"/>
              </a:rPr>
              <a:t>اسلام</a:t>
            </a:r>
            <a:r>
              <a:rPr lang="fa-IR" sz="2800" b="1" normalizeH="1" dirty="0">
                <a:ln w="18000">
                  <a:solidFill>
                    <a:schemeClr val="bg1"/>
                  </a:solidFill>
                  <a:prstDash val="solid"/>
                  <a:miter lim="800000"/>
                </a:ln>
                <a:solidFill>
                  <a:srgbClr val="002060"/>
                </a:solidFill>
                <a:effectLst>
                  <a:glow rad="101600">
                    <a:schemeClr val="accent3">
                      <a:satMod val="175000"/>
                      <a:alpha val="40000"/>
                    </a:schemeClr>
                  </a:glow>
                </a:effectLst>
                <a:cs typeface="B Titr" pitchFamily="2" charset="-78"/>
              </a:rPr>
              <a:t>، </a:t>
            </a:r>
            <a:r>
              <a:rPr lang="fa-IR" sz="3200" b="1" normalizeH="1" dirty="0">
                <a:ln w="18000">
                  <a:solidFill>
                    <a:schemeClr val="bg1"/>
                  </a:solidFill>
                  <a:prstDash val="solid"/>
                  <a:miter lim="800000"/>
                </a:ln>
                <a:solidFill>
                  <a:srgbClr val="FF0000"/>
                </a:solidFill>
                <a:effectLst>
                  <a:glow rad="101600">
                    <a:schemeClr val="accent3">
                      <a:satMod val="175000"/>
                      <a:alpha val="40000"/>
                    </a:schemeClr>
                  </a:glow>
                </a:effectLst>
                <a:cs typeface="B Titr" pitchFamily="2" charset="-78"/>
              </a:rPr>
              <a:t>«خردورزی، اخلاق و حقوق» </a:t>
            </a:r>
            <a:r>
              <a:rPr lang="fa-IR" sz="2800" b="1" normalizeH="1" dirty="0">
                <a:ln w="18000">
                  <a:solidFill>
                    <a:schemeClr val="bg1"/>
                  </a:solidFill>
                  <a:prstDash val="solid"/>
                  <a:miter lim="800000"/>
                </a:ln>
                <a:solidFill>
                  <a:srgbClr val="002060"/>
                </a:solidFill>
                <a:effectLst>
                  <a:glow rad="101600">
                    <a:schemeClr val="accent3">
                      <a:satMod val="175000"/>
                      <a:alpha val="40000"/>
                    </a:schemeClr>
                  </a:glow>
                </a:effectLst>
                <a:cs typeface="B Titr" pitchFamily="2" charset="-78"/>
              </a:rPr>
              <a:t>را مایه های اصلی فرهنگ صحیح می </a:t>
            </a:r>
            <a:r>
              <a:rPr lang="fa-IR" sz="2800" b="1" normalizeH="1" dirty="0" smtClean="0">
                <a:ln w="18000">
                  <a:solidFill>
                    <a:schemeClr val="bg1"/>
                  </a:solidFill>
                  <a:prstDash val="solid"/>
                  <a:miter lim="800000"/>
                </a:ln>
                <a:solidFill>
                  <a:srgbClr val="002060"/>
                </a:solidFill>
                <a:effectLst>
                  <a:glow rad="101600">
                    <a:schemeClr val="accent3">
                      <a:satMod val="175000"/>
                      <a:alpha val="40000"/>
                    </a:schemeClr>
                  </a:glow>
                </a:effectLst>
                <a:cs typeface="B Titr" pitchFamily="2" charset="-78"/>
              </a:rPr>
              <a:t>داند.</a:t>
            </a:r>
          </a:p>
          <a:p>
            <a:pPr>
              <a:lnSpc>
                <a:spcPct val="150000"/>
              </a:lnSpc>
              <a:defRPr/>
            </a:pPr>
            <a:r>
              <a:rPr lang="fa-IR" sz="2800" b="1" normalizeH="1" dirty="0" smtClean="0">
                <a:ln w="18000">
                  <a:solidFill>
                    <a:schemeClr val="bg1"/>
                  </a:solidFill>
                  <a:prstDash val="solid"/>
                  <a:miter lim="800000"/>
                </a:ln>
                <a:solidFill>
                  <a:srgbClr val="002060"/>
                </a:solidFill>
                <a:effectLst>
                  <a:glow rad="101600">
                    <a:schemeClr val="accent3">
                      <a:satMod val="175000"/>
                      <a:alpha val="40000"/>
                    </a:schemeClr>
                  </a:glow>
                </a:effectLst>
                <a:cs typeface="B Titr" pitchFamily="2" charset="-78"/>
              </a:rPr>
              <a:t> </a:t>
            </a:r>
            <a:r>
              <a:rPr lang="ar-SA" sz="2800" dirty="0" smtClean="0">
                <a:cs typeface="B Titr" pitchFamily="2" charset="-78"/>
              </a:rPr>
              <a:t>رهبر </a:t>
            </a:r>
            <a:r>
              <a:rPr lang="ar-SA" sz="2800" dirty="0">
                <a:cs typeface="B Titr" pitchFamily="2" charset="-78"/>
              </a:rPr>
              <a:t>انقلاب اسلامی، در تشریح مفهوم سبك و فرهنگ زندگی، به مسائلی نظیر </a:t>
            </a:r>
            <a:r>
              <a:rPr lang="ar-SA" sz="2800" dirty="0">
                <a:solidFill>
                  <a:srgbClr val="FF0000"/>
                </a:solidFill>
                <a:cs typeface="B Titr" pitchFamily="2" charset="-78"/>
              </a:rPr>
              <a:t>خانواده، ازدواج، نوع مسكن، نوع لباس، الگوی مصرف، تفریحات، كسب و كار و رفتارهای فردی و اجتماعی در </a:t>
            </a:r>
            <a:r>
              <a:rPr lang="ar-SA" sz="2800" dirty="0" smtClean="0">
                <a:solidFill>
                  <a:srgbClr val="FF0000"/>
                </a:solidFill>
                <a:cs typeface="B Titr" pitchFamily="2" charset="-78"/>
              </a:rPr>
              <a:t>محیط</a:t>
            </a:r>
            <a:r>
              <a:rPr lang="fa-IR" sz="2800" dirty="0" smtClean="0">
                <a:solidFill>
                  <a:srgbClr val="FF0000"/>
                </a:solidFill>
                <a:cs typeface="B Titr" pitchFamily="2" charset="-78"/>
              </a:rPr>
              <a:t> </a:t>
            </a:r>
            <a:r>
              <a:rPr lang="ar-SA" sz="2800" dirty="0" smtClean="0">
                <a:solidFill>
                  <a:srgbClr val="FF0000"/>
                </a:solidFill>
                <a:cs typeface="B Titr" pitchFamily="2" charset="-78"/>
              </a:rPr>
              <a:t>های </a:t>
            </a:r>
            <a:r>
              <a:rPr lang="ar-SA" sz="2800" dirty="0">
                <a:solidFill>
                  <a:srgbClr val="FF0000"/>
                </a:solidFill>
                <a:cs typeface="B Titr" pitchFamily="2" charset="-78"/>
              </a:rPr>
              <a:t>مختلف</a:t>
            </a:r>
            <a:r>
              <a:rPr lang="ar-SA" sz="2800" dirty="0">
                <a:cs typeface="B Titr" pitchFamily="2" charset="-78"/>
              </a:rPr>
              <a:t>، اشاره كردند و افزودند:</a:t>
            </a:r>
          </a:p>
          <a:p>
            <a:pPr>
              <a:lnSpc>
                <a:spcPct val="160000"/>
              </a:lnSpc>
              <a:defRPr/>
            </a:pPr>
            <a:r>
              <a:rPr lang="ar-SA" sz="2800" dirty="0" smtClean="0">
                <a:cs typeface="B Titr" pitchFamily="2" charset="-78"/>
              </a:rPr>
              <a:t> </a:t>
            </a:r>
            <a:r>
              <a:rPr lang="ar-SA" sz="2800" dirty="0">
                <a:solidFill>
                  <a:srgbClr val="FF0000"/>
                </a:solidFill>
                <a:cs typeface="B Titr" pitchFamily="2" charset="-78"/>
              </a:rPr>
              <a:t>در واقع سبك زندگی به همه مسائلی بر می گردد كه متن زندگی انسان را شكل می دهند</a:t>
            </a:r>
            <a:r>
              <a:rPr lang="ar-SA" sz="2800" dirty="0" smtClean="0">
                <a:solidFill>
                  <a:srgbClr val="FF0000"/>
                </a:solidFill>
                <a:cs typeface="B Titr" pitchFamily="2" charset="-78"/>
              </a:rPr>
              <a:t>.</a:t>
            </a:r>
            <a:endParaRPr lang="ar-SA" sz="2800" dirty="0">
              <a:solidFill>
                <a:srgbClr val="FF0000"/>
              </a:solidFill>
              <a:cs typeface="B Titr" pitchFamily="2" charset="-78"/>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725" y="20638"/>
            <a:ext cx="8240713" cy="6940550"/>
          </a:xfrm>
          <a:solidFill>
            <a:schemeClr val="accent1">
              <a:lumMod val="20000"/>
              <a:lumOff val="80000"/>
            </a:schemeClr>
          </a:solidFill>
        </p:spPr>
        <p:txBody>
          <a:bodyPr>
            <a:normAutofit/>
          </a:bodyPr>
          <a:lstStyle/>
          <a:p>
            <a:pPr marL="359867" indent="-11246" algn="ctr">
              <a:lnSpc>
                <a:spcPct val="170000"/>
              </a:lnSpc>
              <a:buFont typeface="Wingdings" panose="05000000000000000000" pitchFamily="2" charset="2"/>
              <a:buNone/>
              <a:defRPr/>
            </a:pPr>
            <a:endParaRPr lang="fa-IR" sz="1200" b="1" dirty="0">
              <a:solidFill>
                <a:srgbClr val="FF0000"/>
              </a:solidFill>
              <a:effectLst>
                <a:outerShdw blurRad="38100" dist="38100" dir="2700000" algn="tl">
                  <a:srgbClr val="000000">
                    <a:alpha val="43137"/>
                  </a:srgbClr>
                </a:outerShdw>
              </a:effectLst>
              <a:latin typeface="IranNastaliq" pitchFamily="18" charset="0"/>
              <a:cs typeface="B Traffic" pitchFamily="2" charset="-78"/>
            </a:endParaRPr>
          </a:p>
          <a:p>
            <a:pPr marL="359867" indent="-11246" algn="ctr">
              <a:lnSpc>
                <a:spcPct val="170000"/>
              </a:lnSpc>
              <a:buFont typeface="Wingdings" panose="05000000000000000000" pitchFamily="2" charset="2"/>
              <a:buNone/>
              <a:defRPr/>
            </a:pPr>
            <a:r>
              <a:rPr lang="fa-IR" sz="5400" b="1" dirty="0">
                <a:solidFill>
                  <a:srgbClr val="FF0000"/>
                </a:solidFill>
                <a:effectLst>
                  <a:outerShdw blurRad="38100" dist="38100" dir="2700000" algn="tl">
                    <a:srgbClr val="000000">
                      <a:alpha val="43137"/>
                    </a:srgbClr>
                  </a:outerShdw>
                </a:effectLst>
                <a:latin typeface="IranNastaliq" pitchFamily="18" charset="0"/>
                <a:cs typeface="B Traffic" pitchFamily="2" charset="-78"/>
              </a:rPr>
              <a:t>سؤال های</a:t>
            </a:r>
          </a:p>
          <a:p>
            <a:pPr marL="359867" indent="-11246" algn="ctr">
              <a:lnSpc>
                <a:spcPct val="170000"/>
              </a:lnSpc>
              <a:buFont typeface="Wingdings" panose="05000000000000000000" pitchFamily="2" charset="2"/>
              <a:buNone/>
              <a:defRPr/>
            </a:pPr>
            <a:r>
              <a:rPr lang="fa-IR" sz="5400" b="1" dirty="0">
                <a:solidFill>
                  <a:srgbClr val="FF0000"/>
                </a:solidFill>
                <a:effectLst>
                  <a:outerShdw blurRad="38100" dist="38100" dir="2700000" algn="tl">
                    <a:srgbClr val="000000">
                      <a:alpha val="43137"/>
                    </a:srgbClr>
                  </a:outerShdw>
                </a:effectLst>
                <a:latin typeface="IranNastaliq" pitchFamily="18" charset="0"/>
                <a:cs typeface="B Traffic" pitchFamily="2" charset="-78"/>
              </a:rPr>
              <a:t> امام خامنه </a:t>
            </a:r>
            <a:r>
              <a:rPr lang="fa-IR" sz="5400" b="1" dirty="0" smtClean="0">
                <a:solidFill>
                  <a:srgbClr val="FF0000"/>
                </a:solidFill>
                <a:effectLst>
                  <a:outerShdw blurRad="38100" dist="38100" dir="2700000" algn="tl">
                    <a:srgbClr val="000000">
                      <a:alpha val="43137"/>
                    </a:srgbClr>
                  </a:outerShdw>
                </a:effectLst>
                <a:latin typeface="IranNastaliq" pitchFamily="18" charset="0"/>
                <a:cs typeface="B Traffic" pitchFamily="2" charset="-78"/>
              </a:rPr>
              <a:t>ای در موضوع سبک زندگی</a:t>
            </a:r>
            <a:endParaRPr lang="fa-IR" sz="5400" b="1" dirty="0">
              <a:solidFill>
                <a:srgbClr val="FF0000"/>
              </a:solidFill>
              <a:effectLst>
                <a:outerShdw blurRad="38100" dist="38100" dir="2700000" algn="tl">
                  <a:srgbClr val="000000">
                    <a:alpha val="43137"/>
                  </a:srgbClr>
                </a:outerShdw>
              </a:effectLst>
              <a:latin typeface="IranNastaliq" pitchFamily="18" charset="0"/>
              <a:cs typeface="B Traffic" pitchFamily="2" charset="-78"/>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849" y="347231"/>
            <a:ext cx="8946424" cy="6449435"/>
          </a:xfrm>
        </p:spPr>
        <p:txBody>
          <a:bodyPr>
            <a:noAutofit/>
          </a:bodyPr>
          <a:lstStyle/>
          <a:p>
            <a:pPr marL="469900" lvl="1" indent="0" algn="just">
              <a:buFont typeface="Wingdings" panose="05000000000000000000" pitchFamily="2" charset="2"/>
              <a:buNone/>
              <a:defRPr/>
            </a:pPr>
            <a:r>
              <a:rPr lang="fa-IR" sz="2800" b="1" normalizeH="1" dirty="0">
                <a:ln w="18000">
                  <a:solidFill>
                    <a:srgbClr val="FF0000"/>
                  </a:solidFill>
                  <a:prstDash val="solid"/>
                  <a:miter lim="800000"/>
                </a:ln>
                <a:effectLst/>
                <a:cs typeface="B Titr" pitchFamily="2" charset="-78"/>
              </a:rPr>
              <a:t>چرا در برخى از بخشهاى كشورمان طلاق زياد است؟ </a:t>
            </a:r>
          </a:p>
          <a:p>
            <a:pPr marL="469900" lvl="1" indent="0" algn="just">
              <a:buFont typeface="Wingdings" panose="05000000000000000000" pitchFamily="2" charset="2"/>
              <a:buNone/>
              <a:defRPr/>
            </a:pPr>
            <a:r>
              <a:rPr lang="fa-IR" sz="2800" b="1" normalizeH="1" dirty="0">
                <a:ln w="18000">
                  <a:solidFill>
                    <a:srgbClr val="FF0000"/>
                  </a:solidFill>
                  <a:prstDash val="solid"/>
                  <a:miter lim="800000"/>
                </a:ln>
                <a:effectLst/>
                <a:cs typeface="B Titr" pitchFamily="2" charset="-78"/>
              </a:rPr>
              <a:t>چرا در برخى از بخشهاى كشورمان روى آوردن جوانها به مواد مخدر زياد است؟ </a:t>
            </a:r>
          </a:p>
          <a:p>
            <a:pPr marL="469900" lvl="1" indent="0" algn="just">
              <a:buFont typeface="Wingdings" panose="05000000000000000000" pitchFamily="2" charset="2"/>
              <a:buNone/>
              <a:defRPr/>
            </a:pPr>
            <a:r>
              <a:rPr lang="fa-IR" sz="2800" b="1" normalizeH="1" dirty="0">
                <a:ln w="18000">
                  <a:solidFill>
                    <a:srgbClr val="FF0000"/>
                  </a:solidFill>
                  <a:prstDash val="solid"/>
                  <a:miter lim="800000"/>
                </a:ln>
                <a:effectLst/>
                <a:cs typeface="B Titr" pitchFamily="2" charset="-78"/>
              </a:rPr>
              <a:t>چرا در روابط همسايگى‌مان رعايتهاى لازم را نميكنيم؟ چرا صله‌ى رحم در بين ما ضعيف است؟</a:t>
            </a:r>
          </a:p>
          <a:p>
            <a:pPr marL="469900" lvl="1" indent="0" algn="just">
              <a:buFont typeface="Wingdings" panose="05000000000000000000" pitchFamily="2" charset="2"/>
              <a:buNone/>
              <a:defRPr/>
            </a:pPr>
            <a:r>
              <a:rPr lang="fa-IR" sz="2800" b="1" normalizeH="1" dirty="0">
                <a:ln w="18000">
                  <a:solidFill>
                    <a:srgbClr val="FF0000"/>
                  </a:solidFill>
                  <a:prstDash val="solid"/>
                  <a:miter lim="800000"/>
                </a:ln>
                <a:effectLst/>
                <a:cs typeface="B Titr" pitchFamily="2" charset="-78"/>
              </a:rPr>
              <a:t> چرا در زمينه‌ى فرهنگ رانندگى در خيابان، ما مردمان منضبطى به طور كامل نيستيم؟ </a:t>
            </a:r>
          </a:p>
          <a:p>
            <a:pPr marL="469900" lvl="1" indent="0" algn="just">
              <a:buFont typeface="Wingdings" panose="05000000000000000000" pitchFamily="2" charset="2"/>
              <a:buNone/>
              <a:defRPr/>
            </a:pPr>
            <a:r>
              <a:rPr lang="fa-IR" sz="2800" b="1" normalizeH="1" dirty="0">
                <a:ln w="18000">
                  <a:solidFill>
                    <a:srgbClr val="FF0000"/>
                  </a:solidFill>
                  <a:prstDash val="solid"/>
                  <a:miter lim="800000"/>
                </a:ln>
                <a:effectLst/>
                <a:cs typeface="B Titr" pitchFamily="2" charset="-78"/>
              </a:rPr>
              <a:t>آپارتمان‌نشينى چقدر براى ما ضرورى است؟ چقدر درست است؟ چه الزاماتى دارد؟چقدر آن الزامات را رعايت ميكنيم؟</a:t>
            </a:r>
          </a:p>
          <a:p>
            <a:pPr marL="469900" lvl="1" indent="0" algn="just">
              <a:buFont typeface="Wingdings" panose="05000000000000000000" pitchFamily="2" charset="2"/>
              <a:buNone/>
              <a:defRPr/>
            </a:pPr>
            <a:r>
              <a:rPr lang="fa-IR" sz="2800" b="1" normalizeH="1" dirty="0">
                <a:ln w="18000">
                  <a:solidFill>
                    <a:srgbClr val="FF0000"/>
                  </a:solidFill>
                  <a:prstDash val="solid"/>
                  <a:miter lim="800000"/>
                </a:ln>
                <a:effectLst/>
                <a:cs typeface="B Titr" pitchFamily="2" charset="-78"/>
              </a:rPr>
              <a:t> الگوى تفريح سالم چيست؟</a:t>
            </a:r>
          </a:p>
          <a:p>
            <a:pPr marL="469900" lvl="1" indent="0" algn="just">
              <a:buFont typeface="Wingdings" panose="05000000000000000000" pitchFamily="2" charset="2"/>
              <a:buNone/>
              <a:defRPr/>
            </a:pPr>
            <a:r>
              <a:rPr lang="fa-IR" sz="2800" b="1" normalizeH="1" dirty="0">
                <a:ln w="18000">
                  <a:solidFill>
                    <a:srgbClr val="FF0000"/>
                  </a:solidFill>
                  <a:prstDash val="solid"/>
                  <a:miter lim="800000"/>
                </a:ln>
                <a:effectLst/>
                <a:cs typeface="B Titr" pitchFamily="2" charset="-78"/>
              </a:rPr>
              <a:t> نوع معمارى در جامعه‌ى ما چگونه است؟چقدر نوع معمارى كنونى ما متناسب با نيازهاى ماست؟ چقدر عقلانى و منطقى است؟ </a:t>
            </a:r>
            <a:endParaRPr lang="en-US" sz="1800" dirty="0">
              <a:effectLst/>
              <a:cs typeface="B Farnaz" pitchFamily="2" charset="-78"/>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123" y="216074"/>
            <a:ext cx="9091265" cy="6738586"/>
          </a:xfrm>
        </p:spPr>
        <p:txBody>
          <a:bodyPr>
            <a:noAutofit/>
          </a:bodyPr>
          <a:lstStyle/>
          <a:p>
            <a:pPr marL="469900" lvl="1" indent="0" algn="just">
              <a:buFont typeface="Wingdings" panose="05000000000000000000" pitchFamily="2" charset="2"/>
              <a:buNone/>
              <a:defRPr/>
            </a:pPr>
            <a:r>
              <a:rPr lang="fa-IR" sz="2800" b="1" normalizeH="1" dirty="0">
                <a:ln w="18000">
                  <a:solidFill>
                    <a:srgbClr val="FF0000"/>
                  </a:solidFill>
                  <a:prstDash val="solid"/>
                  <a:miter lim="800000"/>
                </a:ln>
                <a:effectLst/>
                <a:cs typeface="B Titr" pitchFamily="2" charset="-78"/>
              </a:rPr>
              <a:t>طراحى لباسمان چطور؟</a:t>
            </a:r>
          </a:p>
          <a:p>
            <a:pPr marL="469900" lvl="1" indent="0" algn="just">
              <a:buFont typeface="Wingdings" panose="05000000000000000000" pitchFamily="2" charset="2"/>
              <a:buNone/>
              <a:defRPr/>
            </a:pPr>
            <a:r>
              <a:rPr lang="fa-IR" sz="2800" b="1" normalizeH="1" dirty="0">
                <a:ln w="18000">
                  <a:solidFill>
                    <a:srgbClr val="FF0000"/>
                  </a:solidFill>
                  <a:prstDash val="solid"/>
                  <a:miter lim="800000"/>
                </a:ln>
                <a:effectLst/>
                <a:cs typeface="B Titr" pitchFamily="2" charset="-78"/>
              </a:rPr>
              <a:t> مسئله‌ى آرايش در بين مردان و زنان چطور؟ چقدر درست است؟ چقدر مفيد است؟ </a:t>
            </a:r>
          </a:p>
          <a:p>
            <a:pPr marL="469900" lvl="1" indent="0" algn="just">
              <a:buFont typeface="Wingdings" panose="05000000000000000000" pitchFamily="2" charset="2"/>
              <a:buNone/>
              <a:defRPr/>
            </a:pPr>
            <a:r>
              <a:rPr lang="fa-IR" sz="2800" b="1" normalizeH="1" dirty="0">
                <a:ln w="18000">
                  <a:solidFill>
                    <a:srgbClr val="FF0000"/>
                  </a:solidFill>
                  <a:prstDash val="solid"/>
                  <a:miter lim="800000"/>
                </a:ln>
                <a:effectLst/>
                <a:cs typeface="B Titr" pitchFamily="2" charset="-78"/>
              </a:rPr>
              <a:t>آيا ما در بازار، در ادارات، در معاشرتهاى روزانه، به همديگر به طور كامل راست ميگوئيم؟</a:t>
            </a:r>
          </a:p>
          <a:p>
            <a:pPr marL="469900" lvl="1" indent="0" algn="just">
              <a:buFont typeface="Wingdings" panose="05000000000000000000" pitchFamily="2" charset="2"/>
              <a:buNone/>
              <a:defRPr/>
            </a:pPr>
            <a:r>
              <a:rPr lang="fa-IR" sz="2800" b="1" normalizeH="1" dirty="0">
                <a:ln w="18000">
                  <a:solidFill>
                    <a:srgbClr val="FF0000"/>
                  </a:solidFill>
                  <a:prstDash val="solid"/>
                  <a:miter lim="800000"/>
                </a:ln>
                <a:effectLst/>
                <a:cs typeface="B Titr" pitchFamily="2" charset="-78"/>
              </a:rPr>
              <a:t> در بين ما دروغ چقدر رواج دارد؟ </a:t>
            </a:r>
          </a:p>
          <a:p>
            <a:pPr marL="469900" lvl="1" indent="0" algn="just">
              <a:buFont typeface="Wingdings" panose="05000000000000000000" pitchFamily="2" charset="2"/>
              <a:buNone/>
              <a:defRPr/>
            </a:pPr>
            <a:r>
              <a:rPr lang="fa-IR" sz="2800" b="1" normalizeH="1" dirty="0">
                <a:ln w="18000">
                  <a:solidFill>
                    <a:srgbClr val="FF0000"/>
                  </a:solidFill>
                  <a:prstDash val="solid"/>
                  <a:miter lim="800000"/>
                </a:ln>
                <a:effectLst/>
                <a:cs typeface="B Titr" pitchFamily="2" charset="-78"/>
              </a:rPr>
              <a:t>چرا پشت سر يكديگر حرف ميزنيم؟ </a:t>
            </a:r>
          </a:p>
          <a:p>
            <a:pPr marL="469900" lvl="1" indent="0" algn="just">
              <a:buFont typeface="Wingdings" panose="05000000000000000000" pitchFamily="2" charset="2"/>
              <a:buNone/>
              <a:defRPr/>
            </a:pPr>
            <a:r>
              <a:rPr lang="fa-IR" sz="2800" b="1" normalizeH="1" dirty="0">
                <a:ln w="18000">
                  <a:solidFill>
                    <a:srgbClr val="FF0000"/>
                  </a:solidFill>
                  <a:prstDash val="solid"/>
                  <a:miter lim="800000"/>
                </a:ln>
                <a:effectLst/>
                <a:cs typeface="B Titr" pitchFamily="2" charset="-78"/>
              </a:rPr>
              <a:t>بعضى‌ها با داشتن توان كار، از كار ميگريزند؛ علت كارگريزى چيست؟</a:t>
            </a:r>
          </a:p>
          <a:p>
            <a:pPr marL="469900" lvl="1" indent="0" algn="just">
              <a:buFont typeface="Wingdings" panose="05000000000000000000" pitchFamily="2" charset="2"/>
              <a:buNone/>
              <a:defRPr/>
            </a:pPr>
            <a:r>
              <a:rPr lang="fa-IR" sz="2800" b="1" normalizeH="1" dirty="0">
                <a:ln w="18000">
                  <a:solidFill>
                    <a:srgbClr val="FF0000"/>
                  </a:solidFill>
                  <a:prstDash val="solid"/>
                  <a:miter lim="800000"/>
                </a:ln>
                <a:effectLst/>
                <a:cs typeface="B Titr" pitchFamily="2" charset="-78"/>
              </a:rPr>
              <a:t> در محيط اجتماعى، علت پرخاشگرى و بى‌صبرى و نابردبارى در ميان بعضى از ما چيست؟ </a:t>
            </a:r>
          </a:p>
          <a:p>
            <a:pPr marL="469900" lvl="1" indent="0" algn="just">
              <a:buFont typeface="Wingdings" panose="05000000000000000000" pitchFamily="2" charset="2"/>
              <a:buNone/>
              <a:defRPr/>
            </a:pPr>
            <a:r>
              <a:rPr lang="fa-IR" sz="2800" b="1" normalizeH="1" dirty="0">
                <a:ln w="18000">
                  <a:solidFill>
                    <a:srgbClr val="FF0000"/>
                  </a:solidFill>
                  <a:prstDash val="solid"/>
                  <a:miter lim="800000"/>
                </a:ln>
                <a:effectLst/>
                <a:cs typeface="B Titr" pitchFamily="2" charset="-78"/>
              </a:rPr>
              <a:t>حقوق افراد را چقدر مراعات ميكنيم؟ در رسانه‌ها چقدر مراعات ميشود؟ در اينترنت چقدر مراعات ميشود؟ </a:t>
            </a:r>
          </a:p>
          <a:p>
            <a:pPr marL="469900" lvl="1" indent="0" algn="just">
              <a:buFont typeface="Wingdings" panose="05000000000000000000" pitchFamily="2" charset="2"/>
              <a:buNone/>
              <a:defRPr/>
            </a:pPr>
            <a:r>
              <a:rPr lang="fa-IR" sz="2800" b="1" normalizeH="1" dirty="0">
                <a:ln w="18000">
                  <a:solidFill>
                    <a:srgbClr val="FF0000"/>
                  </a:solidFill>
                  <a:prstDash val="solid"/>
                  <a:miter lim="800000"/>
                </a:ln>
                <a:effectLst/>
                <a:cs typeface="B Titr" pitchFamily="2" charset="-78"/>
              </a:rPr>
              <a:t>چقدر به قانون احترام ميكنيم؟ علت قانون‌گريزى - كه يك بيمارى خطرناكى است - در برخى از مردم چيست؟</a:t>
            </a:r>
            <a:endParaRPr lang="en-US" sz="1800" dirty="0">
              <a:effectLst/>
              <a:cs typeface="B Farnaz" pitchFamily="2" charset="-78"/>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289" y="636406"/>
            <a:ext cx="8712968" cy="6232554"/>
          </a:xfrm>
        </p:spPr>
        <p:txBody>
          <a:bodyPr>
            <a:normAutofit/>
          </a:bodyPr>
          <a:lstStyle/>
          <a:p>
            <a:pPr marL="469900" lvl="1" indent="0" algn="just">
              <a:buFont typeface="Wingdings" panose="05000000000000000000" pitchFamily="2" charset="2"/>
              <a:buNone/>
              <a:defRPr/>
            </a:pPr>
            <a:r>
              <a:rPr lang="fa-IR" sz="2800" b="1" normalizeH="1" dirty="0">
                <a:ln w="18000">
                  <a:solidFill>
                    <a:srgbClr val="FF0000"/>
                  </a:solidFill>
                  <a:prstDash val="solid"/>
                  <a:miter lim="800000"/>
                </a:ln>
                <a:effectLst/>
                <a:cs typeface="B Titr" pitchFamily="2" charset="-78"/>
              </a:rPr>
              <a:t>وجدان كارى در جامعه چقدر وجود دارد؟</a:t>
            </a:r>
          </a:p>
          <a:p>
            <a:pPr marL="469900" lvl="1" indent="0" algn="just">
              <a:buFont typeface="Wingdings" panose="05000000000000000000" pitchFamily="2" charset="2"/>
              <a:buNone/>
              <a:defRPr/>
            </a:pPr>
            <a:r>
              <a:rPr lang="fa-IR" sz="2800" b="1" normalizeH="1" dirty="0">
                <a:ln w="18000">
                  <a:solidFill>
                    <a:srgbClr val="FF0000"/>
                  </a:solidFill>
                  <a:prstDash val="solid"/>
                  <a:miter lim="800000"/>
                </a:ln>
                <a:effectLst/>
                <a:cs typeface="B Titr" pitchFamily="2" charset="-78"/>
              </a:rPr>
              <a:t> انضباط اجتماعى در جامعه چقدر وجود دارد؟ </a:t>
            </a:r>
          </a:p>
          <a:p>
            <a:pPr marL="469900" lvl="1" indent="0" algn="just">
              <a:buFont typeface="Wingdings" panose="05000000000000000000" pitchFamily="2" charset="2"/>
              <a:buNone/>
              <a:defRPr/>
            </a:pPr>
            <a:r>
              <a:rPr lang="fa-IR" sz="2800" b="1" normalizeH="1" dirty="0">
                <a:ln w="18000">
                  <a:solidFill>
                    <a:srgbClr val="FF0000"/>
                  </a:solidFill>
                  <a:prstDash val="solid"/>
                  <a:miter lim="800000"/>
                </a:ln>
                <a:effectLst/>
                <a:cs typeface="B Titr" pitchFamily="2" charset="-78"/>
              </a:rPr>
              <a:t>محكم‌كارى در توليد چقدر وجود دارد؟</a:t>
            </a:r>
          </a:p>
          <a:p>
            <a:pPr marL="469900" lvl="1" indent="0" algn="just">
              <a:buFont typeface="Wingdings" panose="05000000000000000000" pitchFamily="2" charset="2"/>
              <a:buNone/>
              <a:defRPr/>
            </a:pPr>
            <a:r>
              <a:rPr lang="fa-IR" sz="2800" b="1" normalizeH="1" dirty="0">
                <a:ln w="18000">
                  <a:solidFill>
                    <a:srgbClr val="FF0000"/>
                  </a:solidFill>
                  <a:prstDash val="solid"/>
                  <a:miter lim="800000"/>
                </a:ln>
                <a:effectLst/>
                <a:cs typeface="B Titr" pitchFamily="2" charset="-78"/>
              </a:rPr>
              <a:t> توليد كيفى در بخشهاى مختلف، چقدر مورد توجه و اهتمام است؟ </a:t>
            </a:r>
          </a:p>
          <a:p>
            <a:pPr marL="469900" lvl="1" indent="0" algn="just">
              <a:buFont typeface="Wingdings" panose="05000000000000000000" pitchFamily="2" charset="2"/>
              <a:buNone/>
              <a:defRPr/>
            </a:pPr>
            <a:r>
              <a:rPr lang="fa-IR" sz="2800" b="1" normalizeH="1" dirty="0">
                <a:ln w="18000">
                  <a:solidFill>
                    <a:srgbClr val="FF0000"/>
                  </a:solidFill>
                  <a:prstDash val="solid"/>
                  <a:miter lim="800000"/>
                </a:ln>
                <a:effectLst/>
                <a:cs typeface="B Titr" pitchFamily="2" charset="-78"/>
              </a:rPr>
              <a:t>چرا برخى از حرفهاى خوب، نظرهاى خوب، ايده‌هاى خوب، در حد رؤيا و حرف باقى ميماند؟</a:t>
            </a:r>
          </a:p>
          <a:p>
            <a:pPr marL="469900" lvl="1" indent="0" algn="just">
              <a:buFont typeface="Wingdings" panose="05000000000000000000" pitchFamily="2" charset="2"/>
              <a:buNone/>
              <a:defRPr/>
            </a:pPr>
            <a:r>
              <a:rPr lang="fa-IR" sz="2800" b="1" normalizeH="1" dirty="0">
                <a:ln w="18000">
                  <a:solidFill>
                    <a:srgbClr val="FF0000"/>
                  </a:solidFill>
                  <a:prstDash val="solid"/>
                  <a:miter lim="800000"/>
                </a:ln>
                <a:effectLst/>
                <a:cs typeface="B Titr" pitchFamily="2" charset="-78"/>
              </a:rPr>
              <a:t>چرا ساعات مفيد كار در دستگاه‌هاى ادارى ما كم است؟ هشت ساعت كار بايد به قدر هشت ساعت فايده داشته باشد؛ چرا به قدر يك ساعت يا نيم ساعت يا دو ساعت؟ مشكل كجاست؟</a:t>
            </a:r>
            <a:endParaRPr lang="en-US" sz="2800" b="1" normalizeH="1" dirty="0">
              <a:ln w="18000">
                <a:solidFill>
                  <a:srgbClr val="FF0000"/>
                </a:solidFill>
                <a:prstDash val="solid"/>
                <a:miter lim="800000"/>
              </a:ln>
              <a:solidFill>
                <a:srgbClr val="FFFF00"/>
              </a:solidFill>
              <a:effectLst/>
              <a:cs typeface="B Farnaz" pitchFamily="2" charset="-78"/>
            </a:endParaRPr>
          </a:p>
          <a:p>
            <a:pPr marL="469900" lvl="1" indent="0" algn="just">
              <a:buFont typeface="Wingdings" panose="05000000000000000000" pitchFamily="2" charset="2"/>
              <a:buNone/>
              <a:defRPr/>
            </a:pPr>
            <a:endParaRPr lang="en-US" sz="1800" dirty="0">
              <a:effectLst/>
              <a:cs typeface="B Farnaz" pitchFamily="2" charset="-78"/>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62677" y="347231"/>
            <a:ext cx="8484572" cy="6386655"/>
          </a:xfrm>
        </p:spPr>
        <p:txBody>
          <a:bodyPr>
            <a:noAutofit/>
          </a:bodyPr>
          <a:lstStyle/>
          <a:p>
            <a:pPr marL="0" indent="0" algn="just">
              <a:buFont typeface="Wingdings" panose="05000000000000000000" pitchFamily="2" charset="2"/>
              <a:buNone/>
              <a:defRPr/>
            </a:pPr>
            <a:r>
              <a:rPr lang="fa-IR" sz="2800" b="1" normalizeH="1" dirty="0">
                <a:ln w="18000">
                  <a:solidFill>
                    <a:srgbClr val="FF0000"/>
                  </a:solidFill>
                  <a:prstDash val="solid"/>
                  <a:miter lim="800000"/>
                </a:ln>
                <a:effectLst/>
                <a:cs typeface="B Titr" pitchFamily="2" charset="-78"/>
              </a:rPr>
              <a:t>چرا در بين بسيارى از مردم ما مصرف‌گرائى رواج دارد؟ </a:t>
            </a:r>
          </a:p>
          <a:p>
            <a:pPr marL="0" indent="0" algn="just">
              <a:buFont typeface="Wingdings" panose="05000000000000000000" pitchFamily="2" charset="2"/>
              <a:buNone/>
              <a:defRPr/>
            </a:pPr>
            <a:r>
              <a:rPr lang="fa-IR" sz="2800" b="1" normalizeH="1" dirty="0">
                <a:ln w="18000">
                  <a:solidFill>
                    <a:srgbClr val="FF0000"/>
                  </a:solidFill>
                  <a:prstDash val="solid"/>
                  <a:miter lim="800000"/>
                </a:ln>
                <a:effectLst/>
                <a:cs typeface="B Titr" pitchFamily="2" charset="-78"/>
              </a:rPr>
              <a:t>آيا </a:t>
            </a:r>
            <a:r>
              <a:rPr lang="fa-IR" sz="2800" b="1" normalizeH="1" dirty="0" smtClean="0">
                <a:ln w="18000">
                  <a:solidFill>
                    <a:srgbClr val="FF0000"/>
                  </a:solidFill>
                  <a:prstDash val="solid"/>
                  <a:miter lim="800000"/>
                </a:ln>
                <a:effectLst/>
                <a:cs typeface="B Titr" pitchFamily="2" charset="-78"/>
              </a:rPr>
              <a:t>مصرف‌گرایى </a:t>
            </a:r>
            <a:r>
              <a:rPr lang="fa-IR" sz="2800" b="1" normalizeH="1" dirty="0">
                <a:ln w="18000">
                  <a:solidFill>
                    <a:srgbClr val="FF0000"/>
                  </a:solidFill>
                  <a:prstDash val="solid"/>
                  <a:miter lim="800000"/>
                </a:ln>
                <a:effectLst/>
                <a:cs typeface="B Titr" pitchFamily="2" charset="-78"/>
              </a:rPr>
              <a:t>افتخار است؟ </a:t>
            </a:r>
          </a:p>
          <a:p>
            <a:pPr marL="0" indent="0" algn="just">
              <a:buFont typeface="Wingdings" panose="05000000000000000000" pitchFamily="2" charset="2"/>
              <a:buNone/>
              <a:defRPr/>
            </a:pPr>
            <a:r>
              <a:rPr lang="fa-IR" sz="2800" b="1" normalizeH="1" dirty="0">
                <a:ln w="18000">
                  <a:solidFill>
                    <a:srgbClr val="FF0000"/>
                  </a:solidFill>
                  <a:prstDash val="solid"/>
                  <a:miter lim="800000"/>
                </a:ln>
                <a:effectLst/>
                <a:cs typeface="B Titr" pitchFamily="2" charset="-78"/>
              </a:rPr>
              <a:t>چه كنيم كه ريشه‌ى ربا در جامعه قطع شود؟ </a:t>
            </a:r>
          </a:p>
          <a:p>
            <a:pPr marL="0" indent="0" algn="just">
              <a:buFont typeface="Wingdings" panose="05000000000000000000" pitchFamily="2" charset="2"/>
              <a:buNone/>
              <a:defRPr/>
            </a:pPr>
            <a:r>
              <a:rPr lang="fa-IR" sz="2800" b="1" normalizeH="1" dirty="0">
                <a:ln w="18000">
                  <a:solidFill>
                    <a:srgbClr val="FF0000"/>
                  </a:solidFill>
                  <a:prstDash val="solid"/>
                  <a:miter lim="800000"/>
                </a:ln>
                <a:effectLst/>
                <a:cs typeface="B Titr" pitchFamily="2" charset="-78"/>
              </a:rPr>
              <a:t>چه كنيم كه حق همسر - حق زن، حق شوهر - حق فرزندان رعايت شود؟ </a:t>
            </a:r>
          </a:p>
          <a:p>
            <a:pPr marL="0" indent="0" algn="just">
              <a:buFont typeface="Wingdings" panose="05000000000000000000" pitchFamily="2" charset="2"/>
              <a:buNone/>
              <a:defRPr/>
            </a:pPr>
            <a:r>
              <a:rPr lang="fa-IR" sz="2800" b="1" normalizeH="1" dirty="0">
                <a:ln w="18000">
                  <a:solidFill>
                    <a:srgbClr val="FF0000"/>
                  </a:solidFill>
                  <a:prstDash val="solid"/>
                  <a:miter lim="800000"/>
                </a:ln>
                <a:effectLst/>
                <a:cs typeface="B Titr" pitchFamily="2" charset="-78"/>
              </a:rPr>
              <a:t>چه كنيم كه طلاق و فروپاشى خانواده، آنچنان كه در غرب رائج است، در بين ما رواج پيدا نكند؟</a:t>
            </a:r>
          </a:p>
          <a:p>
            <a:pPr marL="0" indent="0" algn="just">
              <a:buFont typeface="Wingdings" panose="05000000000000000000" pitchFamily="2" charset="2"/>
              <a:buNone/>
              <a:defRPr/>
            </a:pPr>
            <a:r>
              <a:rPr lang="fa-IR" sz="2800" b="1" normalizeH="1" dirty="0">
                <a:ln w="18000">
                  <a:solidFill>
                    <a:srgbClr val="FF0000"/>
                  </a:solidFill>
                  <a:prstDash val="solid"/>
                  <a:miter lim="800000"/>
                </a:ln>
                <a:effectLst/>
                <a:cs typeface="B Titr" pitchFamily="2" charset="-78"/>
              </a:rPr>
              <a:t> چه كنيم كه زن در جامعه‌ى ما، هم كرامتش حفظ شود و عزت خانوادگى‌اش محفوظ بماند، هم بتواند وظائف اجتماعى‌اش را انجام دهد، هم حقوق اجتماعى و خانوادگى‌اش محفوظ بماند؟ </a:t>
            </a:r>
          </a:p>
          <a:p>
            <a:pPr marL="0" indent="0" algn="just">
              <a:buFont typeface="Wingdings" panose="05000000000000000000" pitchFamily="2" charset="2"/>
              <a:buNone/>
              <a:defRPr/>
            </a:pPr>
            <a:r>
              <a:rPr lang="fa-IR" sz="2800" b="1" normalizeH="1" dirty="0">
                <a:ln w="18000">
                  <a:solidFill>
                    <a:srgbClr val="FF0000"/>
                  </a:solidFill>
                  <a:prstDash val="solid"/>
                  <a:miter lim="800000"/>
                </a:ln>
                <a:effectLst/>
                <a:cs typeface="B Titr" pitchFamily="2" charset="-78"/>
              </a:rPr>
              <a:t>چه كنيم كه زن مجبور نباشد بين اين چند تا، يكى‌اش را انتخاب كند؟</a:t>
            </a:r>
          </a:p>
          <a:p>
            <a:pPr marL="0" indent="0" algn="just">
              <a:buFont typeface="Wingdings" panose="05000000000000000000" pitchFamily="2" charset="2"/>
              <a:buNone/>
              <a:defRPr/>
            </a:pPr>
            <a:r>
              <a:rPr lang="fa-IR" sz="2800" b="1" normalizeH="1" dirty="0">
                <a:ln w="18000">
                  <a:solidFill>
                    <a:srgbClr val="FF0000"/>
                  </a:solidFill>
                  <a:prstDash val="solid"/>
                  <a:miter lim="800000"/>
                </a:ln>
                <a:effectLst/>
                <a:cs typeface="B Titr" pitchFamily="2" charset="-78"/>
              </a:rPr>
              <a:t>حد زاد و ولد در جامعه‌ى ما چيست؟  </a:t>
            </a:r>
          </a:p>
          <a:p>
            <a:pPr marL="0" indent="0" algn="just">
              <a:buFont typeface="Wingdings" panose="05000000000000000000" pitchFamily="2" charset="2"/>
              <a:buNone/>
              <a:defRPr/>
            </a:pPr>
            <a:endParaRPr lang="en-US" sz="2400" dirty="0">
              <a:effectLst/>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90265" y="144066"/>
            <a:ext cx="8964395" cy="6912768"/>
          </a:xfrm>
        </p:spPr>
        <p:txBody>
          <a:bodyPr>
            <a:noAutofit/>
          </a:bodyPr>
          <a:lstStyle/>
          <a:p>
            <a:pPr marL="0" indent="0" algn="ctr">
              <a:buFont typeface="Wingdings" panose="05000000000000000000" pitchFamily="2" charset="2"/>
              <a:buNone/>
              <a:defRPr/>
            </a:pPr>
            <a:r>
              <a:rPr lang="fa-IR" sz="3200" b="1" normalizeH="1" dirty="0" smtClean="0">
                <a:ln w="18000">
                  <a:solidFill>
                    <a:srgbClr val="FF0000"/>
                  </a:solidFill>
                  <a:prstDash val="solid"/>
                  <a:miter lim="800000"/>
                </a:ln>
                <a:solidFill>
                  <a:srgbClr val="C00000"/>
                </a:solidFill>
                <a:effectLst/>
                <a:cs typeface="B Titr" panose="00000700000000000000" pitchFamily="2" charset="-78"/>
              </a:rPr>
              <a:t> </a:t>
            </a:r>
            <a:r>
              <a:rPr lang="fa-IR" sz="3200" b="1" normalizeH="1" dirty="0" smtClean="0">
                <a:ln w="18000">
                  <a:solidFill>
                    <a:schemeClr val="bg1"/>
                  </a:solidFill>
                  <a:prstDash val="solid"/>
                  <a:miter lim="800000"/>
                </a:ln>
                <a:solidFill>
                  <a:srgbClr val="C00000"/>
                </a:solidFill>
                <a:effectLst>
                  <a:glow rad="101600">
                    <a:schemeClr val="accent3">
                      <a:satMod val="175000"/>
                      <a:alpha val="40000"/>
                    </a:schemeClr>
                  </a:glow>
                </a:effectLst>
                <a:cs typeface="B Titr" panose="00000700000000000000" pitchFamily="2" charset="-78"/>
              </a:rPr>
              <a:t>پرهیز كامل از تقلید از سبك و سلوك زندگی تمدن غربی</a:t>
            </a:r>
          </a:p>
          <a:p>
            <a:pPr marL="0" indent="0" algn="just">
              <a:buFont typeface="Wingdings" panose="05000000000000000000" pitchFamily="2" charset="2"/>
              <a:buNone/>
              <a:defRPr/>
            </a:pPr>
            <a:r>
              <a:rPr lang="fa-IR" sz="2800" b="1" normalizeH="1" dirty="0" smtClean="0">
                <a:ln w="18000">
                  <a:solidFill>
                    <a:srgbClr val="FF0000"/>
                  </a:solidFill>
                  <a:prstDash val="solid"/>
                  <a:miter lim="800000"/>
                </a:ln>
                <a:solidFill>
                  <a:srgbClr val="002060"/>
                </a:solidFill>
                <a:effectLst/>
                <a:cs typeface="B Titr" panose="00000700000000000000" pitchFamily="2" charset="-78"/>
              </a:rPr>
              <a:t>ما </a:t>
            </a:r>
            <a:r>
              <a:rPr lang="fa-IR" sz="2800" b="1" normalizeH="1" dirty="0">
                <a:ln w="18000">
                  <a:solidFill>
                    <a:srgbClr val="FF0000"/>
                  </a:solidFill>
                  <a:prstDash val="solid"/>
                  <a:miter lim="800000"/>
                </a:ln>
                <a:solidFill>
                  <a:srgbClr val="002060"/>
                </a:solidFill>
                <a:effectLst/>
                <a:cs typeface="B Titr" panose="00000700000000000000" pitchFamily="2" charset="-78"/>
              </a:rPr>
              <a:t>البته بنای بر غرب ستیزی نداریم اما براساس بررسی و تحقیق تأكید می كنیم كه تقلید از غرب، هیچ ملتی را به جایی نمی رساند.</a:t>
            </a:r>
            <a:endParaRPr lang="en-US" sz="2800" b="1" normalizeH="1" dirty="0">
              <a:ln w="18000">
                <a:solidFill>
                  <a:srgbClr val="FF0000"/>
                </a:solidFill>
                <a:prstDash val="solid"/>
                <a:miter lim="800000"/>
              </a:ln>
              <a:solidFill>
                <a:srgbClr val="002060"/>
              </a:solidFill>
              <a:effectLst/>
              <a:cs typeface="B Titr" panose="00000700000000000000" pitchFamily="2" charset="-78"/>
            </a:endParaRPr>
          </a:p>
          <a:p>
            <a:pPr marL="0" indent="0" algn="just">
              <a:buFont typeface="Wingdings" panose="05000000000000000000" pitchFamily="2" charset="2"/>
              <a:buNone/>
              <a:defRPr/>
            </a:pPr>
            <a:r>
              <a:rPr lang="fa-IR" sz="2800" b="1" normalizeH="1" dirty="0">
                <a:ln w="18000">
                  <a:solidFill>
                    <a:srgbClr val="FF0000"/>
                  </a:solidFill>
                  <a:prstDash val="solid"/>
                  <a:miter lim="800000"/>
                </a:ln>
                <a:solidFill>
                  <a:srgbClr val="FF0000"/>
                </a:solidFill>
                <a:effectLst/>
                <a:cs typeface="B Titr" panose="00000700000000000000" pitchFamily="2" charset="-78"/>
              </a:rPr>
              <a:t>فرهنگ غرب، اصولاً فرهنگی مهاجم است و به هر دلیلی در هر كشوری رواج یابد بتدریج فرهنگ و هویت آن ملت را نابود می كند.</a:t>
            </a:r>
            <a:endParaRPr lang="en-US" sz="2800" b="1" normalizeH="1" dirty="0">
              <a:ln w="18000">
                <a:solidFill>
                  <a:srgbClr val="FF0000"/>
                </a:solidFill>
                <a:prstDash val="solid"/>
                <a:miter lim="800000"/>
              </a:ln>
              <a:solidFill>
                <a:srgbClr val="FF0000"/>
              </a:solidFill>
              <a:effectLst/>
              <a:cs typeface="B Titr" panose="00000700000000000000" pitchFamily="2" charset="-78"/>
            </a:endParaRPr>
          </a:p>
          <a:p>
            <a:pPr marL="0" indent="0" algn="just">
              <a:buFont typeface="Wingdings" panose="05000000000000000000" pitchFamily="2" charset="2"/>
              <a:buNone/>
              <a:defRPr/>
            </a:pPr>
            <a:r>
              <a:rPr lang="fa-IR" sz="2600" b="1" normalizeH="1" dirty="0">
                <a:ln w="18000">
                  <a:solidFill>
                    <a:srgbClr val="FF0000"/>
                  </a:solidFill>
                  <a:prstDash val="solid"/>
                  <a:miter lim="800000"/>
                </a:ln>
                <a:solidFill>
                  <a:srgbClr val="002060"/>
                </a:solidFill>
                <a:effectLst/>
                <a:cs typeface="B Titr" panose="00000700000000000000" pitchFamily="2" charset="-78"/>
              </a:rPr>
              <a:t>پوسته فرهنگ غربی پیشرفت ظاهری است اما، باطن آن «سبك زندگیِ مادیِ شهوت آلودِ گناه آفرین هویت زدایِ ضد معنویت» است</a:t>
            </a:r>
            <a:r>
              <a:rPr lang="fa-IR" sz="2600" b="1" normalizeH="1" dirty="0" smtClean="0">
                <a:ln w="18000">
                  <a:solidFill>
                    <a:srgbClr val="FF0000"/>
                  </a:solidFill>
                  <a:prstDash val="solid"/>
                  <a:miter lim="800000"/>
                </a:ln>
                <a:solidFill>
                  <a:srgbClr val="002060"/>
                </a:solidFill>
                <a:effectLst/>
                <a:cs typeface="B Titr" panose="00000700000000000000" pitchFamily="2" charset="-78"/>
              </a:rPr>
              <a:t>.</a:t>
            </a:r>
          </a:p>
          <a:p>
            <a:pPr marL="0" indent="0" algn="just">
              <a:buFont typeface="Wingdings" panose="05000000000000000000" pitchFamily="2" charset="2"/>
              <a:buNone/>
              <a:defRPr/>
            </a:pPr>
            <a:r>
              <a:rPr lang="fa-IR" sz="2600" b="1" normalizeH="1" dirty="0">
                <a:ln w="18000">
                  <a:solidFill>
                    <a:srgbClr val="FF0000"/>
                  </a:solidFill>
                  <a:prstDash val="solid"/>
                  <a:miter lim="800000"/>
                </a:ln>
                <a:solidFill>
                  <a:srgbClr val="002060"/>
                </a:solidFill>
                <a:effectLst/>
                <a:cs typeface="B Titr" panose="00000700000000000000" pitchFamily="2" charset="-78"/>
              </a:rPr>
              <a:t>باید با فرهنگ سازی لازم، یك حركت تدریجی در زمینه اصلاح این مسئله ایجاد شود.</a:t>
            </a:r>
            <a:endParaRPr lang="en-US" sz="2600" b="1" normalizeH="1" dirty="0">
              <a:ln w="18000">
                <a:solidFill>
                  <a:srgbClr val="FF0000"/>
                </a:solidFill>
                <a:prstDash val="solid"/>
                <a:miter lim="800000"/>
              </a:ln>
              <a:solidFill>
                <a:srgbClr val="002060"/>
              </a:solidFill>
              <a:effectLst/>
              <a:cs typeface="B Titr" panose="00000700000000000000" pitchFamily="2" charset="-78"/>
            </a:endParaRPr>
          </a:p>
          <a:p>
            <a:pPr marL="0" indent="0" algn="just">
              <a:buFont typeface="Wingdings" panose="05000000000000000000" pitchFamily="2" charset="2"/>
              <a:buNone/>
              <a:defRPr/>
            </a:pPr>
            <a:r>
              <a:rPr lang="fa-IR" sz="2800" b="1" normalizeH="1" dirty="0">
                <a:ln w="18000">
                  <a:solidFill>
                    <a:srgbClr val="FF0000"/>
                  </a:solidFill>
                  <a:prstDash val="solid"/>
                  <a:miter lim="800000"/>
                </a:ln>
                <a:solidFill>
                  <a:srgbClr val="002060"/>
                </a:solidFill>
                <a:effectLst/>
                <a:cs typeface="B Titr" panose="00000700000000000000" pitchFamily="2" charset="-78"/>
              </a:rPr>
              <a:t>سیاستمداران  غربی با استفاده از این روش، بدنبال </a:t>
            </a:r>
            <a:r>
              <a:rPr lang="fa-IR" sz="2800" b="1" normalizeH="1" dirty="0">
                <a:ln w="18000">
                  <a:solidFill>
                    <a:srgbClr val="FF0000"/>
                  </a:solidFill>
                  <a:prstDash val="solid"/>
                  <a:miter lim="800000"/>
                </a:ln>
                <a:solidFill>
                  <a:srgbClr val="FF0000"/>
                </a:solidFill>
                <a:effectLst/>
                <a:cs typeface="B Titr" panose="00000700000000000000" pitchFamily="2" charset="-78"/>
              </a:rPr>
              <a:t>سلیقه سازی و ترویج سبك زندگی غربی </a:t>
            </a:r>
            <a:r>
              <a:rPr lang="fa-IR" sz="2800" b="1" normalizeH="1" dirty="0">
                <a:ln w="18000">
                  <a:solidFill>
                    <a:srgbClr val="FF0000"/>
                  </a:solidFill>
                  <a:prstDash val="solid"/>
                  <a:miter lim="800000"/>
                </a:ln>
                <a:solidFill>
                  <a:srgbClr val="002060"/>
                </a:solidFill>
                <a:effectLst/>
                <a:cs typeface="B Titr" panose="00000700000000000000" pitchFamily="2" charset="-78"/>
              </a:rPr>
              <a:t>در جوامع دیگر </a:t>
            </a:r>
            <a:r>
              <a:rPr lang="fa-IR" sz="2800" b="1" normalizeH="1" dirty="0" smtClean="0">
                <a:ln w="18000">
                  <a:solidFill>
                    <a:srgbClr val="FF0000"/>
                  </a:solidFill>
                  <a:prstDash val="solid"/>
                  <a:miter lim="800000"/>
                </a:ln>
                <a:solidFill>
                  <a:srgbClr val="002060"/>
                </a:solidFill>
                <a:effectLst/>
                <a:cs typeface="B Titr" panose="00000700000000000000" pitchFamily="2" charset="-78"/>
              </a:rPr>
              <a:t>هستند.برخی </a:t>
            </a:r>
            <a:r>
              <a:rPr lang="fa-IR" sz="2800" b="1" normalizeH="1" dirty="0">
                <a:ln w="18000">
                  <a:solidFill>
                    <a:srgbClr val="FF0000"/>
                  </a:solidFill>
                  <a:prstDash val="solid"/>
                  <a:miter lim="800000"/>
                </a:ln>
                <a:solidFill>
                  <a:srgbClr val="002060"/>
                </a:solidFill>
                <a:effectLst/>
                <a:cs typeface="B Titr" panose="00000700000000000000" pitchFamily="2" charset="-78"/>
              </a:rPr>
              <a:t>حرفها و تبلیغات ظاهر دینی دارد اما در باطنش جدایی دین از زندگی را دنبال می كنند.</a:t>
            </a:r>
            <a:endParaRPr lang="fa-IR" sz="2800" b="1" normalizeH="1" dirty="0">
              <a:ln w="18000">
                <a:solidFill>
                  <a:srgbClr val="FF0000"/>
                </a:solidFill>
                <a:prstDash val="solid"/>
                <a:miter lim="800000"/>
              </a:ln>
              <a:solidFill>
                <a:srgbClr val="C00000"/>
              </a:solidFill>
              <a:effectLst/>
              <a:cs typeface="B Titr" panose="00000700000000000000" pitchFamily="2" charset="-78"/>
            </a:endParaRPr>
          </a:p>
          <a:p>
            <a:pPr marL="0" indent="0" algn="just">
              <a:buFont typeface="Wingdings" panose="05000000000000000000" pitchFamily="2" charset="2"/>
              <a:buNone/>
              <a:defRPr/>
            </a:pPr>
            <a:r>
              <a:rPr lang="fa-IR" sz="2800" b="1" normalizeH="1" dirty="0">
                <a:ln w="18000">
                  <a:solidFill>
                    <a:schemeClr val="bg1"/>
                  </a:solidFill>
                  <a:prstDash val="solid"/>
                  <a:miter lim="800000"/>
                </a:ln>
                <a:solidFill>
                  <a:srgbClr val="C00000"/>
                </a:solidFill>
                <a:effectLst>
                  <a:glow rad="101600">
                    <a:schemeClr val="accent3">
                      <a:satMod val="175000"/>
                      <a:alpha val="40000"/>
                    </a:schemeClr>
                  </a:glow>
                </a:effectLst>
                <a:cs typeface="B Titr" panose="00000700000000000000" pitchFamily="2" charset="-78"/>
              </a:rPr>
              <a:t> انقلاب اسلامی دارای توانایی، ظرفیت و انرژی متراكمی است كه می تواند همه موانع را از سر راه بردارد و تمدن «ممتاز، متعالی، برجسته و باشكوه» اسلامی را در مقابل چشم همه جهانیان برپا سازد.</a:t>
            </a:r>
          </a:p>
          <a:p>
            <a:pPr marL="0" indent="0" algn="just">
              <a:buFont typeface="Wingdings" panose="05000000000000000000" pitchFamily="2" charset="2"/>
              <a:buNone/>
              <a:defRPr/>
            </a:pPr>
            <a:endParaRPr lang="en-US" sz="2800" b="1" normalizeH="1" dirty="0">
              <a:ln w="18000">
                <a:solidFill>
                  <a:srgbClr val="FF0000"/>
                </a:solidFill>
                <a:prstDash val="solid"/>
                <a:miter lim="800000"/>
              </a:ln>
              <a:solidFill>
                <a:srgbClr val="C00000"/>
              </a:solidFill>
              <a:effectLst/>
              <a:cs typeface="B Titr" panose="00000700000000000000" pitchFamily="2" charset="-78"/>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xtured">
  <a:themeElements>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themeOverride>
</file>

<file path=docProps/app.xml><?xml version="1.0" encoding="utf-8"?>
<Properties xmlns="http://schemas.openxmlformats.org/officeDocument/2006/extended-properties" xmlns:vt="http://schemas.openxmlformats.org/officeDocument/2006/docPropsVTypes">
  <Template>Edge</Template>
  <TotalTime>9817</TotalTime>
  <Words>1034</Words>
  <Application>Microsoft Office PowerPoint</Application>
  <PresentationFormat>Custom</PresentationFormat>
  <Paragraphs>123</Paragraphs>
  <Slides>22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B Farnaz</vt:lpstr>
      <vt:lpstr>B Nazanin</vt:lpstr>
      <vt:lpstr>B Shiraz</vt:lpstr>
      <vt:lpstr>B Titr</vt:lpstr>
      <vt:lpstr>B Traffic</vt:lpstr>
      <vt:lpstr>IranNastaliq</vt:lpstr>
      <vt:lpstr>Tahoma</vt:lpstr>
      <vt:lpstr>Wingdings</vt:lpstr>
      <vt:lpstr>Textured</vt:lpstr>
      <vt:lpstr>PowerPoint Presentation</vt:lpstr>
      <vt:lpstr> مروری بر  منظومه فکری  امام خامنه ای(مد ظله العالی)    بهزاد کاظمی -1397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WWW.PARNIANPC.COM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بررسی وتحلیل انقلاب اسلامی ایران</dc:title>
  <dc:creator>By PARNiAN © R.N:270901</dc:creator>
  <cp:lastModifiedBy>Bigdeli</cp:lastModifiedBy>
  <cp:revision>704</cp:revision>
  <dcterms:created xsi:type="dcterms:W3CDTF">2009-11-01T07:45:42Z</dcterms:created>
  <dcterms:modified xsi:type="dcterms:W3CDTF">2018-07-25T06:23:11Z</dcterms:modified>
</cp:coreProperties>
</file>