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8" r:id="rId1"/>
  </p:sldMasterIdLst>
  <p:notesMasterIdLst>
    <p:notesMasterId r:id="rId24"/>
  </p:notesMasterIdLst>
  <p:sldIdLst>
    <p:sldId id="1558" r:id="rId2"/>
    <p:sldId id="1109" r:id="rId3"/>
    <p:sldId id="1111" r:id="rId4"/>
    <p:sldId id="1333" r:id="rId5"/>
    <p:sldId id="1366" r:id="rId6"/>
    <p:sldId id="1367" r:id="rId7"/>
    <p:sldId id="1368" r:id="rId8"/>
    <p:sldId id="1371" r:id="rId9"/>
    <p:sldId id="1355" r:id="rId10"/>
    <p:sldId id="1364" r:id="rId11"/>
    <p:sldId id="1361" r:id="rId12"/>
    <p:sldId id="1365" r:id="rId13"/>
    <p:sldId id="1362" r:id="rId14"/>
    <p:sldId id="1363" r:id="rId15"/>
    <p:sldId id="1495" r:id="rId16"/>
    <p:sldId id="1409" r:id="rId17"/>
    <p:sldId id="1410" r:id="rId18"/>
    <p:sldId id="1411" r:id="rId19"/>
    <p:sldId id="1415" r:id="rId20"/>
    <p:sldId id="1416" r:id="rId21"/>
    <p:sldId id="1414" r:id="rId22"/>
    <p:sldId id="1420" r:id="rId23"/>
  </p:sldIdLst>
  <p:sldSz cx="9253538" cy="7200900"/>
  <p:notesSz cx="6858000" cy="9144000"/>
  <p:defaultTextStyle>
    <a:defPPr>
      <a:defRPr lang="ar-SA"/>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268">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333300"/>
    <a:srgbClr val="FF6600"/>
    <a:srgbClr val="CC6600"/>
    <a:srgbClr val="FF99CC"/>
    <a:srgbClr val="0000CC"/>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210" autoAdjust="0"/>
    <p:restoredTop sz="93301" autoAdjust="0"/>
  </p:normalViewPr>
  <p:slideViewPr>
    <p:cSldViewPr>
      <p:cViewPr varScale="1">
        <p:scale>
          <a:sx n="63" d="100"/>
          <a:sy n="63" d="100"/>
        </p:scale>
        <p:origin x="1200" y="72"/>
      </p:cViewPr>
      <p:guideLst>
        <p:guide orient="horz" pos="2268"/>
        <p:guide pos="2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23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en-US"/>
          </a:p>
        </p:txBody>
      </p:sp>
      <p:sp>
        <p:nvSpPr>
          <p:cNvPr id="1592323"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endParaRPr lang="en-US"/>
          </a:p>
        </p:txBody>
      </p:sp>
      <p:sp>
        <p:nvSpPr>
          <p:cNvPr id="126980" name="Rectangle 4"/>
          <p:cNvSpPr>
            <a:spLocks noGrp="1" noRot="1" noChangeAspect="1" noChangeArrowheads="1" noTextEdit="1"/>
          </p:cNvSpPr>
          <p:nvPr>
            <p:ph type="sldImg" idx="2"/>
          </p:nvPr>
        </p:nvSpPr>
        <p:spPr bwMode="auto">
          <a:xfrm>
            <a:off x="1225550" y="685800"/>
            <a:ext cx="44069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23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2326"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en-US"/>
          </a:p>
        </p:txBody>
      </p:sp>
      <p:sp>
        <p:nvSpPr>
          <p:cNvPr id="1592327"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68EA2A9C-A621-4027-9516-AB684A516D82}" type="slidenum">
              <a:rPr lang="fa-IR"/>
              <a:pPr/>
              <a:t>‹#›</a:t>
            </a:fld>
            <a:endParaRPr lang="en-US"/>
          </a:p>
        </p:txBody>
      </p:sp>
    </p:spTree>
    <p:extLst>
      <p:ext uri="{BB962C8B-B14F-4D97-AF65-F5344CB8AC3E}">
        <p14:creationId xmlns:p14="http://schemas.microsoft.com/office/powerpoint/2010/main" val="42848968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1644546" name="Rectangle 2"/>
          <p:cNvSpPr>
            <a:spLocks noGrp="1" noChangeArrowheads="1"/>
          </p:cNvSpPr>
          <p:nvPr>
            <p:ph type="ctrTitle" sz="quarter"/>
          </p:nvPr>
        </p:nvSpPr>
        <p:spPr>
          <a:xfrm>
            <a:off x="693738" y="1760538"/>
            <a:ext cx="7866062" cy="1919287"/>
          </a:xfrm>
        </p:spPr>
        <p:txBody>
          <a:bodyPr/>
          <a:lstStyle>
            <a:lvl1pPr>
              <a:defRPr/>
            </a:lvl1pPr>
          </a:lstStyle>
          <a:p>
            <a:r>
              <a:rPr lang="en-US"/>
              <a:t>Click to edit Master title style</a:t>
            </a:r>
          </a:p>
        </p:txBody>
      </p:sp>
      <p:sp>
        <p:nvSpPr>
          <p:cNvPr id="1644547" name="Rectangle 3"/>
          <p:cNvSpPr>
            <a:spLocks noGrp="1" noChangeArrowheads="1"/>
          </p:cNvSpPr>
          <p:nvPr>
            <p:ph type="subTitle" sz="quarter" idx="1"/>
          </p:nvPr>
        </p:nvSpPr>
        <p:spPr>
          <a:xfrm>
            <a:off x="1387475" y="4079875"/>
            <a:ext cx="6478588" cy="18415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7097973D-AF46-45D6-96E3-967EA2F19346}" type="slidenum">
              <a:rPr lang="fa-IR"/>
              <a:pPr/>
              <a:t>‹#›</a:t>
            </a:fld>
            <a:endParaRPr lang="en-US"/>
          </a:p>
        </p:txBody>
      </p:sp>
    </p:spTree>
    <p:extLst>
      <p:ext uri="{BB962C8B-B14F-4D97-AF65-F5344CB8AC3E}">
        <p14:creationId xmlns:p14="http://schemas.microsoft.com/office/powerpoint/2010/main" val="1742287207"/>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63C4CC6-F19D-4F66-AD15-08872A8B67EA}" type="slidenum">
              <a:rPr lang="fa-IR"/>
              <a:pPr/>
              <a:t>‹#›</a:t>
            </a:fld>
            <a:endParaRPr lang="en-US"/>
          </a:p>
        </p:txBody>
      </p:sp>
    </p:spTree>
    <p:extLst>
      <p:ext uri="{BB962C8B-B14F-4D97-AF65-F5344CB8AC3E}">
        <p14:creationId xmlns:p14="http://schemas.microsoft.com/office/powerpoint/2010/main" val="365040970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0363" y="400050"/>
            <a:ext cx="2081212" cy="60007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61963" y="400050"/>
            <a:ext cx="6096000" cy="6000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A0294A-13EE-4A4A-8991-F558FDE33678}" type="slidenum">
              <a:rPr lang="fa-IR"/>
              <a:pPr/>
              <a:t>‹#›</a:t>
            </a:fld>
            <a:endParaRPr lang="en-US"/>
          </a:p>
        </p:txBody>
      </p:sp>
    </p:spTree>
    <p:extLst>
      <p:ext uri="{BB962C8B-B14F-4D97-AF65-F5344CB8AC3E}">
        <p14:creationId xmlns:p14="http://schemas.microsoft.com/office/powerpoint/2010/main" val="1290694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3CE03B7-4B06-4250-945B-BF50F8ACDA6C}" type="slidenum">
              <a:rPr lang="fa-IR"/>
              <a:pPr/>
              <a:t>‹#›</a:t>
            </a:fld>
            <a:endParaRPr lang="en-US"/>
          </a:p>
        </p:txBody>
      </p:sp>
    </p:spTree>
    <p:extLst>
      <p:ext uri="{BB962C8B-B14F-4D97-AF65-F5344CB8AC3E}">
        <p14:creationId xmlns:p14="http://schemas.microsoft.com/office/powerpoint/2010/main" val="397423078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4627563"/>
            <a:ext cx="7866063" cy="1430337"/>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30250" y="3052763"/>
            <a:ext cx="7866063"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8A8D05-33B4-436F-B06F-8E93DE7C786C}" type="slidenum">
              <a:rPr lang="fa-IR"/>
              <a:pPr/>
              <a:t>‹#›</a:t>
            </a:fld>
            <a:endParaRPr lang="en-US"/>
          </a:p>
        </p:txBody>
      </p:sp>
    </p:spTree>
    <p:extLst>
      <p:ext uri="{BB962C8B-B14F-4D97-AF65-F5344CB8AC3E}">
        <p14:creationId xmlns:p14="http://schemas.microsoft.com/office/powerpoint/2010/main" val="120169973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61963" y="2079625"/>
            <a:ext cx="4087812"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02175" y="2079625"/>
            <a:ext cx="4089400" cy="4321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3404946-8149-48EB-AC3E-AE705A6307B2}" type="slidenum">
              <a:rPr lang="fa-IR"/>
              <a:pPr/>
              <a:t>‹#›</a:t>
            </a:fld>
            <a:endParaRPr lang="en-US"/>
          </a:p>
        </p:txBody>
      </p:sp>
    </p:spTree>
    <p:extLst>
      <p:ext uri="{BB962C8B-B14F-4D97-AF65-F5344CB8AC3E}">
        <p14:creationId xmlns:p14="http://schemas.microsoft.com/office/powerpoint/2010/main" val="19150832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1963" y="288925"/>
            <a:ext cx="8329612" cy="120015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61963" y="1611313"/>
            <a:ext cx="40894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1963" y="2284413"/>
            <a:ext cx="40894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700588" y="1611313"/>
            <a:ext cx="4090987"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0588" y="2284413"/>
            <a:ext cx="4090987"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4C797E5-2609-4BAB-B194-5D4B8AFAABC4}" type="slidenum">
              <a:rPr lang="fa-IR"/>
              <a:pPr/>
              <a:t>‹#›</a:t>
            </a:fld>
            <a:endParaRPr lang="en-US"/>
          </a:p>
        </p:txBody>
      </p:sp>
    </p:spTree>
    <p:extLst>
      <p:ext uri="{BB962C8B-B14F-4D97-AF65-F5344CB8AC3E}">
        <p14:creationId xmlns:p14="http://schemas.microsoft.com/office/powerpoint/2010/main" val="64505604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D5C2C03-FEC7-4A29-A996-ADFA5F37829A}" type="slidenum">
              <a:rPr lang="fa-IR"/>
              <a:pPr/>
              <a:t>‹#›</a:t>
            </a:fld>
            <a:endParaRPr lang="en-US"/>
          </a:p>
        </p:txBody>
      </p:sp>
    </p:spTree>
    <p:extLst>
      <p:ext uri="{BB962C8B-B14F-4D97-AF65-F5344CB8AC3E}">
        <p14:creationId xmlns:p14="http://schemas.microsoft.com/office/powerpoint/2010/main" val="58852287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0EBB7F5-EF6C-4D67-BA2F-BC91792AEFAC}" type="slidenum">
              <a:rPr lang="fa-IR"/>
              <a:pPr/>
              <a:t>‹#›</a:t>
            </a:fld>
            <a:endParaRPr lang="en-US"/>
          </a:p>
        </p:txBody>
      </p:sp>
    </p:spTree>
    <p:extLst>
      <p:ext uri="{BB962C8B-B14F-4D97-AF65-F5344CB8AC3E}">
        <p14:creationId xmlns:p14="http://schemas.microsoft.com/office/powerpoint/2010/main" val="140154437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963" y="287338"/>
            <a:ext cx="3044825" cy="121920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617913" y="287338"/>
            <a:ext cx="5173662"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61963" y="1506538"/>
            <a:ext cx="3044825"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75488F-EC0A-4710-A8C4-CCD8889F50AD}" type="slidenum">
              <a:rPr lang="fa-IR"/>
              <a:pPr/>
              <a:t>‹#›</a:t>
            </a:fld>
            <a:endParaRPr lang="en-US"/>
          </a:p>
        </p:txBody>
      </p:sp>
    </p:spTree>
    <p:extLst>
      <p:ext uri="{BB962C8B-B14F-4D97-AF65-F5344CB8AC3E}">
        <p14:creationId xmlns:p14="http://schemas.microsoft.com/office/powerpoint/2010/main" val="225948561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4513" y="5040313"/>
            <a:ext cx="5551487" cy="595312"/>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814513" y="642938"/>
            <a:ext cx="5551487"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814513" y="5635625"/>
            <a:ext cx="5551487"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360F23-9483-462E-9DB3-9561A73A58B4}" type="slidenum">
              <a:rPr lang="fa-IR"/>
              <a:pPr/>
              <a:t>‹#›</a:t>
            </a:fld>
            <a:endParaRPr lang="en-US"/>
          </a:p>
        </p:txBody>
      </p:sp>
    </p:spTree>
    <p:extLst>
      <p:ext uri="{BB962C8B-B14F-4D97-AF65-F5344CB8AC3E}">
        <p14:creationId xmlns:p14="http://schemas.microsoft.com/office/powerpoint/2010/main" val="206554735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643522" name="Rectangle 2"/>
          <p:cNvSpPr>
            <a:spLocks noGrp="1" noChangeArrowheads="1"/>
          </p:cNvSpPr>
          <p:nvPr>
            <p:ph type="title"/>
          </p:nvPr>
        </p:nvSpPr>
        <p:spPr bwMode="auto">
          <a:xfrm>
            <a:off x="461963" y="400050"/>
            <a:ext cx="8329612" cy="1439863"/>
          </a:xfrm>
          <a:prstGeom prst="rect">
            <a:avLst/>
          </a:prstGeom>
          <a:noFill/>
          <a:ln w="9525">
            <a:noFill/>
            <a:miter lim="800000"/>
            <a:headEnd/>
            <a:tailEnd/>
          </a:ln>
          <a:effectLst/>
        </p:spPr>
        <p:txBody>
          <a:bodyPr vert="horz" wrap="square" lIns="94019" tIns="47009" rIns="94019" bIns="47009" numCol="1" anchor="ctr" anchorCtr="0" compatLnSpc="1">
            <a:prstTxWarp prst="textNoShape">
              <a:avLst/>
            </a:prstTxWarp>
          </a:bodyPr>
          <a:lstStyle/>
          <a:p>
            <a:pPr lvl="0"/>
            <a:r>
              <a:rPr lang="en-US" smtClean="0"/>
              <a:t>Click to edit Master title style</a:t>
            </a:r>
          </a:p>
        </p:txBody>
      </p:sp>
      <p:sp>
        <p:nvSpPr>
          <p:cNvPr id="1643523" name="Rectangle 3"/>
          <p:cNvSpPr>
            <a:spLocks noGrp="1" noChangeArrowheads="1"/>
          </p:cNvSpPr>
          <p:nvPr>
            <p:ph type="body" idx="1"/>
          </p:nvPr>
        </p:nvSpPr>
        <p:spPr bwMode="auto">
          <a:xfrm>
            <a:off x="461963" y="2079625"/>
            <a:ext cx="8329612" cy="4321175"/>
          </a:xfrm>
          <a:prstGeom prst="rect">
            <a:avLst/>
          </a:prstGeom>
          <a:noFill/>
          <a:ln w="9525">
            <a:noFill/>
            <a:miter lim="800000"/>
            <a:headEnd/>
            <a:tailEnd/>
          </a:ln>
          <a:effectLst/>
        </p:spPr>
        <p:txBody>
          <a:bodyPr vert="horz" wrap="square" lIns="94019" tIns="47009" rIns="94019" bIns="470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3524" name="Rectangle 4"/>
          <p:cNvSpPr>
            <a:spLocks noGrp="1" noChangeArrowheads="1"/>
          </p:cNvSpPr>
          <p:nvPr>
            <p:ph type="dt" sz="half" idx="2"/>
          </p:nvPr>
        </p:nvSpPr>
        <p:spPr bwMode="auto">
          <a:xfrm>
            <a:off x="461963" y="6557963"/>
            <a:ext cx="2160587"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l" rtl="0" eaLnBrk="1" hangingPunct="1">
              <a:defRPr sz="1400">
                <a:effectLst>
                  <a:outerShdw blurRad="38100" dist="38100" dir="2700000" algn="tl">
                    <a:srgbClr val="FFFFFF"/>
                  </a:outerShdw>
                </a:effectLst>
              </a:defRPr>
            </a:lvl1pPr>
          </a:lstStyle>
          <a:p>
            <a:pPr>
              <a:defRPr/>
            </a:pPr>
            <a:endParaRPr lang="en-US"/>
          </a:p>
        </p:txBody>
      </p:sp>
      <p:sp>
        <p:nvSpPr>
          <p:cNvPr id="1643525" name="Rectangle 5"/>
          <p:cNvSpPr>
            <a:spLocks noGrp="1" noChangeArrowheads="1"/>
          </p:cNvSpPr>
          <p:nvPr>
            <p:ph type="ftr" sz="quarter" idx="3"/>
          </p:nvPr>
        </p:nvSpPr>
        <p:spPr bwMode="auto">
          <a:xfrm>
            <a:off x="3162300" y="6557963"/>
            <a:ext cx="2928938"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ctr" rtl="0" eaLnBrk="1" hangingPunct="1">
              <a:defRPr sz="1400">
                <a:effectLst>
                  <a:outerShdw blurRad="38100" dist="38100" dir="2700000" algn="tl">
                    <a:srgbClr val="FFFFFF"/>
                  </a:outerShdw>
                </a:effectLst>
              </a:defRPr>
            </a:lvl1pPr>
          </a:lstStyle>
          <a:p>
            <a:pPr>
              <a:defRPr/>
            </a:pPr>
            <a:endParaRPr lang="en-US"/>
          </a:p>
        </p:txBody>
      </p:sp>
      <p:sp>
        <p:nvSpPr>
          <p:cNvPr id="1643526" name="Rectangle 6"/>
          <p:cNvSpPr>
            <a:spLocks noGrp="1" noChangeArrowheads="1"/>
          </p:cNvSpPr>
          <p:nvPr>
            <p:ph type="sldNum" sz="quarter" idx="4"/>
          </p:nvPr>
        </p:nvSpPr>
        <p:spPr bwMode="auto">
          <a:xfrm>
            <a:off x="6630988" y="6557963"/>
            <a:ext cx="2160587" cy="500062"/>
          </a:xfrm>
          <a:prstGeom prst="rect">
            <a:avLst/>
          </a:prstGeom>
          <a:noFill/>
          <a:ln w="9525">
            <a:noFill/>
            <a:miter lim="800000"/>
            <a:headEnd/>
            <a:tailEnd/>
          </a:ln>
          <a:effectLst/>
        </p:spPr>
        <p:txBody>
          <a:bodyPr vert="horz" wrap="square" lIns="94019" tIns="47009" rIns="94019" bIns="47009" numCol="1" anchor="b" anchorCtr="0" compatLnSpc="1">
            <a:prstTxWarp prst="textNoShape">
              <a:avLst/>
            </a:prstTxWarp>
          </a:bodyPr>
          <a:lstStyle>
            <a:lvl1pPr algn="r" eaLnBrk="1" hangingPunct="1">
              <a:defRPr sz="1400">
                <a:effectLst>
                  <a:outerShdw blurRad="38100" dist="38100" dir="2700000" algn="tl">
                    <a:srgbClr val="FFFFFF"/>
                  </a:outerShdw>
                </a:effectLst>
              </a:defRPr>
            </a:lvl1pPr>
          </a:lstStyle>
          <a:p>
            <a:fld id="{BABA91C8-FEE0-4984-934F-50657FAEB197}" type="slidenum">
              <a:rPr lang="fa-IR"/>
              <a:pPr/>
              <a:t>‹#›</a:t>
            </a:fld>
            <a:endParaRPr lang="en-US"/>
          </a:p>
        </p:txBody>
      </p:sp>
    </p:spTree>
  </p:cSld>
  <p:clrMap bg1="lt1" tx1="dk1" bg2="lt2" tx2="dk2" accent1="accent1" accent2="accent2" accent3="accent3" accent4="accent4" accent5="accent5" accent6="accent6" hlink="hlink" folHlink="folHlink"/>
  <p:sldLayoutIdLst>
    <p:sldLayoutId id="2147485728" r:id="rId1"/>
    <p:sldLayoutId id="2147485711" r:id="rId2"/>
    <p:sldLayoutId id="2147485712" r:id="rId3"/>
    <p:sldLayoutId id="2147485713" r:id="rId4"/>
    <p:sldLayoutId id="2147485714" r:id="rId5"/>
    <p:sldLayoutId id="2147485715" r:id="rId6"/>
    <p:sldLayoutId id="2147485716" r:id="rId7"/>
    <p:sldLayoutId id="2147485717" r:id="rId8"/>
    <p:sldLayoutId id="2147485718" r:id="rId9"/>
    <p:sldLayoutId id="2147485719" r:id="rId10"/>
    <p:sldLayoutId id="2147485720"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43522"/>
                                        </p:tgtEl>
                                        <p:attrNameLst>
                                          <p:attrName>style.visibility</p:attrName>
                                        </p:attrNameLst>
                                      </p:cBhvr>
                                      <p:to>
                                        <p:strVal val="visible"/>
                                      </p:to>
                                    </p:set>
                                    <p:anim calcmode="lin" valueType="num">
                                      <p:cBhvr>
                                        <p:cTn id="7" dur="1000" fill="hold"/>
                                        <p:tgtEl>
                                          <p:spTgt spid="1643522"/>
                                        </p:tgtEl>
                                        <p:attrNameLst>
                                          <p:attrName>ppt_x</p:attrName>
                                        </p:attrNameLst>
                                      </p:cBhvr>
                                      <p:tavLst>
                                        <p:tav tm="0">
                                          <p:val>
                                            <p:strVal val="#ppt_x-.2"/>
                                          </p:val>
                                        </p:tav>
                                        <p:tav tm="100000">
                                          <p:val>
                                            <p:strVal val="#ppt_x"/>
                                          </p:val>
                                        </p:tav>
                                      </p:tavLst>
                                    </p:anim>
                                    <p:anim calcmode="lin" valueType="num">
                                      <p:cBhvr>
                                        <p:cTn id="8" dur="1000" fill="hold"/>
                                        <p:tgtEl>
                                          <p:spTgt spid="16435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35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43523">
                                            <p:txEl>
                                              <p:pRg st="0" end="0"/>
                                            </p:txEl>
                                          </p:spTgt>
                                        </p:tgtEl>
                                        <p:attrNameLst>
                                          <p:attrName>style.visibility</p:attrName>
                                        </p:attrNameLst>
                                      </p:cBhvr>
                                      <p:to>
                                        <p:strVal val="visible"/>
                                      </p:to>
                                    </p:set>
                                    <p:animEffect transition="in" filter="fade">
                                      <p:cBhvr>
                                        <p:cTn id="14" dur="500"/>
                                        <p:tgtEl>
                                          <p:spTgt spid="1643523">
                                            <p:txEl>
                                              <p:pRg st="0" end="0"/>
                                            </p:txEl>
                                          </p:spTgt>
                                        </p:tgtEl>
                                      </p:cBhvr>
                                    </p:animEffect>
                                    <p:anim calcmode="lin" valueType="num">
                                      <p:cBhvr>
                                        <p:cTn id="15" dur="500" fill="hold"/>
                                        <p:tgtEl>
                                          <p:spTgt spid="16435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4352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643523">
                                            <p:txEl>
                                              <p:pRg st="1" end="1"/>
                                            </p:txEl>
                                          </p:spTgt>
                                        </p:tgtEl>
                                        <p:attrNameLst>
                                          <p:attrName>style.visibility</p:attrName>
                                        </p:attrNameLst>
                                      </p:cBhvr>
                                      <p:to>
                                        <p:strVal val="visible"/>
                                      </p:to>
                                    </p:set>
                                    <p:animEffect transition="in" filter="fade">
                                      <p:cBhvr>
                                        <p:cTn id="19" dur="500"/>
                                        <p:tgtEl>
                                          <p:spTgt spid="1643523">
                                            <p:txEl>
                                              <p:pRg st="1" end="1"/>
                                            </p:txEl>
                                          </p:spTgt>
                                        </p:tgtEl>
                                      </p:cBhvr>
                                    </p:animEffect>
                                    <p:anim calcmode="lin" valueType="num">
                                      <p:cBhvr>
                                        <p:cTn id="20" dur="500" fill="hold"/>
                                        <p:tgtEl>
                                          <p:spTgt spid="164352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64352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643523">
                                            <p:txEl>
                                              <p:pRg st="2" end="2"/>
                                            </p:txEl>
                                          </p:spTgt>
                                        </p:tgtEl>
                                        <p:attrNameLst>
                                          <p:attrName>style.visibility</p:attrName>
                                        </p:attrNameLst>
                                      </p:cBhvr>
                                      <p:to>
                                        <p:strVal val="visible"/>
                                      </p:to>
                                    </p:set>
                                    <p:animEffect transition="in" filter="fade">
                                      <p:cBhvr>
                                        <p:cTn id="24" dur="500"/>
                                        <p:tgtEl>
                                          <p:spTgt spid="1643523">
                                            <p:txEl>
                                              <p:pRg st="2" end="2"/>
                                            </p:txEl>
                                          </p:spTgt>
                                        </p:tgtEl>
                                      </p:cBhvr>
                                    </p:animEffect>
                                    <p:anim calcmode="lin" valueType="num">
                                      <p:cBhvr>
                                        <p:cTn id="25" dur="500" fill="hold"/>
                                        <p:tgtEl>
                                          <p:spTgt spid="164352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64352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643523">
                                            <p:txEl>
                                              <p:pRg st="3" end="3"/>
                                            </p:txEl>
                                          </p:spTgt>
                                        </p:tgtEl>
                                        <p:attrNameLst>
                                          <p:attrName>style.visibility</p:attrName>
                                        </p:attrNameLst>
                                      </p:cBhvr>
                                      <p:to>
                                        <p:strVal val="visible"/>
                                      </p:to>
                                    </p:set>
                                    <p:animEffect transition="in" filter="fade">
                                      <p:cBhvr>
                                        <p:cTn id="29" dur="500"/>
                                        <p:tgtEl>
                                          <p:spTgt spid="1643523">
                                            <p:txEl>
                                              <p:pRg st="3" end="3"/>
                                            </p:txEl>
                                          </p:spTgt>
                                        </p:tgtEl>
                                      </p:cBhvr>
                                    </p:animEffect>
                                    <p:anim calcmode="lin" valueType="num">
                                      <p:cBhvr>
                                        <p:cTn id="30" dur="500" fill="hold"/>
                                        <p:tgtEl>
                                          <p:spTgt spid="164352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64352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643523">
                                            <p:txEl>
                                              <p:pRg st="4" end="4"/>
                                            </p:txEl>
                                          </p:spTgt>
                                        </p:tgtEl>
                                        <p:attrNameLst>
                                          <p:attrName>style.visibility</p:attrName>
                                        </p:attrNameLst>
                                      </p:cBhvr>
                                      <p:to>
                                        <p:strVal val="visible"/>
                                      </p:to>
                                    </p:set>
                                    <p:animEffect transition="in" filter="fade">
                                      <p:cBhvr>
                                        <p:cTn id="34" dur="500"/>
                                        <p:tgtEl>
                                          <p:spTgt spid="1643523">
                                            <p:txEl>
                                              <p:pRg st="4" end="4"/>
                                            </p:txEl>
                                          </p:spTgt>
                                        </p:tgtEl>
                                      </p:cBhvr>
                                    </p:animEffect>
                                    <p:anim calcmode="lin" valueType="num">
                                      <p:cBhvr>
                                        <p:cTn id="35" dur="500" fill="hold"/>
                                        <p:tgtEl>
                                          <p:spTgt spid="164352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64352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3522" grpId="0"/>
      <p:bldP spid="1643523" grpId="0" build="p">
        <p:tmplLst>
          <p:tmpl lvl="1">
            <p:tnLst>
              <p:par>
                <p:cTn presetID="44" presetClass="entr" presetSubtype="0" fill="hold" nodeType="click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643523"/>
                        </p:tgtEl>
                        <p:attrNameLst>
                          <p:attrName>style.visibility</p:attrName>
                        </p:attrNameLst>
                      </p:cBhvr>
                      <p:to>
                        <p:strVal val="visible"/>
                      </p:to>
                    </p:set>
                    <p:animEffect transition="in" filter="fade">
                      <p:cBhvr>
                        <p:cTn dur="500"/>
                        <p:tgtEl>
                          <p:spTgt spid="1643523"/>
                        </p:tgtEl>
                      </p:cBhvr>
                    </p:animEffect>
                    <p:anim calcmode="lin" valueType="num">
                      <p:cBhvr>
                        <p:cTn dur="500" fill="hold"/>
                        <p:tgtEl>
                          <p:spTgt spid="1643523"/>
                        </p:tgtEl>
                        <p:attrNameLst>
                          <p:attrName>ppt_x</p:attrName>
                        </p:attrNameLst>
                      </p:cBhvr>
                      <p:tavLst>
                        <p:tav tm="0">
                          <p:val>
                            <p:strVal val="#ppt_x"/>
                          </p:val>
                        </p:tav>
                        <p:tav tm="100000">
                          <p:val>
                            <p:strVal val="#ppt_x"/>
                          </p:val>
                        </p:tav>
                      </p:tavLst>
                    </p:anim>
                    <p:anim calcmode="lin" valueType="num">
                      <p:cBhvr>
                        <p:cTn dur="500" fill="hold"/>
                        <p:tgtEl>
                          <p:spTgt spid="1643523"/>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mj-lt"/>
          <a:ea typeface="+mj-ea"/>
          <a:cs typeface="+mj-cs"/>
        </a:defRPr>
      </a:lvl1pPr>
      <a:lvl2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2pPr>
      <a:lvl3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3pPr>
      <a:lvl4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4pPr>
      <a:lvl5pPr algn="ctr" defTabSz="939800" rtl="1" eaLnBrk="0" fontAlgn="base" hangingPunct="0">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5pPr>
      <a:lvl6pPr marL="4572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6pPr>
      <a:lvl7pPr marL="9144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7pPr>
      <a:lvl8pPr marL="13716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8pPr>
      <a:lvl9pPr marL="1828800" algn="ctr" defTabSz="939800" rtl="1" fontAlgn="base">
        <a:spcBef>
          <a:spcPct val="0"/>
        </a:spcBef>
        <a:spcAft>
          <a:spcPct val="0"/>
        </a:spcAft>
        <a:defRPr sz="45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52425" indent="-352425" algn="r" defTabSz="939800" rtl="1" eaLnBrk="0" fontAlgn="base" hangingPunct="0">
        <a:spcBef>
          <a:spcPct val="20000"/>
        </a:spcBef>
        <a:spcAft>
          <a:spcPct val="0"/>
        </a:spcAft>
        <a:buClr>
          <a:schemeClr val="hlink"/>
        </a:buClr>
        <a:buSzPct val="65000"/>
        <a:buFont typeface="Wingdings" panose="05000000000000000000" pitchFamily="2" charset="2"/>
        <a:buChar char="n"/>
        <a:defRPr sz="3300">
          <a:solidFill>
            <a:schemeClr val="tx1"/>
          </a:solidFill>
          <a:effectLst>
            <a:outerShdw blurRad="38100" dist="38100" dir="2700000" algn="tl">
              <a:srgbClr val="FFFFFF"/>
            </a:outerShdw>
          </a:effectLst>
          <a:latin typeface="+mn-lt"/>
          <a:ea typeface="+mn-ea"/>
          <a:cs typeface="+mn-cs"/>
        </a:defRPr>
      </a:lvl1pPr>
      <a:lvl2pPr marL="763588" indent="-293688"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900">
          <a:solidFill>
            <a:schemeClr val="tx1"/>
          </a:solidFill>
          <a:effectLst>
            <a:outerShdw blurRad="38100" dist="38100" dir="2700000" algn="tl">
              <a:srgbClr val="FFFFFF"/>
            </a:outerShdw>
          </a:effectLst>
          <a:latin typeface="+mn-lt"/>
          <a:cs typeface="+mn-cs"/>
        </a:defRPr>
      </a:lvl2pPr>
      <a:lvl3pPr marL="1174750" indent="-234950" algn="r" defTabSz="939800" rtl="1" eaLnBrk="0" fontAlgn="base" hangingPunct="0">
        <a:spcBef>
          <a:spcPct val="20000"/>
        </a:spcBef>
        <a:spcAft>
          <a:spcPct val="0"/>
        </a:spcAft>
        <a:buClr>
          <a:schemeClr val="hlink"/>
        </a:buClr>
        <a:buSzPct val="65000"/>
        <a:buFont typeface="Wingdings" panose="05000000000000000000" pitchFamily="2" charset="2"/>
        <a:buChar char="n"/>
        <a:defRPr sz="2500">
          <a:solidFill>
            <a:schemeClr val="tx1"/>
          </a:solidFill>
          <a:effectLst>
            <a:outerShdw blurRad="38100" dist="38100" dir="2700000" algn="tl">
              <a:srgbClr val="FFFFFF"/>
            </a:outerShdw>
          </a:effectLst>
          <a:latin typeface="+mn-lt"/>
          <a:cs typeface="+mn-cs"/>
        </a:defRPr>
      </a:lvl3pPr>
      <a:lvl4pPr marL="1644650" indent="-234950" algn="r" defTabSz="939800" rtl="1" eaLnBrk="0" fontAlgn="base" hangingPunct="0">
        <a:spcBef>
          <a:spcPct val="20000"/>
        </a:spcBef>
        <a:spcAft>
          <a:spcPct val="0"/>
        </a:spcAft>
        <a:buClr>
          <a:schemeClr val="fo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4pPr>
      <a:lvl5pPr marL="2116138" indent="-236538" algn="r" defTabSz="939800" rtl="1" eaLnBrk="0" fontAlgn="base" hangingPunct="0">
        <a:spcBef>
          <a:spcPct val="20000"/>
        </a:spcBef>
        <a:spcAft>
          <a:spcPct val="0"/>
        </a:spcAft>
        <a:buClr>
          <a:schemeClr val="hlink"/>
        </a:buClr>
        <a:buSzPct val="65000"/>
        <a:buFont typeface="Wingdings" panose="05000000000000000000" pitchFamily="2" charset="2"/>
        <a:buChar char="n"/>
        <a:defRPr sz="2100">
          <a:solidFill>
            <a:schemeClr val="tx1"/>
          </a:solidFill>
          <a:effectLst>
            <a:outerShdw blurRad="38100" dist="38100" dir="2700000" algn="tl">
              <a:srgbClr val="FFFFFF"/>
            </a:outerShdw>
          </a:effectLst>
          <a:latin typeface="+mn-lt"/>
          <a:cs typeface="+mn-cs"/>
        </a:defRPr>
      </a:lvl5pPr>
      <a:lvl6pPr marL="25733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6pPr>
      <a:lvl7pPr marL="30305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7pPr>
      <a:lvl8pPr marL="34877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8pPr>
      <a:lvl9pPr marL="3944938" indent="-236538" algn="r" defTabSz="939800" rtl="1" fontAlgn="base">
        <a:spcBef>
          <a:spcPct val="20000"/>
        </a:spcBef>
        <a:spcAft>
          <a:spcPct val="0"/>
        </a:spcAft>
        <a:buClr>
          <a:schemeClr val="hlink"/>
        </a:buClr>
        <a:buSzPct val="65000"/>
        <a:buFont typeface="Wingdings" pitchFamily="2" charset="2"/>
        <a:buChar char="n"/>
        <a:defRPr sz="2100">
          <a:solidFill>
            <a:schemeClr val="tx1"/>
          </a:solidFill>
          <a:effectLst>
            <a:outerShdw blurRad="38100" dist="38100" dir="2700000" algn="tl">
              <a:srgbClr val="FFFFFF"/>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9220" name="Picture 1" descr="C:\Documents and Settings\Guest\Desktop\as\New Folder\Bliss.bmp"/>
          <p:cNvPicPr>
            <a:picLocks noChangeAspect="1" noChangeArrowheads="1"/>
          </p:cNvPicPr>
          <p:nvPr/>
        </p:nvPicPr>
        <p:blipFill>
          <a:blip r:embed="rId2">
            <a:extLst>
              <a:ext uri="{28A0092B-C50C-407E-A947-70E740481C1C}">
                <a14:useLocalDpi xmlns:a14="http://schemas.microsoft.com/office/drawing/2010/main" val="0"/>
              </a:ext>
            </a:extLst>
          </a:blip>
          <a:srcRect l="17188" t="10703" b="3960"/>
          <a:stretch>
            <a:fillRect/>
          </a:stretch>
        </p:blipFill>
        <p:spPr bwMode="auto">
          <a:xfrm>
            <a:off x="0" y="0"/>
            <a:ext cx="9253538"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0" descr="017"/>
          <p:cNvPicPr>
            <a:picLocks noChangeAspect="1" noChangeArrowheads="1"/>
          </p:cNvPicPr>
          <p:nvPr/>
        </p:nvPicPr>
        <p:blipFill>
          <a:blip r:embed="rId3" cstate="print">
            <a:clrChange>
              <a:clrFrom>
                <a:srgbClr val="FFFFFF"/>
              </a:clrFrom>
              <a:clrTo>
                <a:srgbClr val="FFFFFF">
                  <a:alpha val="0"/>
                </a:srgbClr>
              </a:clrTo>
            </a:clrChange>
            <a:lum bright="100000"/>
          </a:blip>
          <a:srcRect/>
          <a:stretch>
            <a:fillRect/>
          </a:stretch>
        </p:blipFill>
        <p:spPr bwMode="auto">
          <a:xfrm>
            <a:off x="5191125" y="502443"/>
            <a:ext cx="3600450" cy="1235075"/>
          </a:xfrm>
          <a:prstGeom prst="rect">
            <a:avLst/>
          </a:prstGeom>
          <a:solidFill>
            <a:srgbClr val="00B050"/>
          </a:solidFill>
          <a:ln w="28575">
            <a:solidFill>
              <a:srgbClr val="FFFF00"/>
            </a:solidFill>
            <a:headEnd/>
            <a:tailEnd/>
          </a:ln>
        </p:spPr>
        <p:style>
          <a:lnRef idx="0">
            <a:schemeClr val="accent6"/>
          </a:lnRef>
          <a:fillRef idx="3">
            <a:schemeClr val="accent6"/>
          </a:fillRef>
          <a:effectRef idx="3">
            <a:schemeClr val="accent6"/>
          </a:effectRef>
          <a:fontRef idx="minor">
            <a:schemeClr val="lt1"/>
          </a:fontRef>
        </p:style>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215900"/>
            <a:ext cx="8856663" cy="6656388"/>
          </a:xfrm>
        </p:spPr>
        <p:txBody>
          <a:bodyPr/>
          <a:lstStyle/>
          <a:p>
            <a:pPr algn="r">
              <a:defRPr/>
            </a:pP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r>
              <a:rPr lang="fa-IR" sz="2800" dirty="0" smtClean="0">
                <a:solidFill>
                  <a:srgbClr val="FF0000"/>
                </a:solidFill>
                <a:effectLst/>
                <a:cs typeface="B Titr" panose="00000700000000000000" pitchFamily="2" charset="-78"/>
              </a:rPr>
              <a:t>تولد </a:t>
            </a:r>
            <a:r>
              <a:rPr lang="ar-SA" sz="2800" dirty="0" smtClean="0">
                <a:solidFill>
                  <a:srgbClr val="FF0000"/>
                </a:solidFill>
                <a:effectLst/>
                <a:cs typeface="B Titr" panose="00000700000000000000" pitchFamily="2" charset="-78"/>
              </a:rPr>
              <a:t>در</a:t>
            </a:r>
            <a:r>
              <a:rPr lang="fa-IR" sz="2800" dirty="0" smtClean="0">
                <a:solidFill>
                  <a:srgbClr val="FF0000"/>
                </a:solidFill>
                <a:effectLst/>
                <a:cs typeface="B Titr" panose="00000700000000000000" pitchFamily="2" charset="-78"/>
              </a:rPr>
              <a:t>29 فروردین </a:t>
            </a:r>
            <a:r>
              <a:rPr lang="ar-SA" sz="2800" dirty="0" smtClean="0">
                <a:solidFill>
                  <a:srgbClr val="FF0000"/>
                </a:solidFill>
                <a:effectLst/>
                <a:cs typeface="B Titr" panose="00000700000000000000" pitchFamily="2" charset="-78"/>
              </a:rPr>
              <a:t> </a:t>
            </a:r>
            <a:r>
              <a:rPr lang="ar-SA" sz="2800" dirty="0">
                <a:solidFill>
                  <a:srgbClr val="FF0000"/>
                </a:solidFill>
                <a:effectLst/>
                <a:cs typeface="B Titr" panose="00000700000000000000" pitchFamily="2" charset="-78"/>
              </a:rPr>
              <a:t>سال 1318 </a:t>
            </a:r>
            <a:r>
              <a:rPr lang="ar-SA" sz="2800" dirty="0" smtClean="0">
                <a:solidFill>
                  <a:srgbClr val="FF0000"/>
                </a:solidFill>
                <a:effectLst/>
                <a:cs typeface="B Titr" panose="00000700000000000000" pitchFamily="2" charset="-78"/>
              </a:rPr>
              <a:t>شمسی</a:t>
            </a: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r>
              <a:rPr lang="fa-IR" sz="2600" dirty="0" smtClean="0">
                <a:solidFill>
                  <a:srgbClr val="002060"/>
                </a:solidFill>
                <a:effectLst/>
                <a:cs typeface="B Titr" panose="00000700000000000000" pitchFamily="2" charset="-78"/>
              </a:rPr>
              <a:t>شاگردی </a:t>
            </a:r>
            <a:r>
              <a:rPr lang="ar-SA" sz="2600" dirty="0" smtClean="0">
                <a:solidFill>
                  <a:srgbClr val="002060"/>
                </a:solidFill>
                <a:effectLst/>
                <a:cs typeface="B Titr" panose="00000700000000000000" pitchFamily="2" charset="-78"/>
              </a:rPr>
              <a:t>در </a:t>
            </a:r>
            <a:r>
              <a:rPr lang="ar-SA" sz="2600" dirty="0">
                <a:solidFill>
                  <a:srgbClr val="002060"/>
                </a:solidFill>
                <a:effectLst/>
                <a:cs typeface="B Titr" panose="00000700000000000000" pitchFamily="2" charset="-78"/>
              </a:rPr>
              <a:t>محضر حضرت امام </a:t>
            </a:r>
            <a:r>
              <a:rPr lang="fa-IR" sz="2600" dirty="0" smtClean="0">
                <a:solidFill>
                  <a:srgbClr val="002060"/>
                </a:solidFill>
                <a:effectLst/>
                <a:cs typeface="B Titr" panose="00000700000000000000" pitchFamily="2" charset="-78"/>
              </a:rPr>
              <a:t>خمینی</a:t>
            </a:r>
            <a:r>
              <a:rPr lang="ar-SA" sz="2600" dirty="0" smtClean="0">
                <a:solidFill>
                  <a:srgbClr val="002060"/>
                </a:solidFill>
                <a:effectLst/>
                <a:cs typeface="B Titr" panose="00000700000000000000" pitchFamily="2" charset="-78"/>
              </a:rPr>
              <a:t>(ر</a:t>
            </a:r>
            <a:r>
              <a:rPr lang="fa-IR" sz="2600" dirty="0" smtClean="0">
                <a:solidFill>
                  <a:srgbClr val="002060"/>
                </a:solidFill>
                <a:effectLst/>
                <a:cs typeface="B Titr" panose="00000700000000000000" pitchFamily="2" charset="-78"/>
              </a:rPr>
              <a:t>ه</a:t>
            </a:r>
            <a:r>
              <a:rPr lang="ar-SA" sz="2600" dirty="0" smtClean="0">
                <a:solidFill>
                  <a:srgbClr val="002060"/>
                </a:solidFill>
                <a:effectLst/>
                <a:cs typeface="B Titr" panose="00000700000000000000" pitchFamily="2" charset="-78"/>
              </a:rPr>
              <a:t>) </a:t>
            </a:r>
            <a:r>
              <a:rPr lang="ar-SA" sz="2600" dirty="0">
                <a:solidFill>
                  <a:srgbClr val="002060"/>
                </a:solidFill>
                <a:effectLst/>
                <a:cs typeface="B Titr" panose="00000700000000000000" pitchFamily="2" charset="-78"/>
              </a:rPr>
              <a:t>،آیت الله </a:t>
            </a:r>
            <a:r>
              <a:rPr lang="ar-SA" sz="2600" dirty="0" smtClean="0">
                <a:solidFill>
                  <a:srgbClr val="002060"/>
                </a:solidFill>
                <a:effectLst/>
                <a:cs typeface="B Titr" panose="00000700000000000000" pitchFamily="2" charset="-78"/>
              </a:rPr>
              <a:t>بروجردی(ر</a:t>
            </a:r>
            <a:r>
              <a:rPr lang="fa-IR" sz="2600" dirty="0" smtClean="0">
                <a:solidFill>
                  <a:srgbClr val="002060"/>
                </a:solidFill>
                <a:effectLst/>
                <a:cs typeface="B Titr" panose="00000700000000000000" pitchFamily="2" charset="-78"/>
              </a:rPr>
              <a:t>ه</a:t>
            </a:r>
            <a:r>
              <a:rPr lang="ar-SA" sz="2600" dirty="0" smtClean="0">
                <a:solidFill>
                  <a:srgbClr val="002060"/>
                </a:solidFill>
                <a:effectLst/>
                <a:cs typeface="B Titr" panose="00000700000000000000" pitchFamily="2" charset="-78"/>
              </a:rPr>
              <a:t>) </a:t>
            </a:r>
            <a:r>
              <a:rPr lang="ar-SA" sz="2600" dirty="0">
                <a:solidFill>
                  <a:srgbClr val="002060"/>
                </a:solidFill>
                <a:effectLst/>
                <a:cs typeface="B Titr" panose="00000700000000000000" pitchFamily="2" charset="-78"/>
              </a:rPr>
              <a:t>،آیت الله حائری یزدی (</a:t>
            </a:r>
            <a:r>
              <a:rPr lang="ar-SA" sz="2600" dirty="0" smtClean="0">
                <a:solidFill>
                  <a:srgbClr val="002060"/>
                </a:solidFill>
                <a:effectLst/>
                <a:cs typeface="B Titr" panose="00000700000000000000" pitchFamily="2" charset="-78"/>
              </a:rPr>
              <a:t>ر</a:t>
            </a:r>
            <a:r>
              <a:rPr lang="fa-IR" sz="2600" dirty="0" smtClean="0">
                <a:solidFill>
                  <a:srgbClr val="002060"/>
                </a:solidFill>
                <a:effectLst/>
                <a:cs typeface="B Titr" panose="00000700000000000000" pitchFamily="2" charset="-78"/>
              </a:rPr>
              <a:t>ه</a:t>
            </a:r>
            <a:r>
              <a:rPr lang="ar-SA" sz="2600" dirty="0" smtClean="0">
                <a:solidFill>
                  <a:srgbClr val="002060"/>
                </a:solidFill>
                <a:effectLst/>
                <a:cs typeface="B Titr" panose="00000700000000000000" pitchFamily="2" charset="-78"/>
              </a:rPr>
              <a:t>)</a:t>
            </a:r>
            <a:r>
              <a:rPr lang="fa-IR" sz="2600" dirty="0" smtClean="0">
                <a:solidFill>
                  <a:srgbClr val="002060"/>
                </a:solidFill>
                <a:effectLst/>
                <a:cs typeface="B Titr" panose="00000700000000000000" pitchFamily="2" charset="-78"/>
              </a:rPr>
              <a:t> </a:t>
            </a:r>
            <a:r>
              <a:rPr lang="ar-SA" sz="2600" dirty="0" smtClean="0">
                <a:solidFill>
                  <a:srgbClr val="002060"/>
                </a:solidFill>
                <a:effectLst/>
                <a:cs typeface="B Titr" panose="00000700000000000000" pitchFamily="2" charset="-78"/>
              </a:rPr>
              <a:t>و</a:t>
            </a:r>
            <a:r>
              <a:rPr lang="fa-IR" sz="2600" dirty="0" smtClean="0">
                <a:solidFill>
                  <a:srgbClr val="002060"/>
                </a:solidFill>
                <a:effectLst/>
                <a:cs typeface="B Titr" panose="00000700000000000000" pitchFamily="2" charset="-78"/>
              </a:rPr>
              <a:t>...</a:t>
            </a:r>
            <a:r>
              <a:rPr lang="ar-SA" sz="2600" dirty="0" smtClean="0">
                <a:solidFill>
                  <a:srgbClr val="002060"/>
                </a:solidFill>
                <a:effectLst/>
                <a:cs typeface="B Titr" panose="00000700000000000000" pitchFamily="2" charset="-78"/>
              </a:rPr>
              <a:t>همچنین </a:t>
            </a:r>
            <a:r>
              <a:rPr lang="ar-SA" sz="2600" dirty="0">
                <a:solidFill>
                  <a:srgbClr val="002060"/>
                </a:solidFill>
                <a:effectLst/>
                <a:cs typeface="B Titr" panose="00000700000000000000" pitchFamily="2" charset="-78"/>
              </a:rPr>
              <a:t>بخشی از فلسفه </a:t>
            </a:r>
            <a:r>
              <a:rPr lang="ar-SA" sz="2600" dirty="0" smtClean="0">
                <a:solidFill>
                  <a:srgbClr val="002060"/>
                </a:solidFill>
                <a:effectLst/>
                <a:cs typeface="B Titr" panose="00000700000000000000" pitchFamily="2" charset="-78"/>
              </a:rPr>
              <a:t>نزد </a:t>
            </a:r>
            <a:r>
              <a:rPr lang="ar-SA" sz="2600" dirty="0">
                <a:solidFill>
                  <a:srgbClr val="002060"/>
                </a:solidFill>
                <a:effectLst/>
                <a:cs typeface="B Titr" panose="00000700000000000000" pitchFamily="2" charset="-78"/>
              </a:rPr>
              <a:t>علامه </a:t>
            </a:r>
            <a:r>
              <a:rPr lang="ar-SA" sz="2600" dirty="0" smtClean="0">
                <a:solidFill>
                  <a:srgbClr val="002060"/>
                </a:solidFill>
                <a:effectLst/>
                <a:cs typeface="B Titr" panose="00000700000000000000" pitchFamily="2" charset="-78"/>
              </a:rPr>
              <a:t>طباطبائی</a:t>
            </a: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r>
              <a:rPr lang="ar-SA" sz="2800" dirty="0">
                <a:solidFill>
                  <a:srgbClr val="FF0000"/>
                </a:solidFill>
                <a:effectLst/>
                <a:cs typeface="B Titr" panose="00000700000000000000" pitchFamily="2" charset="-78"/>
              </a:rPr>
              <a:t>ور</a:t>
            </a:r>
            <a:r>
              <a:rPr lang="fa-IR" sz="2800" dirty="0">
                <a:solidFill>
                  <a:srgbClr val="FF0000"/>
                </a:solidFill>
                <a:effectLst/>
                <a:cs typeface="B Titr" panose="00000700000000000000" pitchFamily="2" charset="-78"/>
              </a:rPr>
              <a:t>و</a:t>
            </a:r>
            <a:r>
              <a:rPr lang="ar-SA" sz="2800" dirty="0">
                <a:solidFill>
                  <a:srgbClr val="FF0000"/>
                </a:solidFill>
                <a:effectLst/>
                <a:cs typeface="B Titr" panose="00000700000000000000" pitchFamily="2" charset="-78"/>
              </a:rPr>
              <a:t>د </a:t>
            </a:r>
            <a:r>
              <a:rPr lang="fa-IR" sz="2800" dirty="0">
                <a:solidFill>
                  <a:srgbClr val="FF0000"/>
                </a:solidFill>
                <a:effectLst/>
                <a:cs typeface="B Titr" panose="00000700000000000000" pitchFamily="2" charset="-78"/>
              </a:rPr>
              <a:t>به </a:t>
            </a:r>
            <a:r>
              <a:rPr lang="ar-SA" sz="2800" dirty="0">
                <a:solidFill>
                  <a:srgbClr val="FF0000"/>
                </a:solidFill>
                <a:effectLst/>
                <a:cs typeface="B Titr" panose="00000700000000000000" pitchFamily="2" charset="-78"/>
              </a:rPr>
              <a:t>میدان مبارزه از سال 1341</a:t>
            </a:r>
            <a:r>
              <a:rPr lang="ar-SA" sz="2800" dirty="0">
                <a:solidFill>
                  <a:srgbClr val="002060"/>
                </a:solidFill>
                <a:effectLst/>
                <a:cs typeface="B Titr" panose="00000700000000000000" pitchFamily="2" charset="-78"/>
              </a:rPr>
              <a:t> </a:t>
            </a: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r>
              <a:rPr lang="ar-SA" sz="2800" dirty="0" smtClean="0">
                <a:solidFill>
                  <a:srgbClr val="002060"/>
                </a:solidFill>
                <a:effectLst/>
                <a:cs typeface="B Titr" panose="00000700000000000000" pitchFamily="2" charset="-78"/>
              </a:rPr>
              <a:t>شکنجه </a:t>
            </a:r>
            <a:r>
              <a:rPr lang="fa-IR" sz="2800" dirty="0" smtClean="0">
                <a:solidFill>
                  <a:srgbClr val="002060"/>
                </a:solidFill>
                <a:effectLst/>
                <a:cs typeface="B Titr" panose="00000700000000000000" pitchFamily="2" charset="-78"/>
              </a:rPr>
              <a:t>،</a:t>
            </a:r>
            <a:r>
              <a:rPr lang="ar-SA" sz="2800" dirty="0" smtClean="0">
                <a:solidFill>
                  <a:srgbClr val="002060"/>
                </a:solidFill>
                <a:effectLst/>
                <a:cs typeface="B Titr" panose="00000700000000000000" pitchFamily="2" charset="-78"/>
              </a:rPr>
              <a:t>آزار </a:t>
            </a:r>
            <a:r>
              <a:rPr lang="fa-IR" sz="2800" dirty="0" smtClean="0">
                <a:solidFill>
                  <a:srgbClr val="002060"/>
                </a:solidFill>
                <a:effectLst/>
                <a:cs typeface="B Titr" panose="00000700000000000000" pitchFamily="2" charset="-78"/>
              </a:rPr>
              <a:t>، </a:t>
            </a:r>
            <a:r>
              <a:rPr lang="ar-SA" sz="2800" dirty="0" smtClean="0">
                <a:solidFill>
                  <a:srgbClr val="002060"/>
                </a:solidFill>
                <a:effectLst/>
                <a:cs typeface="B Titr" panose="00000700000000000000" pitchFamily="2" charset="-78"/>
              </a:rPr>
              <a:t>تبعید و</a:t>
            </a:r>
            <a:r>
              <a:rPr lang="fa-IR" sz="2800" dirty="0" smtClean="0">
                <a:solidFill>
                  <a:srgbClr val="002060"/>
                </a:solidFill>
                <a:effectLst/>
                <a:cs typeface="B Titr" panose="00000700000000000000" pitchFamily="2" charset="-78"/>
              </a:rPr>
              <a:t> </a:t>
            </a:r>
            <a:r>
              <a:rPr lang="ar-SA" sz="2800" dirty="0" smtClean="0">
                <a:solidFill>
                  <a:srgbClr val="002060"/>
                </a:solidFill>
                <a:effectLst/>
                <a:cs typeface="B Titr" panose="00000700000000000000" pitchFamily="2" charset="-78"/>
              </a:rPr>
              <a:t>زندان </a:t>
            </a:r>
            <a:r>
              <a:rPr lang="fa-IR" sz="2800" dirty="0" smtClean="0">
                <a:solidFill>
                  <a:srgbClr val="002060"/>
                </a:solidFill>
                <a:effectLst/>
                <a:cs typeface="B Titr" panose="00000700000000000000" pitchFamily="2" charset="-78"/>
              </a:rPr>
              <a:t>در </a:t>
            </a:r>
            <a:r>
              <a:rPr lang="ar-SA" sz="2800" dirty="0" smtClean="0">
                <a:solidFill>
                  <a:srgbClr val="002060"/>
                </a:solidFill>
                <a:effectLst/>
                <a:cs typeface="B Titr" panose="00000700000000000000" pitchFamily="2" charset="-78"/>
              </a:rPr>
              <a:t>مجموع</a:t>
            </a:r>
            <a:r>
              <a:rPr lang="fa-IR" sz="2800" dirty="0" smtClean="0">
                <a:solidFill>
                  <a:srgbClr val="002060"/>
                </a:solidFill>
                <a:effectLst/>
                <a:cs typeface="B Titr" panose="00000700000000000000" pitchFamily="2" charset="-78"/>
              </a:rPr>
              <a:t> حدود </a:t>
            </a:r>
            <a:r>
              <a:rPr lang="ar-SA" sz="2800" dirty="0" smtClean="0">
                <a:solidFill>
                  <a:srgbClr val="002060"/>
                </a:solidFill>
                <a:effectLst/>
                <a:cs typeface="B Titr" panose="00000700000000000000" pitchFamily="2" charset="-78"/>
              </a:rPr>
              <a:t> 3 سال</a:t>
            </a: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r>
              <a:rPr lang="ar-SA" sz="2600" dirty="0">
                <a:solidFill>
                  <a:srgbClr val="FF0000"/>
                </a:solidFill>
                <a:effectLst/>
                <a:cs typeface="B Titr" panose="00000700000000000000" pitchFamily="2" charset="-78"/>
              </a:rPr>
              <a:t>ترور و مجروح</a:t>
            </a:r>
            <a:r>
              <a:rPr lang="fa-IR" sz="2600" dirty="0">
                <a:solidFill>
                  <a:srgbClr val="FF0000"/>
                </a:solidFill>
                <a:effectLst/>
                <a:cs typeface="B Titr" panose="00000700000000000000" pitchFamily="2" charset="-78"/>
              </a:rPr>
              <a:t>یت در 6تیر 1360 </a:t>
            </a:r>
            <a:r>
              <a:rPr lang="ar-SA" sz="2600" dirty="0">
                <a:solidFill>
                  <a:srgbClr val="FF0000"/>
                </a:solidFill>
                <a:effectLst/>
                <a:cs typeface="B Titr" panose="00000700000000000000" pitchFamily="2" charset="-78"/>
              </a:rPr>
              <a:t>هنگام سخنرانى در مسجد ابوذر تهران توسط منافقين </a:t>
            </a:r>
            <a:r>
              <a:rPr lang="fa-IR" sz="2600" dirty="0">
                <a:solidFill>
                  <a:srgbClr val="FF0000"/>
                </a:solidFill>
                <a:effectLst/>
                <a:cs typeface="B Titr" panose="00000700000000000000" pitchFamily="2" charset="-78"/>
              </a:rPr>
              <a:t>و </a:t>
            </a:r>
            <a:r>
              <a:rPr lang="ar-SA" sz="2600" dirty="0">
                <a:solidFill>
                  <a:srgbClr val="FF0000"/>
                </a:solidFill>
                <a:effectLst/>
                <a:cs typeface="B Titr" panose="00000700000000000000" pitchFamily="2" charset="-78"/>
              </a:rPr>
              <a:t>معالجه و درمان به مدت 42 روز </a:t>
            </a:r>
            <a:r>
              <a:rPr lang="fa-IR" sz="2600" dirty="0">
                <a:solidFill>
                  <a:srgbClr val="FF0000"/>
                </a:solidFill>
                <a:effectLst/>
                <a:cs typeface="B Titr" panose="00000700000000000000" pitchFamily="2" charset="-78"/>
              </a:rPr>
              <a:t> و قرار گرفتن </a:t>
            </a:r>
            <a:r>
              <a:rPr lang="ar-SA" sz="2600" dirty="0">
                <a:solidFill>
                  <a:srgbClr val="FF0000"/>
                </a:solidFill>
                <a:effectLst/>
                <a:cs typeface="B Titr" panose="00000700000000000000" pitchFamily="2" charset="-78"/>
              </a:rPr>
              <a:t>در خيل جانبازان</a:t>
            </a:r>
            <a:r>
              <a:rPr lang="en-US" sz="2600" dirty="0">
                <a:solidFill>
                  <a:srgbClr val="FF0000"/>
                </a:solidFill>
                <a:effectLst/>
                <a:cs typeface="B Titr" panose="00000700000000000000" pitchFamily="2" charset="-78"/>
              </a:rPr>
              <a:t/>
            </a:r>
            <a:br>
              <a:rPr lang="en-US" sz="2600" dirty="0">
                <a:solidFill>
                  <a:srgbClr val="FF0000"/>
                </a:solidFill>
                <a:effectLst/>
                <a:cs typeface="B Titr" panose="00000700000000000000" pitchFamily="2" charset="-78"/>
              </a:rPr>
            </a:br>
            <a:r>
              <a:rPr lang="ar-SA" sz="2800" dirty="0" smtClean="0">
                <a:solidFill>
                  <a:srgbClr val="002060"/>
                </a:solidFill>
                <a:effectLst/>
                <a:cs typeface="B Titr" panose="00000700000000000000" pitchFamily="2" charset="-78"/>
              </a:rPr>
              <a:t>مسئولیت </a:t>
            </a:r>
            <a:r>
              <a:rPr lang="ar-SA" sz="2800" dirty="0">
                <a:solidFill>
                  <a:srgbClr val="002060"/>
                </a:solidFill>
                <a:effectLst/>
                <a:cs typeface="B Titr" panose="00000700000000000000" pitchFamily="2" charset="-78"/>
              </a:rPr>
              <a:t>های </a:t>
            </a:r>
            <a:r>
              <a:rPr lang="ar-SA" sz="2800" dirty="0" smtClean="0">
                <a:solidFill>
                  <a:srgbClr val="002060"/>
                </a:solidFill>
                <a:effectLst/>
                <a:cs typeface="B Titr" panose="00000700000000000000" pitchFamily="2" charset="-78"/>
              </a:rPr>
              <a:t>مهمّ </a:t>
            </a:r>
            <a:r>
              <a:rPr lang="ar-SA" sz="2800" dirty="0">
                <a:solidFill>
                  <a:srgbClr val="002060"/>
                </a:solidFill>
                <a:effectLst/>
                <a:cs typeface="B Titr" panose="00000700000000000000" pitchFamily="2" charset="-78"/>
              </a:rPr>
              <a:t>معظم </a:t>
            </a:r>
            <a:r>
              <a:rPr lang="ar-SA" sz="2800" dirty="0" smtClean="0">
                <a:solidFill>
                  <a:srgbClr val="002060"/>
                </a:solidFill>
                <a:effectLst/>
                <a:cs typeface="B Titr" panose="00000700000000000000" pitchFamily="2" charset="-78"/>
              </a:rPr>
              <a:t>له</a:t>
            </a:r>
            <a:r>
              <a:rPr lang="fa-IR" sz="2800" dirty="0" smtClean="0">
                <a:solidFill>
                  <a:srgbClr val="002060"/>
                </a:solidFill>
                <a:effectLst/>
                <a:cs typeface="B Titr" panose="00000700000000000000" pitchFamily="2" charset="-78"/>
              </a:rPr>
              <a:t> قبل از رهبری:</a:t>
            </a:r>
            <a:r>
              <a:rPr lang="en-US" sz="2600" dirty="0">
                <a:solidFill>
                  <a:srgbClr val="002060"/>
                </a:solidFill>
                <a:effectLst/>
                <a:cs typeface="B Titr" panose="00000700000000000000" pitchFamily="2" charset="-78"/>
              </a:rPr>
              <a:t/>
            </a:r>
            <a:br>
              <a:rPr lang="en-US" sz="2600" dirty="0">
                <a:solidFill>
                  <a:srgbClr val="002060"/>
                </a:solidFill>
                <a:effectLst/>
                <a:cs typeface="B Titr" panose="00000700000000000000" pitchFamily="2" charset="-78"/>
              </a:rPr>
            </a:br>
            <a:r>
              <a:rPr lang="ar-SA" sz="2600" dirty="0">
                <a:solidFill>
                  <a:srgbClr val="FF0000"/>
                </a:solidFill>
                <a:effectLst/>
                <a:cs typeface="B Titr" panose="00000700000000000000" pitchFamily="2" charset="-78"/>
              </a:rPr>
              <a:t>نماینده شورای انقلاب اسلامی در وزارت دفاع . </a:t>
            </a:r>
            <a:r>
              <a:rPr lang="fa-IR" sz="2600" dirty="0" smtClean="0">
                <a:solidFill>
                  <a:srgbClr val="FF0000"/>
                </a:solidFill>
                <a:effectLst/>
                <a:cs typeface="B Titr" panose="00000700000000000000" pitchFamily="2" charset="-78"/>
              </a:rPr>
              <a:t/>
            </a:r>
            <a:br>
              <a:rPr lang="fa-IR" sz="2600" dirty="0" smtClean="0">
                <a:solidFill>
                  <a:srgbClr val="FF0000"/>
                </a:solidFill>
                <a:effectLst/>
                <a:cs typeface="B Titr" panose="00000700000000000000" pitchFamily="2" charset="-78"/>
              </a:rPr>
            </a:br>
            <a:r>
              <a:rPr lang="ar-SA" sz="2600" dirty="0" smtClean="0">
                <a:solidFill>
                  <a:srgbClr val="FF0000"/>
                </a:solidFill>
                <a:effectLst/>
                <a:cs typeface="B Titr" panose="00000700000000000000" pitchFamily="2" charset="-78"/>
              </a:rPr>
              <a:t> </a:t>
            </a:r>
            <a:r>
              <a:rPr lang="ar-SA" sz="2600" dirty="0">
                <a:solidFill>
                  <a:srgbClr val="FF0000"/>
                </a:solidFill>
                <a:effectLst/>
                <a:cs typeface="B Titr" panose="00000700000000000000" pitchFamily="2" charset="-78"/>
              </a:rPr>
              <a:t>معاون وزیر دفاع</a:t>
            </a:r>
            <a:r>
              <a:rPr lang="ar-SA" sz="2600" dirty="0" smtClean="0">
                <a:solidFill>
                  <a:srgbClr val="FF0000"/>
                </a:solidFill>
                <a:effectLst/>
                <a:cs typeface="B Titr" panose="00000700000000000000" pitchFamily="2" charset="-78"/>
              </a:rPr>
              <a:t>.</a:t>
            </a:r>
            <a:r>
              <a:rPr lang="fa-IR" sz="2600" dirty="0" smtClean="0">
                <a:solidFill>
                  <a:srgbClr val="FF0000"/>
                </a:solidFill>
                <a:effectLst/>
                <a:cs typeface="B Titr" panose="00000700000000000000" pitchFamily="2" charset="-78"/>
              </a:rPr>
              <a:t/>
            </a:r>
            <a:br>
              <a:rPr lang="fa-IR" sz="2600" dirty="0" smtClean="0">
                <a:solidFill>
                  <a:srgbClr val="FF0000"/>
                </a:solidFill>
                <a:effectLst/>
                <a:cs typeface="B Titr" panose="00000700000000000000" pitchFamily="2" charset="-78"/>
              </a:rPr>
            </a:br>
            <a:r>
              <a:rPr lang="ar-SA" sz="2600" dirty="0" smtClean="0">
                <a:solidFill>
                  <a:srgbClr val="FF0000"/>
                </a:solidFill>
                <a:effectLst/>
                <a:cs typeface="B Titr" panose="00000700000000000000" pitchFamily="2" charset="-78"/>
              </a:rPr>
              <a:t>سرپرست </a:t>
            </a:r>
            <a:r>
              <a:rPr lang="ar-SA" sz="2600" dirty="0">
                <a:solidFill>
                  <a:srgbClr val="FF0000"/>
                </a:solidFill>
                <a:effectLst/>
                <a:cs typeface="B Titr" panose="00000700000000000000" pitchFamily="2" charset="-78"/>
              </a:rPr>
              <a:t>سپاه پاسداران انقلاب اسلامی از سوی حضرت امام (ر</a:t>
            </a:r>
            <a:r>
              <a:rPr lang="fa-IR" sz="2600" dirty="0">
                <a:solidFill>
                  <a:srgbClr val="FF0000"/>
                </a:solidFill>
                <a:effectLst/>
                <a:cs typeface="B Titr" panose="00000700000000000000" pitchFamily="2" charset="-78"/>
              </a:rPr>
              <a:t>ه</a:t>
            </a:r>
            <a:r>
              <a:rPr lang="ar-SA" sz="2600" dirty="0">
                <a:solidFill>
                  <a:srgbClr val="FF0000"/>
                </a:solidFill>
                <a:effectLst/>
                <a:cs typeface="B Titr" panose="00000700000000000000" pitchFamily="2" charset="-78"/>
              </a:rPr>
              <a:t>).</a:t>
            </a:r>
            <a:r>
              <a:rPr lang="fa-IR" sz="2600" dirty="0">
                <a:solidFill>
                  <a:srgbClr val="FF0000"/>
                </a:solidFill>
                <a:effectLst/>
                <a:cs typeface="B Titr" panose="00000700000000000000" pitchFamily="2" charset="-78"/>
              </a:rPr>
              <a:t/>
            </a:r>
            <a:br>
              <a:rPr lang="fa-IR" sz="2600" dirty="0">
                <a:solidFill>
                  <a:srgbClr val="FF0000"/>
                </a:solidFill>
                <a:effectLst/>
                <a:cs typeface="B Titr" panose="00000700000000000000" pitchFamily="2" charset="-78"/>
              </a:rPr>
            </a:br>
            <a:r>
              <a:rPr lang="ar-SA" sz="2600" dirty="0">
                <a:solidFill>
                  <a:srgbClr val="FF0000"/>
                </a:solidFill>
                <a:effectLst/>
                <a:cs typeface="B Titr" panose="00000700000000000000" pitchFamily="2" charset="-78"/>
              </a:rPr>
              <a:t>عضویت </a:t>
            </a:r>
            <a:r>
              <a:rPr lang="fa-IR" sz="2600" dirty="0" smtClean="0">
                <a:solidFill>
                  <a:srgbClr val="FF0000"/>
                </a:solidFill>
                <a:effectLst/>
                <a:cs typeface="B Titr" panose="00000700000000000000" pitchFamily="2" charset="-78"/>
              </a:rPr>
              <a:t>در </a:t>
            </a:r>
            <a:r>
              <a:rPr lang="ar-SA" sz="2600" dirty="0" smtClean="0">
                <a:solidFill>
                  <a:srgbClr val="FF0000"/>
                </a:solidFill>
                <a:effectLst/>
                <a:cs typeface="B Titr" panose="00000700000000000000" pitchFamily="2" charset="-78"/>
              </a:rPr>
              <a:t>شورای </a:t>
            </a:r>
            <a:r>
              <a:rPr lang="ar-SA" sz="2600" dirty="0">
                <a:solidFill>
                  <a:srgbClr val="FF0000"/>
                </a:solidFill>
                <a:effectLst/>
                <a:cs typeface="B Titr" panose="00000700000000000000" pitchFamily="2" charset="-78"/>
              </a:rPr>
              <a:t>عالی دفاع از سوی حضرت امام(ر</a:t>
            </a:r>
            <a:r>
              <a:rPr lang="fa-IR" sz="2600" dirty="0">
                <a:solidFill>
                  <a:srgbClr val="FF0000"/>
                </a:solidFill>
                <a:effectLst/>
                <a:cs typeface="B Titr" panose="00000700000000000000" pitchFamily="2" charset="-78"/>
              </a:rPr>
              <a:t>ه</a:t>
            </a:r>
            <a:r>
              <a:rPr lang="ar-SA" sz="2600" dirty="0">
                <a:solidFill>
                  <a:srgbClr val="FF0000"/>
                </a:solidFill>
                <a:effectLst/>
                <a:cs typeface="B Titr" panose="00000700000000000000" pitchFamily="2" charset="-78"/>
              </a:rPr>
              <a:t>) . </a:t>
            </a:r>
            <a:r>
              <a:rPr lang="fa-IR" sz="2600" dirty="0" smtClean="0">
                <a:solidFill>
                  <a:srgbClr val="FF0000"/>
                </a:solidFill>
                <a:effectLst/>
                <a:cs typeface="B Titr" panose="00000700000000000000" pitchFamily="2" charset="-78"/>
              </a:rPr>
              <a:t/>
            </a:r>
            <a:br>
              <a:rPr lang="fa-IR" sz="2600" dirty="0" smtClean="0">
                <a:solidFill>
                  <a:srgbClr val="FF0000"/>
                </a:solidFill>
                <a:effectLst/>
                <a:cs typeface="B Titr" panose="00000700000000000000" pitchFamily="2" charset="-78"/>
              </a:rPr>
            </a:br>
            <a:r>
              <a:rPr lang="ar-SA" sz="2600" dirty="0" smtClean="0">
                <a:solidFill>
                  <a:srgbClr val="FF0000"/>
                </a:solidFill>
                <a:effectLst/>
                <a:cs typeface="B Titr" panose="00000700000000000000" pitchFamily="2" charset="-78"/>
              </a:rPr>
              <a:t>امامت </a:t>
            </a:r>
            <a:r>
              <a:rPr lang="ar-SA" sz="2600" dirty="0">
                <a:solidFill>
                  <a:srgbClr val="FF0000"/>
                </a:solidFill>
                <a:effectLst/>
                <a:cs typeface="B Titr" panose="00000700000000000000" pitchFamily="2" charset="-78"/>
              </a:rPr>
              <a:t>جمعه تهران به حکم حضرت امام (ر</a:t>
            </a:r>
            <a:r>
              <a:rPr lang="fa-IR" sz="2600" dirty="0">
                <a:solidFill>
                  <a:srgbClr val="FF0000"/>
                </a:solidFill>
                <a:effectLst/>
                <a:cs typeface="B Titr" panose="00000700000000000000" pitchFamily="2" charset="-78"/>
              </a:rPr>
              <a:t>ه</a:t>
            </a:r>
            <a:r>
              <a:rPr lang="ar-SA" sz="2600" dirty="0">
                <a:solidFill>
                  <a:srgbClr val="FF0000"/>
                </a:solidFill>
                <a:effectLst/>
                <a:cs typeface="B Titr" panose="00000700000000000000" pitchFamily="2" charset="-78"/>
              </a:rPr>
              <a:t>). </a:t>
            </a:r>
            <a:r>
              <a:rPr lang="fa-IR" sz="2600" dirty="0">
                <a:solidFill>
                  <a:srgbClr val="FF0000"/>
                </a:solidFill>
                <a:effectLst/>
                <a:cs typeface="B Titr" panose="00000700000000000000" pitchFamily="2" charset="-78"/>
              </a:rPr>
              <a:t/>
            </a:r>
            <a:br>
              <a:rPr lang="fa-IR" sz="2600" dirty="0">
                <a:solidFill>
                  <a:srgbClr val="FF0000"/>
                </a:solidFill>
                <a:effectLst/>
                <a:cs typeface="B Titr" panose="00000700000000000000" pitchFamily="2" charset="-78"/>
              </a:rPr>
            </a:br>
            <a:r>
              <a:rPr lang="ar-SA" sz="2600" dirty="0">
                <a:solidFill>
                  <a:srgbClr val="FF0000"/>
                </a:solidFill>
                <a:effectLst/>
                <a:cs typeface="B Titr" panose="00000700000000000000" pitchFamily="2" charset="-78"/>
              </a:rPr>
              <a:t>دبیر کل حزب جمهوری اسلامی</a:t>
            </a:r>
            <a:r>
              <a:rPr lang="ar-SA" sz="2600" dirty="0" smtClean="0">
                <a:solidFill>
                  <a:srgbClr val="FF0000"/>
                </a:solidFill>
                <a:effectLst/>
                <a:cs typeface="B Titr" panose="00000700000000000000" pitchFamily="2" charset="-78"/>
              </a:rPr>
              <a:t>.</a:t>
            </a:r>
            <a:r>
              <a:rPr lang="fa-IR" sz="2600" dirty="0" smtClean="0">
                <a:solidFill>
                  <a:srgbClr val="FF0000"/>
                </a:solidFill>
                <a:effectLst/>
                <a:cs typeface="B Titr" panose="00000700000000000000" pitchFamily="2" charset="-78"/>
              </a:rPr>
              <a:t/>
            </a:r>
            <a:br>
              <a:rPr lang="fa-IR" sz="2600" dirty="0" smtClean="0">
                <a:solidFill>
                  <a:srgbClr val="FF0000"/>
                </a:solidFill>
                <a:effectLst/>
                <a:cs typeface="B Titr" panose="00000700000000000000" pitchFamily="2" charset="-78"/>
              </a:rPr>
            </a:br>
            <a:r>
              <a:rPr lang="ar-SA" sz="2600" dirty="0" smtClean="0">
                <a:solidFill>
                  <a:srgbClr val="FF0000"/>
                </a:solidFill>
                <a:effectLst/>
                <a:cs typeface="B Titr" panose="00000700000000000000" pitchFamily="2" charset="-78"/>
              </a:rPr>
              <a:t> </a:t>
            </a:r>
            <a:r>
              <a:rPr lang="ar-SA" sz="2600" dirty="0">
                <a:solidFill>
                  <a:srgbClr val="FF0000"/>
                </a:solidFill>
                <a:effectLst/>
                <a:cs typeface="B Titr" panose="00000700000000000000" pitchFamily="2" charset="-78"/>
              </a:rPr>
              <a:t>رئیس جمهوری اسلامی ایران </a:t>
            </a:r>
            <a:r>
              <a:rPr lang="fa-IR" sz="2600" dirty="0">
                <a:solidFill>
                  <a:srgbClr val="FF0000"/>
                </a:solidFill>
                <a:effectLst/>
                <a:cs typeface="B Titr" panose="00000700000000000000" pitchFamily="2" charset="-78"/>
              </a:rPr>
              <a:t>در </a:t>
            </a:r>
            <a:r>
              <a:rPr lang="ar-SA" sz="2600" dirty="0">
                <a:solidFill>
                  <a:srgbClr val="FF0000"/>
                </a:solidFill>
                <a:effectLst/>
                <a:cs typeface="B Titr" panose="00000700000000000000" pitchFamily="2" charset="-78"/>
              </a:rPr>
              <a:t>دو</a:t>
            </a:r>
            <a:r>
              <a:rPr lang="fa-IR" sz="2600" dirty="0">
                <a:solidFill>
                  <a:srgbClr val="FF0000"/>
                </a:solidFill>
                <a:effectLst/>
                <a:cs typeface="B Titr" panose="00000700000000000000" pitchFamily="2" charset="-78"/>
              </a:rPr>
              <a:t> مرحله</a:t>
            </a:r>
            <a:r>
              <a:rPr lang="ar-SA" sz="2600" dirty="0">
                <a:solidFill>
                  <a:srgbClr val="FF0000"/>
                </a:solidFill>
                <a:effectLst/>
                <a:cs typeface="B Titr" panose="00000700000000000000" pitchFamily="2" charset="-78"/>
              </a:rPr>
              <a:t>. </a:t>
            </a:r>
            <a:r>
              <a:rPr lang="fa-IR" sz="2600" dirty="0" smtClean="0">
                <a:solidFill>
                  <a:srgbClr val="002060"/>
                </a:solidFill>
                <a:effectLst/>
                <a:cs typeface="B Titr" panose="00000700000000000000" pitchFamily="2" charset="-78"/>
              </a:rPr>
              <a:t/>
            </a:r>
            <a:br>
              <a:rPr lang="fa-IR" sz="2600" dirty="0" smtClean="0">
                <a:solidFill>
                  <a:srgbClr val="002060"/>
                </a:solidFill>
                <a:effectLst/>
                <a:cs typeface="B Titr" panose="00000700000000000000" pitchFamily="2" charset="-78"/>
              </a:rPr>
            </a:br>
            <a:endParaRPr lang="en-US" sz="2600" dirty="0">
              <a:solidFill>
                <a:srgbClr val="002060"/>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77825" y="287338"/>
            <a:ext cx="8640763" cy="6513512"/>
          </a:xfrm>
        </p:spPr>
        <p:txBody>
          <a:bodyPr/>
          <a:lstStyle/>
          <a:p>
            <a:pPr algn="r">
              <a:lnSpc>
                <a:spcPct val="150000"/>
              </a:lnSpc>
            </a:pPr>
            <a:r>
              <a:rPr lang="ar-SA" sz="2400" smtClean="0">
                <a:solidFill>
                  <a:schemeClr val="tx1"/>
                </a:solidFill>
                <a:effectLst/>
                <a:cs typeface="B Titr" panose="00000700000000000000" pitchFamily="2" charset="-78"/>
              </a:rPr>
              <a:t> </a:t>
            </a:r>
            <a:r>
              <a:rPr lang="ar-SA" sz="2800" smtClean="0">
                <a:solidFill>
                  <a:schemeClr val="tx1"/>
                </a:solidFill>
                <a:effectLst/>
                <a:cs typeface="B Titr" panose="00000700000000000000" pitchFamily="2" charset="-78"/>
              </a:rPr>
              <a:t>تأیید مجلس خبرگان از مقام معظم رهبری عوامل مختلفی داشت </a:t>
            </a:r>
            <a:r>
              <a:rPr lang="en-US" sz="2800" smtClean="0">
                <a:solidFill>
                  <a:schemeClr val="tx1"/>
                </a:solidFill>
                <a:effectLst/>
                <a:cs typeface="B Titr" panose="00000700000000000000" pitchFamily="2" charset="-78"/>
              </a:rPr>
              <a:t>: </a:t>
            </a:r>
            <a:r>
              <a:rPr lang="fa-IR" sz="2800" smtClean="0">
                <a:solidFill>
                  <a:schemeClr val="tx1"/>
                </a:solidFill>
                <a:effectLst/>
                <a:cs typeface="B Titr" panose="00000700000000000000" pitchFamily="2" charset="-78"/>
              </a:rPr>
              <a:t/>
            </a:r>
            <a:br>
              <a:rPr lang="fa-IR" sz="2800" smtClean="0">
                <a:solidFill>
                  <a:schemeClr val="tx1"/>
                </a:solidFill>
                <a:effectLst/>
                <a:cs typeface="B Titr" panose="00000700000000000000" pitchFamily="2" charset="-78"/>
              </a:rPr>
            </a:br>
            <a:r>
              <a:rPr lang="fa-IR" sz="2800" smtClean="0">
                <a:solidFill>
                  <a:schemeClr val="tx1"/>
                </a:solidFill>
                <a:effectLst/>
                <a:cs typeface="B Titr" panose="00000700000000000000" pitchFamily="2" charset="-78"/>
              </a:rPr>
              <a:t/>
            </a:r>
            <a:br>
              <a:rPr lang="fa-IR" sz="2800" smtClean="0">
                <a:solidFill>
                  <a:schemeClr val="tx1"/>
                </a:solidFill>
                <a:effectLst/>
                <a:cs typeface="B Titr" panose="00000700000000000000" pitchFamily="2" charset="-78"/>
              </a:rPr>
            </a:br>
            <a:r>
              <a:rPr lang="fa-IR" sz="2800" smtClean="0">
                <a:solidFill>
                  <a:srgbClr val="FF0000"/>
                </a:solidFill>
                <a:effectLst/>
                <a:cs typeface="B Titr" panose="00000700000000000000" pitchFamily="2" charset="-78"/>
              </a:rPr>
              <a:t>1-</a:t>
            </a:r>
            <a:r>
              <a:rPr lang="ar-SA" sz="2800" smtClean="0">
                <a:solidFill>
                  <a:srgbClr val="FF0000"/>
                </a:solidFill>
                <a:effectLst/>
                <a:cs typeface="B Titr" panose="00000700000000000000" pitchFamily="2" charset="-78"/>
              </a:rPr>
              <a:t>حضرت امام (ر</a:t>
            </a:r>
            <a:r>
              <a:rPr lang="fa-IR" sz="2800" smtClean="0">
                <a:solidFill>
                  <a:srgbClr val="FF0000"/>
                </a:solidFill>
                <a:effectLst/>
                <a:cs typeface="B Titr" panose="00000700000000000000" pitchFamily="2" charset="-78"/>
              </a:rPr>
              <a:t>ه</a:t>
            </a:r>
            <a:r>
              <a:rPr lang="ar-SA" sz="2800" smtClean="0">
                <a:solidFill>
                  <a:srgbClr val="FF0000"/>
                </a:solidFill>
                <a:effectLst/>
                <a:cs typeface="B Titr" panose="00000700000000000000" pitchFamily="2" charset="-78"/>
              </a:rPr>
              <a:t>) بارها از ایشان به عنوان فرد شایسته رهبری نام بردند که برخی از یاران حضرت امام </a:t>
            </a:r>
            <a:r>
              <a:rPr lang="fa-IR" sz="2800" smtClean="0">
                <a:solidFill>
                  <a:srgbClr val="FF0000"/>
                </a:solidFill>
                <a:effectLst/>
                <a:cs typeface="B Titr" panose="00000700000000000000" pitchFamily="2" charset="-78"/>
              </a:rPr>
              <a:t>و </a:t>
            </a:r>
            <a:r>
              <a:rPr lang="ar-SA" sz="2800" smtClean="0">
                <a:solidFill>
                  <a:srgbClr val="FF0000"/>
                </a:solidFill>
                <a:effectLst/>
                <a:cs typeface="B Titr" panose="00000700000000000000" pitchFamily="2" charset="-78"/>
              </a:rPr>
              <a:t>فرزند </a:t>
            </a:r>
            <a:r>
              <a:rPr lang="fa-IR" sz="2800" smtClean="0">
                <a:solidFill>
                  <a:srgbClr val="FF0000"/>
                </a:solidFill>
                <a:effectLst/>
                <a:cs typeface="B Titr" panose="00000700000000000000" pitchFamily="2" charset="-78"/>
              </a:rPr>
              <a:t>ایشان</a:t>
            </a:r>
            <a:r>
              <a:rPr lang="ar-SA" sz="2800" smtClean="0">
                <a:solidFill>
                  <a:srgbClr val="FF0000"/>
                </a:solidFill>
                <a:effectLst/>
                <a:cs typeface="B Titr" panose="00000700000000000000" pitchFamily="2" charset="-78"/>
              </a:rPr>
              <a:t> آقای حاج سیّد احمد خمینی به این مطلب اذعان کردند</a:t>
            </a:r>
            <a:r>
              <a:rPr lang="en-US" sz="2800" smtClean="0">
                <a:solidFill>
                  <a:srgbClr val="FF0000"/>
                </a:solidFill>
                <a:effectLst/>
                <a:cs typeface="B Titr" panose="00000700000000000000" pitchFamily="2" charset="-78"/>
              </a:rPr>
              <a:t>. </a:t>
            </a:r>
            <a:br>
              <a:rPr lang="en-US" sz="2800" smtClean="0">
                <a:solidFill>
                  <a:srgbClr val="FF0000"/>
                </a:solidFill>
                <a:effectLst/>
                <a:cs typeface="B Titr" panose="00000700000000000000" pitchFamily="2" charset="-78"/>
              </a:rPr>
            </a:br>
            <a:r>
              <a:rPr lang="fa-IR" sz="2800" smtClean="0">
                <a:solidFill>
                  <a:srgbClr val="002060"/>
                </a:solidFill>
                <a:effectLst/>
                <a:cs typeface="B Titr" panose="00000700000000000000" pitchFamily="2" charset="-78"/>
              </a:rPr>
              <a:t>2-بینش </a:t>
            </a:r>
            <a:r>
              <a:rPr lang="ar-SA" sz="2800" smtClean="0">
                <a:solidFill>
                  <a:srgbClr val="002060"/>
                </a:solidFill>
                <a:effectLst/>
                <a:cs typeface="B Titr" panose="00000700000000000000" pitchFamily="2" charset="-78"/>
              </a:rPr>
              <a:t>سیاس</a:t>
            </a:r>
            <a:r>
              <a:rPr lang="fa-IR" sz="2800" smtClean="0">
                <a:solidFill>
                  <a:srgbClr val="002060"/>
                </a:solidFill>
                <a:effectLst/>
                <a:cs typeface="B Titr" panose="00000700000000000000" pitchFamily="2" charset="-78"/>
              </a:rPr>
              <a:t>ی </a:t>
            </a:r>
            <a:r>
              <a:rPr lang="ar-SA" sz="2800" smtClean="0">
                <a:solidFill>
                  <a:srgbClr val="002060"/>
                </a:solidFill>
                <a:effectLst/>
                <a:cs typeface="B Titr" panose="00000700000000000000" pitchFamily="2" charset="-78"/>
              </a:rPr>
              <a:t>منحصر به فرد ایشان </a:t>
            </a:r>
            <a:r>
              <a:rPr lang="fa-IR" sz="2800" smtClean="0">
                <a:solidFill>
                  <a:srgbClr val="FF0000"/>
                </a:solidFill>
                <a:effectLst/>
                <a:cs typeface="B Titr" panose="00000700000000000000" pitchFamily="2" charset="-78"/>
              </a:rPr>
              <a:t/>
            </a:r>
            <a:br>
              <a:rPr lang="fa-IR" sz="2800" smtClean="0">
                <a:solidFill>
                  <a:srgbClr val="FF0000"/>
                </a:solidFill>
                <a:effectLst/>
                <a:cs typeface="B Titr" panose="00000700000000000000" pitchFamily="2" charset="-78"/>
              </a:rPr>
            </a:br>
            <a:r>
              <a:rPr lang="fa-IR" sz="2800" smtClean="0">
                <a:solidFill>
                  <a:srgbClr val="FF0000"/>
                </a:solidFill>
                <a:effectLst/>
                <a:cs typeface="B Titr" panose="00000700000000000000" pitchFamily="2" charset="-78"/>
              </a:rPr>
              <a:t>3-</a:t>
            </a:r>
            <a:r>
              <a:rPr lang="ar-SA" sz="2800" smtClean="0">
                <a:solidFill>
                  <a:srgbClr val="FF0000"/>
                </a:solidFill>
                <a:effectLst/>
                <a:cs typeface="B Titr" panose="00000700000000000000" pitchFamily="2" charset="-78"/>
              </a:rPr>
              <a:t>شخصیت علمی ایشان در ابعاد گوناگون </a:t>
            </a:r>
            <a:r>
              <a:rPr lang="en-US" sz="2800" smtClean="0">
                <a:solidFill>
                  <a:srgbClr val="FF0000"/>
                </a:solidFill>
                <a:effectLst/>
                <a:cs typeface="B Titr" panose="00000700000000000000" pitchFamily="2" charset="-78"/>
              </a:rPr>
              <a:t/>
            </a:r>
            <a:br>
              <a:rPr lang="en-US" sz="2800" smtClean="0">
                <a:solidFill>
                  <a:srgbClr val="FF0000"/>
                </a:solidFill>
                <a:effectLst/>
                <a:cs typeface="B Titr" panose="00000700000000000000" pitchFamily="2" charset="-78"/>
              </a:rPr>
            </a:br>
            <a:r>
              <a:rPr lang="fa-IR" sz="2800" smtClean="0">
                <a:solidFill>
                  <a:srgbClr val="002060"/>
                </a:solidFill>
                <a:effectLst/>
                <a:cs typeface="B Titr" panose="00000700000000000000" pitchFamily="2" charset="-78"/>
              </a:rPr>
              <a:t>4-</a:t>
            </a:r>
            <a:r>
              <a:rPr lang="ar-SA" sz="2800" smtClean="0">
                <a:solidFill>
                  <a:srgbClr val="002060"/>
                </a:solidFill>
                <a:effectLst/>
                <a:cs typeface="B Titr" panose="00000700000000000000" pitchFamily="2" charset="-78"/>
              </a:rPr>
              <a:t>فضایل اخلاقی ایشان</a:t>
            </a:r>
            <a:r>
              <a:rPr lang="fa-IR" sz="2800" smtClean="0">
                <a:solidFill>
                  <a:srgbClr val="FF0000"/>
                </a:solidFill>
                <a:effectLst/>
                <a:cs typeface="B Titr" panose="00000700000000000000" pitchFamily="2" charset="-78"/>
              </a:rPr>
              <a:t/>
            </a:r>
            <a:br>
              <a:rPr lang="fa-IR" sz="2800" smtClean="0">
                <a:solidFill>
                  <a:srgbClr val="FF0000"/>
                </a:solidFill>
                <a:effectLst/>
                <a:cs typeface="B Titr" panose="00000700000000000000" pitchFamily="2" charset="-78"/>
              </a:rPr>
            </a:br>
            <a:r>
              <a:rPr lang="fa-IR" sz="2800" smtClean="0">
                <a:solidFill>
                  <a:srgbClr val="FF0000"/>
                </a:solidFill>
                <a:effectLst/>
                <a:cs typeface="B Titr" panose="00000700000000000000" pitchFamily="2" charset="-78"/>
              </a:rPr>
              <a:t>5-پیوند </a:t>
            </a:r>
            <a:r>
              <a:rPr lang="ar-SA" sz="2800" smtClean="0">
                <a:solidFill>
                  <a:srgbClr val="FF0000"/>
                </a:solidFill>
                <a:effectLst/>
                <a:cs typeface="B Titr" panose="00000700000000000000" pitchFamily="2" charset="-78"/>
              </a:rPr>
              <a:t>معنویت،سیاست و مبارزه</a:t>
            </a:r>
            <a:r>
              <a:rPr lang="fa-IR" sz="2800" smtClean="0">
                <a:solidFill>
                  <a:srgbClr val="FF0000"/>
                </a:solidFill>
                <a:effectLst/>
                <a:cs typeface="B Titr" panose="00000700000000000000" pitchFamily="2" charset="-78"/>
              </a:rPr>
              <a:t/>
            </a:r>
            <a:br>
              <a:rPr lang="fa-IR" sz="2800" smtClean="0">
                <a:solidFill>
                  <a:srgbClr val="FF0000"/>
                </a:solidFill>
                <a:effectLst/>
                <a:cs typeface="B Titr" panose="00000700000000000000" pitchFamily="2" charset="-78"/>
              </a:rPr>
            </a:br>
            <a:r>
              <a:rPr lang="fa-IR" sz="2800" smtClean="0">
                <a:solidFill>
                  <a:srgbClr val="002060"/>
                </a:solidFill>
                <a:effectLst/>
                <a:cs typeface="B Titr" panose="00000700000000000000" pitchFamily="2" charset="-78"/>
              </a:rPr>
              <a:t>6-</a:t>
            </a:r>
            <a:r>
              <a:rPr lang="ar-SA" sz="2800" smtClean="0">
                <a:solidFill>
                  <a:srgbClr val="002060"/>
                </a:solidFill>
                <a:effectLst/>
                <a:cs typeface="B Titr" panose="00000700000000000000" pitchFamily="2" charset="-78"/>
              </a:rPr>
              <a:t>نزدیکترین فرد از لحاظ شخصیتی</a:t>
            </a:r>
            <a:r>
              <a:rPr lang="fa-IR" sz="2800" smtClean="0">
                <a:solidFill>
                  <a:srgbClr val="002060"/>
                </a:solidFill>
                <a:effectLst/>
                <a:cs typeface="B Titr" panose="00000700000000000000" pitchFamily="2" charset="-78"/>
              </a:rPr>
              <a:t> </a:t>
            </a:r>
            <a:r>
              <a:rPr lang="ar-SA" sz="2800" smtClean="0">
                <a:solidFill>
                  <a:srgbClr val="002060"/>
                </a:solidFill>
                <a:effectLst/>
                <a:cs typeface="B Titr" panose="00000700000000000000" pitchFamily="2" charset="-78"/>
              </a:rPr>
              <a:t>به امام(ر</a:t>
            </a:r>
            <a:r>
              <a:rPr lang="fa-IR" sz="2800" smtClean="0">
                <a:solidFill>
                  <a:srgbClr val="002060"/>
                </a:solidFill>
                <a:effectLst/>
                <a:cs typeface="B Titr" panose="00000700000000000000" pitchFamily="2" charset="-78"/>
              </a:rPr>
              <a:t>ه</a:t>
            </a:r>
            <a:r>
              <a:rPr lang="ar-SA" sz="2800" smtClean="0">
                <a:solidFill>
                  <a:srgbClr val="002060"/>
                </a:solidFill>
                <a:effectLst/>
                <a:cs typeface="B Titr" panose="00000700000000000000" pitchFamily="2" charset="-78"/>
              </a:rPr>
              <a:t>) درابعاد گوناگون</a:t>
            </a:r>
            <a:endParaRPr lang="en-US" sz="2800" smtClean="0">
              <a:solidFill>
                <a:srgbClr val="002060"/>
              </a:solidFill>
              <a:effectLst/>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144463"/>
            <a:ext cx="8856663" cy="6624637"/>
          </a:xfrm>
        </p:spPr>
        <p:txBody>
          <a:bodyPr/>
          <a:lstStyle/>
          <a:p>
            <a:pPr algn="r">
              <a:defRPr/>
            </a:pPr>
            <a:r>
              <a:rPr lang="ar-SA" sz="2800" dirty="0" smtClean="0">
                <a:solidFill>
                  <a:srgbClr val="FF0000"/>
                </a:solidFill>
                <a:effectLst/>
                <a:cs typeface="B Titr" panose="00000700000000000000" pitchFamily="2" charset="-78"/>
              </a:rPr>
              <a:t>شخصیت </a:t>
            </a:r>
            <a:r>
              <a:rPr lang="ar-SA" sz="2800" dirty="0">
                <a:solidFill>
                  <a:srgbClr val="FF0000"/>
                </a:solidFill>
                <a:effectLst/>
                <a:cs typeface="B Titr" panose="00000700000000000000" pitchFamily="2" charset="-78"/>
              </a:rPr>
              <a:t>علمی </a:t>
            </a:r>
            <a:r>
              <a:rPr lang="fa-IR" sz="2800" dirty="0" smtClean="0">
                <a:solidFill>
                  <a:srgbClr val="FF0000"/>
                </a:solidFill>
                <a:effectLst/>
                <a:cs typeface="B Titr" panose="00000700000000000000" pitchFamily="2" charset="-78"/>
              </a:rPr>
              <a:t>(</a:t>
            </a:r>
            <a:r>
              <a:rPr lang="ar-SA" sz="2800" dirty="0">
                <a:solidFill>
                  <a:srgbClr val="FF0000"/>
                </a:solidFill>
                <a:effectLst/>
                <a:cs typeface="B Titr" panose="00000700000000000000" pitchFamily="2" charset="-78"/>
              </a:rPr>
              <a:t>اجتهاد و فقاهت </a:t>
            </a:r>
            <a:r>
              <a:rPr lang="fa-IR" sz="2800" dirty="0">
                <a:solidFill>
                  <a:srgbClr val="FF0000"/>
                </a:solidFill>
                <a:effectLst/>
                <a:cs typeface="B Titr" panose="00000700000000000000" pitchFamily="2" charset="-78"/>
              </a:rPr>
              <a:t>)</a:t>
            </a:r>
            <a:r>
              <a:rPr lang="en-US" sz="2800" dirty="0">
                <a:solidFill>
                  <a:srgbClr val="FF0000"/>
                </a:solidFill>
                <a:effectLst/>
                <a:cs typeface="B Titr" panose="00000700000000000000" pitchFamily="2" charset="-78"/>
              </a:rPr>
              <a:t/>
            </a:r>
            <a:br>
              <a:rPr lang="en-US" sz="2800" dirty="0">
                <a:solidFill>
                  <a:srgbClr val="FF0000"/>
                </a:solidFill>
                <a:effectLst/>
                <a:cs typeface="B Titr" panose="00000700000000000000" pitchFamily="2" charset="-78"/>
              </a:rPr>
            </a:b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حضرت </a:t>
            </a:r>
            <a:r>
              <a:rPr lang="ar-SA" sz="2400" dirty="0">
                <a:solidFill>
                  <a:schemeClr val="tx1"/>
                </a:solidFill>
                <a:effectLst/>
                <a:cs typeface="B Titr" panose="00000700000000000000" pitchFamily="2" charset="-78"/>
              </a:rPr>
              <a:t>امام (رحمة الله علیه)ایشان را مجتهدی مسلم و شایسته مقام رهبری نظام اسلامی می دانستند</a:t>
            </a:r>
            <a:r>
              <a:rPr lang="ar-SA" sz="2400" dirty="0" smtClean="0">
                <a:solidFill>
                  <a:schemeClr val="tx1"/>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rgbClr val="FF0000"/>
                </a:solidFill>
                <a:effectLst/>
                <a:cs typeface="B Titr" panose="00000700000000000000" pitchFamily="2" charset="-78"/>
              </a:rPr>
              <a:t>آیت </a:t>
            </a:r>
            <a:r>
              <a:rPr lang="ar-SA" sz="2400" dirty="0">
                <a:solidFill>
                  <a:srgbClr val="FF0000"/>
                </a:solidFill>
                <a:effectLst/>
                <a:cs typeface="B Titr" panose="00000700000000000000" pitchFamily="2" charset="-78"/>
              </a:rPr>
              <a:t>الله العظمی اراکی</a:t>
            </a:r>
            <a:r>
              <a:rPr lang="en-US" sz="2400" dirty="0">
                <a:solidFill>
                  <a:srgbClr val="FF0000"/>
                </a:solidFill>
                <a:effectLst/>
                <a:cs typeface="B Titr" panose="00000700000000000000" pitchFamily="2" charset="-78"/>
              </a:rPr>
              <a:t>: </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انتخاب </a:t>
            </a:r>
            <a:r>
              <a:rPr lang="ar-SA" sz="2400" dirty="0">
                <a:solidFill>
                  <a:schemeClr val="tx1"/>
                </a:solidFill>
                <a:effectLst/>
                <a:cs typeface="B Titr" panose="00000700000000000000" pitchFamily="2" charset="-78"/>
              </a:rPr>
              <a:t>شایسته حضرتعالی به مقام رهبری جمهوری اسلامی ایران، مایه دلگرمی و امیدواری ملت قهرمان ایران است</a:t>
            </a:r>
            <a:r>
              <a:rPr lang="ar-SA" sz="2400" dirty="0" smtClean="0">
                <a:solidFill>
                  <a:schemeClr val="tx1"/>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rgbClr val="FF0000"/>
                </a:solidFill>
                <a:effectLst/>
                <a:cs typeface="B Titr" panose="00000700000000000000" pitchFamily="2" charset="-78"/>
              </a:rPr>
              <a:t>آیت </a:t>
            </a:r>
            <a:r>
              <a:rPr lang="ar-SA" sz="2400" dirty="0">
                <a:solidFill>
                  <a:srgbClr val="FF0000"/>
                </a:solidFill>
                <a:effectLst/>
                <a:cs typeface="B Titr" panose="00000700000000000000" pitchFamily="2" charset="-78"/>
              </a:rPr>
              <a:t>الله العظمی حاج شیخ فاضل لنکرانی</a:t>
            </a:r>
            <a:r>
              <a:rPr lang="en-US" sz="2400" dirty="0">
                <a:solidFill>
                  <a:srgbClr val="FF0000"/>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مقام </a:t>
            </a:r>
            <a:r>
              <a:rPr lang="ar-SA" sz="2400" dirty="0">
                <a:solidFill>
                  <a:schemeClr val="tx1"/>
                </a:solidFill>
                <a:effectLst/>
                <a:cs typeface="B Titr" panose="00000700000000000000" pitchFamily="2" charset="-78"/>
              </a:rPr>
              <a:t>شامخ علمی و اجتهاد و فقاهت معظم له جای هیچگونه تردیدی </a:t>
            </a:r>
            <a:r>
              <a:rPr lang="ar-SA" sz="2400" dirty="0" smtClean="0">
                <a:solidFill>
                  <a:schemeClr val="tx1"/>
                </a:solidFill>
                <a:effectLst/>
                <a:cs typeface="B Titr" panose="00000700000000000000" pitchFamily="2" charset="-78"/>
              </a:rPr>
              <a:t>نیست .</a:t>
            </a:r>
            <a:r>
              <a:rPr lang="fa-IR" sz="2400" dirty="0" smtClean="0">
                <a:solidFill>
                  <a:schemeClr val="tx1"/>
                </a:solidFill>
                <a:effectLst/>
                <a:cs typeface="B Titr" panose="00000700000000000000" pitchFamily="2" charset="-78"/>
              </a:rPr>
              <a:t>..</a:t>
            </a:r>
            <a:r>
              <a:rPr lang="ar-SA" sz="2400" dirty="0" smtClean="0">
                <a:solidFill>
                  <a:schemeClr val="tx1"/>
                </a:solidFill>
                <a:effectLst/>
                <a:cs typeface="B Titr" panose="00000700000000000000" pitchFamily="2" charset="-78"/>
              </a:rPr>
              <a:t>تصریح </a:t>
            </a:r>
            <a:r>
              <a:rPr lang="ar-SA" sz="2400" dirty="0">
                <a:solidFill>
                  <a:schemeClr val="tx1"/>
                </a:solidFill>
                <a:effectLst/>
                <a:cs typeface="B Titr" panose="00000700000000000000" pitchFamily="2" charset="-78"/>
              </a:rPr>
              <a:t>امام عظیم الشأن(قدس سره الشریف) در موارد متعدد به صلاحیت و شایستگی رهبری ایشان دلیل عمده بر مقام اجتهاد معظم له می باشد. </a:t>
            </a:r>
            <a:r>
              <a:rPr lang="fa-IR" sz="2400" dirty="0" smtClean="0">
                <a:solidFill>
                  <a:schemeClr val="tx1"/>
                </a:solidFill>
                <a:effectLst/>
                <a:cs typeface="B Titr" panose="00000700000000000000" pitchFamily="2" charset="-78"/>
              </a:rPr>
              <a:t/>
            </a:r>
            <a:br>
              <a:rPr lang="fa-IR" sz="2400" dirty="0" smtClean="0">
                <a:solidFill>
                  <a:schemeClr val="tx1"/>
                </a:solidFill>
                <a:effectLst/>
                <a:cs typeface="B Titr" panose="00000700000000000000" pitchFamily="2" charset="-78"/>
              </a:rPr>
            </a:br>
            <a:r>
              <a:rPr lang="ar-SA" sz="2400" dirty="0" smtClean="0">
                <a:solidFill>
                  <a:srgbClr val="FF0000"/>
                </a:solidFill>
                <a:effectLst/>
                <a:cs typeface="B Titr" panose="00000700000000000000" pitchFamily="2" charset="-78"/>
              </a:rPr>
              <a:t>آیت </a:t>
            </a:r>
            <a:r>
              <a:rPr lang="ar-SA" sz="2400" dirty="0">
                <a:solidFill>
                  <a:srgbClr val="FF0000"/>
                </a:solidFill>
                <a:effectLst/>
                <a:cs typeface="B Titr" panose="00000700000000000000" pitchFamily="2" charset="-78"/>
              </a:rPr>
              <a:t>الله حاج شیخ علی مشکینی</a:t>
            </a:r>
            <a:r>
              <a:rPr lang="en-US" sz="2400" dirty="0">
                <a:solidFill>
                  <a:srgbClr val="FF0000"/>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حضرت </a:t>
            </a:r>
            <a:r>
              <a:rPr lang="ar-SA" sz="2400" dirty="0">
                <a:solidFill>
                  <a:schemeClr val="tx1"/>
                </a:solidFill>
                <a:effectLst/>
                <a:cs typeface="B Titr" panose="00000700000000000000" pitchFamily="2" charset="-78"/>
              </a:rPr>
              <a:t>مستطاب آیت الله حاج سیّد علی خامنه ای ( مدظله العالی) واجد مقام فقاهت و اجتهاد و قدرت استنباط احکام شرعیه که تصدی مقام معظم رهبری بدان نیازمند است می باشند، چنانچه معظم له حائزسایرشرایط ولایت امت </a:t>
            </a:r>
            <a:r>
              <a:rPr lang="ar-SA" sz="2400" dirty="0" smtClean="0">
                <a:solidFill>
                  <a:schemeClr val="tx1"/>
                </a:solidFill>
                <a:effectLst/>
                <a:cs typeface="B Titr" panose="00000700000000000000" pitchFamily="2" charset="-78"/>
              </a:rPr>
              <a:t>و</a:t>
            </a:r>
            <a:r>
              <a:rPr lang="fa-IR" sz="2400" dirty="0" smtClean="0">
                <a:solidFill>
                  <a:schemeClr val="tx1"/>
                </a:solidFill>
                <a:effectLst/>
                <a:cs typeface="B Titr" panose="00000700000000000000" pitchFamily="2" charset="-78"/>
              </a:rPr>
              <a:t> </a:t>
            </a:r>
            <a:r>
              <a:rPr lang="ar-SA" sz="2400" dirty="0" smtClean="0">
                <a:solidFill>
                  <a:schemeClr val="tx1"/>
                </a:solidFill>
                <a:effectLst/>
                <a:cs typeface="B Titr" panose="00000700000000000000" pitchFamily="2" charset="-78"/>
              </a:rPr>
              <a:t>رهبری </a:t>
            </a:r>
            <a:r>
              <a:rPr lang="ar-SA" sz="2400" dirty="0">
                <a:solidFill>
                  <a:schemeClr val="tx1"/>
                </a:solidFill>
                <a:effectLst/>
                <a:cs typeface="B Titr" panose="00000700000000000000" pitchFamily="2" charset="-78"/>
              </a:rPr>
              <a:t>جامعه مسلمین نیز </a:t>
            </a:r>
            <a:r>
              <a:rPr lang="ar-SA" sz="2400" dirty="0" smtClean="0">
                <a:solidFill>
                  <a:schemeClr val="tx1"/>
                </a:solidFill>
                <a:effectLst/>
                <a:cs typeface="B Titr" panose="00000700000000000000" pitchFamily="2" charset="-78"/>
              </a:rPr>
              <a:t>ب</a:t>
            </a:r>
            <a:r>
              <a:rPr lang="fa-IR" sz="2400" dirty="0" smtClean="0">
                <a:solidFill>
                  <a:schemeClr val="tx1"/>
                </a:solidFill>
                <a:effectLst/>
                <a:cs typeface="B Titr" panose="00000700000000000000" pitchFamily="2" charset="-78"/>
              </a:rPr>
              <a:t>ه </a:t>
            </a:r>
            <a:r>
              <a:rPr lang="ar-SA" sz="2400" dirty="0" smtClean="0">
                <a:solidFill>
                  <a:schemeClr val="tx1"/>
                </a:solidFill>
                <a:effectLst/>
                <a:cs typeface="B Titr" panose="00000700000000000000" pitchFamily="2" charset="-78"/>
              </a:rPr>
              <a:t>نحو </a:t>
            </a:r>
            <a:r>
              <a:rPr lang="ar-SA" sz="2400" dirty="0">
                <a:solidFill>
                  <a:schemeClr val="tx1"/>
                </a:solidFill>
                <a:effectLst/>
                <a:cs typeface="B Titr" panose="00000700000000000000" pitchFamily="2" charset="-78"/>
              </a:rPr>
              <a:t>اوفی می باشند</a:t>
            </a:r>
            <a:r>
              <a:rPr lang="ar-SA" sz="2400" dirty="0" smtClean="0">
                <a:solidFill>
                  <a:schemeClr val="tx1"/>
                </a:solidFill>
                <a:effectLst/>
                <a:cs typeface="B Titr" panose="00000700000000000000" pitchFamily="2" charset="-78"/>
              </a:rPr>
              <a:t>.... 15 </a:t>
            </a:r>
            <a:r>
              <a:rPr lang="ar-SA" sz="2400" dirty="0">
                <a:solidFill>
                  <a:schemeClr val="tx1"/>
                </a:solidFill>
                <a:effectLst/>
                <a:cs typeface="B Titr" panose="00000700000000000000" pitchFamily="2" charset="-78"/>
              </a:rPr>
              <a:t>/ 5 / 69 </a:t>
            </a:r>
            <a:endParaRPr lang="en-US" sz="2400" dirty="0">
              <a:solidFill>
                <a:schemeClr val="tx1"/>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360363"/>
            <a:ext cx="8856663" cy="6697662"/>
          </a:xfrm>
        </p:spPr>
        <p:txBody>
          <a:bodyPr/>
          <a:lstStyle/>
          <a:p>
            <a:pPr algn="r">
              <a:defRPr/>
            </a:pP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rgbClr val="FF0000"/>
                </a:solidFill>
                <a:effectLst/>
                <a:cs typeface="B Titr" panose="00000700000000000000" pitchFamily="2" charset="-78"/>
              </a:rPr>
              <a:t>آیت </a:t>
            </a:r>
            <a:r>
              <a:rPr lang="ar-SA" sz="2400" dirty="0">
                <a:solidFill>
                  <a:srgbClr val="FF0000"/>
                </a:solidFill>
                <a:effectLst/>
                <a:cs typeface="B Titr" panose="00000700000000000000" pitchFamily="2" charset="-78"/>
              </a:rPr>
              <a:t>الله حاج شیخ عبدالله جوادی آملی</a:t>
            </a:r>
            <a:r>
              <a:rPr lang="en-US" sz="2400" dirty="0">
                <a:solidFill>
                  <a:srgbClr val="FF0000"/>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اجتهاد </a:t>
            </a:r>
            <a:r>
              <a:rPr lang="ar-SA" sz="2400" dirty="0">
                <a:solidFill>
                  <a:schemeClr val="tx1"/>
                </a:solidFill>
                <a:effectLst/>
                <a:cs typeface="B Titr" panose="00000700000000000000" pitchFamily="2" charset="-78"/>
              </a:rPr>
              <a:t>و عدالت آیت الله جناب آقای حاج سیّد علی خامنه ای (دامت برکاته) مورد تأیید می باشد لازم است امت اسلامی (ایّدهم الله) در تقویت رهبری معظم له در بذل نفس و نفیس در هیچگونه نثار و ایثار دریغ </a:t>
            </a:r>
            <a:r>
              <a:rPr lang="ar-SA" sz="2400" dirty="0" smtClean="0">
                <a:solidFill>
                  <a:schemeClr val="tx1"/>
                </a:solidFill>
                <a:effectLst/>
                <a:cs typeface="B Titr" panose="00000700000000000000" pitchFamily="2" charset="-78"/>
              </a:rPr>
              <a:t>نفرمایند</a:t>
            </a:r>
            <a:r>
              <a:rPr lang="fa-IR" sz="2400" dirty="0" smtClean="0">
                <a:solidFill>
                  <a:schemeClr val="tx1"/>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a:solidFill>
                  <a:srgbClr val="FF0000"/>
                </a:solidFill>
                <a:effectLst/>
                <a:cs typeface="B Titr" panose="00000700000000000000" pitchFamily="2" charset="-78"/>
              </a:rPr>
              <a:t>آیت الله مصباح یزدی</a:t>
            </a:r>
            <a:r>
              <a:rPr lang="en-US" sz="2400" dirty="0">
                <a:solidFill>
                  <a:srgbClr val="FF0000"/>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smtClean="0">
                <a:solidFill>
                  <a:schemeClr val="tx1"/>
                </a:solidFill>
                <a:effectLst/>
                <a:cs typeface="B Titr" panose="00000700000000000000" pitchFamily="2" charset="-78"/>
              </a:rPr>
              <a:t>ایشان </a:t>
            </a:r>
            <a:r>
              <a:rPr lang="ar-SA" sz="2400" dirty="0">
                <a:solidFill>
                  <a:schemeClr val="tx1"/>
                </a:solidFill>
                <a:effectLst/>
                <a:cs typeface="B Titr" panose="00000700000000000000" pitchFamily="2" charset="-78"/>
              </a:rPr>
              <a:t>فقاهت را توأم با تقوا، تیز هوشی و فراست را توأم با بردباری و سعه صدر؛ مدیریت را همراه با تعبّد و پایبندی به اصول ومبادی اسلامی، فکر روشن وثاقب ودرخشان را با دوراندیشی و تشخیص مصالح دراز مدت امت اسلامی، حزم و واحتیاط را توأم با شجاعت وشهامت، بهره مندی از علوم مختلف اسلامی را با ذوق و گرایشهای هنری اصیل، اعتماد به نفس را همراه توکل بر خدای متعال، تلاش و جدیت و نظم و برنامه ریزی را توأم با توسّل به ولی عصر (عج) و ائمه اطهار و در یک کلمه همه ی شرایط و مزایای مدیریت را با روح عبادت و بندگی و اخلاص جمع می </a:t>
            </a:r>
            <a:r>
              <a:rPr lang="ar-SA" sz="2400" dirty="0" smtClean="0">
                <a:solidFill>
                  <a:schemeClr val="tx1"/>
                </a:solidFill>
                <a:effectLst/>
                <a:cs typeface="B Titr" panose="00000700000000000000" pitchFamily="2" charset="-78"/>
              </a:rPr>
              <a:t>کند</a:t>
            </a:r>
            <a:r>
              <a:rPr lang="fa-IR" sz="2400" dirty="0" smtClean="0">
                <a:solidFill>
                  <a:schemeClr val="tx1"/>
                </a:solidFill>
                <a:effectLst/>
                <a:cs typeface="B Titr" panose="00000700000000000000" pitchFamily="2" charset="-78"/>
              </a:rPr>
              <a:t>.</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a:solidFill>
                  <a:srgbClr val="FF0000"/>
                </a:solidFill>
                <a:effectLst/>
                <a:cs typeface="B Titr" panose="00000700000000000000" pitchFamily="2" charset="-78"/>
              </a:rPr>
              <a:t>حجت الاسلام و المسلمین حاج سیّد احمد خمینی (رحمة الله علیه</a:t>
            </a:r>
            <a:r>
              <a:rPr lang="fa-IR" sz="2400" dirty="0">
                <a:solidFill>
                  <a:srgbClr val="FF0000"/>
                </a:solidFill>
                <a:effectLst/>
                <a:cs typeface="B Titr" panose="00000700000000000000" pitchFamily="2" charset="-78"/>
              </a:rPr>
              <a:t>: </a:t>
            </a:r>
            <a:r>
              <a:rPr lang="en-US" sz="2400" dirty="0">
                <a:solidFill>
                  <a:srgbClr val="FF0000"/>
                </a:solidFill>
                <a:effectLst/>
                <a:cs typeface="B Titr" panose="00000700000000000000" pitchFamily="2" charset="-78"/>
              </a:rPr>
              <a:t>( </a:t>
            </a:r>
            <a:r>
              <a:rPr lang="ar-SA" sz="2400" dirty="0">
                <a:solidFill>
                  <a:schemeClr val="tx1"/>
                </a:solidFill>
                <a:effectLst/>
                <a:cs typeface="B Titr" panose="00000700000000000000" pitchFamily="2" charset="-78"/>
              </a:rPr>
              <a:t>حضرت امام بارها از جنابعالی به عنوان مجتهدی مسلم و بهترین فرد برای رهبری نام برده اند. انتخاب شایسته و بسیار خدا پسندانه حضرتعالی باعث شادی تمام دوستداران اسلام و انقلاب اسلامی در جهان گردید . حضرتعالی از چهره های درخشان انقلاب اسلامی ایران بوده و همواره مورد تأیید و تکریم امام عزیزمان بوده </a:t>
            </a:r>
            <a:r>
              <a:rPr lang="ar-SA" sz="2400" dirty="0" smtClean="0">
                <a:solidFill>
                  <a:schemeClr val="tx1"/>
                </a:solidFill>
                <a:effectLst/>
                <a:cs typeface="B Titr" panose="00000700000000000000" pitchFamily="2" charset="-78"/>
              </a:rPr>
              <a:t>اید</a:t>
            </a:r>
            <a:r>
              <a:rPr lang="fa-IR" sz="2400" dirty="0" smtClean="0">
                <a:solidFill>
                  <a:schemeClr val="tx1"/>
                </a:solidFill>
                <a:effectLst/>
                <a:cs typeface="B Titr" panose="00000700000000000000" pitchFamily="2" charset="-78"/>
              </a:rPr>
              <a:t>.</a:t>
            </a:r>
            <a:r>
              <a:rPr lang="fa-IR" sz="2400" b="1" dirty="0" smtClean="0">
                <a:solidFill>
                  <a:srgbClr val="FF0000"/>
                </a:solidFill>
                <a:effectLst/>
                <a:cs typeface="B Titr" panose="00000700000000000000" pitchFamily="2" charset="-78"/>
              </a:rPr>
              <a:t/>
            </a:r>
            <a:br>
              <a:rPr lang="fa-IR" sz="2400" b="1" dirty="0" smtClean="0">
                <a:solidFill>
                  <a:srgbClr val="FF0000"/>
                </a:solidFill>
                <a:effectLst/>
                <a:cs typeface="B Titr" panose="00000700000000000000" pitchFamily="2" charset="-78"/>
              </a:rPr>
            </a:br>
            <a:r>
              <a:rPr lang="ar-SA" sz="2400" b="1" dirty="0">
                <a:solidFill>
                  <a:srgbClr val="FF0000"/>
                </a:solidFill>
                <a:effectLst/>
              </a:rPr>
              <a:t>شخصیت شناسی و ویژگیهای رفتاری مقام معظم رهبری-  محمد جواد سواد کوهی</a:t>
            </a:r>
            <a:r>
              <a:rPr lang="en-US" sz="2400" b="1" dirty="0">
                <a:solidFill>
                  <a:srgbClr val="FF0000"/>
                </a:solidFill>
                <a:effectLst/>
              </a:rPr>
              <a:t/>
            </a:r>
            <a:br>
              <a:rPr lang="en-US" sz="2400" b="1" dirty="0">
                <a:solidFill>
                  <a:srgbClr val="FF0000"/>
                </a:solidFill>
                <a:effectLst/>
              </a:rPr>
            </a:b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endParaRPr lang="en-US" sz="2400" dirty="0">
              <a:solidFill>
                <a:schemeClr val="tx1"/>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31750"/>
            <a:ext cx="8929688" cy="7169150"/>
          </a:xfrm>
        </p:spPr>
        <p:txBody>
          <a:bodyPr/>
          <a:lstStyle/>
          <a:p>
            <a:pPr marL="0" indent="0">
              <a:buFont typeface="Wingdings" panose="05000000000000000000" pitchFamily="2" charset="2"/>
              <a:buNone/>
              <a:defRPr/>
            </a:pPr>
            <a:r>
              <a:rPr lang="ar-SA" sz="2800" dirty="0">
                <a:effectLst/>
                <a:latin typeface="+mj-lt"/>
                <a:ea typeface="+mj-ea"/>
                <a:cs typeface="B Titr" panose="00000700000000000000" pitchFamily="2" charset="-78"/>
              </a:rPr>
              <a:t>دیدگاه برخی ازشاگردان معظم له</a:t>
            </a:r>
            <a:r>
              <a:rPr lang="en-US" sz="2400" dirty="0">
                <a:effectLst/>
                <a:latin typeface="+mj-lt"/>
                <a:ea typeface="+mj-ea"/>
                <a:cs typeface="B Titr" panose="00000700000000000000" pitchFamily="2" charset="-78"/>
              </a:rPr>
              <a:t/>
            </a:r>
            <a:br>
              <a:rPr lang="en-US" sz="2400" dirty="0">
                <a:effectLst/>
                <a:latin typeface="+mj-lt"/>
                <a:ea typeface="+mj-ea"/>
                <a:cs typeface="B Titr" panose="00000700000000000000" pitchFamily="2" charset="-78"/>
              </a:rPr>
            </a:br>
            <a:r>
              <a:rPr lang="ar-SA" sz="2400" dirty="0">
                <a:solidFill>
                  <a:srgbClr val="FF0000"/>
                </a:solidFill>
                <a:effectLst/>
                <a:latin typeface="+mj-lt"/>
                <a:ea typeface="+mj-ea"/>
                <a:cs typeface="B Titr" panose="00000700000000000000" pitchFamily="2" charset="-78"/>
              </a:rPr>
              <a:t>حجت الاسلام پاینده</a:t>
            </a:r>
            <a:r>
              <a:rPr lang="en-US" sz="2400" dirty="0">
                <a:solidFill>
                  <a:srgbClr val="FF0000"/>
                </a:solidFill>
                <a:effectLst/>
                <a:latin typeface="+mj-lt"/>
                <a:ea typeface="+mj-ea"/>
                <a:cs typeface="B Titr" panose="00000700000000000000" pitchFamily="2" charset="-78"/>
              </a:rPr>
              <a:t> : </a:t>
            </a:r>
            <a:r>
              <a:rPr lang="en-US" sz="2400" dirty="0">
                <a:effectLst/>
                <a:latin typeface="+mj-lt"/>
                <a:ea typeface="+mj-ea"/>
                <a:cs typeface="B Titr" panose="00000700000000000000" pitchFamily="2" charset="-78"/>
              </a:rPr>
              <a:t/>
            </a:r>
            <a:br>
              <a:rPr lang="en-US" sz="2400" dirty="0">
                <a:effectLst/>
                <a:latin typeface="+mj-lt"/>
                <a:ea typeface="+mj-ea"/>
                <a:cs typeface="B Titr" panose="00000700000000000000" pitchFamily="2" charset="-78"/>
              </a:rPr>
            </a:br>
            <a:r>
              <a:rPr lang="ar-SA" sz="2400" dirty="0" smtClean="0">
                <a:effectLst/>
                <a:latin typeface="+mj-lt"/>
                <a:ea typeface="+mj-ea"/>
                <a:cs typeface="B Titr" panose="00000700000000000000" pitchFamily="2" charset="-78"/>
              </a:rPr>
              <a:t>نقاط </a:t>
            </a:r>
            <a:r>
              <a:rPr lang="ar-SA" sz="2400" dirty="0">
                <a:effectLst/>
                <a:latin typeface="+mj-lt"/>
                <a:ea typeface="+mj-ea"/>
                <a:cs typeface="B Titr" panose="00000700000000000000" pitchFamily="2" charset="-78"/>
              </a:rPr>
              <a:t>قوت یک درس عبارتند است از تسلط استاد به مباحث فقهی، اصولی، رجالی ، درایه، ادبیات، آیات قرآن و علم حدیث ؛ مقام معظم رهبری تسلط فوق العاده ای به مباحث رجالی دارند. خیلی مسلط با ذهنی کاملاً آماده، اسامی روات و سلسله روات در حافظه ایشان همیشه مهیا می باشد. ایشان هم ادیب هستند هم شاعر و هم نثر گفتن ایشان در حد اعلی می باشد. در ادبیات عرب نیز همین قوت را دارند با همین قوت هم حدیث را ترجمه می کنند. ایشان قرآن شناس و استاد قرائت و مفسّر هم می باشند. مقارن بودن تدریس ایشان با مباحث ادیان دیگر و دیدگاههای روز، به درس معظم له قوت می بخشد. </a:t>
            </a:r>
            <a:endParaRPr lang="fa-IR" sz="2400" dirty="0" smtClean="0">
              <a:effectLst/>
              <a:latin typeface="+mj-lt"/>
              <a:ea typeface="+mj-ea"/>
              <a:cs typeface="B Titr" panose="00000700000000000000" pitchFamily="2" charset="-78"/>
            </a:endParaRPr>
          </a:p>
          <a:p>
            <a:pPr marL="0" indent="0">
              <a:buFont typeface="Wingdings" panose="05000000000000000000" pitchFamily="2" charset="2"/>
              <a:buNone/>
              <a:defRPr/>
            </a:pPr>
            <a:r>
              <a:rPr lang="ar-SA" sz="2400" dirty="0" smtClean="0">
                <a:solidFill>
                  <a:srgbClr val="FF0000"/>
                </a:solidFill>
                <a:effectLst/>
                <a:latin typeface="+mj-lt"/>
                <a:ea typeface="+mj-ea"/>
                <a:cs typeface="B Titr" panose="00000700000000000000" pitchFamily="2" charset="-78"/>
              </a:rPr>
              <a:t>حجت </a:t>
            </a:r>
            <a:r>
              <a:rPr lang="ar-SA" sz="2400" dirty="0">
                <a:solidFill>
                  <a:srgbClr val="FF0000"/>
                </a:solidFill>
                <a:effectLst/>
                <a:latin typeface="+mj-lt"/>
                <a:ea typeface="+mj-ea"/>
                <a:cs typeface="B Titr" panose="00000700000000000000" pitchFamily="2" charset="-78"/>
              </a:rPr>
              <a:t>الاسلام دکتر احمدی</a:t>
            </a:r>
            <a:r>
              <a:rPr lang="en-US" sz="2400" dirty="0">
                <a:effectLst/>
                <a:latin typeface="+mj-lt"/>
                <a:ea typeface="+mj-ea"/>
                <a:cs typeface="B Titr" panose="00000700000000000000" pitchFamily="2" charset="-78"/>
              </a:rPr>
              <a:t/>
            </a:r>
            <a:br>
              <a:rPr lang="en-US" sz="2400" dirty="0">
                <a:effectLst/>
                <a:latin typeface="+mj-lt"/>
                <a:ea typeface="+mj-ea"/>
                <a:cs typeface="B Titr" panose="00000700000000000000" pitchFamily="2" charset="-78"/>
              </a:rPr>
            </a:br>
            <a:r>
              <a:rPr lang="ar-SA" sz="2400" dirty="0" smtClean="0">
                <a:effectLst/>
                <a:latin typeface="+mj-lt"/>
                <a:ea typeface="+mj-ea"/>
                <a:cs typeface="B Titr" panose="00000700000000000000" pitchFamily="2" charset="-78"/>
              </a:rPr>
              <a:t>تسلطی </a:t>
            </a:r>
            <a:r>
              <a:rPr lang="ar-SA" sz="2400" dirty="0">
                <a:effectLst/>
                <a:latin typeface="+mj-lt"/>
                <a:ea typeface="+mj-ea"/>
                <a:cs typeface="B Titr" panose="00000700000000000000" pitchFamily="2" charset="-78"/>
              </a:rPr>
              <a:t>که مقام معظم رهبری به تاریخ ائمه (علیهم السلام) دارند بسیار دلنشین است. بنده سراغ ندارم کسی این اندازه در زمینه تاریخ ائمه (علیهم السلام) مخصوصاً ائمه ای مثل امام جواد، امام هادی، امام حسن عسگری(علیهم السلام) و بطور کلّی ائمه بعد از امام رضا(علیه السلام) که متأسفانه کمتر به تاریخشان پرداخته شده است کار کرده باشد. ایشان علی رغم اشتغالات فراوان به این مهم اهتمام دارند </a:t>
            </a:r>
            <a:r>
              <a:rPr lang="ar-SA" sz="2400" dirty="0" smtClean="0">
                <a:effectLst/>
                <a:latin typeface="+mj-lt"/>
                <a:ea typeface="+mj-ea"/>
                <a:cs typeface="B Titr" panose="00000700000000000000" pitchFamily="2" charset="-78"/>
              </a:rPr>
              <a:t>همچنین </a:t>
            </a:r>
            <a:r>
              <a:rPr lang="ar-SA" sz="2400" dirty="0">
                <a:effectLst/>
                <a:latin typeface="+mj-lt"/>
                <a:ea typeface="+mj-ea"/>
                <a:cs typeface="B Titr" panose="00000700000000000000" pitchFamily="2" charset="-78"/>
              </a:rPr>
              <a:t>در بحثهایی که گاهی درباره ملا صدرا و بطور کلی در زمینه فلسفه اسلامی پیش می آید مقام عظیم </a:t>
            </a:r>
            <a:r>
              <a:rPr lang="ar-SA" sz="2400" dirty="0" smtClean="0">
                <a:effectLst/>
                <a:latin typeface="+mj-lt"/>
                <a:ea typeface="+mj-ea"/>
                <a:cs typeface="B Titr" panose="00000700000000000000" pitchFamily="2" charset="-78"/>
              </a:rPr>
              <a:t>الشأن </a:t>
            </a:r>
            <a:r>
              <a:rPr lang="ar-SA" sz="2400" dirty="0">
                <a:effectLst/>
                <a:latin typeface="+mj-lt"/>
                <a:ea typeface="+mj-ea"/>
                <a:cs typeface="B Titr" panose="00000700000000000000" pitchFamily="2" charset="-78"/>
              </a:rPr>
              <a:t>ولایت به این علوم آگاهی وسیعی دارند </a:t>
            </a:r>
            <a:r>
              <a:rPr lang="fa-IR" sz="2400" dirty="0" smtClean="0">
                <a:effectLst/>
                <a:latin typeface="+mj-lt"/>
                <a:ea typeface="+mj-ea"/>
                <a:cs typeface="B Titr" panose="00000700000000000000" pitchFamily="2" charset="-78"/>
              </a:rPr>
              <a:t>.</a:t>
            </a:r>
            <a:br>
              <a:rPr lang="fa-IR" sz="2400" dirty="0" smtClean="0">
                <a:effectLst/>
                <a:latin typeface="+mj-lt"/>
                <a:ea typeface="+mj-ea"/>
                <a:cs typeface="B Titr" panose="00000700000000000000" pitchFamily="2" charset="-78"/>
              </a:rPr>
            </a:br>
            <a:r>
              <a:rPr lang="ar-SA" sz="2400" b="1" dirty="0" smtClean="0">
                <a:solidFill>
                  <a:srgbClr val="FF0000"/>
                </a:solidFill>
                <a:effectLst/>
              </a:rPr>
              <a:t>شخصیت </a:t>
            </a:r>
            <a:r>
              <a:rPr lang="ar-SA" sz="2400" b="1" dirty="0">
                <a:solidFill>
                  <a:srgbClr val="FF0000"/>
                </a:solidFill>
                <a:effectLst/>
              </a:rPr>
              <a:t>شناسی و ویژگیهای رفتاری مقام معظم رهبری-  محمد جواد سواد کوهی</a:t>
            </a:r>
            <a:endParaRPr lang="en-US" sz="2400" dirty="0">
              <a:effectLst/>
              <a:latin typeface="+mj-lt"/>
              <a:ea typeface="+mj-ea"/>
              <a:cs typeface="B Titr" panose="00000700000000000000" pitchFamily="2" charset="-78"/>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6388" y="-3298825"/>
            <a:ext cx="8637587" cy="796925"/>
          </a:xfrm>
          <a:noFill/>
          <a:extLst>
            <a:ext uri="{909E8E84-426E-40DD-AFC4-6F175D3DCCD1}">
              <a14:hiddenFill xmlns:a14="http://schemas.microsoft.com/office/drawing/2010/main">
                <a:solidFill>
                  <a:srgbClr val="FFFFFF"/>
                </a:solidFill>
              </a14:hiddenFill>
            </a:ext>
          </a:extLst>
        </p:spPr>
        <p:txBody>
          <a:bodyPr wrap="none" lIns="91440" tIns="45720" rIns="91440" bIns="45720">
            <a:spAutoFit/>
          </a:bodyPr>
          <a:lstStyle/>
          <a:p>
            <a:pPr algn="r" defTabSz="914400"/>
            <a:r>
              <a:rPr lang="fa-IR" sz="1200" smtClean="0">
                <a:solidFill>
                  <a:schemeClr val="tx1"/>
                </a:solidFill>
                <a:effectLst/>
                <a:latin typeface="Calibri" panose="020F0502020204030204" pitchFamily="34" charset="0"/>
                <a:cs typeface="Times New Roman" panose="02020603050405020304" pitchFamily="18" charset="0"/>
              </a:rPr>
              <a:t> </a:t>
            </a:r>
            <a:r>
              <a:rPr lang="fa-IR" sz="1100" smtClean="0">
                <a:solidFill>
                  <a:schemeClr val="tx1"/>
                </a:solidFill>
                <a:effectLst/>
                <a:latin typeface="Calibri" panose="020F0502020204030204" pitchFamily="34" charset="0"/>
                <a:cs typeface="Times New Roman" panose="02020603050405020304" pitchFamily="18" charset="0"/>
              </a:rPr>
              <a:t>حضرت آیت ا... امام خامنه ای</a:t>
            </a:r>
            <a:r>
              <a:rPr lang="en-US" sz="900" smtClean="0">
                <a:solidFill>
                  <a:schemeClr val="tx1"/>
                </a:solidFill>
                <a:effectLst/>
                <a:latin typeface="Arial" panose="020B0604020202020204" pitchFamily="34" charset="0"/>
              </a:rPr>
              <a:t> </a:t>
            </a:r>
            <a:endParaRPr lang="en-US" sz="2800" smtClean="0">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nvPr>
        </p:nvGraphicFramePr>
        <p:xfrm>
          <a:off x="347663" y="2736850"/>
          <a:ext cx="8605837" cy="1727200"/>
        </p:xfrm>
        <a:graphic>
          <a:graphicData uri="http://schemas.openxmlformats.org/drawingml/2006/table">
            <a:tbl>
              <a:tblPr>
                <a:tableStyleId>{74C1A8A3-306A-4EB7-A6B1-4F7E0EB9C5D6}</a:tableStyleId>
              </a:tblPr>
              <a:tblGrid>
                <a:gridCol w="8605837"/>
              </a:tblGrid>
              <a:tr h="1727200">
                <a:tc>
                  <a:txBody>
                    <a:bodyPr/>
                    <a:lstStyle/>
                    <a:p>
                      <a:pPr marL="0" marR="0" algn="ctr" rtl="1">
                        <a:lnSpc>
                          <a:spcPct val="115000"/>
                        </a:lnSpc>
                        <a:spcBef>
                          <a:spcPts val="0"/>
                        </a:spcBef>
                        <a:spcAft>
                          <a:spcPts val="0"/>
                        </a:spcAft>
                      </a:pPr>
                      <a:endParaRPr lang="fa-IR" sz="2800" dirty="0" smtClean="0">
                        <a:effectLst/>
                      </a:endParaRPr>
                    </a:p>
                    <a:p>
                      <a:pPr marL="0" marR="0" algn="ctr" rtl="1">
                        <a:lnSpc>
                          <a:spcPct val="115000"/>
                        </a:lnSpc>
                        <a:spcBef>
                          <a:spcPts val="0"/>
                        </a:spcBef>
                        <a:spcAft>
                          <a:spcPts val="0"/>
                        </a:spcAft>
                      </a:pPr>
                      <a:r>
                        <a:rPr lang="fa-IR" sz="3600" dirty="0" smtClean="0">
                          <a:solidFill>
                            <a:srgbClr val="FF0000"/>
                          </a:solidFill>
                          <a:effectLst/>
                          <a:cs typeface="B Titr" panose="00000700000000000000" pitchFamily="2" charset="-78"/>
                        </a:rPr>
                        <a:t>معنویت و عرفان امام خامنه ای </a:t>
                      </a:r>
                      <a:r>
                        <a:rPr lang="fa-IR" sz="1800" dirty="0" smtClean="0">
                          <a:solidFill>
                            <a:srgbClr val="FF0000"/>
                          </a:solidFill>
                          <a:effectLst/>
                          <a:cs typeface="B Titr" panose="00000700000000000000" pitchFamily="2" charset="-78"/>
                        </a:rPr>
                        <a:t>(مد ظله العالی) </a:t>
                      </a:r>
                      <a:endParaRPr lang="en-US" sz="1800" dirty="0">
                        <a:solidFill>
                          <a:srgbClr val="FF0000"/>
                        </a:solidFill>
                        <a:effectLst/>
                        <a:latin typeface="Calibri" panose="020F0502020204030204" pitchFamily="34" charset="0"/>
                        <a:ea typeface="Times New Roman" panose="02020603050405020304" pitchFamily="18" charset="0"/>
                        <a:cs typeface="B Titr" panose="00000700000000000000" pitchFamily="2" charset="-78"/>
                      </a:endParaRPr>
                    </a:p>
                  </a:txBody>
                  <a:tcPr marL="113880" marR="113880" marT="0" marB="0">
                    <a:solidFill>
                      <a:schemeClr val="accent2">
                        <a:lumMod val="60000"/>
                        <a:lumOff val="40000"/>
                      </a:schemeClr>
                    </a:solidFill>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144463"/>
            <a:ext cx="8905875" cy="6769100"/>
          </a:xfrm>
        </p:spPr>
        <p:txBody>
          <a:bodyPr/>
          <a:lstStyle/>
          <a:p>
            <a:pPr marL="0" indent="0">
              <a:buFont typeface="Wingdings" panose="05000000000000000000" pitchFamily="2" charset="2"/>
              <a:buNone/>
              <a:defRPr/>
            </a:pPr>
            <a:r>
              <a:rPr lang="fa-IR" sz="2400" b="1" dirty="0">
                <a:effectLst/>
                <a:cs typeface="B Titr" panose="00000700000000000000" pitchFamily="2" charset="-78"/>
              </a:rPr>
              <a:t>آیت الله العظمی بهاءالدینی </a:t>
            </a:r>
            <a:r>
              <a:rPr lang="fa-IR" sz="2400" b="1" dirty="0" smtClean="0">
                <a:effectLst/>
                <a:cs typeface="B Titr" panose="00000700000000000000" pitchFamily="2" charset="-78"/>
              </a:rPr>
              <a:t>ره :</a:t>
            </a:r>
          </a:p>
          <a:p>
            <a:pPr marL="0" indent="0">
              <a:buFont typeface="Wingdings" panose="05000000000000000000" pitchFamily="2" charset="2"/>
              <a:buNone/>
              <a:defRPr/>
            </a:pPr>
            <a:r>
              <a:rPr lang="fa-IR" sz="2800" b="1" dirty="0" smtClean="0">
                <a:solidFill>
                  <a:srgbClr val="FF0000"/>
                </a:solidFill>
                <a:effectLst/>
                <a:cs typeface="B Titr" panose="00000700000000000000" pitchFamily="2" charset="-78"/>
              </a:rPr>
              <a:t>خورشید </a:t>
            </a:r>
            <a:r>
              <a:rPr lang="fa-IR" sz="2800" b="1" dirty="0">
                <a:solidFill>
                  <a:srgbClr val="FF0000"/>
                </a:solidFill>
                <a:effectLst/>
                <a:cs typeface="B Titr" panose="00000700000000000000" pitchFamily="2" charset="-78"/>
              </a:rPr>
              <a:t>اینجا تابید و رفت!</a:t>
            </a:r>
            <a:endParaRPr lang="fa-IR" sz="2800" dirty="0">
              <a:solidFill>
                <a:srgbClr val="FF0000"/>
              </a:solidFill>
              <a:effectLst/>
              <a:cs typeface="B Titr" panose="00000700000000000000" pitchFamily="2" charset="-78"/>
            </a:endParaRPr>
          </a:p>
          <a:p>
            <a:pPr marL="0" indent="0">
              <a:buFont typeface="Wingdings" panose="05000000000000000000" pitchFamily="2" charset="2"/>
              <a:buNone/>
              <a:defRPr/>
            </a:pPr>
            <a:r>
              <a:rPr lang="fa-IR" sz="2400" dirty="0">
                <a:effectLst/>
                <a:cs typeface="B Titr" panose="00000700000000000000" pitchFamily="2" charset="-78"/>
              </a:rPr>
              <a:t>روزی بعد از ملاقات </a:t>
            </a:r>
            <a:r>
              <a:rPr lang="fa-IR" sz="2400" dirty="0" smtClean="0">
                <a:effectLst/>
                <a:cs typeface="B Titr" panose="00000700000000000000" pitchFamily="2" charset="-78"/>
              </a:rPr>
              <a:t>آقا </a:t>
            </a:r>
            <a:r>
              <a:rPr lang="fa-IR" sz="2400" dirty="0">
                <a:effectLst/>
                <a:cs typeface="B Titr" panose="00000700000000000000" pitchFamily="2" charset="-78"/>
              </a:rPr>
              <a:t>با آیت‌الله بهاءالدینی از ایشان می‌پرسند که آیا دیروز مقام معظم رهبری به اینجا آمده بود؟ ایشان در جواب می‌فرمایند: </a:t>
            </a:r>
            <a:r>
              <a:rPr lang="fa-IR" sz="2800" dirty="0">
                <a:solidFill>
                  <a:srgbClr val="FF0000"/>
                </a:solidFill>
                <a:effectLst/>
                <a:cs typeface="B Titr" panose="00000700000000000000" pitchFamily="2" charset="-78"/>
              </a:rPr>
              <a:t>بله چند دقیقه خورشید اینجا تابید و رفت، او چون خورشید دارای خیر و برکات است.</a:t>
            </a:r>
          </a:p>
          <a:p>
            <a:pPr marL="0" indent="0">
              <a:buFont typeface="Wingdings" panose="05000000000000000000" pitchFamily="2" charset="2"/>
              <a:buNone/>
              <a:defRPr/>
            </a:pPr>
            <a:r>
              <a:rPr lang="fa-IR" sz="2400" dirty="0">
                <a:effectLst/>
                <a:cs typeface="B Titr" panose="00000700000000000000" pitchFamily="2" charset="-78"/>
              </a:rPr>
              <a:t>یکی از روزها که حضرت آقا تشریف برده بودند به جمکران، حدود ساعت دو شب به حضرت آیت‌الله العظمی بهاءالدینی خبر می‌دهند که آقا صبح بعد از نماز می‌خواهند تشریف بیاورند منزل شما</a:t>
            </a:r>
            <a:r>
              <a:rPr lang="fa-IR" sz="2400" dirty="0" smtClean="0">
                <a:effectLst/>
                <a:cs typeface="B Titr" panose="00000700000000000000" pitchFamily="2" charset="-78"/>
              </a:rPr>
              <a:t>.</a:t>
            </a:r>
          </a:p>
          <a:p>
            <a:pPr marL="0" indent="0">
              <a:buFont typeface="Wingdings" panose="05000000000000000000" pitchFamily="2" charset="2"/>
              <a:buNone/>
              <a:defRPr/>
            </a:pPr>
            <a:r>
              <a:rPr lang="fa-IR" sz="2400" dirty="0" smtClean="0">
                <a:effectLst/>
                <a:cs typeface="B Titr" panose="00000700000000000000" pitchFamily="2" charset="-78"/>
              </a:rPr>
              <a:t> </a:t>
            </a:r>
            <a:r>
              <a:rPr lang="fa-IR" sz="2400" dirty="0">
                <a:effectLst/>
                <a:cs typeface="B Titr" panose="00000700000000000000" pitchFamily="2" charset="-78"/>
              </a:rPr>
              <a:t>تیم حفاظت ساعت چهار صبح برای آماده کردن شرایط به منزل ایشان می‌روند که متوجه می‌شوند آقای بهاءالدینی، پیرمرد نود ساله جلوی در خانه ایستاده‌اند. </a:t>
            </a:r>
            <a:r>
              <a:rPr lang="fa-IR" sz="2400" dirty="0" smtClean="0">
                <a:effectLst/>
                <a:cs typeface="B Titr" panose="00000700000000000000" pitchFamily="2" charset="-78"/>
              </a:rPr>
              <a:t>می‌فرمایند</a:t>
            </a:r>
            <a:r>
              <a:rPr lang="fa-IR" sz="2400" dirty="0">
                <a:effectLst/>
                <a:cs typeface="B Titr" panose="00000700000000000000" pitchFamily="2" charset="-78"/>
              </a:rPr>
              <a:t>: </a:t>
            </a:r>
            <a:r>
              <a:rPr lang="fa-IR" sz="2800" dirty="0">
                <a:solidFill>
                  <a:srgbClr val="FF0000"/>
                </a:solidFill>
                <a:effectLst/>
                <a:cs typeface="B Titr" panose="00000700000000000000" pitchFamily="2" charset="-78"/>
              </a:rPr>
              <a:t>برای دیدن رهبر بزرگ انقلاب، من از همان ساعتی که شما زنگ زدید آمده‌ام استقبال</a:t>
            </a:r>
            <a:r>
              <a:rPr lang="fa-IR" sz="2800" dirty="0" smtClean="0">
                <a:solidFill>
                  <a:srgbClr val="FF0000"/>
                </a:solidFill>
                <a:effectLst/>
                <a:cs typeface="B Titr" panose="00000700000000000000" pitchFamily="2" charset="-78"/>
              </a:rPr>
              <a:t>.</a:t>
            </a:r>
            <a:endParaRPr lang="fa-IR" sz="2400" dirty="0" smtClean="0">
              <a:solidFill>
                <a:srgbClr val="FF0000"/>
              </a:solidFill>
              <a:effectLst/>
              <a:cs typeface="B Titr" panose="00000700000000000000" pitchFamily="2" charset="-78"/>
            </a:endParaRPr>
          </a:p>
          <a:p>
            <a:pPr marL="0" indent="0">
              <a:buFont typeface="Wingdings" panose="05000000000000000000" pitchFamily="2" charset="2"/>
              <a:buNone/>
              <a:defRPr/>
            </a:pPr>
            <a:r>
              <a:rPr lang="ar-SA" sz="2400" dirty="0" smtClean="0">
                <a:effectLst/>
                <a:cs typeface="B Titr" panose="00000700000000000000" pitchFamily="2" charset="-78"/>
              </a:rPr>
              <a:t>حضرت آیت اللّه بهاءالدینی ره :</a:t>
            </a:r>
            <a:r>
              <a:rPr lang="ar-SA" sz="2800" dirty="0" smtClean="0">
                <a:effectLst/>
                <a:cs typeface="B Titr" panose="00000700000000000000" pitchFamily="2" charset="-78"/>
              </a:rPr>
              <a:t> </a:t>
            </a:r>
            <a:r>
              <a:rPr lang="ar-SA" sz="2800" dirty="0" smtClean="0">
                <a:solidFill>
                  <a:srgbClr val="FF0000"/>
                </a:solidFill>
                <a:effectLst/>
                <a:cs typeface="B Titr" panose="00000700000000000000" pitchFamily="2" charset="-78"/>
              </a:rPr>
              <a:t>«با اخلاص بسیار و سوز فراوانی که حاج آقا روح اللّه [حضرت امام]، داشت برای بنده روشن بود که ائمّه </a:t>
            </a:r>
            <a:r>
              <a:rPr lang="ar-SA" sz="1600" dirty="0" smtClean="0">
                <a:solidFill>
                  <a:srgbClr val="FF0000"/>
                </a:solidFill>
                <a:effectLst/>
                <a:cs typeface="B Titr" panose="00000700000000000000" pitchFamily="2" charset="-78"/>
              </a:rPr>
              <a:t>علیه</a:t>
            </a:r>
            <a:r>
              <a:rPr lang="fa-IR" sz="1600" dirty="0" smtClean="0">
                <a:solidFill>
                  <a:srgbClr val="FF0000"/>
                </a:solidFill>
                <a:effectLst/>
                <a:cs typeface="B Titr" panose="00000700000000000000" pitchFamily="2" charset="-78"/>
              </a:rPr>
              <a:t>م</a:t>
            </a:r>
            <a:r>
              <a:rPr lang="ar-SA" sz="1600" dirty="0" smtClean="0">
                <a:solidFill>
                  <a:srgbClr val="FF0000"/>
                </a:solidFill>
                <a:effectLst/>
                <a:cs typeface="B Titr" panose="00000700000000000000" pitchFamily="2" charset="-78"/>
              </a:rPr>
              <a:t> السلام </a:t>
            </a:r>
            <a:r>
              <a:rPr lang="ar-SA" sz="2800" dirty="0" smtClean="0">
                <a:solidFill>
                  <a:srgbClr val="FF0000"/>
                </a:solidFill>
                <a:effectLst/>
                <a:cs typeface="B Titr" panose="00000700000000000000" pitchFamily="2" charset="-78"/>
              </a:rPr>
              <a:t>پشتیبان او خواهند بود... . از همان زمان رهبری را در آقای خامنه ای می دیدم، چرا که ایشان ذخیره الهی بعد از امام بوده است</a:t>
            </a:r>
            <a:r>
              <a:rPr lang="en-US" sz="2800" dirty="0" smtClean="0">
                <a:solidFill>
                  <a:srgbClr val="FF0000"/>
                </a:solidFill>
                <a:effectLst/>
                <a:cs typeface="B Titr" panose="00000700000000000000" pitchFamily="2" charset="-78"/>
              </a:rPr>
              <a:t>».</a:t>
            </a:r>
            <a:endParaRPr lang="fa-IR" sz="2800" dirty="0">
              <a:solidFill>
                <a:srgbClr val="FF0000"/>
              </a:solidFill>
              <a:effectLst/>
              <a:cs typeface="B Titr" panose="00000700000000000000" pitchFamily="2" charset="-78"/>
            </a:endParaRPr>
          </a:p>
          <a:p>
            <a:pPr marL="0" indent="0">
              <a:buFont typeface="Wingdings" panose="05000000000000000000" pitchFamily="2" charset="2"/>
              <a:buNone/>
              <a:defRPr/>
            </a:pPr>
            <a:endParaRPr lang="en-US" sz="28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0"/>
            <a:ext cx="8929688" cy="7653338"/>
          </a:xfrm>
        </p:spPr>
        <p:txBody>
          <a:bodyPr/>
          <a:lstStyle/>
          <a:p>
            <a:pPr algn="r">
              <a:defRPr/>
            </a:pPr>
            <a:r>
              <a:rPr lang="ar-SA" sz="2500" dirty="0" smtClean="0">
                <a:solidFill>
                  <a:srgbClr val="FF0000"/>
                </a:solidFill>
                <a:effectLst/>
                <a:cs typeface="B Titr" panose="00000700000000000000" pitchFamily="2" charset="-78"/>
              </a:rPr>
              <a:t>بعد </a:t>
            </a:r>
            <a:r>
              <a:rPr lang="ar-SA" sz="2500" dirty="0">
                <a:solidFill>
                  <a:srgbClr val="FF0000"/>
                </a:solidFill>
                <a:effectLst/>
                <a:cs typeface="B Titr" panose="00000700000000000000" pitchFamily="2" charset="-78"/>
              </a:rPr>
              <a:t>از امام اگر بشود به کسی اعتماد کرد به این سید (آیة الله خامنه ای) است . . . ایشان از همه افراد به امام نزدیک تر است . . . کسی که ما به او امیدواریم آقای خامنه ای است . . . ، باید به او کمک کرد که تنها نباشد</a:t>
            </a:r>
            <a:r>
              <a:rPr lang="en-US" sz="2500" dirty="0">
                <a:solidFill>
                  <a:srgbClr val="FF0000"/>
                </a:solidFill>
                <a:effectLst/>
                <a:cs typeface="B Titr" panose="00000700000000000000" pitchFamily="2" charset="-78"/>
              </a:rPr>
              <a:t> .</a:t>
            </a:r>
            <a:r>
              <a:rPr lang="en-US" sz="2400" dirty="0">
                <a:solidFill>
                  <a:schemeClr val="tx1"/>
                </a:solidFill>
                <a:effectLst/>
                <a:cs typeface="B Titr" panose="00000700000000000000" pitchFamily="2" charset="-78"/>
              </a:rPr>
              <a:t/>
            </a:r>
            <a:br>
              <a:rPr lang="en-US" sz="2400" dirty="0">
                <a:solidFill>
                  <a:schemeClr val="tx1"/>
                </a:solidFill>
                <a:effectLst/>
                <a:cs typeface="B Titr" panose="00000700000000000000" pitchFamily="2" charset="-78"/>
              </a:rPr>
            </a:br>
            <a:r>
              <a:rPr lang="ar-SA" sz="2400" dirty="0">
                <a:solidFill>
                  <a:schemeClr val="tx1"/>
                </a:solidFill>
                <a:effectLst/>
                <a:cs typeface="B Titr" panose="00000700000000000000" pitchFamily="2" charset="-78"/>
              </a:rPr>
              <a:t>گاهی که صحبت از قائم مقامی برخی افراد بعد از امام می شد، ایشان لبخندی ملیح زده و </a:t>
            </a:r>
            <a:r>
              <a:rPr lang="ar-SA" sz="2400" dirty="0" smtClean="0">
                <a:solidFill>
                  <a:schemeClr val="tx1"/>
                </a:solidFill>
                <a:effectLst/>
                <a:cs typeface="B Titr" panose="00000700000000000000" pitchFamily="2" charset="-78"/>
              </a:rPr>
              <a:t>می </a:t>
            </a:r>
            <a:r>
              <a:rPr lang="ar-SA" sz="2400" dirty="0">
                <a:solidFill>
                  <a:schemeClr val="tx1"/>
                </a:solidFill>
                <a:effectLst/>
                <a:cs typeface="B Titr" panose="00000700000000000000" pitchFamily="2" charset="-78"/>
              </a:rPr>
              <a:t>فرمود: </a:t>
            </a:r>
            <a:r>
              <a:rPr lang="ar-SA" sz="2400" dirty="0">
                <a:solidFill>
                  <a:srgbClr val="FF0000"/>
                </a:solidFill>
                <a:effectLst/>
                <a:cs typeface="B Titr" panose="00000700000000000000" pitchFamily="2" charset="-78"/>
              </a:rPr>
              <a:t>«ما این طور نمی بینیم، چون خدا نمی خواهد، هر چند بعضی تلاش می کنند . خیال می کنند می توانند برای شیعه از جانب خود رهبر و مرجع درست کنند</a:t>
            </a:r>
            <a:r>
              <a:rPr lang="en-US" sz="2400" dirty="0">
                <a:solidFill>
                  <a:srgbClr val="FF0000"/>
                </a:solidFill>
                <a:effectLst/>
                <a:cs typeface="B Titr" panose="00000700000000000000" pitchFamily="2" charset="-78"/>
              </a:rPr>
              <a:t> .»</a:t>
            </a:r>
            <a:r>
              <a:rPr lang="en-US" sz="2400" dirty="0">
                <a:solidFill>
                  <a:schemeClr val="tx1"/>
                </a:solidFill>
                <a:effectLst/>
                <a:cs typeface="B Titr" panose="00000700000000000000" pitchFamily="2" charset="-78"/>
              </a:rPr>
              <a:t> </a:t>
            </a:r>
            <a:r>
              <a:rPr lang="ar-SA" sz="2400" dirty="0">
                <a:solidFill>
                  <a:schemeClr val="tx1"/>
                </a:solidFill>
                <a:effectLst/>
                <a:cs typeface="B Titr" panose="00000700000000000000" pitchFamily="2" charset="-78"/>
              </a:rPr>
              <a:t>آن گاه </a:t>
            </a:r>
            <a:r>
              <a:rPr lang="ar-SA" sz="2400" dirty="0" smtClean="0">
                <a:solidFill>
                  <a:schemeClr val="tx1"/>
                </a:solidFill>
                <a:effectLst/>
                <a:cs typeface="B Titr" panose="00000700000000000000" pitchFamily="2" charset="-78"/>
              </a:rPr>
              <a:t>بیان </a:t>
            </a:r>
            <a:r>
              <a:rPr lang="ar-SA" sz="2400" dirty="0">
                <a:solidFill>
                  <a:schemeClr val="tx1"/>
                </a:solidFill>
                <a:effectLst/>
                <a:cs typeface="B Titr" panose="00000700000000000000" pitchFamily="2" charset="-78"/>
              </a:rPr>
              <a:t>می کردند </a:t>
            </a:r>
            <a:r>
              <a:rPr lang="ar-SA" sz="2400" dirty="0" smtClean="0">
                <a:solidFill>
                  <a:schemeClr val="tx1"/>
                </a:solidFill>
                <a:effectLst/>
                <a:cs typeface="B Titr" panose="00000700000000000000" pitchFamily="2" charset="-78"/>
              </a:rPr>
              <a:t>: </a:t>
            </a:r>
            <a:r>
              <a:rPr lang="ar-SA" sz="2400" dirty="0">
                <a:solidFill>
                  <a:schemeClr val="tx1"/>
                </a:solidFill>
                <a:effectLst/>
                <a:cs typeface="B Titr" panose="00000700000000000000" pitchFamily="2" charset="-78"/>
              </a:rPr>
              <a:t>«در زمان سید ابوالحسن اصفهانی برای مرجعیت بعد از ایشان، تبلیغ زیادی برای میرزا محمد حسین اصفهانی (کمپانی) کردند، ولی از آن </a:t>
            </a:r>
            <a:r>
              <a:rPr lang="ar-SA" sz="2400" dirty="0" smtClean="0">
                <a:solidFill>
                  <a:schemeClr val="tx1"/>
                </a:solidFill>
                <a:effectLst/>
                <a:cs typeface="B Titr" panose="00000700000000000000" pitchFamily="2" charset="-78"/>
              </a:rPr>
              <a:t>جا</a:t>
            </a:r>
            <a:r>
              <a:rPr lang="fa-IR" sz="2400" dirty="0" smtClean="0">
                <a:solidFill>
                  <a:schemeClr val="tx1"/>
                </a:solidFill>
                <a:effectLst/>
                <a:cs typeface="B Titr" panose="00000700000000000000" pitchFamily="2" charset="-78"/>
              </a:rPr>
              <a:t> </a:t>
            </a:r>
            <a:r>
              <a:rPr lang="ar-SA" sz="2400" dirty="0" smtClean="0">
                <a:solidFill>
                  <a:schemeClr val="tx1"/>
                </a:solidFill>
                <a:effectLst/>
                <a:cs typeface="B Titr" panose="00000700000000000000" pitchFamily="2" charset="-78"/>
              </a:rPr>
              <a:t>که </a:t>
            </a:r>
            <a:r>
              <a:rPr lang="ar-SA" sz="2400" dirty="0">
                <a:solidFill>
                  <a:schemeClr val="tx1"/>
                </a:solidFill>
                <a:effectLst/>
                <a:cs typeface="B Titr" panose="00000700000000000000" pitchFamily="2" charset="-78"/>
              </a:rPr>
              <a:t>خدا نمی خواست، میرزا محمد حسین اصفهانی پنج سال قبل از سید ابوالحسن اصفهانی رحلت کرد و سید ابوالحسن اصفهانی بر پیکرش نماز خواند</a:t>
            </a:r>
            <a:r>
              <a:rPr lang="en-US" sz="2400" dirty="0">
                <a:solidFill>
                  <a:schemeClr val="tx1"/>
                </a:solidFill>
                <a:effectLst/>
                <a:cs typeface="B Titr" panose="00000700000000000000" pitchFamily="2" charset="-78"/>
              </a:rPr>
              <a:t> .»</a:t>
            </a:r>
            <a:br>
              <a:rPr lang="en-US" sz="2400" dirty="0">
                <a:solidFill>
                  <a:schemeClr val="tx1"/>
                </a:solidFill>
                <a:effectLst/>
                <a:cs typeface="B Titr" panose="00000700000000000000" pitchFamily="2" charset="-78"/>
              </a:rPr>
            </a:br>
            <a:r>
              <a:rPr lang="ar-SA" sz="2400" dirty="0">
                <a:solidFill>
                  <a:schemeClr val="tx1"/>
                </a:solidFill>
                <a:effectLst/>
                <a:cs typeface="B Titr" panose="00000700000000000000" pitchFamily="2" charset="-78"/>
              </a:rPr>
              <a:t>در سال 1365 که برخی از دوستان و علاقه مندان ایشان </a:t>
            </a:r>
            <a:r>
              <a:rPr lang="ar-SA" sz="2400" dirty="0" smtClean="0">
                <a:solidFill>
                  <a:schemeClr val="tx1"/>
                </a:solidFill>
                <a:effectLst/>
                <a:cs typeface="B Titr" panose="00000700000000000000" pitchFamily="2" charset="-78"/>
              </a:rPr>
              <a:t>بودند</a:t>
            </a:r>
            <a:r>
              <a:rPr lang="ar-SA" sz="2400" dirty="0">
                <a:solidFill>
                  <a:schemeClr val="tx1"/>
                </a:solidFill>
                <a:effectLst/>
                <a:cs typeface="B Titr" panose="00000700000000000000" pitchFamily="2" charset="-78"/>
              </a:rPr>
              <a:t>، صحبت از رهبری بعد از حضرت امام - قدس سره به میان آمد فرمودند</a:t>
            </a:r>
            <a:r>
              <a:rPr lang="en-US" sz="2400" dirty="0">
                <a:solidFill>
                  <a:schemeClr val="tx1"/>
                </a:solidFill>
                <a:effectLst/>
                <a:cs typeface="B Titr" panose="00000700000000000000" pitchFamily="2" charset="-78"/>
              </a:rPr>
              <a:t>:</a:t>
            </a:r>
            <a:br>
              <a:rPr lang="en-US" sz="2400" dirty="0">
                <a:solidFill>
                  <a:schemeClr val="tx1"/>
                </a:solidFill>
                <a:effectLst/>
                <a:cs typeface="B Titr" panose="00000700000000000000" pitchFamily="2" charset="-78"/>
              </a:rPr>
            </a:br>
            <a:r>
              <a:rPr lang="en-US" sz="2600" dirty="0">
                <a:solidFill>
                  <a:srgbClr val="FF0000"/>
                </a:solidFill>
                <a:effectLst/>
                <a:cs typeface="B Titr" panose="00000700000000000000" pitchFamily="2" charset="-78"/>
              </a:rPr>
              <a:t>«</a:t>
            </a:r>
            <a:r>
              <a:rPr lang="ar-SA" sz="2600" dirty="0">
                <a:solidFill>
                  <a:srgbClr val="FF0000"/>
                </a:solidFill>
                <a:effectLst/>
                <a:cs typeface="B Titr" panose="00000700000000000000" pitchFamily="2" charset="-78"/>
              </a:rPr>
              <a:t>البته هیچ کس حاج آقا روح الله نمی شود، ولی آقای خامنه ای از همه به امام نزدیک تر است . کسی که ما به او امیدواریم آقای خامنه ای است . شما از ما قبول نمی کنید و تعجب می کنید، ولی این دید ماست، نزد ما محرز است سید علی خامنه ای</a:t>
            </a:r>
            <a:r>
              <a:rPr lang="en-US" sz="2600" dirty="0">
                <a:solidFill>
                  <a:srgbClr val="FF0000"/>
                </a:solidFill>
                <a:effectLst/>
                <a:cs typeface="B Titr" panose="00000700000000000000" pitchFamily="2" charset="-78"/>
              </a:rPr>
              <a:t> .» </a:t>
            </a:r>
            <a:r>
              <a:rPr lang="fa-IR" sz="2000" dirty="0" smtClean="0">
                <a:solidFill>
                  <a:schemeClr val="tx1"/>
                </a:solidFill>
                <a:effectLst/>
                <a:cs typeface="B Titr" panose="00000700000000000000" pitchFamily="2" charset="-78"/>
              </a:rPr>
              <a:t/>
            </a:r>
            <a:br>
              <a:rPr lang="fa-IR" sz="2000" dirty="0" smtClean="0">
                <a:solidFill>
                  <a:schemeClr val="tx1"/>
                </a:solidFill>
                <a:effectLst/>
                <a:cs typeface="B Titr" panose="00000700000000000000" pitchFamily="2" charset="-78"/>
              </a:rPr>
            </a:br>
            <a:r>
              <a:rPr lang="ar-SA" sz="2000" dirty="0" smtClean="0">
                <a:solidFill>
                  <a:schemeClr val="tx1"/>
                </a:solidFill>
                <a:effectLst/>
                <a:cs typeface="B Titr" panose="00000700000000000000" pitchFamily="2" charset="-78"/>
              </a:rPr>
              <a:t>پایگاه </a:t>
            </a:r>
            <a:r>
              <a:rPr lang="ar-SA" sz="2000" dirty="0">
                <a:solidFill>
                  <a:schemeClr val="tx1"/>
                </a:solidFill>
                <a:effectLst/>
                <a:cs typeface="B Titr" panose="00000700000000000000" pitchFamily="2" charset="-78"/>
              </a:rPr>
              <a:t>حوزه - مجله گلبرگ شماره 52، مسافر آفاق(ارتحال عارف وارسته، آیت اللّه بهاءالدینی)</a:t>
            </a:r>
            <a:r>
              <a:rPr lang="en-US" sz="2000" dirty="0">
                <a:solidFill>
                  <a:schemeClr val="tx1"/>
                </a:solidFill>
                <a:effectLst/>
                <a:cs typeface="B Titr" panose="00000700000000000000" pitchFamily="2" charset="-78"/>
              </a:rPr>
              <a:t>.</a:t>
            </a:r>
            <a:br>
              <a:rPr lang="en-US" sz="2000" dirty="0">
                <a:solidFill>
                  <a:schemeClr val="tx1"/>
                </a:solidFill>
                <a:effectLst/>
                <a:cs typeface="B Titr" panose="00000700000000000000" pitchFamily="2" charset="-78"/>
              </a:rPr>
            </a:br>
            <a:r>
              <a:rPr lang="ar-SA" sz="2000" dirty="0">
                <a:solidFill>
                  <a:schemeClr val="tx1"/>
                </a:solidFill>
                <a:effectLst/>
                <a:cs typeface="B Titr" panose="00000700000000000000" pitchFamily="2" charset="-78"/>
              </a:rPr>
              <a:t>پایگاه حوزه- مجله پاسدار اسلام شماره 186، امام خمینی (ره)، از چشم بصیرت</a:t>
            </a:r>
            <a:r>
              <a:rPr lang="en-US" sz="2000" dirty="0">
                <a:solidFill>
                  <a:schemeClr val="tx1"/>
                </a:solidFill>
                <a:effectLst/>
                <a:cs typeface="B Titr" panose="00000700000000000000" pitchFamily="2" charset="-78"/>
              </a:rPr>
              <a:t>.</a:t>
            </a:r>
            <a:br>
              <a:rPr lang="en-US" sz="2000" dirty="0">
                <a:solidFill>
                  <a:schemeClr val="tx1"/>
                </a:solidFill>
                <a:effectLst/>
                <a:cs typeface="B Titr" panose="00000700000000000000" pitchFamily="2" charset="-78"/>
              </a:rPr>
            </a:br>
            <a:endParaRPr lang="en-US" sz="2000" dirty="0">
              <a:solidFill>
                <a:schemeClr val="tx1"/>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400050"/>
            <a:ext cx="8856663" cy="6440488"/>
          </a:xfrm>
        </p:spPr>
        <p:txBody>
          <a:bodyPr/>
          <a:lstStyle/>
          <a:p>
            <a:pPr algn="r">
              <a:defRPr/>
            </a:pPr>
            <a:r>
              <a:rPr lang="ar-SA" sz="2800" b="1" dirty="0" smtClean="0">
                <a:solidFill>
                  <a:srgbClr val="FF0000"/>
                </a:solidFill>
                <a:effectLst/>
                <a:cs typeface="B Titr" panose="00000700000000000000" pitchFamily="2" charset="-78"/>
              </a:rPr>
              <a:t>خوابی </a:t>
            </a:r>
            <a:r>
              <a:rPr lang="ar-SA" sz="2800" b="1" dirty="0">
                <a:solidFill>
                  <a:srgbClr val="FF0000"/>
                </a:solidFill>
                <a:effectLst/>
                <a:cs typeface="B Titr" panose="00000700000000000000" pitchFamily="2" charset="-78"/>
              </a:rPr>
              <a:t>که آیت‌الله بهجت درباره امام خامنه‌ای دیدند</a:t>
            </a: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r>
              <a:rPr lang="fa-IR" sz="2800" dirty="0">
                <a:solidFill>
                  <a:schemeClr val="tx1"/>
                </a:solidFill>
                <a:effectLst/>
                <a:cs typeface="B Titr" panose="00000700000000000000" pitchFamily="2" charset="-78"/>
              </a:rPr>
              <a:t> </a:t>
            </a: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r>
              <a:rPr lang="ar-SA" sz="2800" dirty="0">
                <a:solidFill>
                  <a:schemeClr val="tx1"/>
                </a:solidFill>
                <a:effectLst/>
                <a:cs typeface="B Titr" panose="00000700000000000000" pitchFamily="2" charset="-78"/>
              </a:rPr>
              <a:t>آیت‌الله صدیقی </a:t>
            </a:r>
            <a:r>
              <a:rPr lang="fa-IR" sz="2800" dirty="0" smtClean="0">
                <a:solidFill>
                  <a:schemeClr val="tx1"/>
                </a:solidFill>
                <a:effectLst/>
                <a:cs typeface="B Titr" panose="00000700000000000000" pitchFamily="2" charset="-78"/>
              </a:rPr>
              <a:t>:</a:t>
            </a: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r>
              <a:rPr lang="en-US" sz="2800" dirty="0">
                <a:solidFill>
                  <a:schemeClr val="tx1"/>
                </a:solidFill>
                <a:effectLst/>
                <a:cs typeface="B Titr" panose="00000700000000000000" pitchFamily="2" charset="-78"/>
              </a:rPr>
              <a:t>• </a:t>
            </a:r>
            <a:r>
              <a:rPr lang="ar-SA" sz="2800" dirty="0">
                <a:solidFill>
                  <a:schemeClr val="tx1"/>
                </a:solidFill>
                <a:effectLst/>
                <a:cs typeface="B Titr" panose="00000700000000000000" pitchFamily="2" charset="-78"/>
              </a:rPr>
              <a:t>منبع موثقی از آیت‌الله بهجت نقل کردند که </a:t>
            </a:r>
            <a:r>
              <a:rPr lang="ar-SA" sz="2800" dirty="0">
                <a:solidFill>
                  <a:srgbClr val="FF0000"/>
                </a:solidFill>
                <a:effectLst/>
                <a:cs typeface="B Titr" panose="00000700000000000000" pitchFamily="2" charset="-78"/>
              </a:rPr>
              <a:t>ایشان در خواب دیدند که حضرت امام زمان(عج) در مجلسی حضور داشتند،‌ علمای بزرگ اسلام هم در خدمت آقا امام زمان(عج) بودند،‌ آیت‌الله خامنه‌ای وارد شدند و امام زمان(عج) جلوی پای ایشان تمام‌قد بلند شدند و برای ایشان جایی برای نشستن باز کردند</a:t>
            </a:r>
            <a:r>
              <a:rPr lang="en-US" sz="2800" dirty="0">
                <a:solidFill>
                  <a:srgbClr val="FF0000"/>
                </a:solidFill>
                <a:effectLst/>
                <a:cs typeface="B Titr" panose="00000700000000000000" pitchFamily="2" charset="-78"/>
              </a:rPr>
              <a:t>.</a:t>
            </a: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r>
              <a:rPr lang="en-US" sz="2800" dirty="0">
                <a:solidFill>
                  <a:schemeClr val="tx1"/>
                </a:solidFill>
                <a:effectLst/>
                <a:cs typeface="B Titr" panose="00000700000000000000" pitchFamily="2" charset="-78"/>
              </a:rPr>
              <a:t>• </a:t>
            </a:r>
            <a:r>
              <a:rPr lang="ar-SA" sz="2800" dirty="0">
                <a:solidFill>
                  <a:schemeClr val="tx1"/>
                </a:solidFill>
                <a:effectLst/>
                <a:cs typeface="B Titr" panose="00000700000000000000" pitchFamily="2" charset="-78"/>
              </a:rPr>
              <a:t>در خواب یا مکاشفه‌ای ایشان خطری را نسبت به انقلاب پیش‌بینی کرده بودند و به مقام معظم رهبری پیغام دادند که خطری را نسبت به انقلاب پیش‌بینی کرده‌اند و توصیه صدقه و دعاهای خاص را به ایشان کردند و فرمودند: آنچه از من ساخته بود نیز انجام دادم</a:t>
            </a:r>
            <a:r>
              <a:rPr lang="en-US" sz="2800" dirty="0" smtClean="0">
                <a:solidFill>
                  <a:schemeClr val="tx1"/>
                </a:solidFill>
                <a:effectLst/>
                <a:cs typeface="B Titr" panose="00000700000000000000" pitchFamily="2" charset="-78"/>
              </a:rPr>
              <a:t>.</a:t>
            </a:r>
            <a:r>
              <a:rPr lang="fa-IR" sz="2800" dirty="0" smtClean="0">
                <a:solidFill>
                  <a:schemeClr val="tx1"/>
                </a:solidFill>
                <a:effectLst/>
                <a:cs typeface="B Titr" panose="00000700000000000000" pitchFamily="2" charset="-78"/>
              </a:rPr>
              <a:t/>
            </a:r>
            <a:br>
              <a:rPr lang="fa-IR" sz="2800" dirty="0" smtClean="0">
                <a:solidFill>
                  <a:schemeClr val="tx1"/>
                </a:solidFill>
                <a:effectLst/>
                <a:cs typeface="B Titr" panose="00000700000000000000" pitchFamily="2" charset="-78"/>
              </a:rPr>
            </a:b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r>
              <a:rPr lang="ar-SA" sz="2400" dirty="0">
                <a:solidFill>
                  <a:schemeClr val="tx1"/>
                </a:solidFill>
                <a:effectLst/>
                <a:cs typeface="B Titr" panose="00000700000000000000" pitchFamily="2" charset="-78"/>
              </a:rPr>
              <a:t>خبرگزاری تسنیم-</a:t>
            </a:r>
            <a:r>
              <a:rPr lang="fa-IR" sz="2400" dirty="0">
                <a:solidFill>
                  <a:schemeClr val="tx1"/>
                </a:solidFill>
                <a:effectLst/>
                <a:cs typeface="B Titr" panose="00000700000000000000" pitchFamily="2" charset="-78"/>
              </a:rPr>
              <a:t>۲۶ </a:t>
            </a:r>
            <a:r>
              <a:rPr lang="ar-SA" sz="2400" dirty="0">
                <a:solidFill>
                  <a:schemeClr val="tx1"/>
                </a:solidFill>
                <a:effectLst/>
                <a:cs typeface="B Titr" panose="00000700000000000000" pitchFamily="2" charset="-78"/>
              </a:rPr>
              <a:t>ارديبهشت </a:t>
            </a:r>
            <a:r>
              <a:rPr lang="fa-IR" sz="2400" dirty="0">
                <a:solidFill>
                  <a:schemeClr val="tx1"/>
                </a:solidFill>
                <a:effectLst/>
                <a:cs typeface="B Titr" panose="00000700000000000000" pitchFamily="2" charset="-78"/>
              </a:rPr>
              <a:t>۱۳۹۳  نقل از روزنامه</a:t>
            </a:r>
            <a:r>
              <a:rPr lang="ar-SA" sz="2400" dirty="0">
                <a:solidFill>
                  <a:schemeClr val="tx1"/>
                </a:solidFill>
                <a:effectLst/>
                <a:cs typeface="B Titr" panose="00000700000000000000" pitchFamily="2" charset="-78"/>
              </a:rPr>
              <a:t> وطن امروز </a:t>
            </a:r>
            <a:r>
              <a:rPr lang="fa-IR" sz="2400" dirty="0" smtClean="0">
                <a:solidFill>
                  <a:schemeClr val="tx1"/>
                </a:solidFill>
                <a:effectLst/>
                <a:cs typeface="B Titr" panose="00000700000000000000" pitchFamily="2" charset="-78"/>
              </a:rPr>
              <a:t>- </a:t>
            </a:r>
            <a:r>
              <a:rPr lang="ar-SA" sz="2400" dirty="0" smtClean="0">
                <a:solidFill>
                  <a:schemeClr val="tx1"/>
                </a:solidFill>
                <a:effectLst/>
                <a:cs typeface="B Titr" panose="00000700000000000000" pitchFamily="2" charset="-78"/>
              </a:rPr>
              <a:t>سال </a:t>
            </a:r>
            <a:r>
              <a:rPr lang="ar-SA" sz="2400" dirty="0">
                <a:solidFill>
                  <a:schemeClr val="tx1"/>
                </a:solidFill>
                <a:effectLst/>
                <a:cs typeface="B Titr" panose="00000700000000000000" pitchFamily="2" charset="-78"/>
              </a:rPr>
              <a:t>89</a:t>
            </a:r>
            <a:r>
              <a:rPr lang="en-US" sz="2800" dirty="0">
                <a:solidFill>
                  <a:schemeClr val="tx1"/>
                </a:solidFill>
                <a:effectLst/>
                <a:cs typeface="B Titr" panose="00000700000000000000" pitchFamily="2" charset="-78"/>
              </a:rPr>
              <a:t/>
            </a:r>
            <a:br>
              <a:rPr lang="en-US" sz="2800" dirty="0">
                <a:solidFill>
                  <a:schemeClr val="tx1"/>
                </a:solidFill>
                <a:effectLst/>
                <a:cs typeface="B Titr" panose="00000700000000000000" pitchFamily="2" charset="-78"/>
              </a:rPr>
            </a:br>
            <a:endParaRPr lang="en-US" sz="2800" dirty="0">
              <a:solidFill>
                <a:schemeClr val="tx1"/>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144463"/>
            <a:ext cx="8783638" cy="6985000"/>
          </a:xfrm>
        </p:spPr>
        <p:txBody>
          <a:bodyPr/>
          <a:lstStyle/>
          <a:p>
            <a:pPr marL="0" indent="0">
              <a:buFont typeface="Wingdings" panose="05000000000000000000" pitchFamily="2" charset="2"/>
              <a:buNone/>
              <a:defRPr/>
            </a:pPr>
            <a:r>
              <a:rPr lang="en-US" sz="2400" dirty="0">
                <a:effectLst/>
                <a:cs typeface="B Titr" panose="00000700000000000000" pitchFamily="2" charset="-78"/>
              </a:rPr>
              <a:t> </a:t>
            </a:r>
            <a:r>
              <a:rPr lang="ar-SA" sz="2400" dirty="0" smtClean="0">
                <a:effectLst/>
                <a:cs typeface="B Titr" panose="00000700000000000000" pitchFamily="2" charset="-78"/>
              </a:rPr>
              <a:t>آیت </a:t>
            </a:r>
            <a:r>
              <a:rPr lang="ar-SA" sz="2400" dirty="0">
                <a:effectLst/>
                <a:cs typeface="B Titr" panose="00000700000000000000" pitchFamily="2" charset="-78"/>
              </a:rPr>
              <a:t>الله صدیقی در مراسم احیای شب قدر در هیأت رزمندگان غرب </a:t>
            </a:r>
            <a:r>
              <a:rPr lang="fa-IR" sz="2400" dirty="0" smtClean="0">
                <a:effectLst/>
                <a:cs typeface="B Titr" panose="00000700000000000000" pitchFamily="2" charset="-78"/>
              </a:rPr>
              <a:t>تهران</a:t>
            </a:r>
            <a:r>
              <a:rPr lang="ar-SA" sz="2400" dirty="0" smtClean="0">
                <a:effectLst/>
                <a:cs typeface="B Titr" panose="00000700000000000000" pitchFamily="2" charset="-78"/>
              </a:rPr>
              <a:t>: </a:t>
            </a:r>
            <a:r>
              <a:rPr lang="fa-IR" sz="2400" dirty="0" smtClean="0">
                <a:effectLst/>
                <a:cs typeface="B Titr" panose="00000700000000000000" pitchFamily="2" charset="-78"/>
              </a:rPr>
              <a:t/>
            </a:r>
            <a:br>
              <a:rPr lang="fa-IR" sz="2400" dirty="0" smtClean="0">
                <a:effectLst/>
                <a:cs typeface="B Titr" panose="00000700000000000000" pitchFamily="2" charset="-78"/>
              </a:rPr>
            </a:br>
            <a:r>
              <a:rPr lang="ar-SA" sz="2400" dirty="0" smtClean="0">
                <a:effectLst/>
                <a:cs typeface="B Titr" panose="00000700000000000000" pitchFamily="2" charset="-78"/>
              </a:rPr>
              <a:t>در </a:t>
            </a:r>
            <a:r>
              <a:rPr lang="ar-SA" sz="2400" dirty="0">
                <a:effectLst/>
                <a:cs typeface="B Titr" panose="00000700000000000000" pitchFamily="2" charset="-78"/>
              </a:rPr>
              <a:t>ابتدای کار مقام معظم رهبری نزد آیت الله بهجت رفته بودند و گفته بودند امام ویژگی هایی داشتند و فاصله من با امام خیلی زیاد است. بار سنگینی که بردوش امام بوده حال بر دوش من گذاشته شده است من چه کنم؟</a:t>
            </a:r>
            <a:r>
              <a:rPr lang="en-US" sz="2400" dirty="0" smtClean="0">
                <a:effectLst/>
                <a:cs typeface="B Titr" panose="00000700000000000000" pitchFamily="2" charset="-78"/>
              </a:rPr>
              <a:t/>
            </a:r>
            <a:br>
              <a:rPr lang="en-US" sz="2400" dirty="0" smtClean="0">
                <a:effectLst/>
                <a:cs typeface="B Titr" panose="00000700000000000000" pitchFamily="2" charset="-78"/>
              </a:rPr>
            </a:br>
            <a:r>
              <a:rPr lang="ar-SA" sz="2400" dirty="0" smtClean="0">
                <a:solidFill>
                  <a:srgbClr val="FF0000"/>
                </a:solidFill>
                <a:effectLst/>
                <a:cs typeface="B Titr" panose="00000700000000000000" pitchFamily="2" charset="-78"/>
              </a:rPr>
              <a:t>مرحوم آیت الله بهجت(ره) پس از تأملی گفته بودند: شما با موازین آشنایید (اشاره به اجتهاد ایشان). اگر بر مبانی و موازینی که تشخیص می دهید به تشخیص شرعی خود عمل کنید "من" تضمین می کنم که اولیاء الهی تو را تنها نگذارند</a:t>
            </a:r>
            <a:r>
              <a:rPr lang="en-US" sz="2400" dirty="0" smtClean="0">
                <a:solidFill>
                  <a:srgbClr val="FF0000"/>
                </a:solidFill>
                <a:effectLst/>
                <a:cs typeface="B Titr" panose="00000700000000000000" pitchFamily="2" charset="-78"/>
              </a:rPr>
              <a:t>.</a:t>
            </a:r>
            <a:r>
              <a:rPr lang="en-US" sz="2400" dirty="0" smtClean="0">
                <a:effectLst/>
                <a:cs typeface="B Titr" panose="00000700000000000000" pitchFamily="2" charset="-78"/>
              </a:rPr>
              <a:t/>
            </a:r>
            <a:br>
              <a:rPr lang="en-US" sz="2400" dirty="0" smtClean="0">
                <a:effectLst/>
                <a:cs typeface="B Titr" panose="00000700000000000000" pitchFamily="2" charset="-78"/>
              </a:rPr>
            </a:br>
            <a:r>
              <a:rPr lang="ar-SA" sz="2400" dirty="0" smtClean="0">
                <a:effectLst/>
                <a:cs typeface="B Titr" panose="00000700000000000000" pitchFamily="2" charset="-78"/>
              </a:rPr>
              <a:t>آیت الله صدیقی سه شنبه </a:t>
            </a:r>
            <a:r>
              <a:rPr lang="fa-IR" sz="2400" dirty="0">
                <a:effectLst/>
                <a:cs typeface="B Titr" panose="00000700000000000000" pitchFamily="2" charset="-78"/>
              </a:rPr>
              <a:t>۲۸/۲/۸۹</a:t>
            </a:r>
            <a:r>
              <a:rPr lang="ar-SA" sz="2400" dirty="0">
                <a:effectLst/>
                <a:cs typeface="B Titr" panose="00000700000000000000" pitchFamily="2" charset="-78"/>
              </a:rPr>
              <a:t> در مراسم ایام شهادت جانسوز حضرت زهرا سلام الله علیها در بیت رهبری</a:t>
            </a:r>
            <a:r>
              <a:rPr lang="en-US" sz="2400" dirty="0">
                <a:effectLst/>
                <a:cs typeface="B Titr" panose="00000700000000000000" pitchFamily="2" charset="-78"/>
              </a:rPr>
              <a:t>:</a:t>
            </a:r>
            <a:br>
              <a:rPr lang="en-US" sz="2400" dirty="0">
                <a:effectLst/>
                <a:cs typeface="B Titr" panose="00000700000000000000" pitchFamily="2" charset="-78"/>
              </a:rPr>
            </a:br>
            <a:r>
              <a:rPr lang="en-US" sz="2400" dirty="0">
                <a:effectLst/>
                <a:cs typeface="B Titr" panose="00000700000000000000" pitchFamily="2" charset="-78"/>
              </a:rPr>
              <a:t>"</a:t>
            </a:r>
            <a:r>
              <a:rPr lang="ar-SA" sz="2400" dirty="0">
                <a:effectLst/>
                <a:cs typeface="B Titr" panose="00000700000000000000" pitchFamily="2" charset="-78"/>
              </a:rPr>
              <a:t>از آقای بهجت سوال کردم نظرتان راجع به مقام معظم رهبری چیست؟</a:t>
            </a:r>
            <a:r>
              <a:rPr lang="en-US" sz="2400" dirty="0" smtClean="0">
                <a:effectLst/>
                <a:cs typeface="B Titr" panose="00000700000000000000" pitchFamily="2" charset="-78"/>
              </a:rPr>
              <a:t/>
            </a:r>
            <a:br>
              <a:rPr lang="en-US" sz="2400" dirty="0" smtClean="0">
                <a:effectLst/>
                <a:cs typeface="B Titr" panose="00000700000000000000" pitchFamily="2" charset="-78"/>
              </a:rPr>
            </a:br>
            <a:r>
              <a:rPr lang="ar-SA" sz="2400" dirty="0" smtClean="0">
                <a:solidFill>
                  <a:srgbClr val="FF0000"/>
                </a:solidFill>
                <a:effectLst/>
                <a:cs typeface="B Titr" panose="00000700000000000000" pitchFamily="2" charset="-78"/>
              </a:rPr>
              <a:t>آقای بهجت فرمودند:"بهتر از ایشان نداریم</a:t>
            </a:r>
            <a:r>
              <a:rPr lang="en-US" sz="2400" dirty="0" smtClean="0">
                <a:solidFill>
                  <a:srgbClr val="FF0000"/>
                </a:solidFill>
                <a:effectLst/>
                <a:cs typeface="B Titr" panose="00000700000000000000" pitchFamily="2" charset="-78"/>
              </a:rPr>
              <a:t>.«</a:t>
            </a:r>
            <a:endParaRPr lang="fa-IR" sz="2400" dirty="0" smtClean="0">
              <a:solidFill>
                <a:srgbClr val="FF0000"/>
              </a:solidFill>
              <a:effectLst/>
              <a:cs typeface="B Titr" panose="00000700000000000000" pitchFamily="2" charset="-78"/>
            </a:endParaRPr>
          </a:p>
          <a:p>
            <a:pPr marL="0" indent="0">
              <a:buFont typeface="Wingdings" panose="05000000000000000000" pitchFamily="2" charset="2"/>
              <a:buNone/>
              <a:defRPr/>
            </a:pPr>
            <a:r>
              <a:rPr lang="ar-SA" sz="2400" dirty="0" smtClean="0">
                <a:effectLst/>
                <a:cs typeface="B Titr" panose="00000700000000000000" pitchFamily="2" charset="-78"/>
              </a:rPr>
              <a:t>همچنین آقای بهجت به خود بنده عرضه داشتند که </a:t>
            </a:r>
            <a:r>
              <a:rPr lang="ar-SA" sz="2600" dirty="0" smtClean="0">
                <a:solidFill>
                  <a:srgbClr val="FF0000"/>
                </a:solidFill>
                <a:effectLst/>
                <a:cs typeface="B Titr" panose="00000700000000000000" pitchFamily="2" charset="-78"/>
              </a:rPr>
              <a:t>در دیداری که با امام زمان عجل الله تعالی فرجه الشریف داشتم از ایشان</a:t>
            </a:r>
            <a:r>
              <a:rPr lang="fa-IR" sz="2600" dirty="0" smtClean="0">
                <a:solidFill>
                  <a:srgbClr val="FF0000"/>
                </a:solidFill>
                <a:effectLst/>
                <a:cs typeface="B Titr" panose="00000700000000000000" pitchFamily="2" charset="-78"/>
              </a:rPr>
              <a:t> </a:t>
            </a:r>
            <a:r>
              <a:rPr lang="ar-SA" sz="2600" dirty="0" smtClean="0">
                <a:solidFill>
                  <a:srgbClr val="FF0000"/>
                </a:solidFill>
                <a:effectLst/>
                <a:cs typeface="B Titr" panose="00000700000000000000" pitchFamily="2" charset="-78"/>
              </a:rPr>
              <a:t>راجع به آقای خامنه ای سوال کردم وحضرت پاسخ دادند: " آقای خامنه ای از ماست.«</a:t>
            </a:r>
            <a:endParaRPr lang="fa-IR" sz="2600" dirty="0" smtClean="0">
              <a:solidFill>
                <a:srgbClr val="FF0000"/>
              </a:solidFill>
              <a:effectLst/>
              <a:cs typeface="B Titr" panose="00000700000000000000" pitchFamily="2" charset="-78"/>
            </a:endParaRPr>
          </a:p>
          <a:p>
            <a:pPr marL="0" indent="0">
              <a:buFont typeface="Wingdings" panose="05000000000000000000" pitchFamily="2" charset="2"/>
              <a:buNone/>
              <a:defRPr/>
            </a:pPr>
            <a:r>
              <a:rPr lang="ar-SA" sz="2400" dirty="0" smtClean="0">
                <a:effectLst/>
                <a:cs typeface="B Titr" panose="00000700000000000000" pitchFamily="2" charset="-78"/>
              </a:rPr>
              <a:t>یکی از دوستان نزدیک :خدمت آیت‌الله العظمی آقای بهجت بودیم یه کسی انتقاد گونه‌ای را خواستند به رهبری خدمت آقای بهجت بازگو کنند. آقای بهجت به یک نگاه تندی به ایشان فرمودند: </a:t>
            </a:r>
            <a:r>
              <a:rPr lang="ar-SA" sz="2800" dirty="0" smtClean="0">
                <a:solidFill>
                  <a:srgbClr val="FF0000"/>
                </a:solidFill>
                <a:effectLst/>
                <a:cs typeface="B Titr" panose="00000700000000000000" pitchFamily="2" charset="-78"/>
              </a:rPr>
              <a:t>شما بهتر از ایشان سراغ دارید. من که بهتر از ایشان سراغ ندارم.</a:t>
            </a:r>
          </a:p>
          <a:p>
            <a:pPr marL="0" indent="0">
              <a:buFont typeface="Wingdings" panose="05000000000000000000" pitchFamily="2" charset="2"/>
              <a:buNone/>
              <a:defRPr/>
            </a:pPr>
            <a:endParaRPr lang="ar-SA" sz="2400" dirty="0" smtClean="0">
              <a:solidFill>
                <a:srgbClr val="FF0000"/>
              </a:solidFill>
              <a:effectLst/>
              <a:cs typeface="B Titr" panose="00000700000000000000" pitchFamily="2" charset="-78"/>
            </a:endParaRPr>
          </a:p>
          <a:p>
            <a:pPr marL="0" indent="0">
              <a:buFont typeface="Wingdings" panose="05000000000000000000" pitchFamily="2" charset="2"/>
              <a:buNone/>
              <a:defRPr/>
            </a:pPr>
            <a:r>
              <a:rPr lang="en-US" sz="2400" dirty="0" smtClean="0">
                <a:effectLst/>
                <a:cs typeface="B Titr" panose="00000700000000000000" pitchFamily="2" charset="-78"/>
              </a:rPr>
              <a:t/>
            </a:r>
            <a:br>
              <a:rPr lang="en-US" sz="2400" dirty="0" smtClean="0">
                <a:effectLst/>
                <a:cs typeface="B Titr" panose="00000700000000000000" pitchFamily="2" charset="-78"/>
              </a:rPr>
            </a:br>
            <a:endParaRPr lang="en-US" sz="24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3" y="936625"/>
            <a:ext cx="8329612" cy="5378450"/>
          </a:xfrm>
        </p:spPr>
        <p:txBody>
          <a:bodyPr/>
          <a:lstStyle/>
          <a:p>
            <a:pPr eaLnBrk="1" hangingPunct="1">
              <a:defRPr/>
            </a:pPr>
            <a:r>
              <a:rPr lang="fa-IR" sz="4800" dirty="0" smtClean="0">
                <a:solidFill>
                  <a:srgbClr val="FF3300"/>
                </a:solidFill>
                <a:latin typeface="+mn-lt"/>
                <a:ea typeface="+mn-ea"/>
                <a:cs typeface="B Titr" pitchFamily="2" charset="-78"/>
              </a:rPr>
              <a:t/>
            </a:r>
            <a:br>
              <a:rPr lang="fa-IR" sz="4800" dirty="0" smtClean="0">
                <a:solidFill>
                  <a:srgbClr val="FF3300"/>
                </a:solidFill>
                <a:latin typeface="+mn-lt"/>
                <a:ea typeface="+mn-ea"/>
                <a:cs typeface="B Titr" pitchFamily="2" charset="-78"/>
              </a:rPr>
            </a:br>
            <a:r>
              <a:rPr lang="fa-IR" sz="4800" dirty="0" smtClean="0">
                <a:solidFill>
                  <a:srgbClr val="FF3300"/>
                </a:solidFill>
                <a:latin typeface="+mn-lt"/>
                <a:ea typeface="+mn-ea"/>
                <a:cs typeface="B Titr" pitchFamily="2" charset="-78"/>
              </a:rPr>
              <a:t>مروری بر</a:t>
            </a:r>
            <a:r>
              <a:rPr lang="fa-IR" sz="4400" dirty="0" smtClean="0">
                <a:solidFill>
                  <a:srgbClr val="FF3300"/>
                </a:solidFill>
                <a:latin typeface="+mn-lt"/>
                <a:ea typeface="+mn-ea"/>
                <a:cs typeface="B Titr" pitchFamily="2" charset="-78"/>
              </a:rPr>
              <a:t/>
            </a:r>
            <a:br>
              <a:rPr lang="fa-IR" sz="4400" dirty="0" smtClean="0">
                <a:solidFill>
                  <a:srgbClr val="FF3300"/>
                </a:solidFill>
                <a:latin typeface="+mn-lt"/>
                <a:ea typeface="+mn-ea"/>
                <a:cs typeface="B Titr" pitchFamily="2" charset="-78"/>
              </a:rPr>
            </a:br>
            <a:r>
              <a:rPr lang="fa-IR" sz="2400" dirty="0" smtClean="0">
                <a:solidFill>
                  <a:srgbClr val="FF3300"/>
                </a:solidFill>
                <a:latin typeface="+mn-lt"/>
                <a:ea typeface="+mn-ea"/>
                <a:cs typeface="B Titr" pitchFamily="2" charset="-78"/>
              </a:rPr>
              <a:t/>
            </a:r>
            <a:br>
              <a:rPr lang="fa-IR" sz="2400" dirty="0" smtClean="0">
                <a:solidFill>
                  <a:srgbClr val="FF3300"/>
                </a:solidFill>
                <a:latin typeface="+mn-lt"/>
                <a:ea typeface="+mn-ea"/>
                <a:cs typeface="B Titr" pitchFamily="2" charset="-78"/>
              </a:rPr>
            </a:br>
            <a:r>
              <a:rPr lang="ar-SA" sz="7200" dirty="0" smtClean="0">
                <a:solidFill>
                  <a:srgbClr val="FF3300"/>
                </a:solidFill>
                <a:latin typeface="+mn-lt"/>
                <a:ea typeface="+mn-ea"/>
                <a:cs typeface="B Titr" pitchFamily="2" charset="-78"/>
              </a:rPr>
              <a:t>منظومه فکری</a:t>
            </a:r>
            <a:r>
              <a:rPr lang="en-US" sz="7200" dirty="0" smtClean="0">
                <a:solidFill>
                  <a:srgbClr val="FF3300"/>
                </a:solidFill>
                <a:latin typeface="+mn-lt"/>
                <a:ea typeface="+mn-ea"/>
                <a:cs typeface="B Titr" pitchFamily="2" charset="-78"/>
              </a:rPr>
              <a:t/>
            </a:r>
            <a:br>
              <a:rPr lang="en-US" sz="7200" dirty="0" smtClean="0">
                <a:solidFill>
                  <a:srgbClr val="FF3300"/>
                </a:solidFill>
                <a:latin typeface="+mn-lt"/>
                <a:ea typeface="+mn-ea"/>
                <a:cs typeface="B Titr" pitchFamily="2" charset="-78"/>
              </a:rPr>
            </a:br>
            <a:r>
              <a:rPr lang="ar-SA" sz="7200" dirty="0" smtClean="0">
                <a:solidFill>
                  <a:srgbClr val="FF3300"/>
                </a:solidFill>
                <a:latin typeface="+mn-lt"/>
                <a:ea typeface="+mn-ea"/>
                <a:cs typeface="B Titr" pitchFamily="2" charset="-78"/>
              </a:rPr>
              <a:t> </a:t>
            </a:r>
            <a:r>
              <a:rPr lang="fa-IR" sz="7200" dirty="0" smtClean="0">
                <a:solidFill>
                  <a:srgbClr val="FF3300"/>
                </a:solidFill>
                <a:latin typeface="+mn-lt"/>
                <a:ea typeface="+mn-ea"/>
                <a:cs typeface="B Titr" pitchFamily="2" charset="-78"/>
              </a:rPr>
              <a:t>امام خامنه ای</a:t>
            </a:r>
            <a:r>
              <a:rPr lang="fa-IR" sz="2800" dirty="0" smtClean="0">
                <a:solidFill>
                  <a:srgbClr val="FF3300"/>
                </a:solidFill>
                <a:latin typeface="+mn-lt"/>
                <a:ea typeface="+mn-ea"/>
                <a:cs typeface="B Titr" pitchFamily="2" charset="-78"/>
              </a:rPr>
              <a:t>(مد ظله العالی)</a:t>
            </a:r>
            <a:r>
              <a:rPr lang="fa-IR" sz="7200" dirty="0" smtClean="0">
                <a:solidFill>
                  <a:srgbClr val="FF3300"/>
                </a:solidFill>
                <a:latin typeface="+mn-lt"/>
                <a:ea typeface="+mn-ea"/>
                <a:cs typeface="B Titr" pitchFamily="2" charset="-78"/>
              </a:rPr>
              <a:t/>
            </a:r>
            <a:br>
              <a:rPr lang="fa-IR" sz="7200" dirty="0" smtClean="0">
                <a:solidFill>
                  <a:srgbClr val="FF3300"/>
                </a:solidFill>
                <a:latin typeface="+mn-lt"/>
                <a:ea typeface="+mn-ea"/>
                <a:cs typeface="B Titr" pitchFamily="2" charset="-78"/>
              </a:rPr>
            </a:br>
            <a:r>
              <a:rPr lang="fa-IR" sz="7200" dirty="0" smtClean="0">
                <a:solidFill>
                  <a:srgbClr val="FF3300"/>
                </a:solidFill>
                <a:latin typeface="+mn-lt"/>
                <a:ea typeface="+mn-ea"/>
                <a:cs typeface="B Titr" pitchFamily="2" charset="-78"/>
              </a:rPr>
              <a:t/>
            </a:r>
            <a:br>
              <a:rPr lang="fa-IR" sz="7200" dirty="0" smtClean="0">
                <a:solidFill>
                  <a:srgbClr val="FF3300"/>
                </a:solidFill>
                <a:latin typeface="+mn-lt"/>
                <a:ea typeface="+mn-ea"/>
                <a:cs typeface="B Titr" pitchFamily="2" charset="-78"/>
              </a:rPr>
            </a:br>
            <a:r>
              <a:rPr lang="fa-IR" sz="1200" dirty="0" smtClean="0">
                <a:solidFill>
                  <a:srgbClr val="FF3300"/>
                </a:solidFill>
                <a:latin typeface="+mn-lt"/>
                <a:ea typeface="+mn-ea"/>
                <a:cs typeface="B Titr" pitchFamily="2" charset="-78"/>
              </a:rPr>
              <a:t/>
            </a:r>
            <a:br>
              <a:rPr lang="fa-IR" sz="1200" dirty="0" smtClean="0">
                <a:solidFill>
                  <a:srgbClr val="FF3300"/>
                </a:solidFill>
                <a:latin typeface="+mn-lt"/>
                <a:ea typeface="+mn-ea"/>
                <a:cs typeface="B Titr" pitchFamily="2" charset="-78"/>
              </a:rPr>
            </a:br>
            <a:r>
              <a:rPr lang="en-US" sz="2800" b="1" dirty="0" smtClean="0">
                <a:solidFill>
                  <a:schemeClr val="tx2">
                    <a:lumMod val="75000"/>
                  </a:schemeClr>
                </a:solidFill>
                <a:effectLst/>
                <a:latin typeface="+mn-lt"/>
                <a:cs typeface="B Nazanin" panose="00000400000000000000" pitchFamily="2" charset="-78"/>
              </a:rPr>
              <a:t/>
            </a:r>
            <a:br>
              <a:rPr lang="en-US" sz="2800" b="1" dirty="0" smtClean="0">
                <a:solidFill>
                  <a:schemeClr val="tx2">
                    <a:lumMod val="75000"/>
                  </a:schemeClr>
                </a:solidFill>
                <a:effectLst/>
                <a:latin typeface="+mn-lt"/>
                <a:cs typeface="B Nazanin" panose="00000400000000000000" pitchFamily="2" charset="-78"/>
              </a:rPr>
            </a:br>
            <a:r>
              <a:rPr lang="fa-IR" sz="2800" b="1" dirty="0" smtClean="0">
                <a:solidFill>
                  <a:schemeClr val="tx2">
                    <a:lumMod val="75000"/>
                  </a:schemeClr>
                </a:solidFill>
                <a:effectLst/>
                <a:latin typeface="+mn-lt"/>
                <a:cs typeface="B Nazanin" panose="00000400000000000000" pitchFamily="2" charset="-78"/>
              </a:rPr>
              <a:t>بهزاد کاظمی -1397</a:t>
            </a:r>
            <a:endParaRPr lang="fa-IR" sz="2800" b="1" dirty="0" smtClean="0">
              <a:solidFill>
                <a:schemeClr val="tx2">
                  <a:lumMod val="75000"/>
                </a:schemeClr>
              </a:solidFill>
              <a:effectLst/>
              <a:latin typeface="+mn-lt"/>
              <a:ea typeface="+mn-ea"/>
              <a:cs typeface="B Nazanin" panose="00000400000000000000" pitchFamily="2" charset="-78"/>
            </a:endParaRP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144463"/>
            <a:ext cx="8783638" cy="6911975"/>
          </a:xfrm>
        </p:spPr>
        <p:txBody>
          <a:bodyPr/>
          <a:lstStyle/>
          <a:p>
            <a:pPr marL="0" indent="0">
              <a:buFont typeface="Wingdings" panose="05000000000000000000" pitchFamily="2" charset="2"/>
              <a:buNone/>
              <a:defRPr/>
            </a:pPr>
            <a:r>
              <a:rPr lang="en-US" sz="1800" dirty="0">
                <a:effectLst/>
                <a:cs typeface="B Titr" panose="00000700000000000000" pitchFamily="2" charset="-78"/>
              </a:rPr>
              <a:t> </a:t>
            </a:r>
            <a:r>
              <a:rPr lang="ar-SA" sz="2400" dirty="0" smtClean="0">
                <a:effectLst/>
                <a:cs typeface="B Titr" panose="00000700000000000000" pitchFamily="2" charset="-78"/>
              </a:rPr>
              <a:t>حجت الاسلام فقیهی اصفهانی از اساتید حوزه علمیه قم  : </a:t>
            </a:r>
          </a:p>
          <a:p>
            <a:pPr marL="0" indent="0">
              <a:buFont typeface="Wingdings" panose="05000000000000000000" pitchFamily="2" charset="2"/>
              <a:buNone/>
              <a:defRPr/>
            </a:pPr>
            <a:r>
              <a:rPr lang="ar-SA" sz="2400" dirty="0" smtClean="0">
                <a:effectLst/>
                <a:cs typeface="B Titr" panose="00000700000000000000" pitchFamily="2" charset="-78"/>
              </a:rPr>
              <a:t>آیت الله بهجت ، به این راحتی هر کسی را راه نمی دادند برای ملاقات ، آن هم برای ملاقات های طولانی ولی </a:t>
            </a:r>
            <a:r>
              <a:rPr lang="ar-SA" sz="2800" dirty="0">
                <a:solidFill>
                  <a:srgbClr val="FF0000"/>
                </a:solidFill>
                <a:effectLst/>
                <a:cs typeface="B Titr" panose="00000700000000000000" pitchFamily="2" charset="-78"/>
              </a:rPr>
              <a:t>آیت الله خامنه ای مرتب خدمت آیت الله بهجت می رسیدند و این ها یک رابطه صمیمی داشتند . </a:t>
            </a:r>
          </a:p>
          <a:p>
            <a:pPr marL="0" indent="0">
              <a:buFont typeface="Wingdings" panose="05000000000000000000" pitchFamily="2" charset="2"/>
              <a:buNone/>
              <a:defRPr/>
            </a:pPr>
            <a:r>
              <a:rPr lang="ar-SA" sz="2400" dirty="0" smtClean="0">
                <a:effectLst/>
                <a:cs typeface="B Titr" panose="00000700000000000000" pitchFamily="2" charset="-78"/>
              </a:rPr>
              <a:t>یکی از زمان هایی که ملاقات این دو بزرگوار بوده است ، سحر بود دو ساعت مانده به اذان صبح . </a:t>
            </a:r>
          </a:p>
          <a:p>
            <a:pPr marL="0" indent="0">
              <a:buFont typeface="Wingdings" panose="05000000000000000000" pitchFamily="2" charset="2"/>
              <a:buNone/>
              <a:defRPr/>
            </a:pPr>
            <a:r>
              <a:rPr lang="ar-SA" sz="2400" dirty="0" smtClean="0">
                <a:effectLst/>
                <a:cs typeface="B Titr" panose="00000700000000000000" pitchFamily="2" charset="-78"/>
              </a:rPr>
              <a:t>باز ایشان می گفتند چند سال پیش که آیت الله خامنه ای یک هفته ای تشریف آوردند قم ، جمعیت زیادی برای استقبال آمده بودند در خیابان ها .</a:t>
            </a:r>
            <a:r>
              <a:rPr lang="fa-IR" sz="2400" dirty="0" smtClean="0">
                <a:effectLst/>
                <a:cs typeface="B Titr" panose="00000700000000000000" pitchFamily="2" charset="-78"/>
              </a:rPr>
              <a:t/>
            </a:r>
            <a:br>
              <a:rPr lang="fa-IR" sz="2400" dirty="0" smtClean="0">
                <a:effectLst/>
                <a:cs typeface="B Titr" panose="00000700000000000000" pitchFamily="2" charset="-78"/>
              </a:rPr>
            </a:br>
            <a:r>
              <a:rPr lang="ar-SA" sz="2400" dirty="0" smtClean="0">
                <a:effectLst/>
                <a:cs typeface="B Titr" panose="00000700000000000000" pitchFamily="2" charset="-78"/>
              </a:rPr>
              <a:t>آیت </a:t>
            </a:r>
            <a:r>
              <a:rPr lang="ar-SA" sz="2400" dirty="0">
                <a:effectLst/>
                <a:cs typeface="B Titr" panose="00000700000000000000" pitchFamily="2" charset="-78"/>
              </a:rPr>
              <a:t>الله بهجت هم آمدند جزء جمعیت استقبال کنندگان . یک شخصی به ایشان گفت که حاج آقا شما با این سن و سال آمدید وسط این جمعیت استقبال کنندگان ؟</a:t>
            </a:r>
          </a:p>
          <a:p>
            <a:pPr marL="0" indent="0">
              <a:buFont typeface="Wingdings" panose="05000000000000000000" pitchFamily="2" charset="2"/>
              <a:buNone/>
              <a:defRPr/>
            </a:pPr>
            <a:r>
              <a:rPr lang="ar-SA" sz="2800" dirty="0">
                <a:solidFill>
                  <a:srgbClr val="FF0000"/>
                </a:solidFill>
                <a:effectLst/>
                <a:cs typeface="B Titr" panose="00000700000000000000" pitchFamily="2" charset="-78"/>
              </a:rPr>
              <a:t>آیت الله بهجت فرمودند : " اگر مردم می دانستند که استقبال این سید چقدر ثواب دارد هیچ کس در خانه نمی نشست " </a:t>
            </a:r>
            <a:r>
              <a:rPr lang="ar-SA" sz="2800" dirty="0" smtClean="0">
                <a:solidFill>
                  <a:srgbClr val="FF0000"/>
                </a:solidFill>
                <a:effectLst/>
                <a:cs typeface="B Titr" panose="00000700000000000000" pitchFamily="2" charset="-78"/>
              </a:rPr>
              <a:t>.</a:t>
            </a:r>
            <a:endParaRPr lang="fa-IR" sz="2800" dirty="0" smtClean="0">
              <a:solidFill>
                <a:srgbClr val="FF0000"/>
              </a:solidFill>
              <a:effectLst/>
              <a:cs typeface="B Titr" panose="00000700000000000000" pitchFamily="2" charset="-78"/>
            </a:endParaRPr>
          </a:p>
          <a:p>
            <a:pPr marL="0" indent="0">
              <a:buFont typeface="Wingdings" panose="05000000000000000000" pitchFamily="2" charset="2"/>
              <a:buNone/>
              <a:defRPr/>
            </a:pPr>
            <a:endParaRPr lang="ar-SA" sz="2800" dirty="0">
              <a:solidFill>
                <a:srgbClr val="FF0000"/>
              </a:solidFill>
              <a:effectLst/>
              <a:cs typeface="B Titr" panose="00000700000000000000" pitchFamily="2" charset="-78"/>
            </a:endParaRPr>
          </a:p>
          <a:p>
            <a:pPr marL="0" indent="0">
              <a:buFont typeface="Wingdings" panose="05000000000000000000" pitchFamily="2" charset="2"/>
              <a:buNone/>
              <a:defRPr/>
            </a:pPr>
            <a:r>
              <a:rPr lang="ar-SA" sz="2000" dirty="0" smtClean="0">
                <a:effectLst/>
                <a:cs typeface="B Titr" panose="00000700000000000000" pitchFamily="2" charset="-78"/>
              </a:rPr>
              <a:t> منبع:</a:t>
            </a:r>
          </a:p>
          <a:p>
            <a:pPr marL="0" indent="0">
              <a:buFont typeface="Wingdings" panose="05000000000000000000" pitchFamily="2" charset="2"/>
              <a:buNone/>
              <a:defRPr/>
            </a:pPr>
            <a:r>
              <a:rPr lang="en-US" sz="2000" b="1" dirty="0" smtClean="0">
                <a:effectLst/>
                <a:cs typeface="B Titr" panose="00000700000000000000" pitchFamily="2" charset="-78"/>
              </a:rPr>
              <a:t>https://www.mashreghnews.ir</a:t>
            </a:r>
            <a:r>
              <a:rPr lang="fa-IR" sz="2000" dirty="0" smtClean="0">
                <a:effectLst/>
                <a:cs typeface="B Titr" panose="00000700000000000000" pitchFamily="2" charset="-78"/>
              </a:rPr>
              <a:t/>
            </a:r>
            <a:br>
              <a:rPr lang="fa-IR" sz="2000" dirty="0" smtClean="0">
                <a:effectLst/>
                <a:cs typeface="B Titr" panose="00000700000000000000" pitchFamily="2" charset="-78"/>
              </a:rPr>
            </a:br>
            <a:r>
              <a:rPr lang="ar-SA" sz="1800" dirty="0" smtClean="0">
                <a:effectLst/>
                <a:cs typeface="B Titr" panose="00000700000000000000" pitchFamily="2" charset="-78"/>
              </a:rPr>
              <a:t>رهبر معظم انقلاب از نگاه بزرگان و علما- ۱۴ اردیبهشت ۱۳۹۲</a:t>
            </a:r>
            <a:r>
              <a:rPr lang="en-US" sz="2000" dirty="0" smtClean="0">
                <a:effectLst/>
                <a:cs typeface="B Titr" panose="00000700000000000000" pitchFamily="2" charset="-78"/>
              </a:rPr>
              <a:t/>
            </a:r>
            <a:br>
              <a:rPr lang="en-US" sz="2000" dirty="0" smtClean="0">
                <a:effectLst/>
                <a:cs typeface="B Titr" panose="00000700000000000000" pitchFamily="2" charset="-78"/>
              </a:rPr>
            </a:br>
            <a:endParaRPr lang="en-US" sz="20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88" y="71438"/>
            <a:ext cx="8988425" cy="7129462"/>
          </a:xfrm>
        </p:spPr>
        <p:txBody>
          <a:bodyPr/>
          <a:lstStyle/>
          <a:p>
            <a:pPr marL="0" indent="0">
              <a:buFont typeface="Wingdings" panose="05000000000000000000" pitchFamily="2" charset="2"/>
              <a:buNone/>
              <a:defRPr/>
            </a:pPr>
            <a:r>
              <a:rPr lang="ar-SA" sz="2800" dirty="0">
                <a:solidFill>
                  <a:srgbClr val="FF0000"/>
                </a:solidFill>
                <a:effectLst/>
                <a:cs typeface="B Titr" panose="00000700000000000000" pitchFamily="2" charset="-78"/>
              </a:rPr>
              <a:t>در اوج خدمت در جايگاه رهبري، از عبادت و توسل غافل </a:t>
            </a:r>
            <a:r>
              <a:rPr lang="ar-SA" sz="2800" dirty="0" smtClean="0">
                <a:solidFill>
                  <a:srgbClr val="FF0000"/>
                </a:solidFill>
                <a:effectLst/>
                <a:cs typeface="B Titr" panose="00000700000000000000" pitchFamily="2" charset="-78"/>
              </a:rPr>
              <a:t>نمي‌شوند</a:t>
            </a:r>
            <a:r>
              <a:rPr lang="fa-IR" sz="2800" dirty="0" smtClean="0">
                <a:solidFill>
                  <a:srgbClr val="FF0000"/>
                </a:solidFill>
                <a:effectLst/>
                <a:cs typeface="B Titr" panose="00000700000000000000" pitchFamily="2" charset="-78"/>
              </a:rPr>
              <a:t/>
            </a:r>
            <a:br>
              <a:rPr lang="fa-IR" sz="2800" dirty="0" smtClean="0">
                <a:solidFill>
                  <a:srgbClr val="FF0000"/>
                </a:solidFill>
                <a:effectLst/>
                <a:cs typeface="B Titr" panose="00000700000000000000" pitchFamily="2" charset="-78"/>
              </a:rPr>
            </a:br>
            <a:r>
              <a:rPr lang="ar-SA" sz="2400" dirty="0" smtClean="0">
                <a:effectLst/>
                <a:cs typeface="B Titr" panose="00000700000000000000" pitchFamily="2" charset="-78"/>
              </a:rPr>
              <a:t>هرگز </a:t>
            </a:r>
            <a:r>
              <a:rPr lang="ar-SA" sz="2400" dirty="0">
                <a:effectLst/>
                <a:cs typeface="B Titr" panose="00000700000000000000" pitchFamily="2" charset="-78"/>
              </a:rPr>
              <a:t>مسئوليت‌هاي بزرگ اجرايي، مانع عروج معنوي مقام معظم رهبري نيست. ايشان در اوج خدمت در جايگاه رهبري، از عبادت و توسل غافل نمي‌شوند. معظم له پيش از رهبري نيز در اين پهنه سير مي‌كردند</a:t>
            </a:r>
            <a:r>
              <a:rPr lang="ar-SA" sz="2400" dirty="0" smtClean="0">
                <a:effectLst/>
                <a:cs typeface="B Titr" panose="00000700000000000000" pitchFamily="2" charset="-78"/>
              </a:rPr>
              <a:t>.</a:t>
            </a:r>
            <a:r>
              <a:rPr lang="ar-SA" sz="2400" dirty="0">
                <a:effectLst/>
                <a:cs typeface="B Titr" panose="00000700000000000000" pitchFamily="2" charset="-78"/>
              </a:rPr>
              <a:t/>
            </a:r>
            <a:br>
              <a:rPr lang="ar-SA" sz="2400" dirty="0">
                <a:effectLst/>
                <a:cs typeface="B Titr" panose="00000700000000000000" pitchFamily="2" charset="-78"/>
              </a:rPr>
            </a:br>
            <a:r>
              <a:rPr lang="ar-SA" sz="2400" dirty="0">
                <a:effectLst/>
                <a:cs typeface="B Titr" panose="00000700000000000000" pitchFamily="2" charset="-78"/>
              </a:rPr>
              <a:t>فعاليت‌هاي سياسي و اجتماعي، گاه مانعي بر سر راه مسائل معنوي و عبادي مي‌شوند؛ اما در زندگي حضرت آيت الله خامنه‌اي، سير در اين عرصه نمود خاصي دارد.</a:t>
            </a:r>
            <a:br>
              <a:rPr lang="ar-SA" sz="2400" dirty="0">
                <a:effectLst/>
                <a:cs typeface="B Titr" panose="00000700000000000000" pitchFamily="2" charset="-78"/>
              </a:rPr>
            </a:br>
            <a:r>
              <a:rPr lang="ar-SA" sz="2400" dirty="0" smtClean="0">
                <a:solidFill>
                  <a:srgbClr val="FF0000"/>
                </a:solidFill>
                <a:effectLst/>
                <a:cs typeface="B Titr" panose="00000700000000000000" pitchFamily="2" charset="-78"/>
              </a:rPr>
              <a:t>ايشان </a:t>
            </a:r>
            <a:r>
              <a:rPr lang="ar-SA" sz="2400" dirty="0">
                <a:solidFill>
                  <a:srgbClr val="FF0000"/>
                </a:solidFill>
                <a:effectLst/>
                <a:cs typeface="B Titr" panose="00000700000000000000" pitchFamily="2" charset="-78"/>
              </a:rPr>
              <a:t>سواي از برنامه‌هاي معنوي روزانه و عبادت‌هاي شبانه، گهگاهي پا به حريم قدس رضوي مي‌گذارند و يا نيمه شبي در جمكران به عشق امام زمان(عج) مي‌سوزند</a:t>
            </a:r>
            <a:r>
              <a:rPr lang="ar-SA" sz="2400" dirty="0" smtClean="0">
                <a:solidFill>
                  <a:srgbClr val="FF0000"/>
                </a:solidFill>
                <a:effectLst/>
                <a:cs typeface="B Titr" panose="00000700000000000000" pitchFamily="2" charset="-78"/>
              </a:rPr>
              <a:t>.</a:t>
            </a:r>
            <a:r>
              <a:rPr lang="fa-IR" sz="2400" dirty="0" smtClean="0">
                <a:solidFill>
                  <a:srgbClr val="FF0000"/>
                </a:solidFill>
                <a:effectLst/>
                <a:cs typeface="B Titr" panose="00000700000000000000" pitchFamily="2" charset="-78"/>
              </a:rPr>
              <a:t> </a:t>
            </a:r>
            <a:r>
              <a:rPr lang="ar-SA" sz="2400" dirty="0" smtClean="0">
                <a:solidFill>
                  <a:srgbClr val="FF0000"/>
                </a:solidFill>
                <a:effectLst/>
                <a:cs typeface="B Titr" panose="00000700000000000000" pitchFamily="2" charset="-78"/>
              </a:rPr>
              <a:t>ايشان </a:t>
            </a:r>
            <a:r>
              <a:rPr lang="ar-SA" sz="2400" dirty="0">
                <a:solidFill>
                  <a:srgbClr val="FF0000"/>
                </a:solidFill>
                <a:effectLst/>
                <a:cs typeface="B Titr" panose="00000700000000000000" pitchFamily="2" charset="-78"/>
              </a:rPr>
              <a:t>هرگز از توسل به اولياي خدا و عبادت‌هايي كه باعث صفاي قلب و روحانيت آدمي مي‌شود،‌ غافل نيستند.</a:t>
            </a:r>
            <a:br>
              <a:rPr lang="ar-SA" sz="2400" dirty="0">
                <a:solidFill>
                  <a:srgbClr val="FF0000"/>
                </a:solidFill>
                <a:effectLst/>
                <a:cs typeface="B Titr" panose="00000700000000000000" pitchFamily="2" charset="-78"/>
              </a:rPr>
            </a:br>
            <a:r>
              <a:rPr lang="ar-SA" sz="2400" dirty="0" smtClean="0">
                <a:effectLst/>
                <a:cs typeface="B Titr" panose="00000700000000000000" pitchFamily="2" charset="-78"/>
              </a:rPr>
              <a:t>معظم </a:t>
            </a:r>
            <a:r>
              <a:rPr lang="ar-SA" sz="2400" dirty="0">
                <a:effectLst/>
                <a:cs typeface="B Titr" panose="00000700000000000000" pitchFamily="2" charset="-78"/>
              </a:rPr>
              <a:t>له نه تنها اين حضور در درگاه ربوبي و عبادت‌هاي عارفانه را مانعي بر سر راه انجام وظايف خطير رهبري نمي‌دانند، بلكه اين عبادت‌ها را عاملي براي موفقيت در عرصه خدمت مي‌شمرند كه ما آن را فيض الهي مي‌دانيم.</a:t>
            </a:r>
            <a:r>
              <a:rPr lang="ar-SA" sz="2400" dirty="0">
                <a:solidFill>
                  <a:srgbClr val="FF0000"/>
                </a:solidFill>
                <a:effectLst/>
                <a:cs typeface="B Titr" panose="00000700000000000000" pitchFamily="2" charset="-78"/>
              </a:rPr>
              <a:t/>
            </a:r>
            <a:br>
              <a:rPr lang="ar-SA" sz="2400" dirty="0">
                <a:solidFill>
                  <a:srgbClr val="FF0000"/>
                </a:solidFill>
                <a:effectLst/>
                <a:cs typeface="B Titr" panose="00000700000000000000" pitchFamily="2" charset="-78"/>
              </a:rPr>
            </a:br>
            <a:r>
              <a:rPr lang="ar-SA" sz="2400" dirty="0" smtClean="0">
                <a:solidFill>
                  <a:srgbClr val="FF0000"/>
                </a:solidFill>
                <a:effectLst/>
                <a:cs typeface="B Titr" panose="00000700000000000000" pitchFamily="2" charset="-78"/>
              </a:rPr>
              <a:t>چه </a:t>
            </a:r>
            <a:r>
              <a:rPr lang="ar-SA" sz="2400" dirty="0">
                <a:solidFill>
                  <a:srgbClr val="FF0000"/>
                </a:solidFill>
                <a:effectLst/>
                <a:cs typeface="B Titr" panose="00000700000000000000" pitchFamily="2" charset="-78"/>
              </a:rPr>
              <a:t>شب‌هايي كه جمكران، ميزبان آقا بوده است و مردم نيز شاهد عبادت رهبر فرزانه خود بوده‌اند و چه ايامي كه مقام معظم رهبري در عشق امام علي بن موسي الرضا(ع) سوخته‌اند و مريدان در حسرت حال مرادشان، از خداوند بزرگ درخواست چنين حضوري كرده‌اند. </a:t>
            </a:r>
            <a:endParaRPr lang="fa-IR" sz="1800" dirty="0" smtClean="0">
              <a:solidFill>
                <a:srgbClr val="FF0000"/>
              </a:solidFill>
              <a:effectLst/>
              <a:cs typeface="B Titr" panose="00000700000000000000" pitchFamily="2" charset="-78"/>
            </a:endParaRPr>
          </a:p>
          <a:p>
            <a:pPr marL="0" indent="0">
              <a:buFont typeface="Wingdings" panose="05000000000000000000" pitchFamily="2" charset="2"/>
              <a:buNone/>
              <a:defRPr/>
            </a:pPr>
            <a:r>
              <a:rPr lang="ar-SA" sz="1800" dirty="0" smtClean="0">
                <a:effectLst/>
                <a:cs typeface="B Titr" panose="00000700000000000000" pitchFamily="2" charset="-78"/>
              </a:rPr>
              <a:t> </a:t>
            </a:r>
            <a:r>
              <a:rPr lang="ar-SA" sz="1800" dirty="0">
                <a:effectLst/>
                <a:cs typeface="B Titr" panose="00000700000000000000" pitchFamily="2" charset="-78"/>
              </a:rPr>
              <a:t>منبع: خبرگزاری رسا-یادداشت آیت الله مصباح درباره معنویت امام خامنه </a:t>
            </a:r>
            <a:r>
              <a:rPr lang="ar-SA" sz="1800" dirty="0" smtClean="0">
                <a:effectLst/>
                <a:cs typeface="B Titr" panose="00000700000000000000" pitchFamily="2" charset="-78"/>
              </a:rPr>
              <a:t>ای</a:t>
            </a:r>
            <a:endParaRPr lang="en-US" sz="24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950" y="144463"/>
            <a:ext cx="8783638" cy="6911975"/>
          </a:xfrm>
        </p:spPr>
        <p:txBody>
          <a:bodyPr/>
          <a:lstStyle/>
          <a:p>
            <a:pPr marL="0" indent="0">
              <a:buFont typeface="Wingdings" panose="05000000000000000000" pitchFamily="2" charset="2"/>
              <a:buNone/>
              <a:defRPr/>
            </a:pPr>
            <a:r>
              <a:rPr lang="fa-IR" sz="2800" dirty="0" smtClean="0">
                <a:effectLst/>
                <a:cs typeface="B Titr" panose="00000700000000000000" pitchFamily="2" charset="-78"/>
              </a:rPr>
              <a:t>حاج آقا توسلی :</a:t>
            </a:r>
          </a:p>
          <a:p>
            <a:pPr marL="0" indent="0">
              <a:buFont typeface="Wingdings" panose="05000000000000000000" pitchFamily="2" charset="2"/>
              <a:buNone/>
              <a:defRPr/>
            </a:pPr>
            <a:r>
              <a:rPr lang="fa-IR" sz="2800" dirty="0" smtClean="0">
                <a:effectLst/>
                <a:cs typeface="B Titr" panose="00000700000000000000" pitchFamily="2" charset="-78"/>
              </a:rPr>
              <a:t>در مدرسه حجتیه با ایشان هم حجره بودم. </a:t>
            </a:r>
            <a:r>
              <a:rPr lang="fa-IR" sz="2800" dirty="0" smtClean="0">
                <a:solidFill>
                  <a:srgbClr val="FF0000"/>
                </a:solidFill>
                <a:effectLst/>
                <a:cs typeface="B Titr" panose="00000700000000000000" pitchFamily="2" charset="-78"/>
              </a:rPr>
              <a:t>تهجد وشب زنده داری معظّم له درهمان ایام جوانی،یک عبـادت خاصی بود </a:t>
            </a:r>
            <a:r>
              <a:rPr lang="fa-IR" sz="2800" dirty="0" smtClean="0">
                <a:effectLst/>
                <a:cs typeface="B Titr" panose="00000700000000000000" pitchFamily="2" charset="-78"/>
              </a:rPr>
              <a:t>هر روز هنگام اذان صبح ،ایشان جلوی در مدرسه حجتیه، با صدای بلند اذان</a:t>
            </a:r>
            <a:br>
              <a:rPr lang="fa-IR" sz="2800" dirty="0" smtClean="0">
                <a:effectLst/>
                <a:cs typeface="B Titr" panose="00000700000000000000" pitchFamily="2" charset="-78"/>
              </a:rPr>
            </a:br>
            <a:r>
              <a:rPr lang="fa-IR" sz="2800" dirty="0" smtClean="0">
                <a:effectLst/>
                <a:cs typeface="B Titr" panose="00000700000000000000" pitchFamily="2" charset="-78"/>
              </a:rPr>
              <a:t> می گفتند ،هرگاه همراه ایشان به جمکران می رفتم معظم له را مردی استثنایی می دیدم. ایشان توجهات خاصی به امام زمان </a:t>
            </a:r>
            <a:r>
              <a:rPr lang="fa-IR" sz="1800" dirty="0" smtClean="0">
                <a:effectLst/>
                <a:cs typeface="B Titr" panose="00000700000000000000" pitchFamily="2" charset="-78"/>
              </a:rPr>
              <a:t>(عج الله تعالی فرجه الشریف) </a:t>
            </a:r>
            <a:r>
              <a:rPr lang="fa-IR" sz="2800" dirty="0" smtClean="0">
                <a:effectLst/>
                <a:cs typeface="B Titr" panose="00000700000000000000" pitchFamily="2" charset="-78"/>
              </a:rPr>
              <a:t>داشتند</a:t>
            </a:r>
            <a:r>
              <a:rPr lang="fa-IR" sz="2400" dirty="0" smtClean="0">
                <a:effectLst/>
                <a:cs typeface="B Titr" panose="00000700000000000000" pitchFamily="2" charset="-78"/>
              </a:rPr>
              <a:t>.))(</a:t>
            </a:r>
            <a:r>
              <a:rPr lang="fa-IR" sz="2400" dirty="0">
                <a:effectLst/>
                <a:cs typeface="B Titr" panose="00000700000000000000" pitchFamily="2" charset="-78"/>
              </a:rPr>
              <a:t>شیرازی ، علی، پرتوی از خورشید، ص 71 </a:t>
            </a:r>
            <a:r>
              <a:rPr lang="fa-IR" sz="2400" dirty="0" smtClean="0">
                <a:effectLst/>
                <a:cs typeface="B Titr" panose="00000700000000000000" pitchFamily="2" charset="-78"/>
              </a:rPr>
              <a:t>)</a:t>
            </a:r>
          </a:p>
          <a:p>
            <a:pPr marL="0" indent="0">
              <a:buFont typeface="Wingdings" panose="05000000000000000000" pitchFamily="2" charset="2"/>
              <a:buNone/>
              <a:defRPr/>
            </a:pPr>
            <a:endParaRPr lang="fa-IR" sz="2800" dirty="0" smtClean="0">
              <a:effectLst/>
              <a:cs typeface="B Titr" panose="00000700000000000000" pitchFamily="2" charset="-78"/>
            </a:endParaRPr>
          </a:p>
          <a:p>
            <a:pPr marL="0" indent="0">
              <a:buFont typeface="Wingdings" panose="05000000000000000000" pitchFamily="2" charset="2"/>
              <a:buNone/>
              <a:defRPr/>
            </a:pPr>
            <a:r>
              <a:rPr lang="fa-IR" sz="2800" dirty="0" smtClean="0">
                <a:effectLst/>
                <a:cs typeface="B Titr" panose="00000700000000000000" pitchFamily="2" charset="-78"/>
              </a:rPr>
              <a:t>حجت الاسلام و المسلمین موسوی کاشانی:</a:t>
            </a:r>
            <a:br>
              <a:rPr lang="fa-IR" sz="2800" dirty="0" smtClean="0">
                <a:effectLst/>
                <a:cs typeface="B Titr" panose="00000700000000000000" pitchFamily="2" charset="-78"/>
              </a:rPr>
            </a:br>
            <a:r>
              <a:rPr lang="fa-IR" sz="2800" dirty="0" smtClean="0">
                <a:solidFill>
                  <a:srgbClr val="FF0000"/>
                </a:solidFill>
                <a:effectLst/>
                <a:cs typeface="B Titr" panose="00000700000000000000" pitchFamily="2" charset="-78"/>
              </a:rPr>
              <a:t>حالات مقام معظم رهبری هنگام عبادت، فوق العاده است. معظمّ له در حال نماز، آن چنان خاشع است که اگر کسی پشت سر ایشان نماز بخواند، معنویتی در او ایجاد می شود که قابل وصف نیست. </a:t>
            </a:r>
            <a:r>
              <a:rPr lang="fa-IR" sz="2800" dirty="0" smtClean="0">
                <a:effectLst/>
                <a:cs typeface="B Titr" panose="00000700000000000000" pitchFamily="2" charset="-78"/>
              </a:rPr>
              <a:t>این حالت در ماه مبارک رمضان، فوق العاده می شود. معظّم له در طول سال، دعا و نیایش بسیاری به درگاه خداوند دارند و در ماه مبارک، بیشتر به راز و نیاز می پردازند</a:t>
            </a:r>
            <a:r>
              <a:rPr lang="fa-IR" sz="2400" dirty="0" smtClean="0">
                <a:effectLst/>
                <a:cs typeface="B Titr" panose="00000700000000000000" pitchFamily="2" charset="-78"/>
              </a:rPr>
              <a:t>.(</a:t>
            </a:r>
            <a:r>
              <a:rPr lang="fa-IR" sz="2400" dirty="0">
                <a:effectLst/>
                <a:cs typeface="B Titr" panose="00000700000000000000" pitchFamily="2" charset="-78"/>
              </a:rPr>
              <a:t>همان ،70 </a:t>
            </a:r>
            <a:r>
              <a:rPr lang="fa-IR" sz="2400" dirty="0" smtClean="0">
                <a:effectLst/>
                <a:cs typeface="B Titr" panose="00000700000000000000" pitchFamily="2" charset="-78"/>
              </a:rPr>
              <a:t>)</a:t>
            </a:r>
            <a:endParaRPr lang="en-US" sz="28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68288" y="314325"/>
            <a:ext cx="8637587" cy="1003300"/>
          </a:xfrm>
        </p:spPr>
        <p:txBody>
          <a:bodyPr/>
          <a:lstStyle/>
          <a:p>
            <a:pPr eaLnBrk="1" hangingPunct="1">
              <a:defRPr/>
            </a:pPr>
            <a:r>
              <a:rPr lang="ar-SA" sz="5900" b="1" dirty="0" smtClean="0">
                <a:solidFill>
                  <a:srgbClr val="00B050"/>
                </a:solidFill>
                <a:cs typeface="B Jadid" panose="00000700000000000000" pitchFamily="2" charset="-78"/>
              </a:rPr>
              <a:t>تعریف منظومه فکری </a:t>
            </a:r>
            <a:endParaRPr lang="fa-IR" sz="5900" b="1" dirty="0" smtClean="0">
              <a:solidFill>
                <a:srgbClr val="00B050"/>
              </a:solidFill>
              <a:cs typeface="B Jadid" panose="00000700000000000000" pitchFamily="2" charset="-78"/>
            </a:endParaRPr>
          </a:p>
        </p:txBody>
      </p:sp>
      <p:sp>
        <p:nvSpPr>
          <p:cNvPr id="28675" name="Content Placeholder 2"/>
          <p:cNvSpPr>
            <a:spLocks noGrp="1"/>
          </p:cNvSpPr>
          <p:nvPr>
            <p:ph idx="1"/>
          </p:nvPr>
        </p:nvSpPr>
        <p:spPr>
          <a:xfrm>
            <a:off x="93663" y="1512888"/>
            <a:ext cx="8985250" cy="5286375"/>
          </a:xfrm>
        </p:spPr>
        <p:txBody>
          <a:bodyPr>
            <a:normAutofit fontScale="85000" lnSpcReduction="10000"/>
          </a:bodyPr>
          <a:lstStyle/>
          <a:p>
            <a:pPr marL="0" indent="0" algn="just">
              <a:lnSpc>
                <a:spcPct val="150000"/>
              </a:lnSpc>
              <a:buFont typeface="Wingdings" panose="05000000000000000000" pitchFamily="2" charset="2"/>
              <a:buNone/>
              <a:defRPr/>
            </a:pPr>
            <a:r>
              <a:rPr lang="ar-SA" sz="2800" dirty="0" smtClean="0">
                <a:cs typeface="B Titr" panose="00000700000000000000" pitchFamily="2" charset="-78"/>
              </a:rPr>
              <a:t>1</a:t>
            </a:r>
            <a:r>
              <a:rPr lang="ar-SA" sz="2800" b="1" dirty="0" smtClean="0">
                <a:cs typeface="B Titr" panose="00000700000000000000" pitchFamily="2" charset="-78"/>
              </a:rPr>
              <a:t>- منظومه فکری، چهارچوب کامل و جامع تحلیلی ازمکتب فکری شخص و فرد مورد نظر است که بتواند همه پرسش های مربوط به موضوعات گوناگون را از منظر آن شخص جواب دهد.</a:t>
            </a:r>
            <a:endParaRPr lang="fa-IR" sz="2800" b="1" dirty="0" smtClean="0">
              <a:cs typeface="B Titr" panose="00000700000000000000" pitchFamily="2" charset="-78"/>
            </a:endParaRPr>
          </a:p>
          <a:p>
            <a:pPr marL="0" indent="0" algn="just">
              <a:lnSpc>
                <a:spcPct val="150000"/>
              </a:lnSpc>
              <a:buFont typeface="Wingdings" panose="05000000000000000000" pitchFamily="2" charset="2"/>
              <a:buNone/>
              <a:defRPr/>
            </a:pPr>
            <a:r>
              <a:rPr lang="ar-SA" sz="2800" b="1" dirty="0" smtClean="0">
                <a:cs typeface="B Titr" panose="00000700000000000000" pitchFamily="2" charset="-78"/>
              </a:rPr>
              <a:t> اين ساختار و چهارچوب تحليلي بايد به الگوسازی و راهبردسازی و برنامه عملیاتی ختم شود؛ يعنی معادلات کاربردی از آن بیرون بیاید. </a:t>
            </a:r>
            <a:endParaRPr lang="en-US" sz="2800" b="1" dirty="0" smtClean="0">
              <a:cs typeface="B Titr" panose="00000700000000000000" pitchFamily="2" charset="-78"/>
            </a:endParaRPr>
          </a:p>
          <a:p>
            <a:pPr marL="0" indent="0" algn="just">
              <a:lnSpc>
                <a:spcPct val="150000"/>
              </a:lnSpc>
              <a:buFont typeface="Wingdings" panose="05000000000000000000" pitchFamily="2" charset="2"/>
              <a:buNone/>
              <a:defRPr/>
            </a:pPr>
            <a:r>
              <a:rPr lang="ar-SA" sz="2800" b="1" dirty="0" smtClean="0">
                <a:cs typeface="B Titr" panose="00000700000000000000" pitchFamily="2" charset="-78"/>
              </a:rPr>
              <a:t>2- منظومه فکری پژوهشی راهبردی است در راستای تبیین دقیق</a:t>
            </a:r>
            <a:endParaRPr lang="en-US" sz="2800" b="1" dirty="0" smtClean="0">
              <a:cs typeface="B Titr" panose="00000700000000000000" pitchFamily="2" charset="-78"/>
            </a:endParaRPr>
          </a:p>
          <a:p>
            <a:pPr marL="0" indent="0" algn="just">
              <a:lnSpc>
                <a:spcPct val="150000"/>
              </a:lnSpc>
              <a:buFont typeface="Wingdings" panose="05000000000000000000" pitchFamily="2" charset="2"/>
              <a:buNone/>
              <a:defRPr/>
            </a:pPr>
            <a:r>
              <a:rPr lang="ar-SA" sz="2800" b="1" dirty="0" smtClean="0">
                <a:solidFill>
                  <a:srgbClr val="C00000"/>
                </a:solidFill>
                <a:cs typeface="B Titr" panose="00000700000000000000" pitchFamily="2" charset="-78"/>
              </a:rPr>
              <a:t>الف: نقشه اصول و شاخصهای اهداف فکری شخص و فرد مورد نظر با سه ويژگی </a:t>
            </a:r>
            <a:r>
              <a:rPr lang="ar-SA" sz="2800" b="1" dirty="0" smtClean="0">
                <a:solidFill>
                  <a:srgbClr val="00B050"/>
                </a:solidFill>
                <a:cs typeface="B Titr" panose="00000700000000000000" pitchFamily="2" charset="-78"/>
              </a:rPr>
              <a:t>جامعيت</a:t>
            </a:r>
            <a:r>
              <a:rPr lang="ar-SA" sz="2800" b="1" dirty="0" smtClean="0">
                <a:solidFill>
                  <a:srgbClr val="C00000"/>
                </a:solidFill>
                <a:cs typeface="B Titr" panose="00000700000000000000" pitchFamily="2" charset="-78"/>
              </a:rPr>
              <a:t>،</a:t>
            </a:r>
            <a:r>
              <a:rPr lang="ar-SA" sz="2800" b="1" dirty="0" smtClean="0">
                <a:solidFill>
                  <a:srgbClr val="0070C0"/>
                </a:solidFill>
                <a:cs typeface="B Titr" panose="00000700000000000000" pitchFamily="2" charset="-78"/>
              </a:rPr>
              <a:t>وضوح</a:t>
            </a:r>
            <a:r>
              <a:rPr lang="ar-SA" sz="2800" b="1" dirty="0" smtClean="0">
                <a:solidFill>
                  <a:srgbClr val="C00000"/>
                </a:solidFill>
                <a:cs typeface="B Titr" panose="00000700000000000000" pitchFamily="2" charset="-78"/>
              </a:rPr>
              <a:t> و </a:t>
            </a:r>
            <a:r>
              <a:rPr lang="ar-SA" sz="2800" b="1" dirty="0" smtClean="0">
                <a:solidFill>
                  <a:srgbClr val="7030A0"/>
                </a:solidFill>
                <a:cs typeface="B Titr" panose="00000700000000000000" pitchFamily="2" charset="-78"/>
              </a:rPr>
              <a:t>نظام مندی</a:t>
            </a:r>
            <a:endParaRPr lang="en-US" sz="2800" b="1" dirty="0" smtClean="0">
              <a:solidFill>
                <a:srgbClr val="7030A0"/>
              </a:solidFill>
              <a:cs typeface="B Titr" panose="00000700000000000000" pitchFamily="2" charset="-78"/>
            </a:endParaRPr>
          </a:p>
          <a:p>
            <a:pPr marL="0" indent="0" algn="just">
              <a:lnSpc>
                <a:spcPct val="150000"/>
              </a:lnSpc>
              <a:buFont typeface="Wingdings" panose="05000000000000000000" pitchFamily="2" charset="2"/>
              <a:buNone/>
              <a:defRPr/>
            </a:pPr>
            <a:r>
              <a:rPr lang="ar-SA" sz="2800" b="1" dirty="0" smtClean="0">
                <a:solidFill>
                  <a:srgbClr val="C00000"/>
                </a:solidFill>
                <a:cs typeface="B Titr" panose="00000700000000000000" pitchFamily="2" charset="-78"/>
              </a:rPr>
              <a:t>ب: اصول و روشهای بستر سازی برای تحقق اهداف فکری شخص و فرد مورد نظر</a:t>
            </a:r>
            <a:endParaRPr lang="fa-IR" sz="2800" b="1" dirty="0" smtClean="0">
              <a:solidFill>
                <a:srgbClr val="C00000"/>
              </a:solidFill>
              <a:cs typeface="B Titr" panose="00000700000000000000" pitchFamily="2" charset="-78"/>
            </a:endParaRPr>
          </a:p>
          <a:p>
            <a:pPr marL="0" indent="0" algn="just">
              <a:lnSpc>
                <a:spcPct val="150000"/>
              </a:lnSpc>
              <a:buFont typeface="Wingdings" panose="05000000000000000000" pitchFamily="2" charset="2"/>
              <a:buNone/>
              <a:defRPr/>
            </a:pPr>
            <a:endParaRPr lang="en-US" sz="2800" b="1" dirty="0" smtClean="0">
              <a:solidFill>
                <a:srgbClr val="C00000"/>
              </a:solidFill>
              <a:cs typeface="B Titr" panose="00000700000000000000" pitchFamily="2" charset="-78"/>
            </a:endParaRPr>
          </a:p>
          <a:p>
            <a:pPr algn="just">
              <a:lnSpc>
                <a:spcPct val="150000"/>
              </a:lnSpc>
              <a:buFont typeface="Wingdings 2" panose="05020102010507070707" pitchFamily="18" charset="2"/>
              <a:buNone/>
              <a:defRPr/>
            </a:pPr>
            <a:endParaRPr lang="en-US" sz="2400" b="1" dirty="0" smtClean="0">
              <a:cs typeface="B Nazanin" panose="00000400000000000000" pitchFamily="2" charset="-78"/>
            </a:endParaRPr>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88" y="71438"/>
            <a:ext cx="9001125" cy="6985000"/>
          </a:xfrm>
        </p:spPr>
        <p:txBody>
          <a:bodyPr/>
          <a:lstStyle/>
          <a:p>
            <a:pPr marL="0" indent="0">
              <a:buFont typeface="Wingdings" panose="05000000000000000000" pitchFamily="2" charset="2"/>
              <a:buNone/>
              <a:defRPr/>
            </a:pPr>
            <a:r>
              <a:rPr lang="fa-IR" sz="2800" dirty="0" smtClean="0">
                <a:solidFill>
                  <a:srgbClr val="C00000"/>
                </a:solidFill>
                <a:effectLst/>
                <a:cs typeface="B Titr" panose="00000700000000000000" pitchFamily="2" charset="-78"/>
              </a:rPr>
              <a:t>غفلت از نعمت بی نظیر ولایت</a:t>
            </a:r>
            <a:r>
              <a:rPr lang="fa-IR" sz="2500" dirty="0" smtClean="0">
                <a:effectLst/>
                <a:cs typeface="B Titr" panose="00000700000000000000" pitchFamily="2" charset="-78"/>
              </a:rPr>
              <a:t/>
            </a:r>
            <a:br>
              <a:rPr lang="fa-IR" sz="2500" dirty="0" smtClean="0">
                <a:effectLst/>
                <a:cs typeface="B Titr" panose="00000700000000000000" pitchFamily="2" charset="-78"/>
              </a:rPr>
            </a:br>
            <a:r>
              <a:rPr lang="ar-SA" sz="2500" dirty="0" smtClean="0">
                <a:effectLst/>
                <a:cs typeface="B Titr" panose="00000700000000000000" pitchFamily="2" charset="-78"/>
              </a:rPr>
              <a:t>امام </a:t>
            </a:r>
            <a:r>
              <a:rPr lang="ar-SA" sz="2500" dirty="0">
                <a:effectLst/>
                <a:cs typeface="B Titr" panose="00000700000000000000" pitchFamily="2" charset="-78"/>
              </a:rPr>
              <a:t>خامنه ای</a:t>
            </a:r>
            <a:r>
              <a:rPr lang="ar-SA" sz="1400" dirty="0">
                <a:effectLst/>
                <a:cs typeface="B Titr" panose="00000700000000000000" pitchFamily="2" charset="-78"/>
              </a:rPr>
              <a:t>(مد ظله العالی) </a:t>
            </a:r>
            <a:r>
              <a:rPr lang="ar-SA" sz="2500" dirty="0">
                <a:effectLst/>
                <a:cs typeface="B Titr" panose="00000700000000000000" pitchFamily="2" charset="-78"/>
              </a:rPr>
              <a:t>پیرو تمام عیار سیره اهل بیت(ع)  و میراث دار نسلی از متفکران اصیل شیعی است که  با وجود تمام برجستگی های فکری  و اذعان راهبرداندیشان رقیب، متاسفانه در بین عموم مردم و نخبگان خودی کمتر شناخته شده و حجاب مدیریت سیاسی </a:t>
            </a:r>
            <a:r>
              <a:rPr lang="ar-SA" sz="2500" dirty="0" smtClean="0">
                <a:effectLst/>
                <a:cs typeface="B Titr" panose="00000700000000000000" pitchFamily="2" charset="-78"/>
              </a:rPr>
              <a:t>بر </a:t>
            </a:r>
            <a:r>
              <a:rPr lang="ar-SA" sz="2500" dirty="0">
                <a:effectLst/>
                <a:cs typeface="B Titr" panose="00000700000000000000" pitchFamily="2" charset="-78"/>
              </a:rPr>
              <a:t>رهبری راهبردی و تمدن ساز </a:t>
            </a:r>
            <a:r>
              <a:rPr lang="ar-SA" sz="2500" dirty="0" smtClean="0">
                <a:effectLst/>
                <a:cs typeface="B Titr" panose="00000700000000000000" pitchFamily="2" charset="-78"/>
              </a:rPr>
              <a:t>ا</a:t>
            </a:r>
            <a:r>
              <a:rPr lang="fa-IR" sz="2500" dirty="0" smtClean="0">
                <a:effectLst/>
                <a:cs typeface="B Titr" panose="00000700000000000000" pitchFamily="2" charset="-78"/>
              </a:rPr>
              <a:t>یشان</a:t>
            </a:r>
            <a:r>
              <a:rPr lang="ar-SA" sz="2500" dirty="0" smtClean="0">
                <a:effectLst/>
                <a:cs typeface="B Titr" panose="00000700000000000000" pitchFamily="2" charset="-78"/>
              </a:rPr>
              <a:t> </a:t>
            </a:r>
            <a:r>
              <a:rPr lang="ar-SA" sz="2500" dirty="0">
                <a:effectLst/>
                <a:cs typeface="B Titr" panose="00000700000000000000" pitchFamily="2" charset="-78"/>
              </a:rPr>
              <a:t>سایه افکنده است</a:t>
            </a:r>
            <a:r>
              <a:rPr lang="en-US" sz="2500" dirty="0">
                <a:effectLst/>
                <a:cs typeface="B Titr" panose="00000700000000000000" pitchFamily="2" charset="-78"/>
              </a:rPr>
              <a:t> .</a:t>
            </a:r>
          </a:p>
          <a:p>
            <a:pPr marL="0" indent="0">
              <a:buFont typeface="Wingdings" panose="05000000000000000000" pitchFamily="2" charset="2"/>
              <a:buNone/>
              <a:defRPr/>
            </a:pPr>
            <a:r>
              <a:rPr lang="ar-SA" sz="2800" dirty="0">
                <a:solidFill>
                  <a:srgbClr val="FF0000"/>
                </a:solidFill>
                <a:effectLst/>
                <a:cs typeface="B Titr" panose="00000700000000000000" pitchFamily="2" charset="-78"/>
              </a:rPr>
              <a:t>اطرافیان و نزدیکان رهبر حکیم انقلاب نیز در بازنمایی عمق تفکر </a:t>
            </a:r>
            <a:r>
              <a:rPr lang="fa-IR" sz="2800" dirty="0" smtClean="0">
                <a:solidFill>
                  <a:srgbClr val="FF0000"/>
                </a:solidFill>
                <a:effectLst/>
                <a:cs typeface="B Titr" panose="00000700000000000000" pitchFamily="2" charset="-78"/>
              </a:rPr>
              <a:t>ایشان</a:t>
            </a:r>
            <a:r>
              <a:rPr lang="ar-SA" sz="2800" dirty="0" smtClean="0">
                <a:solidFill>
                  <a:srgbClr val="FF0000"/>
                </a:solidFill>
                <a:effectLst/>
                <a:cs typeface="B Titr" panose="00000700000000000000" pitchFamily="2" charset="-78"/>
              </a:rPr>
              <a:t> </a:t>
            </a:r>
            <a:r>
              <a:rPr lang="ar-SA" sz="2800" dirty="0">
                <a:solidFill>
                  <a:srgbClr val="FF0000"/>
                </a:solidFill>
                <a:effectLst/>
                <a:cs typeface="B Titr" panose="00000700000000000000" pitchFamily="2" charset="-78"/>
              </a:rPr>
              <a:t>ناکارآمد بوده اند. زیرا توجه لازم به جامعیت نظام معنایی  و وجوه عقلانی و تفکر نظام مند ایشان در کنار چهره قدسی و شخصیت معنوی رهبری جمهوری اسلامی صورت نگرفته است.</a:t>
            </a:r>
            <a:endParaRPr lang="en-US" sz="2800" dirty="0">
              <a:solidFill>
                <a:srgbClr val="FF0000"/>
              </a:solidFill>
              <a:effectLst/>
              <a:cs typeface="B Titr" panose="00000700000000000000" pitchFamily="2" charset="-78"/>
            </a:endParaRPr>
          </a:p>
          <a:p>
            <a:pPr marL="0" indent="0">
              <a:buFont typeface="Wingdings" panose="05000000000000000000" pitchFamily="2" charset="2"/>
              <a:buNone/>
              <a:defRPr/>
            </a:pPr>
            <a:r>
              <a:rPr lang="ar-SA" sz="2500" dirty="0">
                <a:effectLst/>
                <a:cs typeface="B Titr" panose="00000700000000000000" pitchFamily="2" charset="-78"/>
              </a:rPr>
              <a:t>در حالی که ایشان متفکری است که عرصه اندیشه ورزی و نظریه پردازی را به عرصه عمل پیوند داده و تمام کنش ها و تصمیمات معظم له برآیند نظام معنایی اوست.</a:t>
            </a:r>
            <a:endParaRPr lang="en-US" sz="2500" dirty="0">
              <a:effectLst/>
              <a:cs typeface="B Titr" panose="00000700000000000000" pitchFamily="2" charset="-78"/>
            </a:endParaRPr>
          </a:p>
          <a:p>
            <a:pPr marL="0" indent="0">
              <a:buFont typeface="Wingdings" panose="05000000000000000000" pitchFamily="2" charset="2"/>
              <a:buNone/>
              <a:defRPr/>
            </a:pPr>
            <a:r>
              <a:rPr lang="ar-SA" sz="2500" dirty="0">
                <a:effectLst/>
                <a:cs typeface="B Titr" panose="00000700000000000000" pitchFamily="2" charset="-78"/>
              </a:rPr>
              <a:t> </a:t>
            </a:r>
            <a:r>
              <a:rPr lang="ar-SA" sz="2500" dirty="0" smtClean="0">
                <a:effectLst/>
                <a:cs typeface="B Titr" panose="00000700000000000000" pitchFamily="2" charset="-78"/>
              </a:rPr>
              <a:t> </a:t>
            </a:r>
            <a:r>
              <a:rPr lang="ar-SA" sz="2500" dirty="0">
                <a:effectLst/>
                <a:cs typeface="B Titr" panose="00000700000000000000" pitchFamily="2" charset="-78"/>
              </a:rPr>
              <a:t>امام خامنه ای</a:t>
            </a:r>
            <a:r>
              <a:rPr lang="ar-SA" sz="1400" dirty="0">
                <a:effectLst/>
                <a:cs typeface="B Titr" panose="00000700000000000000" pitchFamily="2" charset="-78"/>
              </a:rPr>
              <a:t>(مد ظله العالی)  </a:t>
            </a:r>
            <a:r>
              <a:rPr lang="ar-SA" sz="2500" dirty="0">
                <a:effectLst/>
                <a:cs typeface="B Titr" panose="00000700000000000000" pitchFamily="2" charset="-78"/>
              </a:rPr>
              <a:t>امتداد امام خمینی(ره) در اصول و فروع  و ابعاد  تفکر و عمل است که </a:t>
            </a:r>
            <a:r>
              <a:rPr lang="ar-SA" sz="2500" dirty="0">
                <a:solidFill>
                  <a:srgbClr val="FF0000"/>
                </a:solidFill>
                <a:effectLst/>
                <a:cs typeface="B Titr" panose="00000700000000000000" pitchFamily="2" charset="-78"/>
              </a:rPr>
              <a:t>حجاب های معاصرت، دشمنی ، جهل و غفلت </a:t>
            </a:r>
            <a:r>
              <a:rPr lang="ar-SA" sz="2500" dirty="0">
                <a:effectLst/>
                <a:cs typeface="B Titr" panose="00000700000000000000" pitchFamily="2" charset="-78"/>
              </a:rPr>
              <a:t>هر کدام به نوعی نظام واره فکری امام خامنه ای را در بر گرفته و مانع  شناخت درست و دقیق شخصیت ایشان شده است </a:t>
            </a:r>
            <a:r>
              <a:rPr lang="en-US" sz="2500" dirty="0">
                <a:effectLst/>
                <a:cs typeface="B Titr" panose="00000700000000000000" pitchFamily="2" charset="-78"/>
              </a:rPr>
              <a:t>.</a:t>
            </a:r>
          </a:p>
          <a:p>
            <a:pPr marL="0" indent="0">
              <a:buFont typeface="Wingdings" panose="05000000000000000000" pitchFamily="2" charset="2"/>
              <a:buNone/>
              <a:defRPr/>
            </a:pPr>
            <a:endParaRPr lang="en-US" sz="2400" dirty="0">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360363"/>
            <a:ext cx="8785225" cy="6192837"/>
          </a:xfrm>
        </p:spPr>
        <p:txBody>
          <a:bodyPr/>
          <a:lstStyle/>
          <a:p>
            <a:pPr marL="0" indent="0">
              <a:buFont typeface="Wingdings" panose="05000000000000000000" pitchFamily="2" charset="2"/>
              <a:buNone/>
              <a:defRPr/>
            </a:pPr>
            <a:r>
              <a:rPr lang="fa-IR" sz="3600" dirty="0" smtClean="0">
                <a:solidFill>
                  <a:srgbClr val="C00000"/>
                </a:solidFill>
                <a:cs typeface="B Titr" panose="00000700000000000000" pitchFamily="2" charset="-78"/>
              </a:rPr>
              <a:t>ارکان اندیشه های امام خامنه ای</a:t>
            </a:r>
            <a:r>
              <a:rPr lang="ar-SA" sz="1400" dirty="0">
                <a:effectLst/>
                <a:cs typeface="B Titr" panose="00000700000000000000" pitchFamily="2" charset="-78"/>
              </a:rPr>
              <a:t>(مد ظله العالی) </a:t>
            </a:r>
            <a:r>
              <a:rPr lang="fa-IR" dirty="0" smtClean="0">
                <a:solidFill>
                  <a:srgbClr val="FF0000"/>
                </a:solidFill>
                <a:cs typeface="B Titr" panose="00000700000000000000" pitchFamily="2" charset="-78"/>
              </a:rPr>
              <a:t/>
            </a:r>
            <a:br>
              <a:rPr lang="fa-IR" dirty="0" smtClean="0">
                <a:solidFill>
                  <a:srgbClr val="FF0000"/>
                </a:solidFill>
                <a:cs typeface="B Titr" panose="00000700000000000000" pitchFamily="2" charset="-78"/>
              </a:rPr>
            </a:br>
            <a:endParaRPr lang="fa-IR" dirty="0" smtClean="0">
              <a:solidFill>
                <a:srgbClr val="FF0000"/>
              </a:solidFill>
              <a:cs typeface="B Titr" panose="00000700000000000000" pitchFamily="2" charset="-78"/>
            </a:endParaRPr>
          </a:p>
          <a:p>
            <a:pPr marL="0" indent="0">
              <a:buFont typeface="Wingdings" panose="05000000000000000000" pitchFamily="2" charset="2"/>
              <a:buNone/>
              <a:defRPr/>
            </a:pPr>
            <a:r>
              <a:rPr lang="fa-IR" dirty="0" smtClean="0">
                <a:cs typeface="B Titr" panose="00000700000000000000" pitchFamily="2" charset="-78"/>
              </a:rPr>
              <a:t>1- عقلانیت</a:t>
            </a:r>
          </a:p>
          <a:p>
            <a:pPr marL="0" indent="0">
              <a:buFont typeface="Wingdings" panose="05000000000000000000" pitchFamily="2" charset="2"/>
              <a:buNone/>
              <a:defRPr/>
            </a:pPr>
            <a:r>
              <a:rPr lang="ar-SA" dirty="0" smtClean="0">
                <a:solidFill>
                  <a:srgbClr val="FF0000"/>
                </a:solidFill>
                <a:effectLst/>
                <a:cs typeface="B Titr" panose="00000700000000000000" pitchFamily="2" charset="-78"/>
              </a:rPr>
              <a:t>نگاه </a:t>
            </a:r>
            <a:r>
              <a:rPr lang="ar-SA" dirty="0">
                <a:solidFill>
                  <a:srgbClr val="FF0000"/>
                </a:solidFill>
                <a:effectLst/>
                <a:cs typeface="B Titr" panose="00000700000000000000" pitchFamily="2" charset="-78"/>
              </a:rPr>
              <a:t>عقلانی، با برنامه </a:t>
            </a:r>
            <a:r>
              <a:rPr lang="ar-SA" dirty="0" smtClean="0">
                <a:solidFill>
                  <a:srgbClr val="FF0000"/>
                </a:solidFill>
                <a:effectLst/>
                <a:cs typeface="B Titr" panose="00000700000000000000" pitchFamily="2" charset="-78"/>
              </a:rPr>
              <a:t>، </a:t>
            </a:r>
            <a:r>
              <a:rPr lang="ar-SA" dirty="0">
                <a:solidFill>
                  <a:srgbClr val="FF0000"/>
                </a:solidFill>
                <a:effectLst/>
                <a:cs typeface="B Titr" panose="00000700000000000000" pitchFamily="2" charset="-78"/>
              </a:rPr>
              <a:t>محاسبه </a:t>
            </a:r>
            <a:r>
              <a:rPr lang="ar-SA" dirty="0" smtClean="0">
                <a:solidFill>
                  <a:srgbClr val="FF0000"/>
                </a:solidFill>
                <a:effectLst/>
                <a:cs typeface="B Titr" panose="00000700000000000000" pitchFamily="2" charset="-78"/>
              </a:rPr>
              <a:t>، </a:t>
            </a:r>
            <a:r>
              <a:rPr lang="ar-SA" dirty="0">
                <a:solidFill>
                  <a:srgbClr val="FF0000"/>
                </a:solidFill>
                <a:effectLst/>
                <a:cs typeface="B Titr" panose="00000700000000000000" pitchFamily="2" charset="-78"/>
              </a:rPr>
              <a:t>هوشمندی و تدبر </a:t>
            </a:r>
            <a:r>
              <a:rPr lang="fa-IR" dirty="0" smtClean="0">
                <a:solidFill>
                  <a:srgbClr val="FF0000"/>
                </a:solidFill>
                <a:effectLst/>
                <a:cs typeface="B Titr" panose="00000700000000000000" pitchFamily="2" charset="-78"/>
              </a:rPr>
              <a:t>به مسائل</a:t>
            </a:r>
            <a:br>
              <a:rPr lang="fa-IR" dirty="0" smtClean="0">
                <a:solidFill>
                  <a:srgbClr val="FF0000"/>
                </a:solidFill>
                <a:effectLst/>
                <a:cs typeface="B Titr" panose="00000700000000000000" pitchFamily="2" charset="-78"/>
              </a:rPr>
            </a:br>
            <a:endParaRPr lang="fa-IR" dirty="0" smtClean="0">
              <a:solidFill>
                <a:srgbClr val="FF0000"/>
              </a:solidFill>
              <a:cs typeface="B Titr" panose="00000700000000000000" pitchFamily="2" charset="-78"/>
            </a:endParaRPr>
          </a:p>
          <a:p>
            <a:pPr marL="0" indent="0">
              <a:buFont typeface="Wingdings" panose="05000000000000000000" pitchFamily="2" charset="2"/>
              <a:buNone/>
              <a:defRPr/>
            </a:pPr>
            <a:r>
              <a:rPr lang="fa-IR" dirty="0" smtClean="0">
                <a:cs typeface="B Titr" panose="00000700000000000000" pitchFamily="2" charset="-78"/>
              </a:rPr>
              <a:t>2- میانه روی </a:t>
            </a:r>
          </a:p>
          <a:p>
            <a:pPr marL="0" indent="0">
              <a:buFont typeface="Wingdings" panose="05000000000000000000" pitchFamily="2" charset="2"/>
              <a:buNone/>
              <a:defRPr/>
            </a:pPr>
            <a:r>
              <a:rPr lang="fa-IR" dirty="0" smtClean="0">
                <a:solidFill>
                  <a:srgbClr val="FF0000"/>
                </a:solidFill>
                <a:cs typeface="B Titr" panose="00000700000000000000" pitchFamily="2" charset="-78"/>
              </a:rPr>
              <a:t>دوری از افراط و تفریط </a:t>
            </a:r>
            <a:br>
              <a:rPr lang="fa-IR" dirty="0" smtClean="0">
                <a:solidFill>
                  <a:srgbClr val="FF0000"/>
                </a:solidFill>
                <a:cs typeface="B Titr" panose="00000700000000000000" pitchFamily="2" charset="-78"/>
              </a:rPr>
            </a:br>
            <a:endParaRPr lang="fa-IR" dirty="0" smtClean="0">
              <a:solidFill>
                <a:srgbClr val="FF0000"/>
              </a:solidFill>
              <a:cs typeface="B Titr" panose="00000700000000000000" pitchFamily="2" charset="-78"/>
            </a:endParaRPr>
          </a:p>
          <a:p>
            <a:pPr marL="0" indent="0">
              <a:buFont typeface="Wingdings" panose="05000000000000000000" pitchFamily="2" charset="2"/>
              <a:buNone/>
              <a:defRPr/>
            </a:pPr>
            <a:r>
              <a:rPr lang="fa-IR" dirty="0" smtClean="0">
                <a:cs typeface="B Titr" panose="00000700000000000000" pitchFamily="2" charset="-78"/>
              </a:rPr>
              <a:t>3- ارزش مداری</a:t>
            </a:r>
          </a:p>
          <a:p>
            <a:pPr marL="0" indent="0">
              <a:buFont typeface="Wingdings" panose="05000000000000000000" pitchFamily="2" charset="2"/>
              <a:buNone/>
              <a:defRPr/>
            </a:pPr>
            <a:r>
              <a:rPr lang="fa-IR" dirty="0" smtClean="0">
                <a:solidFill>
                  <a:srgbClr val="FF0000"/>
                </a:solidFill>
                <a:cs typeface="B Titr" panose="00000700000000000000" pitchFamily="2" charset="-78"/>
              </a:rPr>
              <a:t>اعتقاد و پایبندی با تمام وجود به ارزش‌های اسلامی و انسانی در همه حوزه‌ها</a:t>
            </a:r>
            <a:endParaRPr lang="en-US" dirty="0">
              <a:solidFill>
                <a:srgbClr val="FF0000"/>
              </a:solidFill>
              <a:cs typeface="B Titr" panose="00000700000000000000" pitchFamily="2" charset="-78"/>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0"/>
            <a:ext cx="8329613" cy="1439863"/>
          </a:xfrm>
        </p:spPr>
        <p:txBody>
          <a:bodyPr/>
          <a:lstStyle/>
          <a:p>
            <a:pPr>
              <a:defRPr/>
            </a:pPr>
            <a:r>
              <a:rPr lang="fa-IR" sz="3200" b="1" dirty="0">
                <a:solidFill>
                  <a:srgbClr val="C00000"/>
                </a:solidFill>
                <a:effectLst/>
                <a:cs typeface="B Titr" panose="00000700000000000000" pitchFamily="2" charset="-78"/>
              </a:rPr>
              <a:t>ویژگی‌های کلان منظومه فکری </a:t>
            </a:r>
            <a:r>
              <a:rPr lang="ar-SA" sz="3200" b="1" dirty="0" smtClean="0">
                <a:solidFill>
                  <a:srgbClr val="C00000"/>
                </a:solidFill>
                <a:effectLst/>
                <a:cs typeface="B Titr" panose="00000700000000000000" pitchFamily="2" charset="-78"/>
              </a:rPr>
              <a:t>امام </a:t>
            </a:r>
            <a:r>
              <a:rPr lang="ar-SA" sz="3200" b="1" dirty="0">
                <a:solidFill>
                  <a:srgbClr val="C00000"/>
                </a:solidFill>
                <a:effectLst/>
                <a:cs typeface="B Titr" panose="00000700000000000000" pitchFamily="2" charset="-78"/>
              </a:rPr>
              <a:t>خامنه‌ای</a:t>
            </a:r>
            <a:r>
              <a:rPr lang="ar-SA" sz="1400" b="1" dirty="0">
                <a:solidFill>
                  <a:srgbClr val="C00000"/>
                </a:solidFill>
                <a:effectLst/>
                <a:cs typeface="B Titr" panose="00000700000000000000" pitchFamily="2" charset="-78"/>
              </a:rPr>
              <a:t>(مد ظله العالی)</a:t>
            </a:r>
            <a:r>
              <a:rPr lang="ar-SA" sz="3200" b="1" dirty="0">
                <a:solidFill>
                  <a:srgbClr val="C00000"/>
                </a:solidFill>
                <a:effectLst/>
                <a:cs typeface="B Titr" panose="00000700000000000000" pitchFamily="2" charset="-78"/>
              </a:rPr>
              <a:t> </a:t>
            </a:r>
            <a:r>
              <a:rPr lang="en-US" sz="3200" dirty="0">
                <a:solidFill>
                  <a:srgbClr val="C00000"/>
                </a:solidFill>
                <a:effectLst/>
                <a:cs typeface="B Titr" panose="00000700000000000000" pitchFamily="2" charset="-78"/>
              </a:rPr>
              <a:t/>
            </a:r>
            <a:br>
              <a:rPr lang="en-US" sz="3200" dirty="0">
                <a:solidFill>
                  <a:srgbClr val="C00000"/>
                </a:solidFill>
                <a:effectLst/>
                <a:cs typeface="B Titr" panose="00000700000000000000" pitchFamily="2" charset="-78"/>
              </a:rPr>
            </a:br>
            <a:endParaRPr lang="en-US" sz="3200" dirty="0">
              <a:solidFill>
                <a:srgbClr val="C00000"/>
              </a:solidFill>
              <a:cs typeface="B Titr" panose="00000700000000000000" pitchFamily="2" charset="-78"/>
            </a:endParaRPr>
          </a:p>
        </p:txBody>
      </p:sp>
      <p:sp>
        <p:nvSpPr>
          <p:cNvPr id="3" name="Content Placeholder 2"/>
          <p:cNvSpPr>
            <a:spLocks noGrp="1"/>
          </p:cNvSpPr>
          <p:nvPr>
            <p:ph idx="1"/>
          </p:nvPr>
        </p:nvSpPr>
        <p:spPr>
          <a:xfrm>
            <a:off x="90488" y="936625"/>
            <a:ext cx="8977312" cy="6264275"/>
          </a:xfrm>
        </p:spPr>
        <p:txBody>
          <a:bodyPr/>
          <a:lstStyle/>
          <a:p>
            <a:pPr marL="0" indent="0">
              <a:buFont typeface="Wingdings" panose="05000000000000000000" pitchFamily="2" charset="2"/>
              <a:buNone/>
              <a:defRPr/>
            </a:pPr>
            <a:r>
              <a:rPr lang="ar-SA" sz="2800" dirty="0">
                <a:effectLst/>
                <a:cs typeface="B Titr" panose="00000700000000000000" pitchFamily="2" charset="-78"/>
              </a:rPr>
              <a:t>  </a:t>
            </a:r>
            <a:r>
              <a:rPr lang="ar-SA" sz="2800" dirty="0" smtClean="0">
                <a:effectLst/>
                <a:cs typeface="B Titr" panose="00000700000000000000" pitchFamily="2" charset="-78"/>
              </a:rPr>
              <a:t>1</a:t>
            </a:r>
            <a:r>
              <a:rPr lang="en-US" sz="2800" dirty="0">
                <a:effectLst/>
                <a:cs typeface="B Titr" panose="00000700000000000000" pitchFamily="2" charset="-78"/>
              </a:rPr>
              <a:t>. </a:t>
            </a:r>
            <a:r>
              <a:rPr lang="fa-IR" sz="2800" dirty="0" smtClean="0">
                <a:solidFill>
                  <a:srgbClr val="FF0000"/>
                </a:solidFill>
                <a:effectLst/>
                <a:cs typeface="B Titr" panose="00000700000000000000" pitchFamily="2" charset="-78"/>
              </a:rPr>
              <a:t>اندیشه</a:t>
            </a:r>
            <a:r>
              <a:rPr lang="ar-SA" sz="2800" dirty="0" smtClean="0">
                <a:solidFill>
                  <a:srgbClr val="FF0000"/>
                </a:solidFill>
                <a:effectLst/>
                <a:cs typeface="B Titr" panose="00000700000000000000" pitchFamily="2" charset="-78"/>
              </a:rPr>
              <a:t> </a:t>
            </a:r>
            <a:r>
              <a:rPr lang="ar-SA" sz="2800" dirty="0">
                <a:solidFill>
                  <a:srgbClr val="FF0000"/>
                </a:solidFill>
                <a:effectLst/>
                <a:cs typeface="B Titr" panose="00000700000000000000" pitchFamily="2" charset="-78"/>
              </a:rPr>
              <a:t>روشمند </a:t>
            </a:r>
            <a:r>
              <a:rPr lang="fa-IR" sz="2800" dirty="0" smtClean="0">
                <a:solidFill>
                  <a:srgbClr val="FF0000"/>
                </a:solidFill>
                <a:effectLst/>
                <a:cs typeface="B Titr" panose="00000700000000000000" pitchFamily="2" charset="-78"/>
              </a:rPr>
              <a:t>و اجتهادی </a:t>
            </a:r>
            <a:r>
              <a:rPr lang="ar-SA" sz="2400" dirty="0" smtClean="0">
                <a:effectLst/>
                <a:cs typeface="B Titr" panose="00000700000000000000" pitchFamily="2" charset="-78"/>
              </a:rPr>
              <a:t>در حوزه </a:t>
            </a:r>
            <a:r>
              <a:rPr lang="ar-SA" sz="2400" dirty="0">
                <a:effectLst/>
                <a:cs typeface="B Titr" panose="00000700000000000000" pitchFamily="2" charset="-78"/>
              </a:rPr>
              <a:t>های سیاست </a:t>
            </a:r>
            <a:r>
              <a:rPr lang="fa-IR" sz="2400" dirty="0" smtClean="0">
                <a:effectLst/>
                <a:cs typeface="B Titr" panose="00000700000000000000" pitchFamily="2" charset="-78"/>
              </a:rPr>
              <a:t>،</a:t>
            </a:r>
            <a:r>
              <a:rPr lang="ar-SA" sz="2400" dirty="0" smtClean="0">
                <a:effectLst/>
                <a:cs typeface="B Titr" panose="00000700000000000000" pitchFamily="2" charset="-78"/>
              </a:rPr>
              <a:t> </a:t>
            </a:r>
            <a:r>
              <a:rPr lang="ar-SA" sz="2400" dirty="0">
                <a:effectLst/>
                <a:cs typeface="B Titr" panose="00000700000000000000" pitchFamily="2" charset="-78"/>
              </a:rPr>
              <a:t>فرهنگ </a:t>
            </a:r>
            <a:r>
              <a:rPr lang="fa-IR" sz="2400" dirty="0" smtClean="0">
                <a:effectLst/>
                <a:cs typeface="B Titr" panose="00000700000000000000" pitchFamily="2" charset="-78"/>
              </a:rPr>
              <a:t>،</a:t>
            </a:r>
            <a:r>
              <a:rPr lang="ar-SA" sz="2400" dirty="0" smtClean="0">
                <a:effectLst/>
                <a:cs typeface="B Titr" panose="00000700000000000000" pitchFamily="2" charset="-78"/>
              </a:rPr>
              <a:t> </a:t>
            </a:r>
            <a:r>
              <a:rPr lang="ar-SA" sz="2400" dirty="0">
                <a:effectLst/>
                <a:cs typeface="B Titr" panose="00000700000000000000" pitchFamily="2" charset="-78"/>
              </a:rPr>
              <a:t>اقتصاد </a:t>
            </a:r>
            <a:r>
              <a:rPr lang="fa-IR" sz="2400" dirty="0" smtClean="0">
                <a:effectLst/>
                <a:cs typeface="B Titr" panose="00000700000000000000" pitchFamily="2" charset="-78"/>
              </a:rPr>
              <a:t>و مدیریت داخلی و خارجی مبتنی بر توحید </a:t>
            </a:r>
            <a:r>
              <a:rPr lang="fa-IR" sz="2400" dirty="0">
                <a:effectLst/>
                <a:cs typeface="B Titr" panose="00000700000000000000" pitchFamily="2" charset="-78"/>
              </a:rPr>
              <a:t>ناب </a:t>
            </a:r>
            <a:r>
              <a:rPr lang="fa-IR" sz="2400" dirty="0" smtClean="0">
                <a:effectLst/>
                <a:cs typeface="B Titr" panose="00000700000000000000" pitchFamily="2" charset="-78"/>
              </a:rPr>
              <a:t>اسلامی در بینش،منش </a:t>
            </a:r>
            <a:r>
              <a:rPr lang="fa-IR" sz="2400" dirty="0">
                <a:effectLst/>
                <a:cs typeface="B Titr" panose="00000700000000000000" pitchFamily="2" charset="-78"/>
              </a:rPr>
              <a:t>و کنش </a:t>
            </a:r>
            <a:endParaRPr lang="fa-IR" sz="2400" dirty="0" smtClean="0">
              <a:effectLst/>
              <a:cs typeface="B Titr" panose="00000700000000000000" pitchFamily="2" charset="-78"/>
            </a:endParaRPr>
          </a:p>
          <a:p>
            <a:pPr marL="0" indent="0">
              <a:buFont typeface="Wingdings" panose="05000000000000000000" pitchFamily="2" charset="2"/>
              <a:buNone/>
              <a:defRPr/>
            </a:pPr>
            <a:r>
              <a:rPr lang="ar-SA" sz="2800" dirty="0">
                <a:effectLst/>
                <a:cs typeface="B Titr" panose="00000700000000000000" pitchFamily="2" charset="-78"/>
              </a:rPr>
              <a:t> </a:t>
            </a:r>
            <a:r>
              <a:rPr lang="ar-SA" sz="2800" dirty="0" smtClean="0">
                <a:effectLst/>
                <a:cs typeface="B Titr" panose="00000700000000000000" pitchFamily="2" charset="-78"/>
              </a:rPr>
              <a:t>2</a:t>
            </a:r>
            <a:r>
              <a:rPr lang="en-US" sz="2800" dirty="0" smtClean="0">
                <a:effectLst/>
                <a:cs typeface="B Titr" panose="00000700000000000000" pitchFamily="2" charset="-78"/>
              </a:rPr>
              <a:t>. </a:t>
            </a:r>
            <a:r>
              <a:rPr lang="ar-SA" sz="2800" dirty="0">
                <a:solidFill>
                  <a:srgbClr val="FF0000"/>
                </a:solidFill>
                <a:effectLst/>
                <a:cs typeface="B Titr" panose="00000700000000000000" pitchFamily="2" charset="-78"/>
              </a:rPr>
              <a:t>تفکر شبکه ای و نظام مند</a:t>
            </a:r>
            <a:r>
              <a:rPr lang="fa-IR" sz="2400" dirty="0" smtClean="0">
                <a:effectLst/>
                <a:cs typeface="B Titr" panose="00000700000000000000" pitchFamily="2" charset="-78"/>
              </a:rPr>
              <a:t>(پیوند و </a:t>
            </a:r>
            <a:r>
              <a:rPr lang="fa-IR" sz="2400" dirty="0">
                <a:effectLst/>
                <a:cs typeface="B Titr" panose="00000700000000000000" pitchFamily="2" charset="-78"/>
              </a:rPr>
              <a:t>تکمیل </a:t>
            </a:r>
            <a:r>
              <a:rPr lang="fa-IR" sz="2400" dirty="0" smtClean="0">
                <a:effectLst/>
                <a:cs typeface="B Titr" panose="00000700000000000000" pitchFamily="2" charset="-78"/>
              </a:rPr>
              <a:t>اجزاء دیدگاه ها در</a:t>
            </a:r>
            <a:r>
              <a:rPr lang="ar-SA" sz="2400" dirty="0" smtClean="0">
                <a:effectLst/>
                <a:cs typeface="B Titr" panose="00000700000000000000" pitchFamily="2" charset="-78"/>
              </a:rPr>
              <a:t>حوزه های </a:t>
            </a:r>
            <a:r>
              <a:rPr lang="fa-IR" sz="2400" dirty="0" smtClean="0">
                <a:effectLst/>
                <a:cs typeface="B Titr" panose="00000700000000000000" pitchFamily="2" charset="-78"/>
              </a:rPr>
              <a:t>مختلف )</a:t>
            </a:r>
            <a:endParaRPr lang="fa-IR" sz="2800" dirty="0" smtClean="0">
              <a:effectLst/>
              <a:cs typeface="B Titr" panose="00000700000000000000" pitchFamily="2" charset="-78"/>
            </a:endParaRPr>
          </a:p>
          <a:p>
            <a:pPr marL="0" indent="0">
              <a:lnSpc>
                <a:spcPct val="150000"/>
              </a:lnSpc>
              <a:buFont typeface="Wingdings" panose="05000000000000000000" pitchFamily="2" charset="2"/>
              <a:buNone/>
              <a:defRPr/>
            </a:pPr>
            <a:r>
              <a:rPr lang="ar-SA" sz="2800" dirty="0" smtClean="0">
                <a:effectLst/>
                <a:cs typeface="B Titr" panose="00000700000000000000" pitchFamily="2" charset="-78"/>
              </a:rPr>
              <a:t>3</a:t>
            </a:r>
            <a:r>
              <a:rPr lang="en-US" sz="2800" dirty="0">
                <a:effectLst/>
                <a:cs typeface="B Titr" panose="00000700000000000000" pitchFamily="2" charset="-78"/>
              </a:rPr>
              <a:t>. </a:t>
            </a:r>
            <a:r>
              <a:rPr lang="ar-SA" sz="2800" dirty="0">
                <a:solidFill>
                  <a:srgbClr val="FF0000"/>
                </a:solidFill>
                <a:effectLst/>
                <a:cs typeface="B Titr" panose="00000700000000000000" pitchFamily="2" charset="-78"/>
              </a:rPr>
              <a:t>تفکر مسئله مدار بومی</a:t>
            </a:r>
            <a:r>
              <a:rPr lang="fa-IR" sz="2800" dirty="0">
                <a:solidFill>
                  <a:srgbClr val="FF0000"/>
                </a:solidFill>
                <a:effectLst/>
                <a:cs typeface="B Titr" panose="00000700000000000000" pitchFamily="2" charset="-78"/>
              </a:rPr>
              <a:t> و کاربردی</a:t>
            </a:r>
            <a:r>
              <a:rPr lang="ar-SA" sz="2800" dirty="0">
                <a:solidFill>
                  <a:srgbClr val="FF0000"/>
                </a:solidFill>
                <a:effectLst/>
                <a:cs typeface="B Titr" panose="00000700000000000000" pitchFamily="2" charset="-78"/>
              </a:rPr>
              <a:t> </a:t>
            </a:r>
            <a:r>
              <a:rPr lang="ar-SA" sz="2800" dirty="0" smtClean="0">
                <a:effectLst/>
                <a:cs typeface="B Titr" panose="00000700000000000000" pitchFamily="2" charset="-78"/>
              </a:rPr>
              <a:t>در </a:t>
            </a:r>
            <a:r>
              <a:rPr lang="fa-IR" sz="2800" dirty="0" smtClean="0">
                <a:effectLst/>
                <a:cs typeface="B Titr" panose="00000700000000000000" pitchFamily="2" charset="-78"/>
              </a:rPr>
              <a:t>حوزه های مختلف </a:t>
            </a:r>
            <a:r>
              <a:rPr lang="ar-SA" sz="2800" dirty="0" smtClean="0">
                <a:effectLst/>
                <a:cs typeface="B Titr" panose="00000700000000000000" pitchFamily="2" charset="-78"/>
              </a:rPr>
              <a:t>در </a:t>
            </a:r>
            <a:r>
              <a:rPr lang="ar-SA" sz="2800" dirty="0">
                <a:effectLst/>
                <a:cs typeface="B Titr" panose="00000700000000000000" pitchFamily="2" charset="-78"/>
              </a:rPr>
              <a:t>عین شناخت ابعاد نظری </a:t>
            </a:r>
            <a:endParaRPr lang="fa-IR" sz="2800" dirty="0" smtClean="0">
              <a:effectLst/>
              <a:cs typeface="B Titr" panose="00000700000000000000" pitchFamily="2" charset="-78"/>
            </a:endParaRPr>
          </a:p>
          <a:p>
            <a:pPr marL="0" indent="0">
              <a:lnSpc>
                <a:spcPct val="150000"/>
              </a:lnSpc>
              <a:buFont typeface="Wingdings" panose="05000000000000000000" pitchFamily="2" charset="2"/>
              <a:buNone/>
              <a:defRPr/>
            </a:pPr>
            <a:r>
              <a:rPr lang="ar-SA" sz="2800" dirty="0" smtClean="0">
                <a:effectLst/>
                <a:cs typeface="B Titr" panose="00000700000000000000" pitchFamily="2" charset="-78"/>
              </a:rPr>
              <a:t>4</a:t>
            </a:r>
            <a:r>
              <a:rPr lang="en-US" sz="2800" dirty="0" smtClean="0">
                <a:effectLst/>
                <a:cs typeface="B Titr" panose="00000700000000000000" pitchFamily="2" charset="-78"/>
              </a:rPr>
              <a:t>. </a:t>
            </a:r>
            <a:r>
              <a:rPr lang="ar-SA" sz="2800" dirty="0">
                <a:solidFill>
                  <a:srgbClr val="FF0000"/>
                </a:solidFill>
                <a:effectLst/>
                <a:cs typeface="B Titr" panose="00000700000000000000" pitchFamily="2" charset="-78"/>
              </a:rPr>
              <a:t>بینش تمدنی </a:t>
            </a:r>
            <a:r>
              <a:rPr lang="ar-SA" sz="2400" dirty="0" smtClean="0">
                <a:effectLst/>
                <a:cs typeface="B Titr" panose="00000700000000000000" pitchFamily="2" charset="-78"/>
              </a:rPr>
              <a:t>در </a:t>
            </a:r>
            <a:r>
              <a:rPr lang="ar-SA" sz="2400" dirty="0">
                <a:effectLst/>
                <a:cs typeface="B Titr" panose="00000700000000000000" pitchFamily="2" charset="-78"/>
              </a:rPr>
              <a:t>ابعاد مختلف زندگی اعم از فردی و اجتماعی در پیشبرد اهداف اسلامی </a:t>
            </a:r>
            <a:r>
              <a:rPr lang="fa-IR" sz="2400" dirty="0" smtClean="0">
                <a:effectLst/>
                <a:cs typeface="B Titr" panose="00000700000000000000" pitchFamily="2" charset="-78"/>
              </a:rPr>
              <a:t>(تمدن نوین اسلامی و زمینه سازی ظهور منجی بشریت)</a:t>
            </a:r>
          </a:p>
          <a:p>
            <a:pPr marL="0" indent="0">
              <a:lnSpc>
                <a:spcPct val="150000"/>
              </a:lnSpc>
              <a:buFont typeface="Wingdings" panose="05000000000000000000" pitchFamily="2" charset="2"/>
              <a:buNone/>
              <a:defRPr/>
            </a:pPr>
            <a:r>
              <a:rPr lang="en-US" sz="2800" dirty="0" smtClean="0">
                <a:effectLst/>
                <a:cs typeface="B Titr" panose="00000700000000000000" pitchFamily="2" charset="-78"/>
              </a:rPr>
              <a:t> </a:t>
            </a:r>
            <a:r>
              <a:rPr lang="ar-SA" sz="2800" dirty="0" smtClean="0">
                <a:effectLst/>
                <a:cs typeface="B Titr" panose="00000700000000000000" pitchFamily="2" charset="-78"/>
              </a:rPr>
              <a:t>5</a:t>
            </a:r>
            <a:r>
              <a:rPr lang="en-US" sz="2800" dirty="0">
                <a:effectLst/>
                <a:cs typeface="B Titr" panose="00000700000000000000" pitchFamily="2" charset="-78"/>
              </a:rPr>
              <a:t>.</a:t>
            </a:r>
            <a:r>
              <a:rPr lang="ar-SA" sz="2800" dirty="0">
                <a:solidFill>
                  <a:srgbClr val="FF0000"/>
                </a:solidFill>
                <a:effectLst/>
                <a:cs typeface="B Titr" panose="00000700000000000000" pitchFamily="2" charset="-78"/>
              </a:rPr>
              <a:t>توجه </a:t>
            </a:r>
            <a:r>
              <a:rPr lang="fa-IR" sz="2800" dirty="0">
                <a:solidFill>
                  <a:srgbClr val="FF0000"/>
                </a:solidFill>
                <a:effectLst/>
                <a:cs typeface="B Titr" panose="00000700000000000000" pitchFamily="2" charset="-78"/>
              </a:rPr>
              <a:t>و بهره گیری از</a:t>
            </a:r>
            <a:r>
              <a:rPr lang="ar-SA" sz="2800" dirty="0">
                <a:solidFill>
                  <a:srgbClr val="FF0000"/>
                </a:solidFill>
                <a:effectLst/>
                <a:cs typeface="B Titr" panose="00000700000000000000" pitchFamily="2" charset="-78"/>
              </a:rPr>
              <a:t> تجارب تاریخی </a:t>
            </a:r>
            <a:r>
              <a:rPr lang="ar-SA" sz="2800" dirty="0">
                <a:effectLst/>
                <a:cs typeface="B Titr" panose="00000700000000000000" pitchFamily="2" charset="-78"/>
              </a:rPr>
              <a:t>متراکم خودی یا غیر خودی در تفکر و </a:t>
            </a:r>
            <a:r>
              <a:rPr lang="ar-SA" sz="2800" dirty="0" smtClean="0">
                <a:effectLst/>
                <a:cs typeface="B Titr" panose="00000700000000000000" pitchFamily="2" charset="-78"/>
              </a:rPr>
              <a:t>عمل</a:t>
            </a:r>
            <a:endParaRPr lang="en-US" sz="2400" dirty="0">
              <a:effectLst/>
              <a:cs typeface="B Titr" panose="00000700000000000000" pitchFamily="2" charset="-78"/>
            </a:endParaRPr>
          </a:p>
          <a:p>
            <a:pPr>
              <a:defRPr/>
            </a:pPr>
            <a:endParaRPr lang="en-US" sz="23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0"/>
            <a:ext cx="8329613" cy="1439863"/>
          </a:xfrm>
        </p:spPr>
        <p:txBody>
          <a:bodyPr/>
          <a:lstStyle/>
          <a:p>
            <a:pPr>
              <a:defRPr/>
            </a:pPr>
            <a:r>
              <a:rPr lang="fa-IR" sz="3200" b="1" dirty="0">
                <a:solidFill>
                  <a:srgbClr val="FF0000"/>
                </a:solidFill>
                <a:effectLst/>
                <a:cs typeface="B Titr" panose="00000700000000000000" pitchFamily="2" charset="-78"/>
              </a:rPr>
              <a:t>ویژگی‌های کلان منظومه فکری </a:t>
            </a:r>
            <a:r>
              <a:rPr lang="ar-SA" sz="3200" b="1" dirty="0" smtClean="0">
                <a:solidFill>
                  <a:srgbClr val="FF0000"/>
                </a:solidFill>
                <a:effectLst/>
                <a:cs typeface="B Titr" panose="00000700000000000000" pitchFamily="2" charset="-78"/>
              </a:rPr>
              <a:t>امام </a:t>
            </a:r>
            <a:r>
              <a:rPr lang="ar-SA" sz="3200" b="1" dirty="0">
                <a:solidFill>
                  <a:srgbClr val="FF0000"/>
                </a:solidFill>
                <a:effectLst/>
                <a:cs typeface="B Titr" panose="00000700000000000000" pitchFamily="2" charset="-78"/>
              </a:rPr>
              <a:t>خامنه‌ای</a:t>
            </a:r>
            <a:r>
              <a:rPr lang="ar-SA" sz="1400" b="1" dirty="0">
                <a:solidFill>
                  <a:srgbClr val="FF0000"/>
                </a:solidFill>
                <a:effectLst/>
                <a:cs typeface="B Titr" panose="00000700000000000000" pitchFamily="2" charset="-78"/>
              </a:rPr>
              <a:t>(مد ظله العالی) </a:t>
            </a:r>
            <a:r>
              <a:rPr lang="en-US" sz="3200" dirty="0">
                <a:solidFill>
                  <a:srgbClr val="FF0000"/>
                </a:solidFill>
                <a:effectLst/>
                <a:cs typeface="B Titr" panose="00000700000000000000" pitchFamily="2" charset="-78"/>
              </a:rPr>
              <a:t/>
            </a:r>
            <a:br>
              <a:rPr lang="en-US" sz="3200" dirty="0">
                <a:solidFill>
                  <a:srgbClr val="FF0000"/>
                </a:solidFill>
                <a:effectLst/>
                <a:cs typeface="B Titr" panose="00000700000000000000" pitchFamily="2" charset="-78"/>
              </a:rPr>
            </a:br>
            <a:endParaRPr lang="en-US" sz="3200" dirty="0">
              <a:solidFill>
                <a:srgbClr val="FF0000"/>
              </a:solidFill>
              <a:cs typeface="B Titr" panose="00000700000000000000" pitchFamily="2" charset="-78"/>
            </a:endParaRPr>
          </a:p>
        </p:txBody>
      </p:sp>
      <p:sp>
        <p:nvSpPr>
          <p:cNvPr id="3" name="Content Placeholder 2"/>
          <p:cNvSpPr>
            <a:spLocks noGrp="1"/>
          </p:cNvSpPr>
          <p:nvPr>
            <p:ph idx="1"/>
          </p:nvPr>
        </p:nvSpPr>
        <p:spPr>
          <a:xfrm>
            <a:off x="90488" y="1152525"/>
            <a:ext cx="8977312" cy="6264275"/>
          </a:xfrm>
        </p:spPr>
        <p:txBody>
          <a:bodyPr/>
          <a:lstStyle/>
          <a:p>
            <a:pPr marL="0" indent="0">
              <a:lnSpc>
                <a:spcPct val="150000"/>
              </a:lnSpc>
              <a:buFont typeface="Wingdings" panose="05000000000000000000" pitchFamily="2" charset="2"/>
              <a:buNone/>
              <a:defRPr/>
            </a:pPr>
            <a:r>
              <a:rPr lang="ar-SA" sz="2800" dirty="0">
                <a:effectLst/>
                <a:cs typeface="B Titr" panose="00000700000000000000" pitchFamily="2" charset="-78"/>
              </a:rPr>
              <a:t> </a:t>
            </a:r>
            <a:r>
              <a:rPr lang="ar-SA" sz="2800" dirty="0" smtClean="0">
                <a:effectLst/>
                <a:cs typeface="B Titr" panose="00000700000000000000" pitchFamily="2" charset="-78"/>
              </a:rPr>
              <a:t>6</a:t>
            </a:r>
            <a:r>
              <a:rPr lang="en-US" sz="2800" dirty="0">
                <a:solidFill>
                  <a:srgbClr val="FF0000"/>
                </a:solidFill>
                <a:effectLst/>
                <a:cs typeface="B Titr" panose="00000700000000000000" pitchFamily="2" charset="-78"/>
              </a:rPr>
              <a:t>. </a:t>
            </a:r>
            <a:r>
              <a:rPr lang="ar-SA" sz="2800" dirty="0">
                <a:solidFill>
                  <a:srgbClr val="FF0000"/>
                </a:solidFill>
                <a:effectLst/>
                <a:cs typeface="B Titr" panose="00000700000000000000" pitchFamily="2" charset="-78"/>
              </a:rPr>
              <a:t>تاکید </a:t>
            </a:r>
            <a:r>
              <a:rPr lang="fa-IR" sz="2800" dirty="0">
                <a:solidFill>
                  <a:srgbClr val="FF0000"/>
                </a:solidFill>
                <a:effectLst/>
                <a:cs typeface="B Titr" panose="00000700000000000000" pitchFamily="2" charset="-78"/>
              </a:rPr>
              <a:t>بر </a:t>
            </a:r>
            <a:r>
              <a:rPr lang="ar-SA" sz="2800" dirty="0">
                <a:solidFill>
                  <a:srgbClr val="FF0000"/>
                </a:solidFill>
                <a:effectLst/>
                <a:cs typeface="B Titr" panose="00000700000000000000" pitchFamily="2" charset="-78"/>
              </a:rPr>
              <a:t>آزاد اندیشی </a:t>
            </a:r>
            <a:r>
              <a:rPr lang="ar-SA" sz="2800" dirty="0">
                <a:effectLst/>
                <a:cs typeface="B Titr" panose="00000700000000000000" pitchFamily="2" charset="-78"/>
              </a:rPr>
              <a:t>و استقبال از نقد افکار و </a:t>
            </a:r>
            <a:r>
              <a:rPr lang="ar-SA" sz="2800" dirty="0" smtClean="0">
                <a:effectLst/>
                <a:cs typeface="B Titr" panose="00000700000000000000" pitchFamily="2" charset="-78"/>
              </a:rPr>
              <a:t>آرا</a:t>
            </a:r>
            <a:r>
              <a:rPr lang="fa-IR" sz="2800" dirty="0" smtClean="0">
                <a:effectLst/>
                <a:cs typeface="B Titr" panose="00000700000000000000" pitchFamily="2" charset="-78"/>
              </a:rPr>
              <a:t>ی</a:t>
            </a:r>
            <a:r>
              <a:rPr lang="ar-SA" sz="2800" dirty="0" smtClean="0">
                <a:effectLst/>
                <a:cs typeface="B Titr" panose="00000700000000000000" pitchFamily="2" charset="-78"/>
              </a:rPr>
              <a:t> </a:t>
            </a:r>
            <a:r>
              <a:rPr lang="ar-SA" sz="2800" dirty="0">
                <a:effectLst/>
                <a:cs typeface="B Titr" panose="00000700000000000000" pitchFamily="2" charset="-78"/>
              </a:rPr>
              <a:t>خود </a:t>
            </a:r>
            <a:endParaRPr lang="fa-IR" sz="2800" dirty="0" smtClean="0">
              <a:effectLst/>
              <a:cs typeface="B Titr" panose="00000700000000000000" pitchFamily="2" charset="-78"/>
            </a:endParaRPr>
          </a:p>
          <a:p>
            <a:pPr marL="0" indent="0">
              <a:lnSpc>
                <a:spcPct val="150000"/>
              </a:lnSpc>
              <a:buFont typeface="Wingdings" panose="05000000000000000000" pitchFamily="2" charset="2"/>
              <a:buNone/>
              <a:defRPr/>
            </a:pPr>
            <a:r>
              <a:rPr lang="fa-IR" sz="2800" dirty="0">
                <a:solidFill>
                  <a:schemeClr val="accent4"/>
                </a:solidFill>
                <a:effectLst/>
                <a:cs typeface="B Titr" panose="00000700000000000000" pitchFamily="2" charset="-78"/>
              </a:rPr>
              <a:t>7.</a:t>
            </a:r>
            <a:r>
              <a:rPr lang="fa-IR" sz="2800" dirty="0">
                <a:solidFill>
                  <a:srgbClr val="FF0000"/>
                </a:solidFill>
                <a:effectLst/>
                <a:cs typeface="B Titr" panose="00000700000000000000" pitchFamily="2" charset="-78"/>
              </a:rPr>
              <a:t>جامعیت دیدگاه ها</a:t>
            </a:r>
            <a:r>
              <a:rPr lang="fa-IR" sz="2800" dirty="0">
                <a:effectLst/>
                <a:cs typeface="B Titr" panose="00000700000000000000" pitchFamily="2" charset="-78"/>
              </a:rPr>
              <a:t> (در زمینه </a:t>
            </a:r>
            <a:r>
              <a:rPr lang="fa-IR" sz="2800" dirty="0" smtClean="0">
                <a:effectLst/>
                <a:cs typeface="B Titr" panose="00000700000000000000" pitchFamily="2" charset="-78"/>
              </a:rPr>
              <a:t>عقاید، معنویت</a:t>
            </a:r>
            <a:r>
              <a:rPr lang="ar-SA" sz="2800" dirty="0" smtClean="0">
                <a:effectLst/>
                <a:cs typeface="B Titr" panose="00000700000000000000" pitchFamily="2" charset="-78"/>
              </a:rPr>
              <a:t> </a:t>
            </a:r>
            <a:r>
              <a:rPr lang="ar-SA" sz="2800" dirty="0">
                <a:effectLst/>
                <a:cs typeface="B Titr" panose="00000700000000000000" pitchFamily="2" charset="-78"/>
              </a:rPr>
              <a:t>،</a:t>
            </a:r>
            <a:r>
              <a:rPr lang="fa-IR" sz="2800" dirty="0">
                <a:effectLst/>
                <a:cs typeface="B Titr" panose="00000700000000000000" pitchFamily="2" charset="-78"/>
              </a:rPr>
              <a:t>اخلاق</a:t>
            </a:r>
            <a:r>
              <a:rPr lang="ar-SA" sz="2800" dirty="0">
                <a:effectLst/>
                <a:cs typeface="B Titr" panose="00000700000000000000" pitchFamily="2" charset="-78"/>
              </a:rPr>
              <a:t> ،</a:t>
            </a:r>
            <a:r>
              <a:rPr lang="fa-IR" sz="2800" dirty="0">
                <a:effectLst/>
                <a:cs typeface="B Titr" panose="00000700000000000000" pitchFamily="2" charset="-78"/>
              </a:rPr>
              <a:t> </a:t>
            </a:r>
            <a:r>
              <a:rPr lang="ar-SA" sz="2800" dirty="0">
                <a:effectLst/>
                <a:cs typeface="B Titr" panose="00000700000000000000" pitchFamily="2" charset="-78"/>
              </a:rPr>
              <a:t>اقتصاد ،فرهنگ ، سیاست ، سبک زندگی ، علم </a:t>
            </a:r>
            <a:r>
              <a:rPr lang="ar-SA" sz="2800" dirty="0" smtClean="0">
                <a:effectLst/>
                <a:cs typeface="B Titr" panose="00000700000000000000" pitchFamily="2" charset="-78"/>
              </a:rPr>
              <a:t>،</a:t>
            </a:r>
            <a:r>
              <a:rPr lang="fa-IR" sz="2800" dirty="0" smtClean="0">
                <a:effectLst/>
                <a:cs typeface="B Titr" panose="00000700000000000000" pitchFamily="2" charset="-78"/>
              </a:rPr>
              <a:t>تعلیم و تربیت،خانواده،مدیریت،</a:t>
            </a:r>
            <a:r>
              <a:rPr lang="ar-SA" sz="2800" dirty="0" smtClean="0">
                <a:effectLst/>
                <a:cs typeface="B Titr" panose="00000700000000000000" pitchFamily="2" charset="-78"/>
              </a:rPr>
              <a:t> </a:t>
            </a:r>
            <a:r>
              <a:rPr lang="ar-SA" sz="2800" dirty="0">
                <a:effectLst/>
                <a:cs typeface="B Titr" panose="00000700000000000000" pitchFamily="2" charset="-78"/>
              </a:rPr>
              <a:t>امنیت ملی و </a:t>
            </a:r>
            <a:r>
              <a:rPr lang="ar-SA" sz="2800" dirty="0" smtClean="0">
                <a:effectLst/>
                <a:cs typeface="B Titr" panose="00000700000000000000" pitchFamily="2" charset="-78"/>
              </a:rPr>
              <a:t>جهان </a:t>
            </a:r>
            <a:r>
              <a:rPr lang="ar-SA" sz="2800" dirty="0">
                <a:effectLst/>
                <a:cs typeface="B Titr" panose="00000700000000000000" pitchFamily="2" charset="-78"/>
              </a:rPr>
              <a:t>اسلام </a:t>
            </a:r>
            <a:r>
              <a:rPr lang="fa-IR" sz="2800" dirty="0">
                <a:effectLst/>
                <a:cs typeface="B Titr" panose="00000700000000000000" pitchFamily="2" charset="-78"/>
              </a:rPr>
              <a:t>و</a:t>
            </a:r>
            <a:r>
              <a:rPr lang="fa-IR" sz="2800" dirty="0" smtClean="0">
                <a:effectLst/>
                <a:cs typeface="B Titr" panose="00000700000000000000" pitchFamily="2" charset="-78"/>
              </a:rPr>
              <a:t>...)</a:t>
            </a:r>
            <a:endParaRPr lang="en-US" sz="2800" dirty="0">
              <a:effectLst/>
              <a:cs typeface="B Titr" panose="00000700000000000000" pitchFamily="2" charset="-78"/>
            </a:endParaRPr>
          </a:p>
          <a:p>
            <a:pPr marL="0" indent="0">
              <a:lnSpc>
                <a:spcPct val="150000"/>
              </a:lnSpc>
              <a:buFont typeface="Wingdings" panose="05000000000000000000" pitchFamily="2" charset="2"/>
              <a:buNone/>
              <a:defRPr/>
            </a:pPr>
            <a:r>
              <a:rPr lang="ar-SA" sz="2800" dirty="0">
                <a:effectLst/>
                <a:cs typeface="B Titr" panose="00000700000000000000" pitchFamily="2" charset="-78"/>
              </a:rPr>
              <a:t> </a:t>
            </a:r>
            <a:r>
              <a:rPr lang="fa-IR" sz="2800" dirty="0" smtClean="0">
                <a:effectLst/>
                <a:cs typeface="B Titr" panose="00000700000000000000" pitchFamily="2" charset="-78"/>
              </a:rPr>
              <a:t>8. </a:t>
            </a:r>
            <a:r>
              <a:rPr lang="fa-IR" sz="2800" dirty="0">
                <a:solidFill>
                  <a:srgbClr val="FF0000"/>
                </a:solidFill>
                <a:effectLst/>
                <a:cs typeface="B Titr" panose="00000700000000000000" pitchFamily="2" charset="-78"/>
              </a:rPr>
              <a:t>ثبات </a:t>
            </a:r>
            <a:r>
              <a:rPr lang="fa-IR" sz="2800" dirty="0" smtClean="0">
                <a:solidFill>
                  <a:srgbClr val="FF0000"/>
                </a:solidFill>
                <a:effectLst/>
                <a:cs typeface="B Titr" panose="00000700000000000000" pitchFamily="2" charset="-78"/>
              </a:rPr>
              <a:t>فکر </a:t>
            </a:r>
            <a:r>
              <a:rPr lang="en-US" sz="2800" dirty="0" smtClean="0">
                <a:effectLst/>
                <a:cs typeface="B Titr" panose="00000700000000000000" pitchFamily="2" charset="-78"/>
              </a:rPr>
              <a:t>)</a:t>
            </a:r>
            <a:r>
              <a:rPr lang="fa-IR" sz="2800" dirty="0" smtClean="0">
                <a:effectLst/>
                <a:cs typeface="B Titr" panose="00000700000000000000" pitchFamily="2" charset="-78"/>
              </a:rPr>
              <a:t>براساس </a:t>
            </a:r>
            <a:r>
              <a:rPr lang="fa-IR" sz="2800" dirty="0">
                <a:effectLst/>
                <a:cs typeface="B Titr" panose="00000700000000000000" pitchFamily="2" charset="-78"/>
              </a:rPr>
              <a:t>اصول فکری </a:t>
            </a:r>
            <a:r>
              <a:rPr lang="fa-IR" sz="2800" dirty="0" smtClean="0">
                <a:effectLst/>
                <a:cs typeface="B Titr" panose="00000700000000000000" pitchFamily="2" charset="-78"/>
              </a:rPr>
              <a:t>و رفتاری </a:t>
            </a:r>
            <a:r>
              <a:rPr lang="fa-IR" sz="2800" dirty="0">
                <a:effectLst/>
                <a:cs typeface="B Titr" panose="00000700000000000000" pitchFamily="2" charset="-78"/>
              </a:rPr>
              <a:t>ایشان </a:t>
            </a:r>
            <a:r>
              <a:rPr lang="fa-IR" sz="2800" dirty="0" smtClean="0">
                <a:effectLst/>
                <a:cs typeface="B Titr" panose="00000700000000000000" pitchFamily="2" charset="-78"/>
              </a:rPr>
              <a:t>امکان پیش‌بینی نظر و عمل ایشان در </a:t>
            </a:r>
            <a:r>
              <a:rPr lang="fa-IR" sz="2800" dirty="0">
                <a:effectLst/>
                <a:cs typeface="B Titr" panose="00000700000000000000" pitchFamily="2" charset="-78"/>
              </a:rPr>
              <a:t>حوزه‌های مختلف </a:t>
            </a:r>
            <a:r>
              <a:rPr lang="fa-IR" sz="2800" dirty="0" smtClean="0">
                <a:effectLst/>
                <a:cs typeface="B Titr" panose="00000700000000000000" pitchFamily="2" charset="-78"/>
              </a:rPr>
              <a:t> فراهم </a:t>
            </a:r>
            <a:r>
              <a:rPr lang="fa-IR" sz="2800" dirty="0">
                <a:effectLst/>
                <a:cs typeface="B Titr" panose="00000700000000000000" pitchFamily="2" charset="-78"/>
              </a:rPr>
              <a:t>می‌آید </a:t>
            </a:r>
            <a:r>
              <a:rPr lang="fa-IR" sz="2800" dirty="0" smtClean="0">
                <a:effectLst/>
                <a:cs typeface="B Titr" panose="00000700000000000000" pitchFamily="2" charset="-78"/>
              </a:rPr>
              <a:t>)</a:t>
            </a:r>
            <a:endParaRPr lang="en-US" sz="2800" dirty="0" smtClean="0">
              <a:effectLst/>
              <a:cs typeface="B Titr" panose="00000700000000000000" pitchFamily="2" charset="-78"/>
            </a:endParaRPr>
          </a:p>
          <a:p>
            <a:pPr marL="0" indent="0">
              <a:lnSpc>
                <a:spcPct val="150000"/>
              </a:lnSpc>
              <a:buFont typeface="Wingdings" panose="05000000000000000000" pitchFamily="2" charset="2"/>
              <a:buNone/>
              <a:defRPr/>
            </a:pPr>
            <a:r>
              <a:rPr lang="fa-IR" sz="2800" dirty="0" smtClean="0">
                <a:effectLst/>
                <a:cs typeface="B Titr" panose="00000700000000000000" pitchFamily="2" charset="-78"/>
              </a:rPr>
              <a:t>9. </a:t>
            </a:r>
            <a:r>
              <a:rPr lang="fa-IR" sz="2800" dirty="0" smtClean="0">
                <a:solidFill>
                  <a:srgbClr val="FF0000"/>
                </a:solidFill>
                <a:effectLst/>
                <a:cs typeface="B Titr" panose="00000700000000000000" pitchFamily="2" charset="-78"/>
              </a:rPr>
              <a:t>تداوم </a:t>
            </a:r>
            <a:r>
              <a:rPr lang="fa-IR" sz="2800" dirty="0">
                <a:solidFill>
                  <a:srgbClr val="FF0000"/>
                </a:solidFill>
                <a:effectLst/>
                <a:cs typeface="B Titr" panose="00000700000000000000" pitchFamily="2" charset="-78"/>
              </a:rPr>
              <a:t>بخش و تکامل دهنده منظومه فکری امام خمینی(ره</a:t>
            </a:r>
            <a:r>
              <a:rPr lang="fa-IR" sz="2800" dirty="0" smtClean="0">
                <a:solidFill>
                  <a:srgbClr val="FF0000"/>
                </a:solidFill>
                <a:effectLst/>
                <a:cs typeface="B Titr" panose="00000700000000000000" pitchFamily="2" charset="-78"/>
              </a:rPr>
              <a:t>)</a:t>
            </a:r>
            <a:endParaRPr lang="en-US" sz="23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360363"/>
            <a:ext cx="8785225" cy="6040437"/>
          </a:xfrm>
        </p:spPr>
        <p:txBody>
          <a:bodyPr/>
          <a:lstStyle/>
          <a:p>
            <a:pPr marL="0" indent="0">
              <a:buFont typeface="Wingdings" panose="05000000000000000000" pitchFamily="2" charset="2"/>
              <a:buNone/>
              <a:defRPr/>
            </a:pPr>
            <a:r>
              <a:rPr lang="fa-IR" sz="3600" dirty="0" smtClean="0">
                <a:solidFill>
                  <a:srgbClr val="FF0000"/>
                </a:solidFill>
                <a:effectLst/>
                <a:cs typeface="B Titr" panose="00000700000000000000" pitchFamily="2" charset="-78"/>
              </a:rPr>
              <a:t>بخش های مختلف </a:t>
            </a:r>
            <a:r>
              <a:rPr lang="fa-IR" sz="3600" dirty="0">
                <a:solidFill>
                  <a:srgbClr val="FF0000"/>
                </a:solidFill>
                <a:effectLst/>
                <a:cs typeface="B Titr" panose="00000700000000000000" pitchFamily="2" charset="-78"/>
              </a:rPr>
              <a:t>منظومه </a:t>
            </a:r>
            <a:r>
              <a:rPr lang="fa-IR" sz="3600" dirty="0" smtClean="0">
                <a:solidFill>
                  <a:srgbClr val="FF0000"/>
                </a:solidFill>
                <a:effectLst/>
                <a:cs typeface="B Titr" panose="00000700000000000000" pitchFamily="2" charset="-78"/>
              </a:rPr>
              <a:t>فکری امام خامنه </a:t>
            </a:r>
            <a:r>
              <a:rPr lang="fa-IR" sz="3600" dirty="0">
                <a:solidFill>
                  <a:srgbClr val="FF0000"/>
                </a:solidFill>
                <a:effectLst/>
                <a:cs typeface="B Titr" panose="00000700000000000000" pitchFamily="2" charset="-78"/>
              </a:rPr>
              <a:t>ای</a:t>
            </a:r>
            <a:r>
              <a:rPr lang="fa-IR" sz="1400" dirty="0">
                <a:solidFill>
                  <a:srgbClr val="FF0000"/>
                </a:solidFill>
                <a:effectLst/>
                <a:cs typeface="B Titr" panose="00000700000000000000" pitchFamily="2" charset="-78"/>
              </a:rPr>
              <a:t>(مد ظله العالی)</a:t>
            </a:r>
            <a:r>
              <a:rPr lang="fa-IR" sz="3600" dirty="0">
                <a:solidFill>
                  <a:srgbClr val="FF0000"/>
                </a:solidFill>
                <a:effectLst/>
                <a:cs typeface="B Titr" panose="00000700000000000000" pitchFamily="2" charset="-78"/>
              </a:rPr>
              <a:t>  </a:t>
            </a:r>
            <a:endParaRPr lang="fa-IR" sz="3600" dirty="0" smtClean="0">
              <a:solidFill>
                <a:srgbClr val="FF0000"/>
              </a:solidFill>
              <a:effectLst/>
              <a:cs typeface="B Titr" panose="00000700000000000000" pitchFamily="2" charset="-78"/>
            </a:endParaRPr>
          </a:p>
          <a:p>
            <a:pPr marL="0" indent="0">
              <a:buFont typeface="Wingdings" panose="05000000000000000000" pitchFamily="2" charset="2"/>
              <a:buNone/>
              <a:defRPr/>
            </a:pPr>
            <a:endParaRPr lang="fa-IR" sz="3200" dirty="0" smtClean="0">
              <a:effectLst/>
              <a:cs typeface="B Titr" panose="00000700000000000000" pitchFamily="2" charset="-78"/>
            </a:endParaRPr>
          </a:p>
          <a:p>
            <a:pPr marL="514350" indent="-514350">
              <a:lnSpc>
                <a:spcPct val="150000"/>
              </a:lnSpc>
              <a:buFont typeface="+mj-lt"/>
              <a:buAutoNum type="arabicPeriod"/>
              <a:defRPr/>
            </a:pPr>
            <a:r>
              <a:rPr lang="fa-IR" sz="3200" dirty="0" smtClean="0">
                <a:effectLst/>
                <a:cs typeface="B Titr" panose="00000700000000000000" pitchFamily="2" charset="-78"/>
              </a:rPr>
              <a:t>جهان‌بینی </a:t>
            </a:r>
            <a:r>
              <a:rPr lang="fa-IR" sz="3200" dirty="0">
                <a:effectLst/>
                <a:cs typeface="B Titr" panose="00000700000000000000" pitchFamily="2" charset="-78"/>
              </a:rPr>
              <a:t>و مسائل </a:t>
            </a:r>
            <a:r>
              <a:rPr lang="fa-IR" sz="3200" dirty="0" smtClean="0">
                <a:effectLst/>
                <a:cs typeface="B Titr" panose="00000700000000000000" pitchFamily="2" charset="-78"/>
              </a:rPr>
              <a:t>بینشی</a:t>
            </a:r>
          </a:p>
          <a:p>
            <a:pPr marL="514350" indent="-514350">
              <a:lnSpc>
                <a:spcPct val="150000"/>
              </a:lnSpc>
              <a:buFont typeface="+mj-lt"/>
              <a:buAutoNum type="arabicPeriod"/>
              <a:defRPr/>
            </a:pPr>
            <a:r>
              <a:rPr lang="fa-IR" sz="3200" dirty="0" smtClean="0">
                <a:effectLst/>
                <a:cs typeface="B Titr" panose="00000700000000000000" pitchFamily="2" charset="-78"/>
              </a:rPr>
              <a:t>نظام مَنِشی </a:t>
            </a:r>
            <a:r>
              <a:rPr lang="fa-IR" sz="3200" dirty="0">
                <a:effectLst/>
                <a:cs typeface="B Titr" panose="00000700000000000000" pitchFamily="2" charset="-78"/>
              </a:rPr>
              <a:t>شامل اخلاقیات و معنویات؛ </a:t>
            </a:r>
            <a:endParaRPr lang="fa-IR" sz="3200" dirty="0" smtClean="0">
              <a:effectLst/>
              <a:cs typeface="B Titr" panose="00000700000000000000" pitchFamily="2" charset="-78"/>
            </a:endParaRPr>
          </a:p>
          <a:p>
            <a:pPr marL="514350" indent="-514350">
              <a:lnSpc>
                <a:spcPct val="150000"/>
              </a:lnSpc>
              <a:buFont typeface="+mj-lt"/>
              <a:buAutoNum type="arabicPeriod"/>
              <a:defRPr/>
            </a:pPr>
            <a:r>
              <a:rPr lang="fa-IR" sz="3200" dirty="0" smtClean="0">
                <a:effectLst/>
                <a:cs typeface="B Titr" panose="00000700000000000000" pitchFamily="2" charset="-78"/>
              </a:rPr>
              <a:t>نظامات </a:t>
            </a:r>
            <a:r>
              <a:rPr lang="fa-IR" sz="3200" dirty="0">
                <a:effectLst/>
                <a:cs typeface="B Titr" panose="00000700000000000000" pitchFamily="2" charset="-78"/>
              </a:rPr>
              <a:t>اجتماعی شامل مباحث فرهنگی، علمی، سیاسی، اقتصادی، امنیتی و ...؛ </a:t>
            </a:r>
            <a:endParaRPr lang="fa-IR" sz="3200" dirty="0" smtClean="0">
              <a:effectLst/>
              <a:cs typeface="B Titr" panose="00000700000000000000" pitchFamily="2" charset="-78"/>
            </a:endParaRPr>
          </a:p>
          <a:p>
            <a:pPr marL="514350" indent="-514350">
              <a:lnSpc>
                <a:spcPct val="150000"/>
              </a:lnSpc>
              <a:buFont typeface="+mj-lt"/>
              <a:buAutoNum type="arabicPeriod"/>
              <a:defRPr/>
            </a:pPr>
            <a:r>
              <a:rPr lang="fa-IR" sz="3200" dirty="0" smtClean="0">
                <a:effectLst/>
                <a:cs typeface="B Titr" panose="00000700000000000000" pitchFamily="2" charset="-78"/>
              </a:rPr>
              <a:t>اهداف </a:t>
            </a:r>
            <a:r>
              <a:rPr lang="fa-IR" sz="3200" dirty="0">
                <a:effectLst/>
                <a:cs typeface="B Titr" panose="00000700000000000000" pitchFamily="2" charset="-78"/>
              </a:rPr>
              <a:t>اجتماعی اسلام </a:t>
            </a:r>
            <a:r>
              <a:rPr lang="fa-IR" sz="3200" dirty="0" smtClean="0">
                <a:effectLst/>
                <a:cs typeface="B Titr" panose="00000700000000000000" pitchFamily="2" charset="-78"/>
              </a:rPr>
              <a:t>مشتمل </a:t>
            </a:r>
            <a:r>
              <a:rPr lang="fa-IR" sz="3200" dirty="0">
                <a:effectLst/>
                <a:cs typeface="B Titr" panose="00000700000000000000" pitchFamily="2" charset="-78"/>
              </a:rPr>
              <a:t>بر آزادی، استقلال، عدالت، پیشرفت و تمدن </a:t>
            </a:r>
            <a:r>
              <a:rPr lang="fa-IR" sz="3200" dirty="0" smtClean="0">
                <a:effectLst/>
                <a:cs typeface="B Titr" panose="00000700000000000000" pitchFamily="2" charset="-78"/>
              </a:rPr>
              <a:t>و....</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6388" y="-3298825"/>
            <a:ext cx="8637587" cy="796925"/>
          </a:xfrm>
          <a:noFill/>
          <a:extLst>
            <a:ext uri="{909E8E84-426E-40DD-AFC4-6F175D3DCCD1}">
              <a14:hiddenFill xmlns:a14="http://schemas.microsoft.com/office/drawing/2010/main">
                <a:solidFill>
                  <a:srgbClr val="FFFFFF"/>
                </a:solidFill>
              </a14:hiddenFill>
            </a:ext>
          </a:extLst>
        </p:spPr>
        <p:txBody>
          <a:bodyPr wrap="none" lIns="91440" tIns="45720" rIns="91440" bIns="45720">
            <a:spAutoFit/>
          </a:bodyPr>
          <a:lstStyle/>
          <a:p>
            <a:pPr algn="r" defTabSz="914400"/>
            <a:r>
              <a:rPr lang="fa-IR" sz="1200" smtClean="0">
                <a:solidFill>
                  <a:schemeClr val="tx1"/>
                </a:solidFill>
                <a:effectLst/>
                <a:latin typeface="Calibri" panose="020F0502020204030204" pitchFamily="34" charset="0"/>
                <a:cs typeface="Times New Roman" panose="02020603050405020304" pitchFamily="18" charset="0"/>
              </a:rPr>
              <a:t> </a:t>
            </a:r>
            <a:r>
              <a:rPr lang="fa-IR" sz="1100" smtClean="0">
                <a:solidFill>
                  <a:schemeClr val="tx1"/>
                </a:solidFill>
                <a:effectLst/>
                <a:latin typeface="Calibri" panose="020F0502020204030204" pitchFamily="34" charset="0"/>
                <a:cs typeface="Times New Roman" panose="02020603050405020304" pitchFamily="18" charset="0"/>
              </a:rPr>
              <a:t>حضرت آیت ا... امام خامنه ای</a:t>
            </a:r>
            <a:r>
              <a:rPr lang="en-US" sz="900" smtClean="0">
                <a:solidFill>
                  <a:schemeClr val="tx1"/>
                </a:solidFill>
                <a:effectLst/>
                <a:latin typeface="Arial" panose="020B0604020202020204" pitchFamily="34" charset="0"/>
              </a:rPr>
              <a:t> </a:t>
            </a:r>
            <a:endParaRPr lang="en-US" sz="2800" smtClean="0">
              <a:solidFill>
                <a:schemeClr val="tx1"/>
              </a:solidFill>
              <a:effectLst/>
              <a:latin typeface="Arial" panose="020B0604020202020204" pitchFamily="34" charset="0"/>
            </a:endParaRPr>
          </a:p>
        </p:txBody>
      </p:sp>
      <p:graphicFrame>
        <p:nvGraphicFramePr>
          <p:cNvPr id="6" name="Content Placeholder 5"/>
          <p:cNvGraphicFramePr>
            <a:graphicFrameLocks noGrp="1"/>
          </p:cNvGraphicFramePr>
          <p:nvPr>
            <p:ph idx="1"/>
          </p:nvPr>
        </p:nvGraphicFramePr>
        <p:xfrm>
          <a:off x="347663" y="2736850"/>
          <a:ext cx="8605837" cy="1727200"/>
        </p:xfrm>
        <a:graphic>
          <a:graphicData uri="http://schemas.openxmlformats.org/drawingml/2006/table">
            <a:tbl>
              <a:tblPr>
                <a:tableStyleId>{74C1A8A3-306A-4EB7-A6B1-4F7E0EB9C5D6}</a:tableStyleId>
              </a:tblPr>
              <a:tblGrid>
                <a:gridCol w="8605837"/>
              </a:tblGrid>
              <a:tr h="1727200">
                <a:tc>
                  <a:txBody>
                    <a:bodyPr/>
                    <a:lstStyle/>
                    <a:p>
                      <a:pPr marL="0" marR="0" algn="ctr" rtl="1">
                        <a:lnSpc>
                          <a:spcPct val="115000"/>
                        </a:lnSpc>
                        <a:spcBef>
                          <a:spcPts val="0"/>
                        </a:spcBef>
                        <a:spcAft>
                          <a:spcPts val="0"/>
                        </a:spcAft>
                      </a:pPr>
                      <a:endParaRPr lang="fa-IR" sz="2800" dirty="0" smtClean="0">
                        <a:effectLst/>
                      </a:endParaRPr>
                    </a:p>
                    <a:p>
                      <a:pPr marL="0" marR="0" algn="ctr" rtl="1">
                        <a:lnSpc>
                          <a:spcPct val="115000"/>
                        </a:lnSpc>
                        <a:spcBef>
                          <a:spcPts val="0"/>
                        </a:spcBef>
                        <a:spcAft>
                          <a:spcPts val="0"/>
                        </a:spcAft>
                      </a:pPr>
                      <a:r>
                        <a:rPr lang="fa-IR" sz="3600" dirty="0" smtClean="0">
                          <a:solidFill>
                            <a:srgbClr val="FF0000"/>
                          </a:solidFill>
                          <a:effectLst/>
                          <a:cs typeface="B Titr" panose="00000700000000000000" pitchFamily="2" charset="-78"/>
                        </a:rPr>
                        <a:t>نگاهی به شخصیت امام خامنه ای </a:t>
                      </a:r>
                      <a:r>
                        <a:rPr lang="fa-IR" sz="1800" dirty="0" smtClean="0">
                          <a:solidFill>
                            <a:srgbClr val="FF0000"/>
                          </a:solidFill>
                          <a:effectLst/>
                          <a:cs typeface="B Titr" panose="00000700000000000000" pitchFamily="2" charset="-78"/>
                        </a:rPr>
                        <a:t>(مد ظله العالی) </a:t>
                      </a:r>
                      <a:endParaRPr lang="en-US" sz="1800" dirty="0">
                        <a:solidFill>
                          <a:srgbClr val="FF0000"/>
                        </a:solidFill>
                        <a:effectLst/>
                        <a:latin typeface="Calibri" panose="020F0502020204030204" pitchFamily="34" charset="0"/>
                        <a:ea typeface="Times New Roman" panose="02020603050405020304" pitchFamily="18" charset="0"/>
                        <a:cs typeface="B Titr" panose="00000700000000000000" pitchFamily="2" charset="-78"/>
                      </a:endParaRPr>
                    </a:p>
                  </a:txBody>
                  <a:tcPr marL="113880" marR="113880" marT="0" marB="0">
                    <a:solidFill>
                      <a:schemeClr val="accent2">
                        <a:lumMod val="60000"/>
                        <a:lumOff val="40000"/>
                      </a:schemeClr>
                    </a:solidFill>
                  </a:tcPr>
                </a:tc>
              </a:tr>
            </a:tbl>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themeOverride>
</file>

<file path=ppt/theme/themeOverride2.xml><?xml version="1.0" encoding="utf-8"?>
<a:themeOverride xmlns:a="http://schemas.openxmlformats.org/drawingml/2006/main">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themeOverride>
</file>

<file path=docProps/app.xml><?xml version="1.0" encoding="utf-8"?>
<Properties xmlns="http://schemas.openxmlformats.org/officeDocument/2006/extended-properties" xmlns:vt="http://schemas.openxmlformats.org/officeDocument/2006/docPropsVTypes">
  <Template>Edge</Template>
  <TotalTime>9816</TotalTime>
  <Words>375</Words>
  <Application>Microsoft Office PowerPoint</Application>
  <PresentationFormat>Custom</PresentationFormat>
  <Paragraphs>74</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B Jadid</vt:lpstr>
      <vt:lpstr>B Nazanin</vt:lpstr>
      <vt:lpstr>B Titr</vt:lpstr>
      <vt:lpstr>Calibri</vt:lpstr>
      <vt:lpstr>Tahoma</vt:lpstr>
      <vt:lpstr>Times New Roman</vt:lpstr>
      <vt:lpstr>Wingdings</vt:lpstr>
      <vt:lpstr>Wingdings 2</vt:lpstr>
      <vt:lpstr>Textured</vt:lpstr>
      <vt:lpstr>PowerPoint Presentation</vt:lpstr>
      <vt:lpstr> مروری بر  منظومه فکری  امام خامنه ای(مد ظله العالی)    بهزاد کاظمی -1397</vt:lpstr>
      <vt:lpstr>تعریف منظومه فکری </vt:lpstr>
      <vt:lpstr>PowerPoint Presentation</vt:lpstr>
      <vt:lpstr>PowerPoint Presentation</vt:lpstr>
      <vt:lpstr>ویژگی‌های کلان منظومه فکری امام خامنه‌ای(مد ظله العالی)  </vt:lpstr>
      <vt:lpstr>ویژگی‌های کلان منظومه فکری امام خامنه‌ای(مد ظله العالی)  </vt:lpstr>
      <vt:lpstr>PowerPoint Presentation</vt:lpstr>
      <vt:lpstr> حضرت آیت ا... امام خامنه ای </vt:lpstr>
      <vt:lpstr> تولد در29 فروردین  سال 1318 شمسی شاگردی در محضر حضرت امام خمینی(ره) ،آیت الله بروجردی(ره) ،آیت الله حائری یزدی (ره) و...همچنین بخشی از فلسفه نزد علامه طباطبائی ورود به میدان مبارزه از سال 1341  شکنجه ،آزار ، تبعید و زندان در مجموع حدود  3 سال ترور و مجروحیت در 6تیر 1360 هنگام سخنرانى در مسجد ابوذر تهران توسط منافقين و معالجه و درمان به مدت 42 روز  و قرار گرفتن در خيل جانبازان مسئولیت های مهمّ معظم له قبل از رهبری: نماینده شورای انقلاب اسلامی در وزارت دفاع .   معاون وزیر دفاع. سرپرست سپاه پاسداران انقلاب اسلامی از سوی حضرت امام (ره). عضویت در شورای عالی دفاع از سوی حضرت امام(ره) .  امامت جمعه تهران به حکم حضرت امام (ره).  دبیر کل حزب جمهوری اسلامی.  رئیس جمهوری اسلامی ایران در دو مرحله.  </vt:lpstr>
      <vt:lpstr> تأیید مجلس خبرگان از مقام معظم رهبری عوامل مختلفی داشت :   1-حضرت امام (ره) بارها از ایشان به عنوان فرد شایسته رهبری نام بردند که برخی از یاران حضرت امام و فرزند ایشان آقای حاج سیّد احمد خمینی به این مطلب اذعان کردند.  2-بینش سیاسی منحصر به فرد ایشان  3-شخصیت علمی ایشان در ابعاد گوناگون  4-فضایل اخلاقی ایشان 5-پیوند معنویت،سیاست و مبارزه 6-نزدیکترین فرد از لحاظ شخصیتی به امام(ره) درابعاد گوناگون</vt:lpstr>
      <vt:lpstr>شخصیت علمی (اجتهاد و فقاهت )  حضرت امام (رحمة الله علیه)ایشان را مجتهدی مسلم و شایسته مقام رهبری نظام اسلامی می دانستند. آیت الله العظمی اراکی:  انتخاب شایسته حضرتعالی به مقام رهبری جمهوری اسلامی ایران، مایه دلگرمی و امیدواری ملت قهرمان ایران است. آیت الله العظمی حاج شیخ فاضل لنکرانی: مقام شامخ علمی و اجتهاد و فقاهت معظم له جای هیچگونه تردیدی نیست ...تصریح امام عظیم الشأن(قدس سره الشریف) در موارد متعدد به صلاحیت و شایستگی رهبری ایشان دلیل عمده بر مقام اجتهاد معظم له می باشد.  آیت الله حاج شیخ علی مشکینی: حضرت مستطاب آیت الله حاج سیّد علی خامنه ای ( مدظله العالی) واجد مقام فقاهت و اجتهاد و قدرت استنباط احکام شرعیه که تصدی مقام معظم رهبری بدان نیازمند است می باشند، چنانچه معظم له حائزسایرشرایط ولایت امت و رهبری جامعه مسلمین نیز به نحو اوفی می باشند.... 15 / 5 / 69 </vt:lpstr>
      <vt:lpstr> آیت الله حاج شیخ عبدالله جوادی آملی: اجتهاد و عدالت آیت الله جناب آقای حاج سیّد علی خامنه ای (دامت برکاته) مورد تأیید می باشد لازم است امت اسلامی (ایّدهم الله) در تقویت رهبری معظم له در بذل نفس و نفیس در هیچگونه نثار و ایثار دریغ نفرمایند. آیت الله مصباح یزدی: ایشان فقاهت را توأم با تقوا، تیز هوشی و فراست را توأم با بردباری و سعه صدر؛ مدیریت را همراه با تعبّد و پایبندی به اصول ومبادی اسلامی، فکر روشن وثاقب ودرخشان را با دوراندیشی و تشخیص مصالح دراز مدت امت اسلامی، حزم و واحتیاط را توأم با شجاعت وشهامت، بهره مندی از علوم مختلف اسلامی را با ذوق و گرایشهای هنری اصیل، اعتماد به نفس را همراه توکل بر خدای متعال، تلاش و جدیت و نظم و برنامه ریزی را توأم با توسّل به ولی عصر (عج) و ائمه اطهار و در یک کلمه همه ی شرایط و مزایای مدیریت را با روح عبادت و بندگی و اخلاص جمع می کند. حجت الاسلام و المسلمین حاج سیّد احمد خمینی (رحمة الله علیه: ( حضرت امام بارها از جنابعالی به عنوان مجتهدی مسلم و بهترین فرد برای رهبری نام برده اند. انتخاب شایسته و بسیار خدا پسندانه حضرتعالی باعث شادی تمام دوستداران اسلام و انقلاب اسلامی در جهان گردید . حضرتعالی از چهره های درخشان انقلاب اسلامی ایران بوده و همواره مورد تأیید و تکریم امام عزیزمان بوده اید. شخصیت شناسی و ویژگیهای رفتاری مقام معظم رهبری-  محمد جواد سواد کوهی  </vt:lpstr>
      <vt:lpstr>PowerPoint Presentation</vt:lpstr>
      <vt:lpstr> حضرت آیت ا... امام خامنه ای </vt:lpstr>
      <vt:lpstr>PowerPoint Presentation</vt:lpstr>
      <vt:lpstr>بعد از امام اگر بشود به کسی اعتماد کرد به این سید (آیة الله خامنه ای) است . . . ایشان از همه افراد به امام نزدیک تر است . . . کسی که ما به او امیدواریم آقای خامنه ای است . . . ، باید به او کمک کرد که تنها نباشد . گاهی که صحبت از قائم مقامی برخی افراد بعد از امام می شد، ایشان لبخندی ملیح زده و می فرمود: «ما این طور نمی بینیم، چون خدا نمی خواهد، هر چند بعضی تلاش می کنند . خیال می کنند می توانند برای شیعه از جانب خود رهبر و مرجع درست کنند .» آن گاه بیان می کردند : «در زمان سید ابوالحسن اصفهانی برای مرجعیت بعد از ایشان، تبلیغ زیادی برای میرزا محمد حسین اصفهانی (کمپانی) کردند، ولی از آن جا که خدا نمی خواست، میرزا محمد حسین اصفهانی پنج سال قبل از سید ابوالحسن اصفهانی رحلت کرد و سید ابوالحسن اصفهانی بر پیکرش نماز خواند .» در سال 1365 که برخی از دوستان و علاقه مندان ایشان بودند، صحبت از رهبری بعد از حضرت امام - قدس سره به میان آمد فرمودند: «البته هیچ کس حاج آقا روح الله نمی شود، ولی آقای خامنه ای از همه به امام نزدیک تر است . کسی که ما به او امیدواریم آقای خامنه ای است . شما از ما قبول نمی کنید و تعجب می کنید، ولی این دید ماست، نزد ما محرز است سید علی خامنه ای .»  پایگاه حوزه - مجله گلبرگ شماره 52، مسافر آفاق(ارتحال عارف وارسته، آیت اللّه بهاءالدینی). پایگاه حوزه- مجله پاسدار اسلام شماره 186، امام خمینی (ره)، از چشم بصیرت. </vt:lpstr>
      <vt:lpstr>خوابی که آیت‌الله بهجت درباره امام خامنه‌ای دیدند   آیت‌الله صدیقی : • منبع موثقی از آیت‌الله بهجت نقل کردند که ایشان در خواب دیدند که حضرت امام زمان(عج) در مجلسی حضور داشتند،‌ علمای بزرگ اسلام هم در خدمت آقا امام زمان(عج) بودند،‌ آیت‌الله خامنه‌ای وارد شدند و امام زمان(عج) جلوی پای ایشان تمام‌قد بلند شدند و برای ایشان جایی برای نشستن باز کردند. • در خواب یا مکاشفه‌ای ایشان خطری را نسبت به انقلاب پیش‌بینی کرده بودند و به مقام معظم رهبری پیغام دادند که خطری را نسبت به انقلاب پیش‌بینی کرده‌اند و توصیه صدقه و دعاهای خاص را به ایشان کردند و فرمودند: آنچه از من ساخته بود نیز انجام دادم.  خبرگزاری تسنیم-۲۶ ارديبهشت ۱۳۹۳  نقل از روزنامه وطن امروز - سال 89 </vt:lpstr>
      <vt:lpstr>PowerPoint Presentation</vt:lpstr>
      <vt:lpstr>PowerPoint Presentation</vt:lpstr>
      <vt:lpstr>PowerPoint Presentation</vt:lpstr>
      <vt:lpstr>PowerPoint Presentation</vt:lpstr>
    </vt:vector>
  </TitlesOfParts>
  <Company>WWW.PARNIANPC.COM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وتحلیل انقلاب اسلامی ایران</dc:title>
  <dc:creator>By PARNiAN © R.N:270901</dc:creator>
  <cp:lastModifiedBy>Bigdeli</cp:lastModifiedBy>
  <cp:revision>704</cp:revision>
  <dcterms:created xsi:type="dcterms:W3CDTF">2009-11-01T07:45:42Z</dcterms:created>
  <dcterms:modified xsi:type="dcterms:W3CDTF">2018-07-25T06:09:56Z</dcterms:modified>
</cp:coreProperties>
</file>