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8" r:id="rId1"/>
  </p:sldMasterIdLst>
  <p:notesMasterIdLst>
    <p:notesMasterId r:id="rId24"/>
  </p:notesMasterIdLst>
  <p:sldIdLst>
    <p:sldId id="1558" r:id="rId2"/>
    <p:sldId id="1109" r:id="rId3"/>
    <p:sldId id="1573" r:id="rId4"/>
    <p:sldId id="1390" r:id="rId5"/>
    <p:sldId id="1392" r:id="rId6"/>
    <p:sldId id="1393" r:id="rId7"/>
    <p:sldId id="1395" r:id="rId8"/>
    <p:sldId id="1507" r:id="rId9"/>
    <p:sldId id="1578" r:id="rId10"/>
    <p:sldId id="1514" r:id="rId11"/>
    <p:sldId id="1515" r:id="rId12"/>
    <p:sldId id="1516" r:id="rId13"/>
    <p:sldId id="1517" r:id="rId14"/>
    <p:sldId id="1518" r:id="rId15"/>
    <p:sldId id="1519" r:id="rId16"/>
    <p:sldId id="1520" r:id="rId17"/>
    <p:sldId id="1521" r:id="rId18"/>
    <p:sldId id="1522" r:id="rId19"/>
    <p:sldId id="1523" r:id="rId20"/>
    <p:sldId id="1579" r:id="rId21"/>
    <p:sldId id="1525" r:id="rId22"/>
    <p:sldId id="1580" r:id="rId23"/>
  </p:sldIdLst>
  <p:sldSz cx="9253538" cy="7200900"/>
  <p:notesSz cx="6858000" cy="9144000"/>
  <p:defaultTextStyle>
    <a:defPPr>
      <a:defRPr lang="ar-SA"/>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68">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333300"/>
    <a:srgbClr val="FF6600"/>
    <a:srgbClr val="CC6600"/>
    <a:srgbClr val="FF99CC"/>
    <a:srgbClr val="0000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7210" autoAdjust="0"/>
    <p:restoredTop sz="93301" autoAdjust="0"/>
  </p:normalViewPr>
  <p:slideViewPr>
    <p:cSldViewPr>
      <p:cViewPr>
        <p:scale>
          <a:sx n="70" d="100"/>
          <a:sy n="70" d="100"/>
        </p:scale>
        <p:origin x="984" y="48"/>
      </p:cViewPr>
      <p:guideLst>
        <p:guide orient="horz" pos="2268"/>
        <p:guide pos="2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23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en-US"/>
          </a:p>
        </p:txBody>
      </p:sp>
      <p:sp>
        <p:nvSpPr>
          <p:cNvPr id="15923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US"/>
          </a:p>
        </p:txBody>
      </p:sp>
      <p:sp>
        <p:nvSpPr>
          <p:cNvPr id="126980" name="Rectangle 4"/>
          <p:cNvSpPr>
            <a:spLocks noGrp="1" noRot="1" noChangeAspect="1" noChangeArrowheads="1" noTextEdit="1"/>
          </p:cNvSpPr>
          <p:nvPr>
            <p:ph type="sldImg" idx="2"/>
          </p:nvPr>
        </p:nvSpPr>
        <p:spPr bwMode="auto">
          <a:xfrm>
            <a:off x="1225550" y="685800"/>
            <a:ext cx="44069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2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23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en-US"/>
          </a:p>
        </p:txBody>
      </p:sp>
      <p:sp>
        <p:nvSpPr>
          <p:cNvPr id="15923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68EA2A9C-A621-4027-9516-AB684A516D82}" type="slidenum">
              <a:rPr lang="fa-IR"/>
              <a:pPr/>
              <a:t>‹#›</a:t>
            </a:fld>
            <a:endParaRPr lang="en-US"/>
          </a:p>
        </p:txBody>
      </p:sp>
    </p:spTree>
    <p:extLst>
      <p:ext uri="{BB962C8B-B14F-4D97-AF65-F5344CB8AC3E}">
        <p14:creationId xmlns:p14="http://schemas.microsoft.com/office/powerpoint/2010/main" val="42848968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644546" name="Rectangle 2"/>
          <p:cNvSpPr>
            <a:spLocks noGrp="1" noChangeArrowheads="1"/>
          </p:cNvSpPr>
          <p:nvPr>
            <p:ph type="ctrTitle" sz="quarter"/>
          </p:nvPr>
        </p:nvSpPr>
        <p:spPr>
          <a:xfrm>
            <a:off x="693738" y="1760538"/>
            <a:ext cx="7866062" cy="1919287"/>
          </a:xfrm>
        </p:spPr>
        <p:txBody>
          <a:bodyPr/>
          <a:lstStyle>
            <a:lvl1pPr>
              <a:defRPr/>
            </a:lvl1pPr>
          </a:lstStyle>
          <a:p>
            <a:r>
              <a:rPr lang="en-US"/>
              <a:t>Click to edit Master title style</a:t>
            </a:r>
          </a:p>
        </p:txBody>
      </p:sp>
      <p:sp>
        <p:nvSpPr>
          <p:cNvPr id="1644547" name="Rectangle 3"/>
          <p:cNvSpPr>
            <a:spLocks noGrp="1" noChangeArrowheads="1"/>
          </p:cNvSpPr>
          <p:nvPr>
            <p:ph type="subTitle" sz="quarter" idx="1"/>
          </p:nvPr>
        </p:nvSpPr>
        <p:spPr>
          <a:xfrm>
            <a:off x="1387475" y="4079875"/>
            <a:ext cx="6478588" cy="18415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097973D-AF46-45D6-96E3-967EA2F19346}" type="slidenum">
              <a:rPr lang="fa-IR"/>
              <a:pPr/>
              <a:t>‹#›</a:t>
            </a:fld>
            <a:endParaRPr lang="en-US"/>
          </a:p>
        </p:txBody>
      </p:sp>
    </p:spTree>
    <p:extLst>
      <p:ext uri="{BB962C8B-B14F-4D97-AF65-F5344CB8AC3E}">
        <p14:creationId xmlns:p14="http://schemas.microsoft.com/office/powerpoint/2010/main" val="174228720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3C4CC6-F19D-4F66-AD15-08872A8B67EA}" type="slidenum">
              <a:rPr lang="fa-IR"/>
              <a:pPr/>
              <a:t>‹#›</a:t>
            </a:fld>
            <a:endParaRPr lang="en-US"/>
          </a:p>
        </p:txBody>
      </p:sp>
    </p:spTree>
    <p:extLst>
      <p:ext uri="{BB962C8B-B14F-4D97-AF65-F5344CB8AC3E}">
        <p14:creationId xmlns:p14="http://schemas.microsoft.com/office/powerpoint/2010/main" val="365040970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400050"/>
            <a:ext cx="2081212" cy="60007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61963" y="400050"/>
            <a:ext cx="6096000" cy="6000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A0294A-13EE-4A4A-8991-F558FDE33678}" type="slidenum">
              <a:rPr lang="fa-IR"/>
              <a:pPr/>
              <a:t>‹#›</a:t>
            </a:fld>
            <a:endParaRPr lang="en-US"/>
          </a:p>
        </p:txBody>
      </p:sp>
    </p:spTree>
    <p:extLst>
      <p:ext uri="{BB962C8B-B14F-4D97-AF65-F5344CB8AC3E}">
        <p14:creationId xmlns:p14="http://schemas.microsoft.com/office/powerpoint/2010/main" val="12906941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6A046A-22D7-4B6D-852E-22C8867C6426}" type="datetimeFigureOut">
              <a:rPr lang="en-US"/>
              <a:pPr>
                <a:defRPr/>
              </a:pPr>
              <a:t>2018-07-25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AE8BFF-02A3-4E51-909E-96C966D02520}" type="slidenum">
              <a:rPr lang="en-US"/>
              <a:pPr/>
              <a:t>‹#›</a:t>
            </a:fld>
            <a:endParaRPr lang="en-US"/>
          </a:p>
        </p:txBody>
      </p:sp>
    </p:spTree>
    <p:extLst>
      <p:ext uri="{BB962C8B-B14F-4D97-AF65-F5344CB8AC3E}">
        <p14:creationId xmlns:p14="http://schemas.microsoft.com/office/powerpoint/2010/main" val="264946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3CE03B7-4B06-4250-945B-BF50F8ACDA6C}" type="slidenum">
              <a:rPr lang="fa-IR"/>
              <a:pPr/>
              <a:t>‹#›</a:t>
            </a:fld>
            <a:endParaRPr lang="en-US"/>
          </a:p>
        </p:txBody>
      </p:sp>
    </p:spTree>
    <p:extLst>
      <p:ext uri="{BB962C8B-B14F-4D97-AF65-F5344CB8AC3E}">
        <p14:creationId xmlns:p14="http://schemas.microsoft.com/office/powerpoint/2010/main" val="39742307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4627563"/>
            <a:ext cx="7866063" cy="1430337"/>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30250" y="3052763"/>
            <a:ext cx="7866063"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8A8D05-33B4-436F-B06F-8E93DE7C786C}" type="slidenum">
              <a:rPr lang="fa-IR"/>
              <a:pPr/>
              <a:t>‹#›</a:t>
            </a:fld>
            <a:endParaRPr lang="en-US"/>
          </a:p>
        </p:txBody>
      </p:sp>
    </p:spTree>
    <p:extLst>
      <p:ext uri="{BB962C8B-B14F-4D97-AF65-F5344CB8AC3E}">
        <p14:creationId xmlns:p14="http://schemas.microsoft.com/office/powerpoint/2010/main" val="120169973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61963" y="2079625"/>
            <a:ext cx="4087812"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02175" y="2079625"/>
            <a:ext cx="40894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3404946-8149-48EB-AC3E-AE705A6307B2}" type="slidenum">
              <a:rPr lang="fa-IR"/>
              <a:pPr/>
              <a:t>‹#›</a:t>
            </a:fld>
            <a:endParaRPr lang="en-US"/>
          </a:p>
        </p:txBody>
      </p:sp>
    </p:spTree>
    <p:extLst>
      <p:ext uri="{BB962C8B-B14F-4D97-AF65-F5344CB8AC3E}">
        <p14:creationId xmlns:p14="http://schemas.microsoft.com/office/powerpoint/2010/main" val="1915083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1963" y="288925"/>
            <a:ext cx="8329612" cy="120015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61963" y="1611313"/>
            <a:ext cx="40894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1963" y="2284413"/>
            <a:ext cx="40894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700588" y="1611313"/>
            <a:ext cx="4090987"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588" y="2284413"/>
            <a:ext cx="4090987"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4C797E5-2609-4BAB-B194-5D4B8AFAABC4}" type="slidenum">
              <a:rPr lang="fa-IR"/>
              <a:pPr/>
              <a:t>‹#›</a:t>
            </a:fld>
            <a:endParaRPr lang="en-US"/>
          </a:p>
        </p:txBody>
      </p:sp>
    </p:spTree>
    <p:extLst>
      <p:ext uri="{BB962C8B-B14F-4D97-AF65-F5344CB8AC3E}">
        <p14:creationId xmlns:p14="http://schemas.microsoft.com/office/powerpoint/2010/main" val="64505604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D5C2C03-FEC7-4A29-A996-ADFA5F37829A}" type="slidenum">
              <a:rPr lang="fa-IR"/>
              <a:pPr/>
              <a:t>‹#›</a:t>
            </a:fld>
            <a:endParaRPr lang="en-US"/>
          </a:p>
        </p:txBody>
      </p:sp>
    </p:spTree>
    <p:extLst>
      <p:ext uri="{BB962C8B-B14F-4D97-AF65-F5344CB8AC3E}">
        <p14:creationId xmlns:p14="http://schemas.microsoft.com/office/powerpoint/2010/main" val="5885228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0EBB7F5-EF6C-4D67-BA2F-BC91792AEFAC}" type="slidenum">
              <a:rPr lang="fa-IR"/>
              <a:pPr/>
              <a:t>‹#›</a:t>
            </a:fld>
            <a:endParaRPr lang="en-US"/>
          </a:p>
        </p:txBody>
      </p:sp>
    </p:spTree>
    <p:extLst>
      <p:ext uri="{BB962C8B-B14F-4D97-AF65-F5344CB8AC3E}">
        <p14:creationId xmlns:p14="http://schemas.microsoft.com/office/powerpoint/2010/main" val="140154437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963" y="287338"/>
            <a:ext cx="3044825" cy="121920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617913" y="287338"/>
            <a:ext cx="5173662"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1963" y="1506538"/>
            <a:ext cx="3044825"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75488F-EC0A-4710-A8C4-CCD8889F50AD}" type="slidenum">
              <a:rPr lang="fa-IR"/>
              <a:pPr/>
              <a:t>‹#›</a:t>
            </a:fld>
            <a:endParaRPr lang="en-US"/>
          </a:p>
        </p:txBody>
      </p:sp>
    </p:spTree>
    <p:extLst>
      <p:ext uri="{BB962C8B-B14F-4D97-AF65-F5344CB8AC3E}">
        <p14:creationId xmlns:p14="http://schemas.microsoft.com/office/powerpoint/2010/main" val="22594856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4513" y="5040313"/>
            <a:ext cx="5551487" cy="595312"/>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814513" y="642938"/>
            <a:ext cx="5551487"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814513" y="5635625"/>
            <a:ext cx="5551487"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360F23-9483-462E-9DB3-9561A73A58B4}" type="slidenum">
              <a:rPr lang="fa-IR"/>
              <a:pPr/>
              <a:t>‹#›</a:t>
            </a:fld>
            <a:endParaRPr lang="en-US"/>
          </a:p>
        </p:txBody>
      </p:sp>
    </p:spTree>
    <p:extLst>
      <p:ext uri="{BB962C8B-B14F-4D97-AF65-F5344CB8AC3E}">
        <p14:creationId xmlns:p14="http://schemas.microsoft.com/office/powerpoint/2010/main" val="206554735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43522" name="Rectangle 2"/>
          <p:cNvSpPr>
            <a:spLocks noGrp="1" noChangeArrowheads="1"/>
          </p:cNvSpPr>
          <p:nvPr>
            <p:ph type="title"/>
          </p:nvPr>
        </p:nvSpPr>
        <p:spPr bwMode="auto">
          <a:xfrm>
            <a:off x="461963" y="400050"/>
            <a:ext cx="8329612" cy="1439863"/>
          </a:xfrm>
          <a:prstGeom prst="rect">
            <a:avLst/>
          </a:prstGeom>
          <a:noFill/>
          <a:ln w="9525">
            <a:noFill/>
            <a:miter lim="800000"/>
            <a:headEnd/>
            <a:tailEnd/>
          </a:ln>
          <a:effectLst/>
        </p:spPr>
        <p:txBody>
          <a:bodyPr vert="horz" wrap="square" lIns="94019" tIns="47009" rIns="94019" bIns="47009" numCol="1" anchor="ctr" anchorCtr="0" compatLnSpc="1">
            <a:prstTxWarp prst="textNoShape">
              <a:avLst/>
            </a:prstTxWarp>
          </a:bodyPr>
          <a:lstStyle/>
          <a:p>
            <a:pPr lvl="0"/>
            <a:r>
              <a:rPr lang="en-US" smtClean="0"/>
              <a:t>Click to edit Master title style</a:t>
            </a:r>
          </a:p>
        </p:txBody>
      </p:sp>
      <p:sp>
        <p:nvSpPr>
          <p:cNvPr id="1643523" name="Rectangle 3"/>
          <p:cNvSpPr>
            <a:spLocks noGrp="1" noChangeArrowheads="1"/>
          </p:cNvSpPr>
          <p:nvPr>
            <p:ph type="body" idx="1"/>
          </p:nvPr>
        </p:nvSpPr>
        <p:spPr bwMode="auto">
          <a:xfrm>
            <a:off x="461963" y="2079625"/>
            <a:ext cx="8329612" cy="4321175"/>
          </a:xfrm>
          <a:prstGeom prst="rect">
            <a:avLst/>
          </a:prstGeom>
          <a:noFill/>
          <a:ln w="9525">
            <a:noFill/>
            <a:miter lim="800000"/>
            <a:headEnd/>
            <a:tailEnd/>
          </a:ln>
          <a:effectLst/>
        </p:spPr>
        <p:txBody>
          <a:bodyPr vert="horz" wrap="square" lIns="94019" tIns="47009" rIns="94019" bIns="470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3524" name="Rectangle 4"/>
          <p:cNvSpPr>
            <a:spLocks noGrp="1" noChangeArrowheads="1"/>
          </p:cNvSpPr>
          <p:nvPr>
            <p:ph type="dt" sz="half" idx="2"/>
          </p:nvPr>
        </p:nvSpPr>
        <p:spPr bwMode="auto">
          <a:xfrm>
            <a:off x="461963" y="6557963"/>
            <a:ext cx="2160587"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l" rtl="0" eaLnBrk="1" hangingPunct="1">
              <a:defRPr sz="1400">
                <a:effectLst>
                  <a:outerShdw blurRad="38100" dist="38100" dir="2700000" algn="tl">
                    <a:srgbClr val="FFFFFF"/>
                  </a:outerShdw>
                </a:effectLst>
              </a:defRPr>
            </a:lvl1pPr>
          </a:lstStyle>
          <a:p>
            <a:pPr>
              <a:defRPr/>
            </a:pPr>
            <a:endParaRPr lang="en-US"/>
          </a:p>
        </p:txBody>
      </p:sp>
      <p:sp>
        <p:nvSpPr>
          <p:cNvPr id="1643525" name="Rectangle 5"/>
          <p:cNvSpPr>
            <a:spLocks noGrp="1" noChangeArrowheads="1"/>
          </p:cNvSpPr>
          <p:nvPr>
            <p:ph type="ftr" sz="quarter" idx="3"/>
          </p:nvPr>
        </p:nvSpPr>
        <p:spPr bwMode="auto">
          <a:xfrm>
            <a:off x="3162300" y="6557963"/>
            <a:ext cx="2928938"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ctr" rtl="0" eaLnBrk="1" hangingPunct="1">
              <a:defRPr sz="1400">
                <a:effectLst>
                  <a:outerShdw blurRad="38100" dist="38100" dir="2700000" algn="tl">
                    <a:srgbClr val="FFFFFF"/>
                  </a:outerShdw>
                </a:effectLst>
              </a:defRPr>
            </a:lvl1pPr>
          </a:lstStyle>
          <a:p>
            <a:pPr>
              <a:defRPr/>
            </a:pPr>
            <a:endParaRPr lang="en-US"/>
          </a:p>
        </p:txBody>
      </p:sp>
      <p:sp>
        <p:nvSpPr>
          <p:cNvPr id="1643526" name="Rectangle 6"/>
          <p:cNvSpPr>
            <a:spLocks noGrp="1" noChangeArrowheads="1"/>
          </p:cNvSpPr>
          <p:nvPr>
            <p:ph type="sldNum" sz="quarter" idx="4"/>
          </p:nvPr>
        </p:nvSpPr>
        <p:spPr bwMode="auto">
          <a:xfrm>
            <a:off x="6630988" y="6557963"/>
            <a:ext cx="2160587"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r" eaLnBrk="1" hangingPunct="1">
              <a:defRPr sz="1400">
                <a:effectLst>
                  <a:outerShdw blurRad="38100" dist="38100" dir="2700000" algn="tl">
                    <a:srgbClr val="FFFFFF"/>
                  </a:outerShdw>
                </a:effectLst>
              </a:defRPr>
            </a:lvl1pPr>
          </a:lstStyle>
          <a:p>
            <a:fld id="{BABA91C8-FEE0-4984-934F-50657FAEB197}"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5728" r:id="rId1"/>
    <p:sldLayoutId id="2147485711" r:id="rId2"/>
    <p:sldLayoutId id="2147485712" r:id="rId3"/>
    <p:sldLayoutId id="2147485713" r:id="rId4"/>
    <p:sldLayoutId id="2147485714" r:id="rId5"/>
    <p:sldLayoutId id="2147485715" r:id="rId6"/>
    <p:sldLayoutId id="2147485716" r:id="rId7"/>
    <p:sldLayoutId id="2147485717" r:id="rId8"/>
    <p:sldLayoutId id="2147485718" r:id="rId9"/>
    <p:sldLayoutId id="2147485719" r:id="rId10"/>
    <p:sldLayoutId id="2147485720" r:id="rId11"/>
    <p:sldLayoutId id="2147485729" r:id="rId12"/>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43522"/>
                                        </p:tgtEl>
                                        <p:attrNameLst>
                                          <p:attrName>style.visibility</p:attrName>
                                        </p:attrNameLst>
                                      </p:cBhvr>
                                      <p:to>
                                        <p:strVal val="visible"/>
                                      </p:to>
                                    </p:set>
                                    <p:anim calcmode="lin" valueType="num">
                                      <p:cBhvr>
                                        <p:cTn id="7" dur="1000" fill="hold"/>
                                        <p:tgtEl>
                                          <p:spTgt spid="1643522"/>
                                        </p:tgtEl>
                                        <p:attrNameLst>
                                          <p:attrName>ppt_x</p:attrName>
                                        </p:attrNameLst>
                                      </p:cBhvr>
                                      <p:tavLst>
                                        <p:tav tm="0">
                                          <p:val>
                                            <p:strVal val="#ppt_x-.2"/>
                                          </p:val>
                                        </p:tav>
                                        <p:tav tm="100000">
                                          <p:val>
                                            <p:strVal val="#ppt_x"/>
                                          </p:val>
                                        </p:tav>
                                      </p:tavLst>
                                    </p:anim>
                                    <p:anim calcmode="lin" valueType="num">
                                      <p:cBhvr>
                                        <p:cTn id="8" dur="1000" fill="hold"/>
                                        <p:tgtEl>
                                          <p:spTgt spid="16435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35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43523">
                                            <p:txEl>
                                              <p:pRg st="0" end="0"/>
                                            </p:txEl>
                                          </p:spTgt>
                                        </p:tgtEl>
                                        <p:attrNameLst>
                                          <p:attrName>style.visibility</p:attrName>
                                        </p:attrNameLst>
                                      </p:cBhvr>
                                      <p:to>
                                        <p:strVal val="visible"/>
                                      </p:to>
                                    </p:set>
                                    <p:animEffect transition="in" filter="fade">
                                      <p:cBhvr>
                                        <p:cTn id="14" dur="500"/>
                                        <p:tgtEl>
                                          <p:spTgt spid="1643523">
                                            <p:txEl>
                                              <p:pRg st="0" end="0"/>
                                            </p:txEl>
                                          </p:spTgt>
                                        </p:tgtEl>
                                      </p:cBhvr>
                                    </p:animEffect>
                                    <p:anim calcmode="lin" valueType="num">
                                      <p:cBhvr>
                                        <p:cTn id="15" dur="500" fill="hold"/>
                                        <p:tgtEl>
                                          <p:spTgt spid="16435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4352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643523">
                                            <p:txEl>
                                              <p:pRg st="1" end="1"/>
                                            </p:txEl>
                                          </p:spTgt>
                                        </p:tgtEl>
                                        <p:attrNameLst>
                                          <p:attrName>style.visibility</p:attrName>
                                        </p:attrNameLst>
                                      </p:cBhvr>
                                      <p:to>
                                        <p:strVal val="visible"/>
                                      </p:to>
                                    </p:set>
                                    <p:animEffect transition="in" filter="fade">
                                      <p:cBhvr>
                                        <p:cTn id="19" dur="500"/>
                                        <p:tgtEl>
                                          <p:spTgt spid="1643523">
                                            <p:txEl>
                                              <p:pRg st="1" end="1"/>
                                            </p:txEl>
                                          </p:spTgt>
                                        </p:tgtEl>
                                      </p:cBhvr>
                                    </p:animEffect>
                                    <p:anim calcmode="lin" valueType="num">
                                      <p:cBhvr>
                                        <p:cTn id="20" dur="500" fill="hold"/>
                                        <p:tgtEl>
                                          <p:spTgt spid="164352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64352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643523">
                                            <p:txEl>
                                              <p:pRg st="2" end="2"/>
                                            </p:txEl>
                                          </p:spTgt>
                                        </p:tgtEl>
                                        <p:attrNameLst>
                                          <p:attrName>style.visibility</p:attrName>
                                        </p:attrNameLst>
                                      </p:cBhvr>
                                      <p:to>
                                        <p:strVal val="visible"/>
                                      </p:to>
                                    </p:set>
                                    <p:animEffect transition="in" filter="fade">
                                      <p:cBhvr>
                                        <p:cTn id="24" dur="500"/>
                                        <p:tgtEl>
                                          <p:spTgt spid="1643523">
                                            <p:txEl>
                                              <p:pRg st="2" end="2"/>
                                            </p:txEl>
                                          </p:spTgt>
                                        </p:tgtEl>
                                      </p:cBhvr>
                                    </p:animEffect>
                                    <p:anim calcmode="lin" valueType="num">
                                      <p:cBhvr>
                                        <p:cTn id="25" dur="500" fill="hold"/>
                                        <p:tgtEl>
                                          <p:spTgt spid="164352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64352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643523">
                                            <p:txEl>
                                              <p:pRg st="3" end="3"/>
                                            </p:txEl>
                                          </p:spTgt>
                                        </p:tgtEl>
                                        <p:attrNameLst>
                                          <p:attrName>style.visibility</p:attrName>
                                        </p:attrNameLst>
                                      </p:cBhvr>
                                      <p:to>
                                        <p:strVal val="visible"/>
                                      </p:to>
                                    </p:set>
                                    <p:animEffect transition="in" filter="fade">
                                      <p:cBhvr>
                                        <p:cTn id="29" dur="500"/>
                                        <p:tgtEl>
                                          <p:spTgt spid="1643523">
                                            <p:txEl>
                                              <p:pRg st="3" end="3"/>
                                            </p:txEl>
                                          </p:spTgt>
                                        </p:tgtEl>
                                      </p:cBhvr>
                                    </p:animEffect>
                                    <p:anim calcmode="lin" valueType="num">
                                      <p:cBhvr>
                                        <p:cTn id="30" dur="500" fill="hold"/>
                                        <p:tgtEl>
                                          <p:spTgt spid="164352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64352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643523">
                                            <p:txEl>
                                              <p:pRg st="4" end="4"/>
                                            </p:txEl>
                                          </p:spTgt>
                                        </p:tgtEl>
                                        <p:attrNameLst>
                                          <p:attrName>style.visibility</p:attrName>
                                        </p:attrNameLst>
                                      </p:cBhvr>
                                      <p:to>
                                        <p:strVal val="visible"/>
                                      </p:to>
                                    </p:set>
                                    <p:animEffect transition="in" filter="fade">
                                      <p:cBhvr>
                                        <p:cTn id="34" dur="500"/>
                                        <p:tgtEl>
                                          <p:spTgt spid="1643523">
                                            <p:txEl>
                                              <p:pRg st="4" end="4"/>
                                            </p:txEl>
                                          </p:spTgt>
                                        </p:tgtEl>
                                      </p:cBhvr>
                                    </p:animEffect>
                                    <p:anim calcmode="lin" valueType="num">
                                      <p:cBhvr>
                                        <p:cTn id="35" dur="500" fill="hold"/>
                                        <p:tgtEl>
                                          <p:spTgt spid="16435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64352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522" grpId="0"/>
      <p:bldP spid="1643523" grpId="0" build="p">
        <p:tmplLst>
          <p:tmpl lvl="1">
            <p:tnLst>
              <p:par>
                <p:cTn presetID="44" presetClass="entr" presetSubtype="0" fill="hold" nodeType="click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mj-lt"/>
          <a:ea typeface="+mj-ea"/>
          <a:cs typeface="+mj-cs"/>
        </a:defRPr>
      </a:lvl1pPr>
      <a:lvl2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2pPr>
      <a:lvl3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3pPr>
      <a:lvl4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4pPr>
      <a:lvl5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5pPr>
      <a:lvl6pPr marL="4572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6pPr>
      <a:lvl7pPr marL="9144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7pPr>
      <a:lvl8pPr marL="13716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8pPr>
      <a:lvl9pPr marL="18288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52425" indent="-352425" algn="r" defTabSz="939800" rtl="1" eaLnBrk="0" fontAlgn="base" hangingPunct="0">
        <a:spcBef>
          <a:spcPct val="20000"/>
        </a:spcBef>
        <a:spcAft>
          <a:spcPct val="0"/>
        </a:spcAft>
        <a:buClr>
          <a:schemeClr val="hlink"/>
        </a:buClr>
        <a:buSzPct val="65000"/>
        <a:buFont typeface="Wingdings" panose="05000000000000000000" pitchFamily="2" charset="2"/>
        <a:buChar char="n"/>
        <a:defRPr sz="3300">
          <a:solidFill>
            <a:schemeClr val="tx1"/>
          </a:solidFill>
          <a:effectLst>
            <a:outerShdw blurRad="38100" dist="38100" dir="2700000" algn="tl">
              <a:srgbClr val="FFFFFF"/>
            </a:outerShdw>
          </a:effectLst>
          <a:latin typeface="+mn-lt"/>
          <a:ea typeface="+mn-ea"/>
          <a:cs typeface="+mn-cs"/>
        </a:defRPr>
      </a:lvl1pPr>
      <a:lvl2pPr marL="763588" indent="-293688"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900">
          <a:solidFill>
            <a:schemeClr val="tx1"/>
          </a:solidFill>
          <a:effectLst>
            <a:outerShdw blurRad="38100" dist="38100" dir="2700000" algn="tl">
              <a:srgbClr val="FFFFFF"/>
            </a:outerShdw>
          </a:effectLst>
          <a:latin typeface="+mn-lt"/>
          <a:cs typeface="+mn-cs"/>
        </a:defRPr>
      </a:lvl2pPr>
      <a:lvl3pPr marL="1174750" indent="-234950" algn="r" defTabSz="939800" rtl="1" eaLnBrk="0" fontAlgn="base" hangingPunct="0">
        <a:spcBef>
          <a:spcPct val="20000"/>
        </a:spcBef>
        <a:spcAft>
          <a:spcPct val="0"/>
        </a:spcAft>
        <a:buClr>
          <a:schemeClr val="hlink"/>
        </a:buClr>
        <a:buSzPct val="65000"/>
        <a:buFont typeface="Wingdings" panose="05000000000000000000" pitchFamily="2" charset="2"/>
        <a:buChar char="n"/>
        <a:defRPr sz="2500">
          <a:solidFill>
            <a:schemeClr val="tx1"/>
          </a:solidFill>
          <a:effectLst>
            <a:outerShdw blurRad="38100" dist="38100" dir="2700000" algn="tl">
              <a:srgbClr val="FFFFFF"/>
            </a:outerShdw>
          </a:effectLst>
          <a:latin typeface="+mn-lt"/>
          <a:cs typeface="+mn-cs"/>
        </a:defRPr>
      </a:lvl3pPr>
      <a:lvl4pPr marL="1644650" indent="-234950"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4pPr>
      <a:lvl5pPr marL="2116138" indent="-236538" algn="r" defTabSz="939800" rtl="1" eaLnBrk="0" fontAlgn="base" hangingPunct="0">
        <a:spcBef>
          <a:spcPct val="20000"/>
        </a:spcBef>
        <a:spcAft>
          <a:spcPct val="0"/>
        </a:spcAft>
        <a:buClr>
          <a:schemeClr va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5pPr>
      <a:lvl6pPr marL="25733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6pPr>
      <a:lvl7pPr marL="30305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7pPr>
      <a:lvl8pPr marL="34877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8pPr>
      <a:lvl9pPr marL="39449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9220" name="Picture 1" descr="C:\Documents and Settings\Guest\Desktop\as\New Folder\Bliss.bmp"/>
          <p:cNvPicPr>
            <a:picLocks noChangeAspect="1" noChangeArrowheads="1"/>
          </p:cNvPicPr>
          <p:nvPr/>
        </p:nvPicPr>
        <p:blipFill>
          <a:blip r:embed="rId2">
            <a:extLst>
              <a:ext uri="{28A0092B-C50C-407E-A947-70E740481C1C}">
                <a14:useLocalDpi xmlns:a14="http://schemas.microsoft.com/office/drawing/2010/main" val="0"/>
              </a:ext>
            </a:extLst>
          </a:blip>
          <a:srcRect l="17188" t="10703" b="3960"/>
          <a:stretch>
            <a:fillRect/>
          </a:stretch>
        </p:blipFill>
        <p:spPr bwMode="auto">
          <a:xfrm>
            <a:off x="0" y="0"/>
            <a:ext cx="9253538"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0" descr="017"/>
          <p:cNvPicPr>
            <a:picLocks noChangeAspect="1" noChangeArrowheads="1"/>
          </p:cNvPicPr>
          <p:nvPr/>
        </p:nvPicPr>
        <p:blipFill>
          <a:blip r:embed="rId3" cstate="print">
            <a:clrChange>
              <a:clrFrom>
                <a:srgbClr val="FFFFFF"/>
              </a:clrFrom>
              <a:clrTo>
                <a:srgbClr val="FFFFFF">
                  <a:alpha val="0"/>
                </a:srgbClr>
              </a:clrTo>
            </a:clrChange>
            <a:lum bright="100000"/>
          </a:blip>
          <a:srcRect/>
          <a:stretch>
            <a:fillRect/>
          </a:stretch>
        </p:blipFill>
        <p:spPr bwMode="auto">
          <a:xfrm>
            <a:off x="5191125" y="502443"/>
            <a:ext cx="3600450" cy="1235075"/>
          </a:xfrm>
          <a:prstGeom prst="rect">
            <a:avLst/>
          </a:prstGeom>
          <a:solidFill>
            <a:srgbClr val="00B050"/>
          </a:solidFill>
          <a:ln w="28575">
            <a:solidFill>
              <a:srgbClr val="FFFF00"/>
            </a:solidFill>
            <a:headEnd/>
            <a:tailEnd/>
          </a:ln>
        </p:spPr>
        <p:style>
          <a:lnRef idx="0">
            <a:schemeClr val="accent6"/>
          </a:lnRef>
          <a:fillRef idx="3">
            <a:schemeClr val="accent6"/>
          </a:fillRef>
          <a:effectRef idx="3">
            <a:schemeClr val="accent6"/>
          </a:effectRef>
          <a:fontRef idx="minor">
            <a:schemeClr val="lt1"/>
          </a:fontRef>
        </p:style>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46016" y="1633166"/>
            <a:ext cx="8096902" cy="349734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ctr" rtl="1">
              <a:lnSpc>
                <a:spcPct val="150000"/>
              </a:lnSpc>
              <a:defRPr/>
            </a:pPr>
            <a:r>
              <a:rPr lang="fa-IR" sz="7286" b="1" cap="all" dirty="0">
                <a:ln w="9000" cmpd="sng">
                  <a:solidFill>
                    <a:sysClr val="windowText" lastClr="000000"/>
                  </a:solidFill>
                  <a:prstDash val="solid"/>
                </a:ln>
                <a:solidFill>
                  <a:srgbClr val="00B050"/>
                </a:solidFill>
                <a:effectLst>
                  <a:reflection blurRad="12700" stA="28000" endPos="45000" dist="1000" dir="5400000" sy="-100000" algn="bl" rotWithShape="0"/>
                </a:effectLst>
                <a:ea typeface="Calibri" pitchFamily="34" charset="0"/>
                <a:cs typeface="B Titr" pitchFamily="2" charset="-78"/>
              </a:rPr>
              <a:t>آسیب شناسی انقلابهای</a:t>
            </a:r>
          </a:p>
          <a:p>
            <a:pPr algn="ctr" rtl="1">
              <a:lnSpc>
                <a:spcPct val="150000"/>
              </a:lnSpc>
              <a:defRPr/>
            </a:pPr>
            <a:r>
              <a:rPr lang="fa-IR" sz="7286" b="1" cap="all" dirty="0">
                <a:ln w="9000" cmpd="sng">
                  <a:solidFill>
                    <a:sysClr val="windowText" lastClr="000000"/>
                  </a:solidFill>
                  <a:prstDash val="solid"/>
                </a:ln>
                <a:solidFill>
                  <a:srgbClr val="117113"/>
                </a:solidFill>
                <a:effectLst>
                  <a:reflection blurRad="12700" stA="28000" endPos="45000" dist="1000" dir="5400000" sy="-100000" algn="bl" rotWithShape="0"/>
                </a:effectLst>
                <a:ea typeface="Calibri" pitchFamily="34" charset="0"/>
                <a:cs typeface="B Titr" pitchFamily="2" charset="-78"/>
              </a:rPr>
              <a:t>بي</a:t>
            </a:r>
            <a:r>
              <a:rPr lang="fa-IR" sz="7286" b="1" cap="all" dirty="0">
                <a:ln w="9000" cmpd="sng">
                  <a:solidFill>
                    <a:sysClr val="windowText" lastClr="000000"/>
                  </a:solidFill>
                  <a:prstDash val="solid"/>
                </a:ln>
                <a:solidFill>
                  <a:srgbClr val="00B050"/>
                </a:solidFill>
                <a:effectLst>
                  <a:reflection blurRad="12700" stA="28000" endPos="45000" dist="1000" dir="5400000" sy="-100000" algn="bl" rotWithShape="0"/>
                </a:effectLst>
                <a:ea typeface="Calibri" pitchFamily="34" charset="0"/>
                <a:cs typeface="B Titr" pitchFamily="2" charset="-78"/>
              </a:rPr>
              <a:t>داري اسلامي</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1000" fill="hold"/>
                                        <p:tgtEl>
                                          <p:spTgt spid="28673"/>
                                        </p:tgtEl>
                                        <p:attrNameLst>
                                          <p:attrName>ppt_w</p:attrName>
                                        </p:attrNameLst>
                                      </p:cBhvr>
                                      <p:tavLst>
                                        <p:tav tm="0">
                                          <p:val>
                                            <p:fltVal val="0"/>
                                          </p:val>
                                        </p:tav>
                                        <p:tav tm="100000">
                                          <p:val>
                                            <p:strVal val="#ppt_w"/>
                                          </p:val>
                                        </p:tav>
                                      </p:tavLst>
                                    </p:anim>
                                    <p:anim calcmode="lin" valueType="num">
                                      <p:cBhvr>
                                        <p:cTn id="8" dur="1000" fill="hold"/>
                                        <p:tgtEl>
                                          <p:spTgt spid="28673"/>
                                        </p:tgtEl>
                                        <p:attrNameLst>
                                          <p:attrName>ppt_h</p:attrName>
                                        </p:attrNameLst>
                                      </p:cBhvr>
                                      <p:tavLst>
                                        <p:tav tm="0">
                                          <p:val>
                                            <p:fltVal val="0"/>
                                          </p:val>
                                        </p:tav>
                                        <p:tav tm="100000">
                                          <p:val>
                                            <p:strVal val="#ppt_h"/>
                                          </p:val>
                                        </p:tav>
                                      </p:tavLst>
                                    </p:anim>
                                    <p:anim calcmode="lin" valueType="num">
                                      <p:cBhvr>
                                        <p:cTn id="9" dur="1000" fill="hold"/>
                                        <p:tgtEl>
                                          <p:spTgt spid="28673"/>
                                        </p:tgtEl>
                                        <p:attrNameLst>
                                          <p:attrName>style.rotation</p:attrName>
                                        </p:attrNameLst>
                                      </p:cBhvr>
                                      <p:tavLst>
                                        <p:tav tm="0">
                                          <p:val>
                                            <p:fltVal val="90"/>
                                          </p:val>
                                        </p:tav>
                                        <p:tav tm="100000">
                                          <p:val>
                                            <p:fltVal val="0"/>
                                          </p:val>
                                        </p:tav>
                                      </p:tavLst>
                                    </p:anim>
                                    <p:animEffect transition="in" filter="fade">
                                      <p:cBhvr>
                                        <p:cTn id="10" dur="10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810345" y="432098"/>
            <a:ext cx="7704856" cy="6073522"/>
          </a:xfrm>
          <a:prstGeom prst="rect">
            <a:avLst/>
          </a:prstGeom>
          <a:noFill/>
          <a:ln>
            <a:noFill/>
          </a:ln>
          <a:extLst/>
        </p:spPr>
        <p:txBody>
          <a:bodyPr>
            <a:spAutoFit/>
          </a:bodyPr>
          <a:lstStyle/>
          <a:p>
            <a:pPr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امام خامنه ای در نخستین اجلاس بین المللی بیداری اسلامی-</a:t>
            </a:r>
            <a:r>
              <a:rPr lang="fa-IR" sz="2834" b="1" dirty="0">
                <a:ln>
                  <a:solidFill>
                    <a:sysClr val="windowText" lastClr="000000"/>
                  </a:solidFill>
                </a:ln>
                <a:solidFill>
                  <a:srgbClr val="002060"/>
                </a:solidFill>
                <a:latin typeface="Constantia" pitchFamily="18" charset="0"/>
                <a:cs typeface="B Titr" pitchFamily="2" charset="-78"/>
              </a:rPr>
              <a:t> 90</a:t>
            </a:r>
            <a:r>
              <a:rPr lang="fa-IR" sz="3238" b="1" dirty="0">
                <a:ln>
                  <a:solidFill>
                    <a:sysClr val="windowText" lastClr="000000"/>
                  </a:solidFill>
                </a:ln>
                <a:solidFill>
                  <a:srgbClr val="002060"/>
                </a:solidFill>
                <a:latin typeface="Constantia" pitchFamily="18" charset="0"/>
                <a:cs typeface="B Titr" pitchFamily="2" charset="-78"/>
              </a:rPr>
              <a:t>/</a:t>
            </a:r>
            <a:r>
              <a:rPr lang="fa-IR" sz="2834" b="1" dirty="0">
                <a:ln>
                  <a:solidFill>
                    <a:sysClr val="windowText" lastClr="000000"/>
                  </a:solidFill>
                </a:ln>
                <a:solidFill>
                  <a:srgbClr val="002060"/>
                </a:solidFill>
                <a:latin typeface="Constantia" pitchFamily="18" charset="0"/>
                <a:cs typeface="B Titr" pitchFamily="2" charset="-78"/>
              </a:rPr>
              <a:t>6</a:t>
            </a:r>
            <a:r>
              <a:rPr lang="fa-IR" sz="3238" b="1" dirty="0">
                <a:ln>
                  <a:solidFill>
                    <a:sysClr val="windowText" lastClr="000000"/>
                  </a:solidFill>
                </a:ln>
                <a:solidFill>
                  <a:srgbClr val="002060"/>
                </a:solidFill>
                <a:latin typeface="Constantia" pitchFamily="18" charset="0"/>
                <a:cs typeface="B Titr" pitchFamily="2" charset="-78"/>
              </a:rPr>
              <a:t>/</a:t>
            </a:r>
            <a:r>
              <a:rPr lang="fa-IR" sz="2834" b="1" dirty="0">
                <a:ln>
                  <a:solidFill>
                    <a:sysClr val="windowText" lastClr="000000"/>
                  </a:solidFill>
                </a:ln>
                <a:solidFill>
                  <a:srgbClr val="002060"/>
                </a:solidFill>
                <a:latin typeface="Constantia" pitchFamily="18" charset="0"/>
                <a:cs typeface="B Titr" pitchFamily="2" charset="-78"/>
              </a:rPr>
              <a:t>26-</a:t>
            </a:r>
            <a:r>
              <a:rPr lang="fa-IR" sz="2834" b="1" dirty="0">
                <a:ln>
                  <a:solidFill>
                    <a:sysClr val="windowText" lastClr="000000"/>
                  </a:solidFill>
                </a:ln>
                <a:solidFill>
                  <a:srgbClr val="C00000"/>
                </a:solidFill>
                <a:latin typeface="Constantia" pitchFamily="18" charset="0"/>
                <a:cs typeface="B Titr" pitchFamily="2" charset="-78"/>
              </a:rPr>
              <a:t> به احصاء آسیب ها و تهدید های پیش روی این انقلابها پرداخته و ارائه راهکار نمودند.</a:t>
            </a:r>
          </a:p>
          <a:p>
            <a:pPr algn="just" rtl="1">
              <a:lnSpc>
                <a:spcPct val="150000"/>
              </a:lnSpc>
              <a:defRPr/>
            </a:pPr>
            <a:endParaRPr lang="fa-IR" sz="2834" b="1" dirty="0">
              <a:ln>
                <a:solidFill>
                  <a:sysClr val="windowText" lastClr="000000"/>
                </a:solidFill>
              </a:ln>
              <a:solidFill>
                <a:srgbClr val="C00000"/>
              </a:solidFill>
              <a:latin typeface="Constantia" pitchFamily="18" charset="0"/>
              <a:cs typeface="B Titr" pitchFamily="2" charset="-78"/>
            </a:endParaRPr>
          </a:p>
          <a:p>
            <a:pPr algn="just" rtl="1">
              <a:lnSpc>
                <a:spcPct val="150000"/>
              </a:lnSpc>
              <a:defRPr/>
            </a:pPr>
            <a:r>
              <a:rPr lang="fa-IR" sz="2834" b="1" dirty="0">
                <a:ln>
                  <a:solidFill>
                    <a:sysClr val="windowText" lastClr="000000"/>
                  </a:solidFill>
                </a:ln>
                <a:solidFill>
                  <a:srgbClr val="117113"/>
                </a:solidFill>
                <a:latin typeface="Constantia" pitchFamily="18" charset="0"/>
                <a:cs typeface="B Titr" pitchFamily="2" charset="-78"/>
              </a:rPr>
              <a:t> این آسیب ها را به دو دسته می توان تقسیم نمود:</a:t>
            </a:r>
          </a:p>
          <a:p>
            <a:pPr algn="just" rtl="1">
              <a:lnSpc>
                <a:spcPct val="200000"/>
              </a:lnSpc>
              <a:defRPr/>
            </a:pPr>
            <a:r>
              <a:rPr lang="fa-IR" sz="2834" b="1" dirty="0">
                <a:ln>
                  <a:solidFill>
                    <a:sysClr val="windowText" lastClr="000000"/>
                  </a:solidFill>
                </a:ln>
                <a:solidFill>
                  <a:srgbClr val="117113"/>
                </a:solidFill>
                <a:latin typeface="Constantia" pitchFamily="18" charset="0"/>
                <a:cs typeface="B Titr" pitchFamily="2" charset="-78"/>
              </a:rPr>
              <a:t> 1- آنهایی که در درون خود انقلابیون امکان بروز دارد.</a:t>
            </a:r>
          </a:p>
          <a:p>
            <a:pPr algn="just" rtl="1">
              <a:lnSpc>
                <a:spcPct val="200000"/>
              </a:lnSpc>
              <a:defRPr/>
            </a:pPr>
            <a:r>
              <a:rPr lang="fa-IR" sz="2834" b="1" dirty="0">
                <a:ln>
                  <a:solidFill>
                    <a:sysClr val="windowText" lastClr="000000"/>
                  </a:solidFill>
                </a:ln>
                <a:solidFill>
                  <a:srgbClr val="117113"/>
                </a:solidFill>
                <a:latin typeface="Constantia" pitchFamily="18" charset="0"/>
                <a:cs typeface="B Titr" pitchFamily="2" charset="-78"/>
              </a:rPr>
              <a:t> 2- آنهایی که دشمنان به طور مستقیم آن را برنامه ریزی می کنند.</a:t>
            </a:r>
            <a:r>
              <a:rPr lang="fa-IR" sz="2631" b="1" dirty="0">
                <a:ln>
                  <a:solidFill>
                    <a:sysClr val="windowText" lastClr="000000"/>
                  </a:solidFill>
                </a:ln>
                <a:solidFill>
                  <a:srgbClr val="002060"/>
                </a:solidFill>
                <a:latin typeface="Constantia" pitchFamily="18" charset="0"/>
                <a:cs typeface="B Titr" pitchFamily="2" charset="-78"/>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378297" y="30283"/>
            <a:ext cx="8640961" cy="7170617"/>
          </a:xfrm>
          <a:prstGeom prst="rect">
            <a:avLst/>
          </a:prstGeom>
          <a:noFill/>
          <a:ln>
            <a:noFill/>
          </a:ln>
          <a:extLst/>
        </p:spPr>
        <p:txBody>
          <a:bodyPr>
            <a:spAutoFit/>
          </a:bodyPr>
          <a:lstStyle/>
          <a:p>
            <a:pPr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آسیب های درون انقلابیون :</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احساس و گمان اینکه با سقوط حاکم وابسته و فاسد و دیکتاتور کار تمام شد.</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راحتی خیال ناشی از احساس پیروزی و به دنبال آن کم شدن انگیزه ها و سست شدن عزمها.</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تصاحب سهم ویژه در غنیمت به دست آمده.</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مرعوب شدن از هیمنه ظاهری مستکبران و احساس ترس از آمریکا و دیگر قدرتهای مداخله گر.</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اعتماد به دشمن و در دام لبخندها و وعده ها و حمایتهای آنها افتادن.</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مغرور شدن و دشمن را غافل دانستن.</a:t>
            </a:r>
          </a:p>
          <a:p>
            <a:pPr marL="520522" indent="-520522" algn="just" rtl="1">
              <a:lnSpc>
                <a:spcPct val="150000"/>
              </a:lnSpc>
              <a:buFont typeface="+mj-lt"/>
              <a:buAutoNum type="arabicPeriod"/>
              <a:defRPr/>
            </a:pPr>
            <a:r>
              <a:rPr lang="fa-IR" sz="2530" b="1" dirty="0">
                <a:ln>
                  <a:solidFill>
                    <a:sysClr val="windowText" lastClr="000000"/>
                  </a:solidFill>
                </a:ln>
                <a:solidFill>
                  <a:srgbClr val="002060"/>
                </a:solidFill>
                <a:latin typeface="Constantia" pitchFamily="18" charset="0"/>
                <a:cs typeface="B Titr" pitchFamily="2" charset="-78"/>
              </a:rPr>
              <a:t>ایجاد اختلاف و به جان هم انداختن انقلابیون و رخنه در پشت جبهه ی مبارزه.</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306288" y="76721"/>
            <a:ext cx="8838457" cy="6713985"/>
          </a:xfrm>
          <a:prstGeom prst="rect">
            <a:avLst/>
          </a:prstGeom>
          <a:noFill/>
          <a:ln>
            <a:noFill/>
          </a:ln>
          <a:extLst/>
        </p:spPr>
        <p:txBody>
          <a:bodyPr>
            <a:spAutoFit/>
          </a:bodyPr>
          <a:lstStyle/>
          <a:p>
            <a:pPr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آسیب های مستقیم دشمنان :</a:t>
            </a:r>
            <a:endParaRPr lang="fa-IR" sz="2834" b="1" dirty="0">
              <a:ln>
                <a:solidFill>
                  <a:sysClr val="windowText" lastClr="000000"/>
                </a:solidFill>
              </a:ln>
              <a:solidFill>
                <a:srgbClr val="002060"/>
              </a:solidFill>
              <a:latin typeface="Constantia" pitchFamily="18" charset="0"/>
              <a:cs typeface="B Titr" pitchFamily="2" charset="-78"/>
            </a:endParaRPr>
          </a:p>
          <a:p>
            <a:pPr marL="520522" indent="-520522" algn="just" rtl="1">
              <a:lnSpc>
                <a:spcPct val="150000"/>
              </a:lnSpc>
              <a:buFont typeface="+mj-lt"/>
              <a:buAutoNum type="arabicPeriod"/>
              <a:defRPr/>
            </a:pPr>
            <a:r>
              <a:rPr lang="fa-IR" sz="2834" b="1" dirty="0">
                <a:ln>
                  <a:solidFill>
                    <a:sysClr val="windowText" lastClr="000000"/>
                  </a:solidFill>
                </a:ln>
                <a:solidFill>
                  <a:srgbClr val="002060"/>
                </a:solidFill>
                <a:latin typeface="Constantia" pitchFamily="18" charset="0"/>
                <a:cs typeface="B Titr" pitchFamily="2" charset="-78"/>
              </a:rPr>
              <a:t>بر روی کار آوردن عناصری که خود را متعهد به آمریکا و غرب می دانند.</a:t>
            </a:r>
          </a:p>
          <a:p>
            <a:pPr marL="520522" indent="-520522" algn="just" rtl="1">
              <a:lnSpc>
                <a:spcPct val="150000"/>
              </a:lnSpc>
              <a:buFont typeface="+mj-lt"/>
              <a:buAutoNum type="arabicPeriod"/>
              <a:defRPr/>
            </a:pPr>
            <a:r>
              <a:rPr lang="fa-IR" sz="2834" b="1" dirty="0">
                <a:ln>
                  <a:solidFill>
                    <a:sysClr val="windowText" lastClr="000000"/>
                  </a:solidFill>
                </a:ln>
                <a:solidFill>
                  <a:srgbClr val="002060"/>
                </a:solidFill>
                <a:latin typeface="Constantia" pitchFamily="18" charset="0"/>
                <a:cs typeface="B Titr" pitchFamily="2" charset="-78"/>
              </a:rPr>
              <a:t>معرفی بدیل های انحرافی گوناگون در پیش پای نهضت و مردم و در صورت یأس از روی کار آوردن.</a:t>
            </a:r>
          </a:p>
          <a:p>
            <a:pPr marL="520522" indent="-520522" algn="just" rtl="1">
              <a:lnSpc>
                <a:spcPct val="150000"/>
              </a:lnSpc>
              <a:buFont typeface="+mj-lt"/>
              <a:buAutoNum type="arabicPeriod"/>
              <a:defRPr/>
            </a:pPr>
            <a:r>
              <a:rPr lang="fa-IR" sz="2834" b="1" dirty="0">
                <a:ln>
                  <a:solidFill>
                    <a:sysClr val="windowText" lastClr="000000"/>
                  </a:solidFill>
                </a:ln>
                <a:solidFill>
                  <a:srgbClr val="002060"/>
                </a:solidFill>
                <a:latin typeface="Constantia" pitchFamily="18" charset="0"/>
                <a:cs typeface="B Titr" pitchFamily="2" charset="-78"/>
              </a:rPr>
              <a:t>پیشنهاد مدل های حکومتی و قانون اساسی هایی که کشورهای اسلامی را بار دیگر در دام وابستگی فرهنگی و سیاسی و اقتصادی به غرب بیفکند.</a:t>
            </a:r>
          </a:p>
          <a:p>
            <a:pPr marL="520522" indent="-520522" algn="just" rtl="1">
              <a:lnSpc>
                <a:spcPct val="150000"/>
              </a:lnSpc>
              <a:buFont typeface="+mj-lt"/>
              <a:buAutoNum type="arabicPeriod"/>
              <a:defRPr/>
            </a:pPr>
            <a:r>
              <a:rPr lang="fa-IR" sz="2834" b="1" dirty="0">
                <a:ln>
                  <a:solidFill>
                    <a:sysClr val="windowText" lastClr="000000"/>
                  </a:solidFill>
                </a:ln>
                <a:solidFill>
                  <a:srgbClr val="002060"/>
                </a:solidFill>
                <a:latin typeface="Constantia" pitchFamily="18" charset="0"/>
                <a:cs typeface="B Titr" pitchFamily="2" charset="-78"/>
              </a:rPr>
              <a:t>نفوذ بین انقلابیون و تقویت مالی و رسانه ای یک جریان نامطمئن و به حاشیه راندن جریان های اصیل انقلاب.</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72871" y="407747"/>
            <a:ext cx="9071875" cy="6051930"/>
          </a:xfrm>
          <a:prstGeom prst="rect">
            <a:avLst/>
          </a:prstGeom>
          <a:noFill/>
          <a:ln>
            <a:noFill/>
          </a:ln>
          <a:extLst/>
        </p:spPr>
        <p:txBody>
          <a:bodyPr>
            <a:spAutoFit/>
          </a:bodyPr>
          <a:lstStyle/>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5. بازگرداندن سلطه ی غرب و تثبیت مدل های نوسازی شده ی غربی و بیگانه از اصول انقلاب و در نهایت تسلط بر اوضاع.</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6. هرج و مرج و تروریسم و جنگ داخلی و میان پیروان ادیان یا قومیتها یا قبائل و احزاب و یا حتی میان ملتها و دوست های همسایه.</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7. حصر اقتصادی و تحریم و بلوکه کردن سرمایه های ملی.</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8. هجوم همه جانبه تبلیغاتی و رسانه ای.</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9. خسته و مردد و نومید کردن مردم و پشیمان کردن مبارزان.</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10. ترور نخبگان صالح و مؤثر و یا بد نام کردن برخی از آنان.</a:t>
            </a:r>
          </a:p>
          <a:p>
            <a:pPr marL="520522" indent="-520522" algn="just" rtl="1">
              <a:lnSpc>
                <a:spcPct val="150000"/>
              </a:lnSpc>
              <a:defRPr/>
            </a:pPr>
            <a:r>
              <a:rPr lang="fa-IR" sz="2834" b="1" dirty="0">
                <a:ln>
                  <a:solidFill>
                    <a:sysClr val="windowText" lastClr="000000"/>
                  </a:solidFill>
                </a:ln>
                <a:solidFill>
                  <a:srgbClr val="002060"/>
                </a:solidFill>
                <a:latin typeface="Constantia" pitchFamily="18" charset="0"/>
                <a:cs typeface="B Titr" pitchFamily="2" charset="-78"/>
              </a:rPr>
              <a:t>11. خریدن سست عنصران.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46015" y="1633166"/>
            <a:ext cx="8380119" cy="349734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spAutoFit/>
          </a:bodyPr>
          <a:lstStyle/>
          <a:p>
            <a:pPr algn="ctr" rtl="1">
              <a:lnSpc>
                <a:spcPct val="150000"/>
              </a:lnSpc>
              <a:defRPr/>
            </a:pPr>
            <a:r>
              <a:rPr lang="fa-IR" sz="7286" b="1" cap="all" dirty="0">
                <a:ln w="9000" cmpd="sng">
                  <a:solidFill>
                    <a:sysClr val="windowText" lastClr="000000"/>
                  </a:solidFill>
                  <a:prstDash val="solid"/>
                </a:ln>
                <a:solidFill>
                  <a:srgbClr val="00B050"/>
                </a:solidFill>
                <a:effectLst>
                  <a:reflection blurRad="12700" stA="28000" endPos="45000" dist="1000" dir="5400000" sy="-100000" algn="bl" rotWithShape="0"/>
                </a:effectLst>
                <a:ea typeface="Calibri" pitchFamily="34" charset="0"/>
                <a:cs typeface="B Titr" pitchFamily="2" charset="-78"/>
              </a:rPr>
              <a:t>راهکارها و توصیه ها</a:t>
            </a:r>
          </a:p>
          <a:p>
            <a:pPr algn="ctr" rtl="1">
              <a:lnSpc>
                <a:spcPct val="150000"/>
              </a:lnSpc>
              <a:defRPr/>
            </a:pPr>
            <a:r>
              <a:rPr lang="fa-IR" sz="7286" b="1" cap="all" dirty="0">
                <a:ln w="9000" cmpd="sng">
                  <a:solidFill>
                    <a:sysClr val="windowText" lastClr="000000"/>
                  </a:solidFill>
                  <a:prstDash val="solid"/>
                </a:ln>
                <a:solidFill>
                  <a:srgbClr val="00B050"/>
                </a:solidFill>
                <a:effectLst>
                  <a:reflection blurRad="12700" stA="28000" endPos="45000" dist="1000" dir="5400000" sy="-100000" algn="bl" rotWithShape="0"/>
                </a:effectLst>
                <a:ea typeface="Calibri" pitchFamily="34" charset="0"/>
                <a:cs typeface="B Titr" pitchFamily="2" charset="-78"/>
              </a:rPr>
              <a:t>برای مقابله با آسیب ها</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1000" fill="hold"/>
                                        <p:tgtEl>
                                          <p:spTgt spid="28673"/>
                                        </p:tgtEl>
                                        <p:attrNameLst>
                                          <p:attrName>ppt_w</p:attrName>
                                        </p:attrNameLst>
                                      </p:cBhvr>
                                      <p:tavLst>
                                        <p:tav tm="0">
                                          <p:val>
                                            <p:fltVal val="0"/>
                                          </p:val>
                                        </p:tav>
                                        <p:tav tm="100000">
                                          <p:val>
                                            <p:strVal val="#ppt_w"/>
                                          </p:val>
                                        </p:tav>
                                      </p:tavLst>
                                    </p:anim>
                                    <p:anim calcmode="lin" valueType="num">
                                      <p:cBhvr>
                                        <p:cTn id="8" dur="1000" fill="hold"/>
                                        <p:tgtEl>
                                          <p:spTgt spid="28673"/>
                                        </p:tgtEl>
                                        <p:attrNameLst>
                                          <p:attrName>ppt_h</p:attrName>
                                        </p:attrNameLst>
                                      </p:cBhvr>
                                      <p:tavLst>
                                        <p:tav tm="0">
                                          <p:val>
                                            <p:fltVal val="0"/>
                                          </p:val>
                                        </p:tav>
                                        <p:tav tm="100000">
                                          <p:val>
                                            <p:strVal val="#ppt_h"/>
                                          </p:val>
                                        </p:tav>
                                      </p:tavLst>
                                    </p:anim>
                                    <p:anim calcmode="lin" valueType="num">
                                      <p:cBhvr>
                                        <p:cTn id="9" dur="1000" fill="hold"/>
                                        <p:tgtEl>
                                          <p:spTgt spid="28673"/>
                                        </p:tgtEl>
                                        <p:attrNameLst>
                                          <p:attrName>style.rotation</p:attrName>
                                        </p:attrNameLst>
                                      </p:cBhvr>
                                      <p:tavLst>
                                        <p:tav tm="0">
                                          <p:val>
                                            <p:fltVal val="90"/>
                                          </p:val>
                                        </p:tav>
                                        <p:tav tm="100000">
                                          <p:val>
                                            <p:fltVal val="0"/>
                                          </p:val>
                                        </p:tav>
                                      </p:tavLst>
                                    </p:anim>
                                    <p:animEffect transition="in" filter="fade">
                                      <p:cBhvr>
                                        <p:cTn id="10" dur="10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72871" y="583879"/>
            <a:ext cx="9071875" cy="5957323"/>
          </a:xfrm>
          <a:prstGeom prst="rect">
            <a:avLst/>
          </a:prstGeom>
          <a:noFill/>
          <a:ln>
            <a:noFill/>
          </a:ln>
          <a:extLst/>
        </p:spPr>
        <p:txBody>
          <a:bodyPr>
            <a:spAutoFit/>
          </a:bodyPr>
          <a:lstStyle/>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توکل به خداوند و اعتماد و حسن ظن به وعده های مؤکد نصرت الهی در قرآن.</a:t>
            </a:r>
          </a:p>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به کارگیری خرد و عزم و شجاعت.</a:t>
            </a:r>
          </a:p>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تحمل زحمات بزرگ.</a:t>
            </a:r>
          </a:p>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همواره خود را در میدان دیدن. </a:t>
            </a:r>
            <a:r>
              <a:rPr lang="fa-IR" sz="2834" b="1" dirty="0">
                <a:ln>
                  <a:solidFill>
                    <a:sysClr val="windowText" lastClr="000000"/>
                  </a:solidFill>
                </a:ln>
                <a:latin typeface="Constantia" pitchFamily="18" charset="0"/>
                <a:cs typeface="B Titr" pitchFamily="2" charset="-78"/>
              </a:rPr>
              <a:t>«فاذا فرغت فانصب» </a:t>
            </a:r>
          </a:p>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همیشه خداوند را حاضر و کمک کار خود بدانید. </a:t>
            </a:r>
            <a:r>
              <a:rPr lang="fa-IR" sz="2834" b="1" dirty="0">
                <a:ln>
                  <a:solidFill>
                    <a:sysClr val="windowText" lastClr="000000"/>
                  </a:solidFill>
                </a:ln>
                <a:latin typeface="Constantia" pitchFamily="18" charset="0"/>
                <a:cs typeface="B Titr" pitchFamily="2" charset="-78"/>
              </a:rPr>
              <a:t>«و الی ربک فارغب»</a:t>
            </a:r>
          </a:p>
          <a:p>
            <a:pPr marL="520522" indent="-520522" algn="just" rtl="1">
              <a:lnSpc>
                <a:spcPct val="150000"/>
              </a:lnSpc>
              <a:buFont typeface="+mj-lt"/>
              <a:buAutoNum type="arabicPeriod"/>
              <a:defRPr/>
            </a:pPr>
            <a:r>
              <a:rPr lang="fa-IR" sz="2834" b="1" dirty="0">
                <a:ln>
                  <a:solidFill>
                    <a:sysClr val="windowText" lastClr="000000"/>
                  </a:solidFill>
                </a:ln>
                <a:solidFill>
                  <a:srgbClr val="C00000"/>
                </a:solidFill>
                <a:latin typeface="Constantia" pitchFamily="18" charset="0"/>
                <a:cs typeface="B Titr" pitchFamily="2" charset="-78"/>
              </a:rPr>
              <a:t>پیروزی ها ما را دچار غرور و غفلت نکند </a:t>
            </a:r>
            <a:r>
              <a:rPr lang="fa-IR" sz="2429" b="1" dirty="0">
                <a:ln>
                  <a:solidFill>
                    <a:sysClr val="windowText" lastClr="000000"/>
                  </a:solidFill>
                </a:ln>
                <a:solidFill>
                  <a:schemeClr val="bg2">
                    <a:lumMod val="10000"/>
                  </a:schemeClr>
                </a:solidFill>
                <a:latin typeface="Constantia" pitchFamily="18" charset="0"/>
                <a:cs typeface="B Titr" pitchFamily="2" charset="-78"/>
              </a:rPr>
              <a:t>«اذا جاء نصر الله والفتح و رأیت الناس یدخلون فی دین الله افواجا فسبح بحمد ربک واستغفره انه کان توابا»</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306288" y="76719"/>
            <a:ext cx="8838457" cy="6713985"/>
          </a:xfrm>
          <a:prstGeom prst="rect">
            <a:avLst/>
          </a:prstGeom>
          <a:noFill/>
          <a:ln>
            <a:noFill/>
          </a:ln>
          <a:extLst/>
        </p:spPr>
        <p:txBody>
          <a:bodyPr>
            <a:spAutoFit/>
          </a:bodyPr>
          <a:lstStyle/>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7. بازخوانی دائمی اصول انقلاب.</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8.شعارها و اصول باید تنقیح و با مبانی و محکمات اسلام تطبیق داده شود. استقلال ، آزادی  ، عدالتخواهی  ، تسلیم نشدن در برابر استبداد و استعمار  ، نفی تبعیض های قومی و نژادی و مذهبی ونفی صریح صهیونیزم. اینها ارکان نهضت های اسلامی امروز است و همه برگرفته از اسلام و قرآن است.</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9.اصولتان را روی کاغذ بنویسید و اصالتهای خود را با حساسیت بالا حفظ کنید نگذاریذ اصول نظام آینده شما را دشمنان شما بنویسند.</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10. نگذارید اصول اسلامی شما درپای منافع زودگذر قربانی شود. انحراف در شعارها و هدف آغاز می شود.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90264" y="69844"/>
            <a:ext cx="9054481" cy="6727739"/>
          </a:xfrm>
          <a:prstGeom prst="rect">
            <a:avLst/>
          </a:prstGeom>
          <a:noFill/>
          <a:ln>
            <a:noFill/>
          </a:ln>
          <a:extLst/>
        </p:spPr>
        <p:txBody>
          <a:bodyPr>
            <a:spAutoFit/>
          </a:bodyPr>
          <a:lstStyle/>
          <a:p>
            <a:pPr marL="520522" indent="-520522" algn="just" rtl="1">
              <a:lnSpc>
                <a:spcPct val="150000"/>
              </a:lnSpc>
              <a:defRPr/>
            </a:pPr>
            <a:r>
              <a:rPr lang="fa-IR" sz="3238" b="1" dirty="0">
                <a:ln>
                  <a:solidFill>
                    <a:sysClr val="windowText" lastClr="000000"/>
                  </a:solidFill>
                </a:ln>
                <a:solidFill>
                  <a:srgbClr val="C00000"/>
                </a:solidFill>
                <a:latin typeface="Constantia" pitchFamily="18" charset="0"/>
                <a:cs typeface="B Titr" pitchFamily="2" charset="-78"/>
              </a:rPr>
              <a:t>11. </a:t>
            </a:r>
            <a:r>
              <a:rPr lang="fa-IR" sz="2834" b="1" dirty="0">
                <a:ln>
                  <a:solidFill>
                    <a:sysClr val="windowText" lastClr="000000"/>
                  </a:solidFill>
                </a:ln>
                <a:solidFill>
                  <a:srgbClr val="C00000"/>
                </a:solidFill>
                <a:latin typeface="Constantia" pitchFamily="18" charset="0"/>
                <a:cs typeface="B Titr" pitchFamily="2" charset="-78"/>
              </a:rPr>
              <a:t>هرگز بر آمریکا و ناتو و به رژیم های جنایتکاری چون انگلیس و فرانسه و ایتالیا که زمانی دراز سرزمین شما را غارت کردند اعتماد نکنید. به آنها سوء ظن داشته باشید و لبخند آنها را باور نکنید پشت این لبخند ها و وعده ها توطئه و خیانت نهفته است.</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12. پرهیز از اختلافات مذهبی و قومی و نژادی.</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13.تفاوتها را به رسمیت بشناسید و آن را مدیریت کنید.تفاهم بین مذاهب اسلامی کلید نجات است.</a:t>
            </a:r>
          </a:p>
          <a:p>
            <a:pPr marL="520522" indent="-520522" algn="just" rtl="1">
              <a:lnSpc>
                <a:spcPct val="150000"/>
              </a:lnSpc>
              <a:defRPr/>
            </a:pPr>
            <a:r>
              <a:rPr lang="fa-IR" sz="2834" b="1" dirty="0">
                <a:ln>
                  <a:solidFill>
                    <a:sysClr val="windowText" lastClr="000000"/>
                  </a:solidFill>
                </a:ln>
                <a:solidFill>
                  <a:srgbClr val="C00000"/>
                </a:solidFill>
                <a:latin typeface="Constantia" pitchFamily="18" charset="0"/>
                <a:cs typeface="B Titr" pitchFamily="2" charset="-78"/>
              </a:rPr>
              <a:t>14.نظام سازی کار بزرگ و اصلی شماست. این کار پیچیده و دشوار است. نگذارید الگوهای لائیک یا لیبرالیسم غربی یا ناسیونالیسم افراطی یا گرایش های چپ مارکسیستی خود را بر شما تحمیل کنند.</a:t>
            </a:r>
            <a:endParaRPr lang="fa-IR" sz="2429" b="1" dirty="0">
              <a:ln>
                <a:solidFill>
                  <a:sysClr val="windowText" lastClr="000000"/>
                </a:solidFill>
              </a:ln>
              <a:solidFill>
                <a:srgbClr val="C00000"/>
              </a:solidFill>
              <a:latin typeface="Constantia" pitchFamily="18" charset="0"/>
              <a:cs typeface="B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522312" y="597579"/>
            <a:ext cx="8622433" cy="5672269"/>
          </a:xfrm>
          <a:prstGeom prst="rect">
            <a:avLst/>
          </a:prstGeom>
          <a:noFill/>
          <a:ln>
            <a:noFill/>
          </a:ln>
          <a:extLst/>
        </p:spPr>
        <p:txBody>
          <a:bodyPr>
            <a:spAutoFit/>
          </a:bodyPr>
          <a:lstStyle/>
          <a:p>
            <a:pPr marL="520522" indent="-520522" algn="just" rtl="1">
              <a:lnSpc>
                <a:spcPct val="150000"/>
              </a:lnSpc>
              <a:defRPr/>
            </a:pPr>
            <a:r>
              <a:rPr lang="fa-IR" sz="3036" b="1" dirty="0">
                <a:ln>
                  <a:solidFill>
                    <a:sysClr val="windowText" lastClr="000000"/>
                  </a:solidFill>
                </a:ln>
                <a:solidFill>
                  <a:srgbClr val="C00000"/>
                </a:solidFill>
                <a:latin typeface="Constantia" pitchFamily="18" charset="0"/>
                <a:cs typeface="B Titr" pitchFamily="2" charset="-78"/>
              </a:rPr>
              <a:t>15. هدف نهایی را باید امت واحده ی اسلامی و ایجاد تمدن اسلامی جدید بر پایه دین و عقلانیت و علم واخلاق قرار داد.</a:t>
            </a:r>
          </a:p>
          <a:p>
            <a:pPr marL="520522" indent="-520522" algn="just" rtl="1">
              <a:lnSpc>
                <a:spcPct val="150000"/>
              </a:lnSpc>
              <a:defRPr/>
            </a:pPr>
            <a:r>
              <a:rPr lang="fa-IR" sz="3036" b="1" dirty="0">
                <a:ln>
                  <a:solidFill>
                    <a:sysClr val="windowText" lastClr="000000"/>
                  </a:solidFill>
                </a:ln>
                <a:solidFill>
                  <a:srgbClr val="C00000"/>
                </a:solidFill>
                <a:latin typeface="Constantia" pitchFamily="18" charset="0"/>
                <a:cs typeface="B Titr" pitchFamily="2" charset="-78"/>
              </a:rPr>
              <a:t>16. آزادی فلسطین از چنگال صهیونیست ها هدف بزرگی است.</a:t>
            </a:r>
          </a:p>
          <a:p>
            <a:pPr marL="520522" indent="-520522" algn="just" rtl="1">
              <a:lnSpc>
                <a:spcPct val="150000"/>
              </a:lnSpc>
              <a:defRPr/>
            </a:pPr>
            <a:r>
              <a:rPr lang="fa-IR" sz="3036" b="1" dirty="0">
                <a:ln>
                  <a:solidFill>
                    <a:sysClr val="windowText" lastClr="000000"/>
                  </a:solidFill>
                </a:ln>
                <a:solidFill>
                  <a:srgbClr val="C00000"/>
                </a:solidFill>
                <a:latin typeface="Constantia" pitchFamily="18" charset="0"/>
                <a:cs typeface="B Titr" pitchFamily="2" charset="-78"/>
              </a:rPr>
              <a:t>17. به نسل جوان خود اعتماد کنید و روح اعتماد به نفس را در روح آنها بدمید.</a:t>
            </a:r>
          </a:p>
          <a:p>
            <a:pPr marL="520522" indent="-520522" algn="just" rtl="1">
              <a:lnSpc>
                <a:spcPct val="150000"/>
              </a:lnSpc>
              <a:defRPr/>
            </a:pPr>
            <a:endParaRPr lang="fa-IR" sz="3036" b="1" dirty="0">
              <a:ln>
                <a:solidFill>
                  <a:sysClr val="windowText" lastClr="000000"/>
                </a:solidFill>
              </a:ln>
              <a:solidFill>
                <a:srgbClr val="C00000"/>
              </a:solidFill>
              <a:effectLst>
                <a:outerShdw blurRad="38100" dist="38100" dir="2700000" algn="tl">
                  <a:srgbClr val="000000">
                    <a:alpha val="43137"/>
                  </a:srgbClr>
                </a:outerShdw>
              </a:effectLst>
              <a:latin typeface="Constantia" pitchFamily="18" charset="0"/>
              <a:cs typeface="B Titr" pitchFamily="2" charset="-78"/>
            </a:endParaRPr>
          </a:p>
          <a:p>
            <a:pPr marL="520522" indent="-520522" rtl="1">
              <a:lnSpc>
                <a:spcPct val="150000"/>
              </a:lnSpc>
              <a:defRPr/>
            </a:pPr>
            <a:r>
              <a:rPr lang="fa-IR" sz="2834"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بیانات امام خامنه ای  90</a:t>
            </a:r>
            <a:r>
              <a:rPr lang="fa-IR" sz="3238"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a:t>
            </a:r>
            <a:r>
              <a:rPr lang="fa-IR" sz="2834"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6</a:t>
            </a:r>
            <a:r>
              <a:rPr lang="fa-IR" sz="3238"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a:t>
            </a:r>
            <a:r>
              <a:rPr lang="fa-IR" sz="2834"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26</a:t>
            </a:r>
            <a:endParaRPr lang="fa-IR" sz="3036" b="1" dirty="0">
              <a:ln>
                <a:solidFill>
                  <a:sysClr val="windowText" lastClr="000000"/>
                </a:solidFill>
              </a:ln>
              <a:solidFill>
                <a:srgbClr val="C00000"/>
              </a:solidFill>
              <a:effectLst>
                <a:outerShdw blurRad="38100" dist="38100" dir="2700000" algn="tl">
                  <a:srgbClr val="000000">
                    <a:alpha val="43137"/>
                  </a:srgbClr>
                </a:outerShdw>
              </a:effectLst>
              <a:latin typeface="Constantia" pitchFamily="18" charset="0"/>
              <a:cs typeface="B Titr" pitchFamily="2" charset="-78"/>
            </a:endParaRPr>
          </a:p>
          <a:p>
            <a:pPr marL="520522" indent="-520522" algn="just" rtl="1">
              <a:lnSpc>
                <a:spcPct val="150000"/>
              </a:lnSpc>
              <a:defRPr/>
            </a:pPr>
            <a:r>
              <a:rPr lang="fa-IR" sz="2429" b="1" dirty="0">
                <a:ln>
                  <a:solidFill>
                    <a:sysClr val="windowText" lastClr="000000"/>
                  </a:solidFill>
                </a:ln>
                <a:solidFill>
                  <a:srgbClr val="C00000"/>
                </a:solidFill>
                <a:effectLst>
                  <a:outerShdw blurRad="38100" dist="38100" dir="2700000" algn="tl">
                    <a:srgbClr val="000000">
                      <a:alpha val="43137"/>
                    </a:srgbClr>
                  </a:outerShdw>
                </a:effectLst>
                <a:latin typeface="Constantia" pitchFamily="18" charset="0"/>
                <a:cs typeface="B Titr" pitchFamily="2" charset="-78"/>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936625"/>
            <a:ext cx="8329612" cy="5378450"/>
          </a:xfrm>
        </p:spPr>
        <p:txBody>
          <a:bodyPr/>
          <a:lstStyle/>
          <a:p>
            <a:pPr eaLnBrk="1" hangingPunct="1">
              <a:defRPr/>
            </a:pPr>
            <a:r>
              <a:rPr lang="fa-IR" sz="4800" dirty="0" smtClean="0">
                <a:solidFill>
                  <a:srgbClr val="FF3300"/>
                </a:solidFill>
                <a:latin typeface="+mn-lt"/>
                <a:ea typeface="+mn-ea"/>
                <a:cs typeface="B Titr" pitchFamily="2" charset="-78"/>
              </a:rPr>
              <a:t/>
            </a:r>
            <a:br>
              <a:rPr lang="fa-IR" sz="4800" dirty="0" smtClean="0">
                <a:solidFill>
                  <a:srgbClr val="FF3300"/>
                </a:solidFill>
                <a:latin typeface="+mn-lt"/>
                <a:ea typeface="+mn-ea"/>
                <a:cs typeface="B Titr" pitchFamily="2" charset="-78"/>
              </a:rPr>
            </a:br>
            <a:r>
              <a:rPr lang="fa-IR" sz="4800" dirty="0" smtClean="0">
                <a:solidFill>
                  <a:srgbClr val="FF3300"/>
                </a:solidFill>
                <a:latin typeface="+mn-lt"/>
                <a:ea typeface="+mn-ea"/>
                <a:cs typeface="B Titr" pitchFamily="2" charset="-78"/>
              </a:rPr>
              <a:t>مروری بر</a:t>
            </a:r>
            <a:r>
              <a:rPr lang="fa-IR" sz="4400" dirty="0" smtClean="0">
                <a:solidFill>
                  <a:srgbClr val="FF3300"/>
                </a:solidFill>
                <a:latin typeface="+mn-lt"/>
                <a:ea typeface="+mn-ea"/>
                <a:cs typeface="B Titr" pitchFamily="2" charset="-78"/>
              </a:rPr>
              <a:t/>
            </a:r>
            <a:br>
              <a:rPr lang="fa-IR" sz="4400" dirty="0" smtClean="0">
                <a:solidFill>
                  <a:srgbClr val="FF3300"/>
                </a:solidFill>
                <a:latin typeface="+mn-lt"/>
                <a:ea typeface="+mn-ea"/>
                <a:cs typeface="B Titr" pitchFamily="2" charset="-78"/>
              </a:rPr>
            </a:br>
            <a:r>
              <a:rPr lang="fa-IR" sz="2400" dirty="0" smtClean="0">
                <a:solidFill>
                  <a:srgbClr val="FF3300"/>
                </a:solidFill>
                <a:latin typeface="+mn-lt"/>
                <a:ea typeface="+mn-ea"/>
                <a:cs typeface="B Titr" pitchFamily="2" charset="-78"/>
              </a:rPr>
              <a:t/>
            </a:r>
            <a:br>
              <a:rPr lang="fa-IR" sz="2400" dirty="0" smtClean="0">
                <a:solidFill>
                  <a:srgbClr val="FF3300"/>
                </a:solidFill>
                <a:latin typeface="+mn-lt"/>
                <a:ea typeface="+mn-ea"/>
                <a:cs typeface="B Titr" pitchFamily="2" charset="-78"/>
              </a:rPr>
            </a:br>
            <a:r>
              <a:rPr lang="ar-SA" sz="7200" dirty="0" smtClean="0">
                <a:solidFill>
                  <a:srgbClr val="FF3300"/>
                </a:solidFill>
                <a:latin typeface="+mn-lt"/>
                <a:ea typeface="+mn-ea"/>
                <a:cs typeface="B Titr" pitchFamily="2" charset="-78"/>
              </a:rPr>
              <a:t>منظومه فکری</a:t>
            </a:r>
            <a:r>
              <a:rPr lang="en-US" sz="7200" dirty="0" smtClean="0">
                <a:solidFill>
                  <a:srgbClr val="FF3300"/>
                </a:solidFill>
                <a:latin typeface="+mn-lt"/>
                <a:ea typeface="+mn-ea"/>
                <a:cs typeface="B Titr" pitchFamily="2" charset="-78"/>
              </a:rPr>
              <a:t/>
            </a:r>
            <a:br>
              <a:rPr lang="en-US" sz="7200" dirty="0" smtClean="0">
                <a:solidFill>
                  <a:srgbClr val="FF3300"/>
                </a:solidFill>
                <a:latin typeface="+mn-lt"/>
                <a:ea typeface="+mn-ea"/>
                <a:cs typeface="B Titr" pitchFamily="2" charset="-78"/>
              </a:rPr>
            </a:br>
            <a:r>
              <a:rPr lang="ar-SA" sz="7200" dirty="0" smtClean="0">
                <a:solidFill>
                  <a:srgbClr val="FF3300"/>
                </a:solidFill>
                <a:latin typeface="+mn-lt"/>
                <a:ea typeface="+mn-ea"/>
                <a:cs typeface="B Titr" pitchFamily="2" charset="-78"/>
              </a:rPr>
              <a:t> </a:t>
            </a:r>
            <a:r>
              <a:rPr lang="fa-IR" sz="7200" dirty="0" smtClean="0">
                <a:solidFill>
                  <a:srgbClr val="FF3300"/>
                </a:solidFill>
                <a:latin typeface="+mn-lt"/>
                <a:ea typeface="+mn-ea"/>
                <a:cs typeface="B Titr" pitchFamily="2" charset="-78"/>
              </a:rPr>
              <a:t>امام خامنه ای</a:t>
            </a:r>
            <a:r>
              <a:rPr lang="fa-IR" sz="2800" dirty="0" smtClean="0">
                <a:solidFill>
                  <a:srgbClr val="FF3300"/>
                </a:solidFill>
                <a:latin typeface="+mn-lt"/>
                <a:ea typeface="+mn-ea"/>
                <a:cs typeface="B Titr" pitchFamily="2" charset="-78"/>
              </a:rPr>
              <a:t>(مد ظله العالی)</a:t>
            </a:r>
            <a:r>
              <a:rPr lang="fa-IR" sz="7200" dirty="0" smtClean="0">
                <a:solidFill>
                  <a:srgbClr val="FF3300"/>
                </a:solidFill>
                <a:latin typeface="+mn-lt"/>
                <a:ea typeface="+mn-ea"/>
                <a:cs typeface="B Titr" pitchFamily="2" charset="-78"/>
              </a:rPr>
              <a:t/>
            </a:r>
            <a:br>
              <a:rPr lang="fa-IR" sz="7200" dirty="0" smtClean="0">
                <a:solidFill>
                  <a:srgbClr val="FF3300"/>
                </a:solidFill>
                <a:latin typeface="+mn-lt"/>
                <a:ea typeface="+mn-ea"/>
                <a:cs typeface="B Titr" pitchFamily="2" charset="-78"/>
              </a:rPr>
            </a:br>
            <a:r>
              <a:rPr lang="fa-IR" sz="7200" dirty="0" smtClean="0">
                <a:solidFill>
                  <a:srgbClr val="FF3300"/>
                </a:solidFill>
                <a:latin typeface="+mn-lt"/>
                <a:ea typeface="+mn-ea"/>
                <a:cs typeface="B Titr" pitchFamily="2" charset="-78"/>
              </a:rPr>
              <a:t/>
            </a:r>
            <a:br>
              <a:rPr lang="fa-IR" sz="7200" dirty="0" smtClean="0">
                <a:solidFill>
                  <a:srgbClr val="FF3300"/>
                </a:solidFill>
                <a:latin typeface="+mn-lt"/>
                <a:ea typeface="+mn-ea"/>
                <a:cs typeface="B Titr" pitchFamily="2" charset="-78"/>
              </a:rPr>
            </a:br>
            <a:r>
              <a:rPr lang="fa-IR" sz="1200" dirty="0" smtClean="0">
                <a:solidFill>
                  <a:srgbClr val="FF3300"/>
                </a:solidFill>
                <a:latin typeface="+mn-lt"/>
                <a:ea typeface="+mn-ea"/>
                <a:cs typeface="B Titr" pitchFamily="2" charset="-78"/>
              </a:rPr>
              <a:t/>
            </a:r>
            <a:br>
              <a:rPr lang="fa-IR" sz="1200" dirty="0" smtClean="0">
                <a:solidFill>
                  <a:srgbClr val="FF3300"/>
                </a:solidFill>
                <a:latin typeface="+mn-lt"/>
                <a:ea typeface="+mn-ea"/>
                <a:cs typeface="B Titr" pitchFamily="2" charset="-78"/>
              </a:rPr>
            </a:br>
            <a:r>
              <a:rPr lang="en-US" sz="2800" b="1" dirty="0" smtClean="0">
                <a:solidFill>
                  <a:schemeClr val="tx2">
                    <a:lumMod val="75000"/>
                  </a:schemeClr>
                </a:solidFill>
                <a:effectLst/>
                <a:latin typeface="+mn-lt"/>
                <a:cs typeface="B Nazanin" panose="00000400000000000000" pitchFamily="2" charset="-78"/>
              </a:rPr>
              <a:t/>
            </a:r>
            <a:br>
              <a:rPr lang="en-US" sz="2800" b="1" dirty="0" smtClean="0">
                <a:solidFill>
                  <a:schemeClr val="tx2">
                    <a:lumMod val="75000"/>
                  </a:schemeClr>
                </a:solidFill>
                <a:effectLst/>
                <a:latin typeface="+mn-lt"/>
                <a:cs typeface="B Nazanin" panose="00000400000000000000" pitchFamily="2" charset="-78"/>
              </a:rPr>
            </a:br>
            <a:r>
              <a:rPr lang="fa-IR" sz="2800" b="1" dirty="0" smtClean="0">
                <a:solidFill>
                  <a:schemeClr val="tx2">
                    <a:lumMod val="75000"/>
                  </a:schemeClr>
                </a:solidFill>
                <a:effectLst/>
                <a:latin typeface="+mn-lt"/>
                <a:cs typeface="B Nazanin" panose="00000400000000000000" pitchFamily="2" charset="-78"/>
              </a:rPr>
              <a:t>بهزاد کاظمی -1397</a:t>
            </a:r>
            <a:endParaRPr lang="fa-IR" sz="2800" b="1" dirty="0" smtClean="0">
              <a:solidFill>
                <a:schemeClr val="tx2">
                  <a:lumMod val="75000"/>
                </a:schemeClr>
              </a:solidFill>
              <a:effectLst/>
              <a:latin typeface="+mn-lt"/>
              <a:ea typeface="+mn-ea"/>
              <a:cs typeface="B Nazanin" panose="00000400000000000000" pitchFamily="2" charset="-78"/>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506413" y="0"/>
            <a:ext cx="8281987" cy="925513"/>
          </a:xfrm>
        </p:spPr>
        <p:txBody>
          <a:bodyPr/>
          <a:lstStyle/>
          <a:p>
            <a:pPr algn="r"/>
            <a:r>
              <a:rPr lang="ar-SA" sz="4000" smtClean="0">
                <a:solidFill>
                  <a:srgbClr val="FF0000"/>
                </a:solidFill>
                <a:effectLst/>
                <a:cs typeface="B Titr" panose="00000700000000000000" pitchFamily="2" charset="-78"/>
              </a:rPr>
              <a:t> 7- سبک زندگی اسلامی – ایرانی</a:t>
            </a:r>
            <a:endParaRPr lang="en-US" sz="4000" smtClean="0">
              <a:solidFill>
                <a:srgbClr val="FF0000"/>
              </a:solidFill>
              <a:effectLst/>
              <a:cs typeface="B Titr" panose="00000700000000000000" pitchFamily="2" charset="-78"/>
            </a:endParaRPr>
          </a:p>
        </p:txBody>
      </p:sp>
      <p:sp>
        <p:nvSpPr>
          <p:cNvPr id="3" name="Content Placeholder 2"/>
          <p:cNvSpPr>
            <a:spLocks noGrp="1"/>
          </p:cNvSpPr>
          <p:nvPr>
            <p:ph sz="quarter" idx="1"/>
          </p:nvPr>
        </p:nvSpPr>
        <p:spPr>
          <a:xfrm>
            <a:off x="234950" y="1747838"/>
            <a:ext cx="8783638" cy="4021137"/>
          </a:xfrm>
        </p:spPr>
        <p:txBody>
          <a:bodyPr>
            <a:normAutofit/>
          </a:bodyPr>
          <a:lstStyle/>
          <a:p>
            <a:pPr marL="520522" indent="-520522">
              <a:lnSpc>
                <a:spcPct val="150000"/>
              </a:lnSpc>
              <a:buFont typeface="Wingdings" panose="05000000000000000000" pitchFamily="2" charset="2"/>
              <a:buNone/>
              <a:defRPr/>
            </a:pPr>
            <a:r>
              <a:rPr lang="fa-IR" sz="2800" b="1" dirty="0">
                <a:solidFill>
                  <a:srgbClr val="C00000"/>
                </a:solidFill>
                <a:effectLst/>
                <a:cs typeface="B Titr" panose="00000700000000000000" pitchFamily="2" charset="-78"/>
              </a:rPr>
              <a:t>جنبه مادی تمدن:</a:t>
            </a:r>
          </a:p>
          <a:p>
            <a:pPr marL="520522" indent="-520522">
              <a:lnSpc>
                <a:spcPct val="150000"/>
              </a:lnSpc>
              <a:buFont typeface="Wingdings" panose="05000000000000000000" pitchFamily="2" charset="2"/>
              <a:buNone/>
              <a:defRPr/>
            </a:pPr>
            <a:r>
              <a:rPr lang="fa-IR" sz="2800" b="1" dirty="0">
                <a:solidFill>
                  <a:srgbClr val="C00000"/>
                </a:solidFill>
                <a:effectLst/>
                <a:cs typeface="B Titr" panose="00000700000000000000" pitchFamily="2" charset="-78"/>
              </a:rPr>
              <a:t>پیشرفت ابزاری – سخت افزاری</a:t>
            </a:r>
          </a:p>
          <a:p>
            <a:pPr marL="520522" indent="-520522">
              <a:lnSpc>
                <a:spcPct val="150000"/>
              </a:lnSpc>
              <a:buFont typeface="Wingdings" panose="05000000000000000000" pitchFamily="2" charset="2"/>
              <a:buNone/>
              <a:defRPr/>
            </a:pPr>
            <a:endParaRPr lang="fa-IR" sz="2834" b="1" dirty="0">
              <a:cs typeface="B Mitra" pitchFamily="2" charset="-78"/>
            </a:endParaRPr>
          </a:p>
          <a:p>
            <a:pPr marL="520522" indent="-520522">
              <a:lnSpc>
                <a:spcPct val="150000"/>
              </a:lnSpc>
              <a:buFont typeface="Wingdings" panose="05000000000000000000" pitchFamily="2" charset="2"/>
              <a:buNone/>
              <a:defRPr/>
            </a:pPr>
            <a:r>
              <a:rPr lang="fa-IR" sz="2800" b="1" dirty="0">
                <a:solidFill>
                  <a:srgbClr val="C00000"/>
                </a:solidFill>
                <a:effectLst/>
                <a:cs typeface="B Titr" panose="00000700000000000000" pitchFamily="2" charset="-78"/>
              </a:rPr>
              <a:t>جنـبه اصـلی و حقیـقی تمـدن</a:t>
            </a:r>
          </a:p>
          <a:p>
            <a:pPr marL="520522" indent="-520522">
              <a:lnSpc>
                <a:spcPct val="150000"/>
              </a:lnSpc>
              <a:buFont typeface="Wingdings" panose="05000000000000000000" pitchFamily="2" charset="2"/>
              <a:buNone/>
              <a:defRPr/>
            </a:pPr>
            <a:r>
              <a:rPr lang="fa-IR" sz="2800" b="1" dirty="0">
                <a:solidFill>
                  <a:srgbClr val="C00000"/>
                </a:solidFill>
                <a:effectLst/>
                <a:cs typeface="B Titr" panose="00000700000000000000" pitchFamily="2" charset="-78"/>
              </a:rPr>
              <a:t>پیشرفت نرم افزاری </a:t>
            </a:r>
          </a:p>
        </p:txBody>
      </p:sp>
      <p:cxnSp>
        <p:nvCxnSpPr>
          <p:cNvPr id="7" name="Straight Connector 6"/>
          <p:cNvCxnSpPr/>
          <p:nvPr/>
        </p:nvCxnSpPr>
        <p:spPr>
          <a:xfrm>
            <a:off x="650875" y="1576388"/>
            <a:ext cx="80248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Left Brace 7"/>
          <p:cNvSpPr/>
          <p:nvPr/>
        </p:nvSpPr>
        <p:spPr>
          <a:xfrm>
            <a:off x="4554538" y="1793875"/>
            <a:ext cx="433387" cy="1373188"/>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834"/>
          </a:p>
        </p:txBody>
      </p:sp>
      <p:sp>
        <p:nvSpPr>
          <p:cNvPr id="9" name="Left Brace 8"/>
          <p:cNvSpPr/>
          <p:nvPr/>
        </p:nvSpPr>
        <p:spPr>
          <a:xfrm>
            <a:off x="4613275" y="4208463"/>
            <a:ext cx="433388" cy="1374775"/>
          </a:xfrm>
          <a:prstGeom prst="lef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834"/>
          </a:p>
        </p:txBody>
      </p:sp>
      <p:sp>
        <p:nvSpPr>
          <p:cNvPr id="10" name="Rectangle 9"/>
          <p:cNvSpPr/>
          <p:nvPr/>
        </p:nvSpPr>
        <p:spPr>
          <a:xfrm>
            <a:off x="361950" y="2154238"/>
            <a:ext cx="4119563" cy="13731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fa-IR" sz="2429" dirty="0">
                <a:cs typeface="B Titr" pitchFamily="2" charset="-78"/>
              </a:rPr>
              <a:t>علم، اختراع، اقتصاد، امور سیاسی</a:t>
            </a:r>
          </a:p>
          <a:p>
            <a:pPr algn="ctr">
              <a:defRPr/>
            </a:pPr>
            <a:r>
              <a:rPr lang="fa-IR" sz="2429" dirty="0">
                <a:cs typeface="B Titr" pitchFamily="2" charset="-78"/>
              </a:rPr>
              <a:t> نظامی، رسانه </a:t>
            </a:r>
            <a:r>
              <a:rPr lang="fa-IR" sz="2834" dirty="0">
                <a:cs typeface="B Titr" pitchFamily="2" charset="-78"/>
              </a:rPr>
              <a:t>و ...</a:t>
            </a:r>
            <a:endParaRPr lang="en-US" sz="2834" dirty="0">
              <a:cs typeface="B Titr" pitchFamily="2" charset="-78"/>
            </a:endParaRPr>
          </a:p>
        </p:txBody>
      </p:sp>
      <p:sp>
        <p:nvSpPr>
          <p:cNvPr id="11" name="Rectangle 10"/>
          <p:cNvSpPr/>
          <p:nvPr/>
        </p:nvSpPr>
        <p:spPr>
          <a:xfrm>
            <a:off x="361950" y="4178300"/>
            <a:ext cx="4265613" cy="159067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fa-IR" sz="2429" dirty="0">
                <a:cs typeface="B Titr" pitchFamily="2" charset="-78"/>
              </a:rPr>
              <a:t>انديشه ها،باورها ،‌ ارزش ها،رفتــار</a:t>
            </a:r>
          </a:p>
          <a:p>
            <a:pPr algn="ctr">
              <a:defRPr/>
            </a:pPr>
            <a:r>
              <a:rPr lang="fa-IR" sz="2429" dirty="0">
                <a:cs typeface="B Titr" pitchFamily="2" charset="-78"/>
              </a:rPr>
              <a:t>آداب، سبـک زندگـی </a:t>
            </a:r>
            <a:endParaRPr lang="en-US" sz="2429" dirty="0">
              <a:cs typeface="B Titr" pitchFamily="2" charset="-78"/>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34950" y="287338"/>
            <a:ext cx="8783638" cy="6708775"/>
          </a:xfrm>
        </p:spPr>
        <p:txBody>
          <a:bodyPr>
            <a:noAutofit/>
          </a:bodyPr>
          <a:lstStyle/>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indent="3213" algn="justLow">
              <a:lnSpc>
                <a:spcPct val="160000"/>
              </a:lnSpc>
              <a:tabLst>
                <a:tab pos="8347634" algn="l"/>
              </a:tabLst>
              <a:defRPr/>
            </a:pPr>
            <a:r>
              <a:rPr lang="fa-IR" sz="2600" dirty="0" smtClean="0">
                <a:solidFill>
                  <a:srgbClr val="C00000"/>
                </a:solidFill>
                <a:effectLst/>
                <a:cs typeface="B Titr" pitchFamily="2" charset="-78"/>
              </a:rPr>
              <a:t>اگر </a:t>
            </a:r>
            <a:r>
              <a:rPr lang="fa-IR" sz="2600" dirty="0">
                <a:solidFill>
                  <a:srgbClr val="C00000"/>
                </a:solidFill>
                <a:effectLst/>
                <a:cs typeface="B Titr" pitchFamily="2" charset="-78"/>
              </a:rPr>
              <a:t>ما در این بخشی که  </a:t>
            </a:r>
            <a:r>
              <a:rPr lang="fa-IR" sz="2600" dirty="0" smtClean="0">
                <a:solidFill>
                  <a:srgbClr val="C00000"/>
                </a:solidFill>
                <a:effectLst/>
                <a:cs typeface="B Titr" pitchFamily="2" charset="-78"/>
              </a:rPr>
              <a:t>متن </a:t>
            </a:r>
            <a:r>
              <a:rPr lang="fa-IR" sz="2600" dirty="0">
                <a:solidFill>
                  <a:srgbClr val="C00000"/>
                </a:solidFill>
                <a:effectLst/>
                <a:cs typeface="B Titr" pitchFamily="2" charset="-78"/>
              </a:rPr>
              <a:t>زندگی است، پیشرفت نکنیم، </a:t>
            </a:r>
            <a:r>
              <a:rPr lang="fa-IR" sz="2600" dirty="0" smtClean="0">
                <a:solidFill>
                  <a:srgbClr val="C00000"/>
                </a:solidFill>
                <a:effectLst/>
                <a:cs typeface="B Titr" pitchFamily="2" charset="-78"/>
              </a:rPr>
              <a:t>همه </a:t>
            </a:r>
            <a:r>
              <a:rPr lang="fa-IR" sz="2600" dirty="0">
                <a:solidFill>
                  <a:srgbClr val="C00000"/>
                </a:solidFill>
                <a:effectLst/>
                <a:cs typeface="B Titr" pitchFamily="2" charset="-78"/>
              </a:rPr>
              <a:t>پیشرفت هایی که در بخش اول کردیم، نمی تواند ما را رستگار کند؛ نمی تواند به ما امنیت و آرامش روانی ببخشد؛ همچنان که در دنیای </a:t>
            </a:r>
            <a:r>
              <a:rPr lang="fa-IR" sz="2600" dirty="0" smtClean="0">
                <a:solidFill>
                  <a:srgbClr val="C00000"/>
                </a:solidFill>
                <a:effectLst/>
                <a:cs typeface="B Titr" pitchFamily="2" charset="-78"/>
              </a:rPr>
              <a:t>غرب </a:t>
            </a:r>
            <a:r>
              <a:rPr lang="fa-IR" sz="2600" dirty="0">
                <a:solidFill>
                  <a:srgbClr val="C00000"/>
                </a:solidFill>
                <a:effectLst/>
                <a:cs typeface="B Titr" pitchFamily="2" charset="-78"/>
              </a:rPr>
              <a:t>نتوانسته.</a:t>
            </a:r>
          </a:p>
          <a:p>
            <a:pPr indent="3213" algn="justLow">
              <a:lnSpc>
                <a:spcPct val="160000"/>
              </a:lnSpc>
              <a:tabLst>
                <a:tab pos="8347634" algn="l"/>
              </a:tabLst>
              <a:defRPr/>
            </a:pPr>
            <a:r>
              <a:rPr lang="fa-IR" sz="2600" dirty="0">
                <a:solidFill>
                  <a:schemeClr val="tx1">
                    <a:lumMod val="95000"/>
                    <a:lumOff val="5000"/>
                  </a:schemeClr>
                </a:solidFill>
                <a:effectLst/>
                <a:cs typeface="B Titr" pitchFamily="2" charset="-78"/>
              </a:rPr>
              <a:t>تقليد از غرب براى </a:t>
            </a:r>
            <a:r>
              <a:rPr lang="fa-IR" sz="2600" dirty="0" smtClean="0">
                <a:solidFill>
                  <a:schemeClr val="tx1">
                    <a:lumMod val="95000"/>
                    <a:lumOff val="5000"/>
                  </a:schemeClr>
                </a:solidFill>
                <a:effectLst/>
                <a:cs typeface="B Titr" pitchFamily="2" charset="-78"/>
              </a:rPr>
              <a:t>كشورهایى </a:t>
            </a:r>
            <a:r>
              <a:rPr lang="fa-IR" sz="2600" dirty="0">
                <a:solidFill>
                  <a:schemeClr val="tx1">
                    <a:lumMod val="95000"/>
                    <a:lumOff val="5000"/>
                  </a:schemeClr>
                </a:solidFill>
                <a:effectLst/>
                <a:cs typeface="B Titr" pitchFamily="2" charset="-78"/>
              </a:rPr>
              <a:t>كه اين تقليد را براى خودشان روا دانستند و عمل كردند، جز ضرر و فاجعه به بار نياورده؛ حتّى آن </a:t>
            </a:r>
            <a:r>
              <a:rPr lang="fa-IR" sz="2600" dirty="0" smtClean="0">
                <a:solidFill>
                  <a:schemeClr val="tx1">
                    <a:lumMod val="95000"/>
                    <a:lumOff val="5000"/>
                  </a:schemeClr>
                </a:solidFill>
                <a:effectLst/>
                <a:cs typeface="B Titr" pitchFamily="2" charset="-78"/>
              </a:rPr>
              <a:t>كشورهایى </a:t>
            </a:r>
            <a:r>
              <a:rPr lang="fa-IR" sz="2600" dirty="0">
                <a:solidFill>
                  <a:schemeClr val="tx1">
                    <a:lumMod val="95000"/>
                    <a:lumOff val="5000"/>
                  </a:schemeClr>
                </a:solidFill>
                <a:effectLst/>
                <a:cs typeface="B Titr" pitchFamily="2" charset="-78"/>
              </a:rPr>
              <a:t>كه بظاهر به صنعتى و اختراعى و ثروتى هم رسيدند، اما مقلد بودند. علت اين است كه </a:t>
            </a:r>
            <a:r>
              <a:rPr lang="fa-IR" sz="2600" dirty="0">
                <a:solidFill>
                  <a:srgbClr val="C00000"/>
                </a:solidFill>
                <a:effectLst/>
                <a:cs typeface="B Titr" pitchFamily="2" charset="-78"/>
              </a:rPr>
              <a:t>فرهنگ غرب، يك فرهنگ مهاجم است. فرهنگ غرب، فرهنگ نابودكننده‌ى </a:t>
            </a:r>
            <a:r>
              <a:rPr lang="fa-IR" sz="2600" dirty="0" smtClean="0">
                <a:solidFill>
                  <a:srgbClr val="C00000"/>
                </a:solidFill>
                <a:effectLst/>
                <a:cs typeface="B Titr" pitchFamily="2" charset="-78"/>
              </a:rPr>
              <a:t>فرهنگ هاست</a:t>
            </a:r>
            <a:r>
              <a:rPr lang="fa-IR" sz="2600" dirty="0">
                <a:solidFill>
                  <a:srgbClr val="C00000"/>
                </a:solidFill>
                <a:effectLst/>
                <a:cs typeface="B Titr" pitchFamily="2" charset="-78"/>
              </a:rPr>
              <a:t>. هرجا غربی </a:t>
            </a:r>
            <a:r>
              <a:rPr lang="fa-IR" sz="2600" dirty="0" smtClean="0">
                <a:solidFill>
                  <a:srgbClr val="C00000"/>
                </a:solidFill>
                <a:effectLst/>
                <a:cs typeface="B Titr" pitchFamily="2" charset="-78"/>
              </a:rPr>
              <a:t>ها </a:t>
            </a:r>
            <a:r>
              <a:rPr lang="fa-IR" sz="2600" dirty="0">
                <a:solidFill>
                  <a:srgbClr val="C00000"/>
                </a:solidFill>
                <a:effectLst/>
                <a:cs typeface="B Titr" pitchFamily="2" charset="-78"/>
              </a:rPr>
              <a:t>وارد شدند فرهنگ های بومی را نابود کردند. بنیان های اساسی اجتماعی را از بین بردند.</a:t>
            </a:r>
          </a:p>
          <a:p>
            <a:pPr indent="3213" algn="justLow">
              <a:lnSpc>
                <a:spcPct val="160000"/>
              </a:lnSpc>
              <a:tabLst>
                <a:tab pos="8347634" algn="l"/>
              </a:tabLst>
              <a:defRPr/>
            </a:pPr>
            <a:r>
              <a:rPr lang="fa-IR" sz="2800" dirty="0" smtClean="0">
                <a:solidFill>
                  <a:schemeClr val="tx1">
                    <a:lumMod val="95000"/>
                    <a:lumOff val="5000"/>
                  </a:schemeClr>
                </a:solidFill>
                <a:cs typeface="B Titr" pitchFamily="2" charset="-78"/>
              </a:rPr>
              <a:t>  </a:t>
            </a:r>
            <a:r>
              <a:rPr lang="fa-IR" dirty="0" smtClean="0">
                <a:solidFill>
                  <a:schemeClr val="tx1">
                    <a:lumMod val="95000"/>
                    <a:lumOff val="5000"/>
                  </a:schemeClr>
                </a:solidFill>
                <a:cs typeface="B Titr" pitchFamily="2" charset="-78"/>
              </a:rPr>
              <a:t>امام </a:t>
            </a:r>
            <a:r>
              <a:rPr lang="fa-IR" dirty="0">
                <a:solidFill>
                  <a:schemeClr val="tx1">
                    <a:lumMod val="95000"/>
                    <a:lumOff val="5000"/>
                  </a:schemeClr>
                </a:solidFill>
                <a:cs typeface="B Titr" pitchFamily="2" charset="-78"/>
              </a:rPr>
              <a:t>خامنه </a:t>
            </a:r>
            <a:r>
              <a:rPr lang="fa-IR" dirty="0" smtClean="0">
                <a:solidFill>
                  <a:schemeClr val="tx1">
                    <a:lumMod val="95000"/>
                    <a:lumOff val="5000"/>
                  </a:schemeClr>
                </a:solidFill>
                <a:cs typeface="B Titr" pitchFamily="2" charset="-78"/>
              </a:rPr>
              <a:t>ای- </a:t>
            </a:r>
            <a:r>
              <a:rPr lang="fa-IR" dirty="0">
                <a:solidFill>
                  <a:schemeClr val="tx1">
                    <a:lumMod val="95000"/>
                    <a:lumOff val="5000"/>
                  </a:schemeClr>
                </a:solidFill>
                <a:cs typeface="B Titr" pitchFamily="2" charset="-78"/>
              </a:rPr>
              <a:t>بیانات در دیدار جوانان استان خراسان شمالی(91/7/23</a:t>
            </a:r>
            <a:r>
              <a:rPr lang="fa-IR" dirty="0" smtClean="0">
                <a:solidFill>
                  <a:schemeClr val="tx1">
                    <a:lumMod val="95000"/>
                    <a:lumOff val="5000"/>
                  </a:schemeClr>
                </a:solidFill>
                <a:cs typeface="B Titr" pitchFamily="2" charset="-78"/>
              </a:rPr>
              <a:t>)</a:t>
            </a:r>
            <a:endParaRPr lang="fa-IR" dirty="0">
              <a:solidFill>
                <a:schemeClr val="tx1">
                  <a:lumMod val="95000"/>
                  <a:lumOff val="5000"/>
                </a:schemeClr>
              </a:solidFill>
              <a:cs typeface="B Titr" pitchFamily="2" charset="-78"/>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161925" y="647700"/>
            <a:ext cx="8785225" cy="5256213"/>
          </a:xfrm>
        </p:spPr>
        <p:txBody>
          <a:bodyPr>
            <a:noAutofit/>
          </a:bodyPr>
          <a:lstStyle/>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indent="3213" algn="justLow">
              <a:lnSpc>
                <a:spcPct val="160000"/>
              </a:lnSpc>
              <a:tabLst>
                <a:tab pos="8347634" algn="l"/>
              </a:tabLst>
              <a:defRPr/>
            </a:pPr>
            <a:endParaRPr lang="fa-IR" sz="2600" dirty="0" smtClean="0">
              <a:solidFill>
                <a:srgbClr val="C00000"/>
              </a:solidFill>
              <a:cs typeface="B Titr" pitchFamily="2" charset="-78"/>
            </a:endParaRPr>
          </a:p>
          <a:p>
            <a:pPr indent="3213" algn="justLow">
              <a:lnSpc>
                <a:spcPct val="160000"/>
              </a:lnSpc>
              <a:tabLst>
                <a:tab pos="8347634" algn="l"/>
              </a:tabLst>
              <a:defRPr/>
            </a:pPr>
            <a:endParaRPr lang="fa-IR" sz="2600" dirty="0">
              <a:solidFill>
                <a:srgbClr val="C00000"/>
              </a:solidFill>
              <a:cs typeface="B Titr" pitchFamily="2" charset="-78"/>
            </a:endParaRPr>
          </a:p>
          <a:p>
            <a:pPr algn="justLow">
              <a:lnSpc>
                <a:spcPct val="160000"/>
              </a:lnSpc>
              <a:defRPr/>
            </a:pPr>
            <a:r>
              <a:rPr lang="ar-SA" sz="2800" dirty="0">
                <a:cs typeface="B Titr" pitchFamily="2" charset="-78"/>
              </a:rPr>
              <a:t>مراقب باشیم </a:t>
            </a:r>
            <a:r>
              <a:rPr lang="fa-IR" sz="2800" dirty="0">
                <a:cs typeface="B Titr" pitchFamily="2" charset="-78"/>
              </a:rPr>
              <a:t>(در آسیب شناسی سبک زندگی) </a:t>
            </a:r>
            <a:r>
              <a:rPr lang="ar-SA" sz="2800" dirty="0">
                <a:cs typeface="B Titr" pitchFamily="2" charset="-78"/>
              </a:rPr>
              <a:t>دچار سطحی‌</a:t>
            </a:r>
            <a:r>
              <a:rPr lang="fa-IR" sz="2800" dirty="0">
                <a:cs typeface="B Titr" pitchFamily="2" charset="-78"/>
              </a:rPr>
              <a:t>ن</a:t>
            </a:r>
            <a:r>
              <a:rPr lang="ar-SA" sz="2800" dirty="0">
                <a:cs typeface="B Titr" pitchFamily="2" charset="-78"/>
              </a:rPr>
              <a:t>گری و ظاهرگرایی نشویم، دچار تحجر نشویم - این یک طرف قضیه است - دچار </a:t>
            </a:r>
            <a:r>
              <a:rPr lang="ar-SA" sz="2800" dirty="0" smtClean="0">
                <a:cs typeface="B Titr" pitchFamily="2" charset="-78"/>
              </a:rPr>
              <a:t>سکولاری</a:t>
            </a:r>
            <a:r>
              <a:rPr lang="fa-IR" sz="2800" dirty="0" smtClean="0">
                <a:cs typeface="B Titr" pitchFamily="2" charset="-78"/>
              </a:rPr>
              <a:t>س</a:t>
            </a:r>
            <a:r>
              <a:rPr lang="ar-SA" sz="2800" dirty="0" smtClean="0">
                <a:cs typeface="B Titr" pitchFamily="2" charset="-78"/>
              </a:rPr>
              <a:t>مِ </a:t>
            </a:r>
            <a:r>
              <a:rPr lang="ar-SA" sz="2800" dirty="0">
                <a:cs typeface="B Titr" pitchFamily="2" charset="-78"/>
              </a:rPr>
              <a:t>پنهان هم نشویم</a:t>
            </a:r>
            <a:r>
              <a:rPr lang="ar-SA" sz="2800" dirty="0" smtClean="0">
                <a:cs typeface="B Titr" pitchFamily="2" charset="-78"/>
              </a:rPr>
              <a:t>.</a:t>
            </a:r>
            <a:endParaRPr lang="fa-IR" sz="2800" dirty="0" smtClean="0">
              <a:cs typeface="B Titr" pitchFamily="2" charset="-78"/>
            </a:endParaRPr>
          </a:p>
          <a:p>
            <a:pPr algn="justLow">
              <a:lnSpc>
                <a:spcPct val="160000"/>
              </a:lnSpc>
              <a:defRPr/>
            </a:pPr>
            <a:r>
              <a:rPr lang="ar-SA" sz="2800" dirty="0" smtClean="0">
                <a:cs typeface="B Titr" pitchFamily="2" charset="-78"/>
              </a:rPr>
              <a:t> </a:t>
            </a:r>
            <a:r>
              <a:rPr lang="ar-SA" sz="2800" dirty="0">
                <a:solidFill>
                  <a:srgbClr val="C00000"/>
                </a:solidFill>
                <a:cs typeface="B Titr" pitchFamily="2" charset="-78"/>
              </a:rPr>
              <a:t>گاهی اوقات در ظاهر، تبلیغات، تبلیغات دینی است؛ حرف، حرف دینی است؛ شعار، شعار دینی است؛ اما در باطن، سکولاریسم است؛ جدایی دین از زندگی است</a:t>
            </a:r>
            <a:r>
              <a:rPr lang="fa-IR" sz="2800" dirty="0">
                <a:solidFill>
                  <a:srgbClr val="C00000"/>
                </a:solidFill>
                <a:cs typeface="B Titr" pitchFamily="2" charset="-78"/>
              </a:rPr>
              <a:t>.</a:t>
            </a:r>
            <a:endParaRPr lang="en-US" sz="2800" dirty="0">
              <a:solidFill>
                <a:srgbClr val="C00000"/>
              </a:solidFill>
              <a:cs typeface="B Titr" pitchFamily="2" charset="-78"/>
            </a:endParaRPr>
          </a:p>
          <a:p>
            <a:pPr indent="3213" algn="justLow">
              <a:lnSpc>
                <a:spcPct val="160000"/>
              </a:lnSpc>
              <a:tabLst>
                <a:tab pos="8347634" algn="l"/>
              </a:tabLst>
              <a:defRPr/>
            </a:pPr>
            <a:r>
              <a:rPr lang="fa-IR" sz="2800" dirty="0" smtClean="0">
                <a:solidFill>
                  <a:schemeClr val="tx1">
                    <a:lumMod val="95000"/>
                    <a:lumOff val="5000"/>
                  </a:schemeClr>
                </a:solidFill>
                <a:cs typeface="B Titr" pitchFamily="2" charset="-78"/>
              </a:rPr>
              <a:t>  </a:t>
            </a:r>
            <a:r>
              <a:rPr lang="fa-IR" dirty="0" smtClean="0">
                <a:solidFill>
                  <a:schemeClr val="tx1">
                    <a:lumMod val="95000"/>
                    <a:lumOff val="5000"/>
                  </a:schemeClr>
                </a:solidFill>
                <a:cs typeface="B Titr" pitchFamily="2" charset="-78"/>
              </a:rPr>
              <a:t>امام </a:t>
            </a:r>
            <a:r>
              <a:rPr lang="fa-IR" dirty="0">
                <a:solidFill>
                  <a:schemeClr val="tx1">
                    <a:lumMod val="95000"/>
                    <a:lumOff val="5000"/>
                  </a:schemeClr>
                </a:solidFill>
                <a:cs typeface="B Titr" pitchFamily="2" charset="-78"/>
              </a:rPr>
              <a:t>خامنه </a:t>
            </a:r>
            <a:r>
              <a:rPr lang="fa-IR" dirty="0" smtClean="0">
                <a:solidFill>
                  <a:schemeClr val="tx1">
                    <a:lumMod val="95000"/>
                    <a:lumOff val="5000"/>
                  </a:schemeClr>
                </a:solidFill>
                <a:cs typeface="B Titr" pitchFamily="2" charset="-78"/>
              </a:rPr>
              <a:t>ای- </a:t>
            </a:r>
            <a:r>
              <a:rPr lang="fa-IR" dirty="0">
                <a:solidFill>
                  <a:schemeClr val="tx1">
                    <a:lumMod val="95000"/>
                    <a:lumOff val="5000"/>
                  </a:schemeClr>
                </a:solidFill>
                <a:cs typeface="B Titr" pitchFamily="2" charset="-78"/>
              </a:rPr>
              <a:t>بیانات در دیدار جوانان استان خراسان شمالی(91/7/23</a:t>
            </a:r>
            <a:r>
              <a:rPr lang="fa-IR" dirty="0" smtClean="0">
                <a:solidFill>
                  <a:schemeClr val="tx1">
                    <a:lumMod val="95000"/>
                    <a:lumOff val="5000"/>
                  </a:schemeClr>
                </a:solidFill>
                <a:cs typeface="B Titr" pitchFamily="2" charset="-78"/>
              </a:rPr>
              <a:t>)</a:t>
            </a:r>
            <a:endParaRPr lang="fa-IR" dirty="0">
              <a:solidFill>
                <a:schemeClr val="tx1">
                  <a:lumMod val="95000"/>
                  <a:lumOff val="5000"/>
                </a:schemeClr>
              </a:solidFill>
              <a:cs typeface="B Titr"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25450" y="119063"/>
            <a:ext cx="8329613" cy="673100"/>
          </a:xfrm>
        </p:spPr>
        <p:txBody>
          <a:bodyPr/>
          <a:lstStyle/>
          <a:p>
            <a:pPr defTabSz="938213" eaLnBrk="1" hangingPunct="1"/>
            <a:r>
              <a:rPr lang="ar-SA" sz="3200" b="1" dirty="0" smtClean="0">
                <a:solidFill>
                  <a:srgbClr val="C00000"/>
                </a:solidFill>
                <a:effectLst/>
                <a:cs typeface="B Titr" panose="00000700000000000000" pitchFamily="2" charset="-78"/>
              </a:rPr>
              <a:t>امکان انتقاد و</a:t>
            </a:r>
            <a:r>
              <a:rPr lang="fa-IR" sz="3200" b="1" dirty="0" smtClean="0">
                <a:solidFill>
                  <a:srgbClr val="C00000"/>
                </a:solidFill>
                <a:effectLst/>
                <a:cs typeface="B Titr" panose="00000700000000000000" pitchFamily="2" charset="-78"/>
              </a:rPr>
              <a:t> </a:t>
            </a:r>
            <a:r>
              <a:rPr lang="ar-SA" sz="3200" b="1" dirty="0" smtClean="0">
                <a:solidFill>
                  <a:srgbClr val="C00000"/>
                </a:solidFill>
                <a:effectLst/>
                <a:cs typeface="B Titr" panose="00000700000000000000" pitchFamily="2" charset="-78"/>
              </a:rPr>
              <a:t>اعتراض نسبت به رهبری </a:t>
            </a:r>
            <a:endParaRPr lang="en-US" sz="3200" dirty="0" smtClean="0">
              <a:solidFill>
                <a:srgbClr val="C00000"/>
              </a:solidFill>
              <a:effectLst/>
              <a:cs typeface="B Titr" panose="00000700000000000000" pitchFamily="2" charset="-78"/>
            </a:endParaRPr>
          </a:p>
        </p:txBody>
      </p:sp>
      <p:sp>
        <p:nvSpPr>
          <p:cNvPr id="1583107" name="Rectangle 3"/>
          <p:cNvSpPr>
            <a:spLocks noGrp="1" noChangeArrowheads="1"/>
          </p:cNvSpPr>
          <p:nvPr>
            <p:ph type="body" idx="1"/>
          </p:nvPr>
        </p:nvSpPr>
        <p:spPr>
          <a:xfrm>
            <a:off x="161925" y="792163"/>
            <a:ext cx="8929688" cy="6192837"/>
          </a:xfrm>
        </p:spPr>
        <p:txBody>
          <a:bodyPr/>
          <a:lstStyle/>
          <a:p>
            <a:pPr marL="0" indent="0" algn="justLow" defTabSz="939730" eaLnBrk="1" hangingPunct="1">
              <a:lnSpc>
                <a:spcPct val="150000"/>
              </a:lnSpc>
              <a:buFont typeface="Wingdings" panose="05000000000000000000" pitchFamily="2" charset="2"/>
              <a:buNone/>
              <a:defRPr/>
            </a:pPr>
            <a:r>
              <a:rPr lang="ar-SA" sz="2400" b="1" dirty="0" smtClean="0">
                <a:effectLst/>
                <a:cs typeface="B Titr" panose="00000700000000000000" pitchFamily="2" charset="-78"/>
              </a:rPr>
              <a:t>...مطالبه كردن با دشمنى كردن فرق دارد. اينكه ما گفتيم گاهى اوقات معارضه‏ى با مسئولان كشور نشود </a:t>
            </a:r>
            <a:r>
              <a:rPr lang="ar-SA" sz="2400" b="1" dirty="0" smtClean="0">
                <a:solidFill>
                  <a:srgbClr val="FF0000"/>
                </a:solidFill>
                <a:effectLst/>
                <a:cs typeface="B Titr" panose="00000700000000000000" pitchFamily="2" charset="-78"/>
              </a:rPr>
              <a:t>اين به معناى انتقاد نكردن نيست؛ به معناى مطالبه نكردن نيست؛ در باره رهبرى هم همين</a:t>
            </a:r>
            <a:r>
              <a:rPr lang="fa-IR" sz="2400" b="1" dirty="0" smtClean="0">
                <a:solidFill>
                  <a:srgbClr val="FF0000"/>
                </a:solidFill>
                <a:effectLst/>
                <a:cs typeface="B Titr" panose="00000700000000000000" pitchFamily="2" charset="-78"/>
              </a:rPr>
              <a:t> </a:t>
            </a:r>
            <a:r>
              <a:rPr lang="ar-SA" sz="2400" b="1" dirty="0" smtClean="0">
                <a:solidFill>
                  <a:srgbClr val="FF0000"/>
                </a:solidFill>
                <a:effectLst/>
                <a:cs typeface="B Titr" panose="00000700000000000000" pitchFamily="2" charset="-78"/>
              </a:rPr>
              <a:t>جور است.</a:t>
            </a:r>
            <a:endParaRPr lang="fa-IR" sz="2400" b="1" dirty="0" smtClean="0">
              <a:solidFill>
                <a:srgbClr val="FF0000"/>
              </a:solidFill>
              <a:effectLst/>
              <a:cs typeface="B Titr" panose="00000700000000000000" pitchFamily="2" charset="-78"/>
            </a:endParaRPr>
          </a:p>
          <a:p>
            <a:pPr marL="0" indent="0" algn="justLow" defTabSz="939730" eaLnBrk="1" hangingPunct="1">
              <a:lnSpc>
                <a:spcPct val="150000"/>
              </a:lnSpc>
              <a:buFont typeface="Wingdings" panose="05000000000000000000" pitchFamily="2" charset="2"/>
              <a:buNone/>
              <a:defRPr/>
            </a:pPr>
            <a:r>
              <a:rPr lang="ar-SA" sz="2400" b="1" dirty="0">
                <a:effectLst/>
                <a:cs typeface="B Titr" panose="00000700000000000000" pitchFamily="2" charset="-78"/>
              </a:rPr>
              <a:t>اين برادر عزيزمان مي گويد «ضد ولايت فقيه» را معرفى كنيد. خوب، «ضد» معلوم است معنايش چيست؛ </a:t>
            </a:r>
            <a:r>
              <a:rPr lang="ar-SA" sz="2400" b="1" dirty="0">
                <a:solidFill>
                  <a:srgbClr val="FF0000"/>
                </a:solidFill>
                <a:effectLst/>
                <a:cs typeface="B Titr" panose="00000700000000000000" pitchFamily="2" charset="-78"/>
              </a:rPr>
              <a:t>ضديت، يعنى پنجه در افكندن، دشمنى كردن؛ نه معتقد نبودن. اگر بنده به شما معتقد نباشم، ضد شما نيستم؛ ممكن است كسى معتقد به كسى نيست. </a:t>
            </a:r>
            <a:r>
              <a:rPr lang="ar-SA" sz="2400" b="1" dirty="0">
                <a:effectLst/>
                <a:cs typeface="B Titr" panose="00000700000000000000" pitchFamily="2" charset="-78"/>
              </a:rPr>
              <a:t>البته اين ضد ولايت فقيه كه در كلمات هست، آيه‏ى مُنزل از آسمان نيست كه بگویيم بايد حدود اين كلمه را درست معين كرد؛ به هر حال يك عرفى است. </a:t>
            </a:r>
            <a:r>
              <a:rPr lang="ar-SA" sz="2600" b="1" dirty="0">
                <a:solidFill>
                  <a:srgbClr val="FF0000"/>
                </a:solidFill>
                <a:effectLst/>
                <a:cs typeface="B Titr" panose="00000700000000000000" pitchFamily="2" charset="-78"/>
              </a:rPr>
              <a:t>اعتراض به سياستهاى </a:t>
            </a:r>
            <a:r>
              <a:rPr lang="ar-SA" sz="2600" b="1" dirty="0" smtClean="0">
                <a:solidFill>
                  <a:srgbClr val="FF0000"/>
                </a:solidFill>
                <a:effectLst/>
                <a:cs typeface="B Titr" panose="00000700000000000000" pitchFamily="2" charset="-78"/>
              </a:rPr>
              <a:t>اصل </a:t>
            </a:r>
            <a:r>
              <a:rPr lang="ar-SA" sz="2600" b="1" dirty="0">
                <a:solidFill>
                  <a:srgbClr val="FF0000"/>
                </a:solidFill>
                <a:effectLst/>
                <a:cs typeface="B Titr" panose="00000700000000000000" pitchFamily="2" charset="-78"/>
              </a:rPr>
              <a:t>44، ضديت با ولايت فقيه نيست؛ اعتراض به نظرات خاص رهبرى، ضديت با رهبرى نيست. دشمنى نبايد كرد</a:t>
            </a:r>
            <a:r>
              <a:rPr lang="ar-SA" sz="2400" b="1" dirty="0">
                <a:effectLst/>
                <a:cs typeface="B Titr" panose="00000700000000000000" pitchFamily="2" charset="-78"/>
              </a:rPr>
              <a:t>... </a:t>
            </a:r>
            <a:endParaRPr lang="fa-IR" sz="2400" b="1" dirty="0" smtClean="0">
              <a:effectLst/>
              <a:cs typeface="B Titr" panose="00000700000000000000" pitchFamily="2" charset="-78"/>
            </a:endParaRPr>
          </a:p>
          <a:p>
            <a:pPr marL="0" indent="0" algn="justLow" defTabSz="939730" eaLnBrk="1" hangingPunct="1">
              <a:lnSpc>
                <a:spcPct val="150000"/>
              </a:lnSpc>
              <a:buFont typeface="Wingdings" panose="05000000000000000000" pitchFamily="2" charset="2"/>
              <a:buNone/>
              <a:defRPr/>
            </a:pPr>
            <a:r>
              <a:rPr lang="ar-SA" sz="2000" b="1" dirty="0">
                <a:effectLst/>
                <a:cs typeface="B Titr" panose="00000700000000000000" pitchFamily="2" charset="-78"/>
              </a:rPr>
              <a:t>ديدار دانشجويان نخبه، برتران كنكور و </a:t>
            </a:r>
            <a:r>
              <a:rPr lang="fa-IR" sz="2000" b="1" dirty="0" smtClean="0">
                <a:effectLst/>
                <a:cs typeface="B Titr" panose="00000700000000000000" pitchFamily="2" charset="-78"/>
              </a:rPr>
              <a:t>...    </a:t>
            </a:r>
            <a:r>
              <a:rPr lang="ar-SA" sz="2000" b="1" dirty="0" smtClean="0">
                <a:effectLst/>
                <a:cs typeface="B Titr" panose="00000700000000000000" pitchFamily="2" charset="-78"/>
              </a:rPr>
              <a:t> </a:t>
            </a:r>
            <a:r>
              <a:rPr lang="ar-SA" sz="2000" b="1" dirty="0">
                <a:effectLst/>
                <a:cs typeface="B Titr" panose="00000700000000000000" pitchFamily="2" charset="-78"/>
              </a:rPr>
              <a:t>درتاریخ  ‏17/7/1386</a:t>
            </a:r>
            <a:endParaRPr lang="fa-IR" sz="2000" b="1" dirty="0">
              <a:effectLst/>
              <a:cs typeface="B Titr" panose="00000700000000000000" pitchFamily="2" charset="-78"/>
            </a:endParaRPr>
          </a:p>
          <a:p>
            <a:pPr marL="0" indent="0" algn="justLow" defTabSz="939730" eaLnBrk="1" hangingPunct="1">
              <a:lnSpc>
                <a:spcPct val="150000"/>
              </a:lnSpc>
              <a:buFont typeface="Wingdings" panose="05000000000000000000" pitchFamily="2" charset="2"/>
              <a:buNone/>
              <a:defRPr/>
            </a:pPr>
            <a:endParaRPr lang="fa-IR" sz="2900" b="1" dirty="0" smtClean="0">
              <a:effectLst/>
              <a:cs typeface="B Titr" panose="00000700000000000000" pitchFamily="2" charset="-78"/>
            </a:endParaRPr>
          </a:p>
          <a:p>
            <a:pPr marL="352398" indent="-352398" algn="justLow" defTabSz="939730" eaLnBrk="1" hangingPunct="1">
              <a:lnSpc>
                <a:spcPct val="80000"/>
              </a:lnSpc>
              <a:defRPr/>
            </a:pPr>
            <a:endParaRPr lang="ar-SA" sz="2900" b="1" dirty="0" smtClean="0">
              <a:cs typeface="B Nazanin" pitchFamily="2" charset="-78"/>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ar-SA" sz="3200" smtClean="0">
                <a:solidFill>
                  <a:srgbClr val="C00000"/>
                </a:solidFill>
                <a:effectLst/>
                <a:cs typeface="B Titr" panose="00000700000000000000" pitchFamily="2" charset="-78"/>
              </a:rPr>
              <a:t>5- اقتصاد مقاومتی</a:t>
            </a:r>
            <a:r>
              <a:rPr lang="fa-IR" sz="3200" smtClean="0">
                <a:solidFill>
                  <a:srgbClr val="C00000"/>
                </a:solidFill>
                <a:effectLst/>
                <a:cs typeface="B Titr" panose="00000700000000000000" pitchFamily="2" charset="-78"/>
              </a:rPr>
              <a:t/>
            </a:r>
            <a:br>
              <a:rPr lang="fa-IR" sz="3200" smtClean="0">
                <a:solidFill>
                  <a:srgbClr val="C00000"/>
                </a:solidFill>
                <a:effectLst/>
                <a:cs typeface="B Titr" panose="00000700000000000000" pitchFamily="2" charset="-78"/>
              </a:rPr>
            </a:br>
            <a:r>
              <a:rPr lang="fa-IR" sz="3200" smtClean="0">
                <a:solidFill>
                  <a:srgbClr val="C00000"/>
                </a:solidFill>
                <a:effectLst/>
                <a:cs typeface="B Titr" panose="00000700000000000000" pitchFamily="2" charset="-78"/>
              </a:rPr>
              <a:t/>
            </a:r>
            <a:br>
              <a:rPr lang="fa-IR" sz="3200" smtClean="0">
                <a:solidFill>
                  <a:srgbClr val="C00000"/>
                </a:solidFill>
                <a:effectLst/>
                <a:cs typeface="B Titr" panose="00000700000000000000" pitchFamily="2" charset="-78"/>
              </a:rPr>
            </a:br>
            <a:r>
              <a:rPr lang="en-US" sz="3200" smtClean="0">
                <a:solidFill>
                  <a:srgbClr val="C00000"/>
                </a:solidFill>
                <a:effectLst/>
                <a:cs typeface="B Titr" panose="00000700000000000000" pitchFamily="2" charset="-78"/>
              </a:rPr>
              <a:t/>
            </a:r>
            <a:br>
              <a:rPr lang="en-US" sz="3200" smtClean="0">
                <a:solidFill>
                  <a:srgbClr val="C00000"/>
                </a:solidFill>
                <a:effectLst/>
                <a:cs typeface="B Titr" panose="00000700000000000000" pitchFamily="2" charset="-78"/>
              </a:rPr>
            </a:br>
            <a:endParaRPr lang="en-US" sz="3200" smtClean="0">
              <a:solidFill>
                <a:srgbClr val="C00000"/>
              </a:solidFill>
              <a:effectLst/>
              <a:cs typeface="B Titr" panose="00000700000000000000" pitchFamily="2" charset="-78"/>
            </a:endParaRPr>
          </a:p>
        </p:txBody>
      </p:sp>
      <p:sp>
        <p:nvSpPr>
          <p:cNvPr id="4" name="Text Placeholder 2"/>
          <p:cNvSpPr txBox="1">
            <a:spLocks/>
          </p:cNvSpPr>
          <p:nvPr/>
        </p:nvSpPr>
        <p:spPr bwMode="auto">
          <a:xfrm>
            <a:off x="234950" y="863600"/>
            <a:ext cx="8783638" cy="5856288"/>
          </a:xfrm>
          <a:prstGeom prst="rect">
            <a:avLst/>
          </a:prstGeom>
          <a:noFill/>
          <a:ln w="9525">
            <a:noFill/>
            <a:miter lim="800000"/>
            <a:headEnd/>
            <a:tailEnd/>
          </a:ln>
          <a:effectLst/>
        </p:spPr>
        <p:txBody>
          <a:bodyPr lIns="94019" tIns="47009" rIns="94019" bIns="47009">
            <a:normAutofit fontScale="92500" lnSpcReduction="10000"/>
          </a:bodyPr>
          <a:lstStyle>
            <a:lvl1pPr marL="352425" indent="-352425" algn="r" defTabSz="939800" rtl="1" eaLnBrk="0" fontAlgn="base" hangingPunct="0">
              <a:spcBef>
                <a:spcPct val="20000"/>
              </a:spcBef>
              <a:spcAft>
                <a:spcPct val="0"/>
              </a:spcAft>
              <a:buClr>
                <a:schemeClr val="hlink"/>
              </a:buClr>
              <a:buSzPct val="65000"/>
              <a:buFont typeface="Wingdings" panose="05000000000000000000" pitchFamily="2" charset="2"/>
              <a:buChar char="n"/>
              <a:defRPr sz="3300">
                <a:solidFill>
                  <a:schemeClr val="tx1"/>
                </a:solidFill>
                <a:effectLst>
                  <a:outerShdw blurRad="38100" dist="38100" dir="2700000" algn="tl">
                    <a:srgbClr val="FFFFFF"/>
                  </a:outerShdw>
                </a:effectLst>
                <a:latin typeface="+mn-lt"/>
                <a:ea typeface="+mn-ea"/>
                <a:cs typeface="+mn-cs"/>
              </a:defRPr>
            </a:lvl1pPr>
            <a:lvl2pPr marL="763588" indent="-293688"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900">
                <a:solidFill>
                  <a:schemeClr val="tx1"/>
                </a:solidFill>
                <a:effectLst>
                  <a:outerShdw blurRad="38100" dist="38100" dir="2700000" algn="tl">
                    <a:srgbClr val="FFFFFF"/>
                  </a:outerShdw>
                </a:effectLst>
                <a:latin typeface="+mn-lt"/>
                <a:cs typeface="+mn-cs"/>
              </a:defRPr>
            </a:lvl2pPr>
            <a:lvl3pPr marL="1174750" indent="-234950" algn="r" defTabSz="939800" rtl="1" eaLnBrk="0" fontAlgn="base" hangingPunct="0">
              <a:spcBef>
                <a:spcPct val="20000"/>
              </a:spcBef>
              <a:spcAft>
                <a:spcPct val="0"/>
              </a:spcAft>
              <a:buClr>
                <a:schemeClr val="hlink"/>
              </a:buClr>
              <a:buSzPct val="65000"/>
              <a:buFont typeface="Wingdings" panose="05000000000000000000" pitchFamily="2" charset="2"/>
              <a:buChar char="n"/>
              <a:defRPr sz="2500">
                <a:solidFill>
                  <a:schemeClr val="tx1"/>
                </a:solidFill>
                <a:effectLst>
                  <a:outerShdw blurRad="38100" dist="38100" dir="2700000" algn="tl">
                    <a:srgbClr val="FFFFFF"/>
                  </a:outerShdw>
                </a:effectLst>
                <a:latin typeface="+mn-lt"/>
                <a:cs typeface="+mn-cs"/>
              </a:defRPr>
            </a:lvl3pPr>
            <a:lvl4pPr marL="1644650" indent="-234950"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4pPr>
            <a:lvl5pPr marL="2116138" indent="-236538" algn="r" defTabSz="939800" rtl="1" eaLnBrk="0" fontAlgn="base" hangingPunct="0">
              <a:spcBef>
                <a:spcPct val="20000"/>
              </a:spcBef>
              <a:spcAft>
                <a:spcPct val="0"/>
              </a:spcAft>
              <a:buClr>
                <a:schemeClr va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5pPr>
            <a:lvl6pPr marL="25733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6pPr>
            <a:lvl7pPr marL="30305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7pPr>
            <a:lvl8pPr marL="34877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8pPr>
            <a:lvl9pPr marL="39449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9pPr>
          </a:lstStyle>
          <a:p>
            <a:pPr marL="0" indent="0">
              <a:buFont typeface="Wingdings" panose="05000000000000000000" pitchFamily="2" charset="2"/>
              <a:buNone/>
              <a:defRPr/>
            </a:pPr>
            <a:r>
              <a:rPr lang="ar-SA" sz="3000" b="1" kern="0" dirty="0" smtClean="0">
                <a:effectLst/>
                <a:cs typeface="B Titr" panose="00000700000000000000" pitchFamily="2" charset="-78"/>
              </a:rPr>
              <a:t>واژه اقتصاد مقاومتی اولين بار در ديدار كارآفرينان با مقام معظم رهبری در شهریور سال 1389 توسط ایشان مطرح گرديد.  </a:t>
            </a:r>
            <a:endParaRPr lang="en-US" sz="3000" b="1" kern="0" dirty="0" smtClean="0">
              <a:effectLst/>
              <a:cs typeface="B Titr" panose="00000700000000000000" pitchFamily="2" charset="-78"/>
            </a:endParaRPr>
          </a:p>
          <a:p>
            <a:pPr marL="0" indent="0">
              <a:buFont typeface="Wingdings" panose="05000000000000000000" pitchFamily="2" charset="2"/>
              <a:buNone/>
              <a:defRPr/>
            </a:pPr>
            <a:r>
              <a:rPr lang="ar-SA" sz="2834" b="1" kern="0" dirty="0" smtClean="0">
                <a:effectLst/>
                <a:cs typeface="B Titr" panose="00000700000000000000" pitchFamily="2" charset="-78"/>
              </a:rPr>
              <a:t>مقام معظم رهبری در بیان مفهوم اقتصاد مقاومتی فرموده اند:</a:t>
            </a:r>
            <a:endParaRPr lang="en-US" sz="2834" b="1" kern="0" dirty="0" smtClean="0">
              <a:effectLst/>
              <a:cs typeface="B Titr" panose="00000700000000000000" pitchFamily="2" charset="-78"/>
            </a:endParaRPr>
          </a:p>
          <a:p>
            <a:pPr marL="0" indent="0">
              <a:buFont typeface="Wingdings" panose="05000000000000000000" pitchFamily="2" charset="2"/>
              <a:buNone/>
              <a:defRPr/>
            </a:pPr>
            <a:r>
              <a:rPr lang="ar-SA" sz="3238" b="1" kern="0" dirty="0" smtClean="0">
                <a:solidFill>
                  <a:srgbClr val="FF0000"/>
                </a:solidFill>
                <a:effectLst/>
                <a:cs typeface="B Titr" panose="00000700000000000000" pitchFamily="2" charset="-78"/>
              </a:rPr>
              <a:t> «اقتصاد مقاومتی يعني آن اقتصادی كه در شرايط فشار، در شرايط تحريم، در شرايط دشمني ها و خصومت های شديد مي تواند تعيين كننده رشد و شكوفايی كشور باشد.» </a:t>
            </a:r>
            <a:r>
              <a:rPr lang="ar-SA" sz="2429" b="1" kern="0" dirty="0" smtClean="0">
                <a:effectLst/>
                <a:cs typeface="B Titr" panose="00000700000000000000" pitchFamily="2" charset="-78"/>
              </a:rPr>
              <a:t>در دیدار دانشجویان، </a:t>
            </a:r>
            <a:r>
              <a:rPr lang="fa-IR" sz="2429" b="1" kern="0" dirty="0" smtClean="0">
                <a:effectLst/>
                <a:cs typeface="B Titr" panose="00000700000000000000" pitchFamily="2" charset="-78"/>
              </a:rPr>
              <a:t>1391/5/16</a:t>
            </a:r>
            <a:endParaRPr lang="fa-IR" sz="2834" b="1" kern="0" dirty="0" smtClean="0">
              <a:effectLst/>
              <a:cs typeface="B Titr" panose="00000700000000000000" pitchFamily="2" charset="-78"/>
            </a:endParaRPr>
          </a:p>
          <a:p>
            <a:pPr marL="0" indent="0">
              <a:buFont typeface="Wingdings" panose="05000000000000000000" pitchFamily="2" charset="2"/>
              <a:buNone/>
              <a:defRPr/>
            </a:pPr>
            <a:endParaRPr lang="en-US" sz="1518" b="1" kern="0" dirty="0" smtClean="0">
              <a:effectLst/>
              <a:cs typeface="B Titr" panose="00000700000000000000" pitchFamily="2" charset="-78"/>
            </a:endParaRPr>
          </a:p>
          <a:p>
            <a:pPr marL="0" indent="0">
              <a:buFont typeface="Wingdings" panose="05000000000000000000" pitchFamily="2" charset="2"/>
              <a:buNone/>
              <a:defRPr/>
            </a:pPr>
            <a:r>
              <a:rPr lang="ar-SA" sz="3036" b="1" kern="0" dirty="0" smtClean="0">
                <a:solidFill>
                  <a:srgbClr val="002060"/>
                </a:solidFill>
                <a:effectLst/>
                <a:cs typeface="B Titr" panose="00000700000000000000" pitchFamily="2" charset="-78"/>
              </a:rPr>
              <a:t>اقتصاد مقاومتى معنايش اين است كه ما يك اقتصادى داشته باشيم كه هم روند رو به رشد اقتصادى در كشور محفوظ بماند، هم آسيب‌‌پذيرى‌‌اش كاهش پيدا كند. يعنى وضع اقتصادى كشور و نظام اقتصادى جورى باشد كه در مقابل ترفندهاى دشمنان كه هميشگى و به شكلهاى مختلف خواهد بود، كمتر آسيب ببيند و اختلال پيدا كند. </a:t>
            </a:r>
            <a:endParaRPr lang="fa-IR" sz="3036" b="1" kern="0" dirty="0" smtClean="0">
              <a:solidFill>
                <a:srgbClr val="002060"/>
              </a:solidFill>
              <a:effectLst/>
              <a:cs typeface="B Titr" panose="00000700000000000000" pitchFamily="2" charset="-78"/>
            </a:endParaRPr>
          </a:p>
          <a:p>
            <a:pPr marL="0" indent="0">
              <a:buFont typeface="Wingdings" panose="05000000000000000000" pitchFamily="2" charset="2"/>
              <a:buNone/>
              <a:defRPr/>
            </a:pPr>
            <a:r>
              <a:rPr lang="fa-IR" sz="3036" b="1" kern="0" dirty="0" smtClean="0">
                <a:solidFill>
                  <a:srgbClr val="002060"/>
                </a:solidFill>
                <a:effectLst/>
                <a:cs typeface="B Titr" panose="00000700000000000000" pitchFamily="2" charset="-78"/>
              </a:rPr>
              <a:t>                                             </a:t>
            </a:r>
            <a:r>
              <a:rPr lang="ar-SA" sz="2024" b="1" kern="0" dirty="0" smtClean="0">
                <a:effectLst/>
                <a:cs typeface="B Titr" panose="00000700000000000000" pitchFamily="2" charset="-78"/>
              </a:rPr>
              <a:t>در ديدار رئيس‌جمهوری و اعضاى هيئت دولت</a:t>
            </a:r>
            <a:r>
              <a:rPr lang="ar-SA" sz="2024" kern="0" dirty="0" smtClean="0">
                <a:effectLst/>
                <a:cs typeface="B Titr" panose="00000700000000000000" pitchFamily="2" charset="-78"/>
              </a:rPr>
              <a:t>، ‌</a:t>
            </a:r>
            <a:r>
              <a:rPr lang="fa-IR" sz="2024" b="1" kern="0" dirty="0" smtClean="0">
                <a:effectLst/>
                <a:cs typeface="B Titr" panose="00000700000000000000" pitchFamily="2" charset="-78"/>
              </a:rPr>
              <a:t> 1391/6/2</a:t>
            </a:r>
            <a:endParaRPr lang="en-US" sz="2429" kern="0" dirty="0">
              <a:effectLst/>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0975" y="708025"/>
            <a:ext cx="8891588" cy="5822950"/>
          </a:xfrm>
        </p:spPr>
        <p:txBody>
          <a:bodyPr>
            <a:normAutofit/>
          </a:bodyPr>
          <a:lstStyle/>
          <a:p>
            <a:pPr marL="0" indent="0">
              <a:buFont typeface="Wingdings" panose="05000000000000000000" pitchFamily="2" charset="2"/>
              <a:buNone/>
              <a:defRPr/>
            </a:pPr>
            <a:r>
              <a:rPr lang="ar-SA" sz="3643" b="1" dirty="0">
                <a:solidFill>
                  <a:srgbClr val="FF0000"/>
                </a:solidFill>
                <a:effectLst/>
                <a:cs typeface="B Titr" panose="00000700000000000000" pitchFamily="2" charset="-78"/>
              </a:rPr>
              <a:t>اقتصاد مقاومتی یعنی آن اقتصادی که مقاوم است؛ با تحریکات و تکانه‌های جهانی، با سیاستهای آمریکا و غیر آمریکا زیرورو نمیشود؛ اقتصادی است متّکی به مردم</a:t>
            </a:r>
            <a:r>
              <a:rPr lang="ar-SA" sz="3643" b="1" dirty="0">
                <a:effectLst/>
                <a:cs typeface="B Titr" panose="00000700000000000000" pitchFamily="2" charset="-78"/>
              </a:rPr>
              <a:t>. </a:t>
            </a:r>
            <a:r>
              <a:rPr lang="ar-SA" sz="2834" b="1" dirty="0">
                <a:effectLst/>
                <a:cs typeface="B Titr" panose="00000700000000000000" pitchFamily="2" charset="-78"/>
              </a:rPr>
              <a:t>بیانات در حرم مطهر رضوی علیه السلام</a:t>
            </a:r>
            <a:r>
              <a:rPr lang="fa-IR" sz="2834" b="1" dirty="0">
                <a:effectLst/>
                <a:cs typeface="B Titr" panose="00000700000000000000" pitchFamily="2" charset="-78"/>
              </a:rPr>
              <a:t>، 1393/1/1 </a:t>
            </a:r>
          </a:p>
          <a:p>
            <a:pPr marL="0" indent="0">
              <a:buFont typeface="Wingdings" panose="05000000000000000000" pitchFamily="2" charset="2"/>
              <a:buNone/>
              <a:defRPr/>
            </a:pPr>
            <a:endParaRPr lang="fa-IR" sz="2834" b="1" dirty="0">
              <a:effectLst/>
              <a:cs typeface="B Titr" panose="00000700000000000000" pitchFamily="2" charset="-78"/>
            </a:endParaRPr>
          </a:p>
          <a:p>
            <a:pPr marL="0" indent="0">
              <a:buFont typeface="Wingdings" panose="05000000000000000000" pitchFamily="2" charset="2"/>
              <a:buNone/>
              <a:defRPr/>
            </a:pPr>
            <a:r>
              <a:rPr lang="fa-IR" sz="2834" b="1" dirty="0">
                <a:effectLst/>
                <a:cs typeface="B Titr" panose="00000700000000000000" pitchFamily="2" charset="-78"/>
              </a:rPr>
              <a:t>بنابراین در یک عبارت کوتاه می توان گفت اقتصاد مقاومتی یعنی:</a:t>
            </a:r>
            <a:endParaRPr lang="fa-IR" sz="4453" b="1" dirty="0">
              <a:effectLst/>
              <a:cs typeface="B Titr" panose="00000700000000000000" pitchFamily="2" charset="-78"/>
            </a:endParaRPr>
          </a:p>
          <a:p>
            <a:pPr marL="0" indent="0">
              <a:buFont typeface="Wingdings" panose="05000000000000000000" pitchFamily="2" charset="2"/>
              <a:buNone/>
              <a:defRPr/>
            </a:pPr>
            <a:r>
              <a:rPr lang="fa-IR" sz="3643" b="1" dirty="0">
                <a:effectLst/>
                <a:cs typeface="B Titr" panose="00000700000000000000" pitchFamily="2" charset="-78"/>
              </a:rPr>
              <a:t> «</a:t>
            </a:r>
            <a:r>
              <a:rPr lang="fa-IR" sz="3441" b="1" dirty="0">
                <a:solidFill>
                  <a:srgbClr val="C00000"/>
                </a:solidFill>
                <a:effectLst/>
                <a:cs typeface="B Titr" panose="00000700000000000000" pitchFamily="2" charset="-78"/>
              </a:rPr>
              <a:t>مقاوم سازی پایه های اقتصاد و کاهش آسیب پذیری آن در برابر فشارها، تحریم ها و تکانه های داخلی و خارجی با تکیه بر مردم و ظرفیت های داخلی که رشد و شکوفایی اقتصادى را تضمین خواهد کرد</a:t>
            </a:r>
            <a:r>
              <a:rPr lang="fa-IR" sz="3643" b="1" dirty="0">
                <a:effectLst/>
                <a:cs typeface="B Titr" panose="00000700000000000000" pitchFamily="2" charset="-78"/>
              </a:rPr>
              <a:t>.»</a:t>
            </a:r>
          </a:p>
          <a:p>
            <a:pPr marL="0" indent="0">
              <a:buFont typeface="Wingdings" panose="05000000000000000000" pitchFamily="2" charset="2"/>
              <a:buNone/>
              <a:defRPr/>
            </a:pPr>
            <a:endParaRPr lang="fa-IR" sz="2834" b="1" dirty="0">
              <a:effectLst/>
              <a:cs typeface="B Titr" panose="00000700000000000000" pitchFamily="2" charset="-78"/>
            </a:endParaRPr>
          </a:p>
          <a:p>
            <a:pPr marL="0" indent="0">
              <a:buFont typeface="Wingdings" panose="05000000000000000000" pitchFamily="2" charset="2"/>
              <a:buNone/>
              <a:defRPr/>
            </a:pPr>
            <a:endParaRPr lang="fa-IR" sz="2834" b="1" dirty="0">
              <a:effectLst/>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1925" y="215900"/>
            <a:ext cx="8856663" cy="6340475"/>
          </a:xfrm>
        </p:spPr>
        <p:txBody>
          <a:bodyPr>
            <a:normAutofit fontScale="47500" lnSpcReduction="20000"/>
          </a:bodyPr>
          <a:lstStyle/>
          <a:p>
            <a:pPr marL="0" indent="0">
              <a:lnSpc>
                <a:spcPct val="170000"/>
              </a:lnSpc>
              <a:buFont typeface="Wingdings" panose="05000000000000000000" pitchFamily="2" charset="2"/>
              <a:buNone/>
              <a:defRPr/>
            </a:pPr>
            <a:r>
              <a:rPr lang="ar-SA" sz="5900" b="1" dirty="0">
                <a:solidFill>
                  <a:srgbClr val="002060"/>
                </a:solidFill>
                <a:effectLst/>
                <a:cs typeface="B Titr" panose="00000700000000000000" pitchFamily="2" charset="-78"/>
              </a:rPr>
              <a:t>اقتصاد مقاومتی یعنی اقتصاد دانش بنیاد، مردم پایه، رشد مدار، عدالت محور، درون‌زا ، برون‌گرا، مقاوم و مستحکم.</a:t>
            </a:r>
            <a:endParaRPr lang="en-US" sz="5900" b="1" dirty="0">
              <a:solidFill>
                <a:srgbClr val="002060"/>
              </a:solidFill>
              <a:effectLst/>
              <a:cs typeface="B Titr" panose="00000700000000000000" pitchFamily="2" charset="-78"/>
            </a:endParaRPr>
          </a:p>
          <a:p>
            <a:pPr marL="0" indent="0">
              <a:lnSpc>
                <a:spcPct val="170000"/>
              </a:lnSpc>
              <a:buFont typeface="Wingdings" panose="05000000000000000000" pitchFamily="2" charset="2"/>
              <a:buNone/>
              <a:defRPr/>
            </a:pPr>
            <a:r>
              <a:rPr lang="fa-IR" sz="5870" b="1" dirty="0">
                <a:solidFill>
                  <a:srgbClr val="FF0000"/>
                </a:solidFill>
                <a:effectLst/>
                <a:cs typeface="B Titr" panose="00000700000000000000" pitchFamily="2" charset="-78"/>
              </a:rPr>
              <a:t>اقتصاد مقاومتی در رویارویی و تقابل با اقتصاد وابسته و مصرف کننده قرارمی گیرد که منفعل نیست و در مقابل اهداف اقتصادی نظام سلطه، ایستادگی نموده و سعی درتغییر ساختارهای اقتصادی موجود و بومی سازی آن بر اساس جهان بینی، اهداف و منافع خود دارد. </a:t>
            </a:r>
          </a:p>
          <a:p>
            <a:pPr marL="0" indent="0">
              <a:lnSpc>
                <a:spcPct val="170000"/>
              </a:lnSpc>
              <a:buFont typeface="Wingdings" panose="05000000000000000000" pitchFamily="2" charset="2"/>
              <a:buNone/>
              <a:defRPr/>
            </a:pPr>
            <a:r>
              <a:rPr lang="fa-IR" sz="5870" b="1" dirty="0">
                <a:effectLst/>
                <a:cs typeface="B Titr" panose="00000700000000000000" pitchFamily="2" charset="-78"/>
              </a:rPr>
              <a:t>برای تداوم این نوع اقتصاد، باید هرچه بیشتر به سمت محدودکردن استفاده از منابع نفتی و رهایی از اتکای اقتصاد کشور به این منابع حرکت کرد</a:t>
            </a:r>
            <a:r>
              <a:rPr lang="en-US" sz="2935" dirty="0" smtClean="0">
                <a:effectLst/>
                <a:cs typeface="B Titr" panose="00000700000000000000" pitchFamily="2" charset="-78"/>
              </a:rPr>
              <a:t>.</a:t>
            </a:r>
            <a:endParaRPr lang="fa-IR" sz="2935" dirty="0" smtClean="0">
              <a:effectLst/>
              <a:cs typeface="B Titr" panose="00000700000000000000" pitchFamily="2" charset="-78"/>
            </a:endParaRPr>
          </a:p>
          <a:p>
            <a:pPr marL="0" indent="0">
              <a:lnSpc>
                <a:spcPct val="170000"/>
              </a:lnSpc>
              <a:buFont typeface="Wingdings" panose="05000000000000000000" pitchFamily="2" charset="2"/>
              <a:buNone/>
              <a:defRPr/>
            </a:pPr>
            <a:endParaRPr lang="en-US" sz="2935" dirty="0">
              <a:effectLst/>
              <a:cs typeface="B Titr" panose="00000700000000000000" pitchFamily="2" charset="-78"/>
            </a:endParaRPr>
          </a:p>
          <a:p>
            <a:pPr marL="0" indent="0">
              <a:lnSpc>
                <a:spcPct val="170000"/>
              </a:lnSpc>
              <a:buFont typeface="Wingdings" panose="05000000000000000000" pitchFamily="2" charset="2"/>
              <a:buNone/>
              <a:defRPr/>
            </a:pPr>
            <a:endParaRPr lang="en-US" dirty="0">
              <a:effectLst/>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6667146" y="1872258"/>
            <a:ext cx="2404730" cy="2664295"/>
          </a:xfrm>
          <a:prstGeom prst="flowChartAlternateProcess">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1" anchor="ctr"/>
          <a:lstStyle/>
          <a:p>
            <a:pPr algn="ctr">
              <a:defRPr/>
            </a:pPr>
            <a:r>
              <a:rPr lang="fa-IR" sz="3200" b="1" dirty="0">
                <a:ln w="18415" cmpd="sng">
                  <a:solidFill>
                    <a:srgbClr val="FFFFFF"/>
                  </a:solidFill>
                  <a:prstDash val="solid"/>
                </a:ln>
                <a:solidFill>
                  <a:schemeClr val="tx1"/>
                </a:solidFill>
                <a:latin typeface="Calibri"/>
                <a:ea typeface="Calibri"/>
                <a:cs typeface="B Titr" panose="00000700000000000000" pitchFamily="2" charset="-78"/>
              </a:rPr>
              <a:t>چرایی و ضرورت اقتصاد مقاومتی </a:t>
            </a:r>
            <a:endParaRPr lang="fa-IR" sz="3200" b="1" dirty="0">
              <a:ln w="18415" cmpd="sng">
                <a:solidFill>
                  <a:srgbClr val="FFFFFF"/>
                </a:solidFill>
                <a:prstDash val="solid"/>
              </a:ln>
              <a:solidFill>
                <a:schemeClr val="tx1"/>
              </a:solidFill>
              <a:cs typeface="B Titr" panose="00000700000000000000" pitchFamily="2" charset="-78"/>
            </a:endParaRPr>
          </a:p>
        </p:txBody>
      </p:sp>
      <p:sp>
        <p:nvSpPr>
          <p:cNvPr id="7" name="Flowchart: Alternate Process 6"/>
          <p:cNvSpPr/>
          <p:nvPr/>
        </p:nvSpPr>
        <p:spPr>
          <a:xfrm>
            <a:off x="162273" y="144066"/>
            <a:ext cx="5616624" cy="6840760"/>
          </a:xfrm>
          <a:prstGeom prst="flowChartAlternateProcess">
            <a:avLst/>
          </a:prstGeom>
          <a:solidFill>
            <a:schemeClr val="accent5">
              <a:lumMod val="95000"/>
            </a:schemeClr>
          </a:solidFill>
        </p:spPr>
        <p:style>
          <a:lnRef idx="0">
            <a:schemeClr val="accent2"/>
          </a:lnRef>
          <a:fillRef idx="3">
            <a:schemeClr val="accent2"/>
          </a:fillRef>
          <a:effectRef idx="3">
            <a:schemeClr val="accent2"/>
          </a:effectRef>
          <a:fontRef idx="minor">
            <a:schemeClr val="lt1"/>
          </a:fontRef>
        </p:style>
        <p:txBody>
          <a:bodyPr rtlCol="1" anchor="ctr"/>
          <a:lstStyle/>
          <a:p>
            <a:pPr marL="514350" indent="-514350" algn="r" rtl="1">
              <a:buFont typeface="+mj-lt"/>
              <a:buAutoNum type="arabicPeriod"/>
              <a:defRPr/>
            </a:pPr>
            <a:r>
              <a:rPr lang="fa-IR" sz="3200" b="1" dirty="0">
                <a:solidFill>
                  <a:srgbClr val="C00000"/>
                </a:solidFill>
                <a:latin typeface="Calibri"/>
                <a:ea typeface="Calibri"/>
                <a:cs typeface="B Zar"/>
              </a:rPr>
              <a:t>جنگ تمام عیار اقتصادی دشمن بر ضد نظام اسلامی</a:t>
            </a:r>
            <a:br>
              <a:rPr lang="fa-IR" sz="3200" b="1" dirty="0">
                <a:solidFill>
                  <a:srgbClr val="C00000"/>
                </a:solidFill>
                <a:latin typeface="Calibri"/>
                <a:ea typeface="Calibri"/>
                <a:cs typeface="B Zar"/>
              </a:rPr>
            </a:br>
            <a:endParaRPr lang="fa-IR" sz="3200" b="1" dirty="0">
              <a:solidFill>
                <a:srgbClr val="C00000"/>
              </a:solidFill>
              <a:latin typeface="Calibri"/>
              <a:ea typeface="Calibri"/>
              <a:cs typeface="B Zar"/>
            </a:endParaRPr>
          </a:p>
          <a:p>
            <a:pPr marL="514350" indent="-514350" algn="r" rtl="1">
              <a:buFont typeface="+mj-lt"/>
              <a:buAutoNum type="arabicPeriod"/>
              <a:defRPr/>
            </a:pPr>
            <a:r>
              <a:rPr lang="fa-IR" sz="3200" b="1" dirty="0">
                <a:solidFill>
                  <a:srgbClr val="C00000"/>
                </a:solidFill>
                <a:latin typeface="Calibri"/>
                <a:cs typeface="B Zar"/>
              </a:rPr>
              <a:t>ناکارآمدی مدل های اقتصادی غیر بومی و نیاز به الگوی اقتصادی بومی</a:t>
            </a:r>
            <a:br>
              <a:rPr lang="fa-IR" sz="3200" b="1" dirty="0">
                <a:solidFill>
                  <a:srgbClr val="C00000"/>
                </a:solidFill>
                <a:latin typeface="Calibri"/>
                <a:cs typeface="B Zar"/>
              </a:rPr>
            </a:br>
            <a:endParaRPr lang="fa-IR" sz="3200" b="1" dirty="0">
              <a:solidFill>
                <a:srgbClr val="C00000"/>
              </a:solidFill>
              <a:latin typeface="Calibri"/>
              <a:cs typeface="B Zar"/>
            </a:endParaRPr>
          </a:p>
          <a:p>
            <a:pPr marL="514350" indent="-514350" algn="r" rtl="1">
              <a:buFont typeface="+mj-lt"/>
              <a:buAutoNum type="arabicPeriod"/>
              <a:defRPr/>
            </a:pPr>
            <a:r>
              <a:rPr lang="fa-IR" sz="3200" b="1" dirty="0">
                <a:solidFill>
                  <a:srgbClr val="C00000"/>
                </a:solidFill>
                <a:latin typeface="Calibri"/>
                <a:cs typeface="B Zar"/>
              </a:rPr>
              <a:t>تداوم مشکلات اقتصادی بر اثر نگاه به بیرون</a:t>
            </a:r>
            <a:br>
              <a:rPr lang="fa-IR" sz="3200" b="1" dirty="0">
                <a:solidFill>
                  <a:srgbClr val="C00000"/>
                </a:solidFill>
                <a:latin typeface="Calibri"/>
                <a:cs typeface="B Zar"/>
              </a:rPr>
            </a:br>
            <a:endParaRPr lang="fa-IR" sz="3200" b="1" dirty="0">
              <a:solidFill>
                <a:srgbClr val="C00000"/>
              </a:solidFill>
              <a:latin typeface="Calibri"/>
              <a:cs typeface="B Zar"/>
            </a:endParaRPr>
          </a:p>
          <a:p>
            <a:pPr marL="514350" indent="-514350" algn="r" rtl="1">
              <a:buFont typeface="+mj-lt"/>
              <a:buAutoNum type="arabicPeriod"/>
              <a:defRPr/>
            </a:pPr>
            <a:r>
              <a:rPr lang="fa-IR" sz="3200" b="1" dirty="0">
                <a:solidFill>
                  <a:srgbClr val="C00000"/>
                </a:solidFill>
                <a:latin typeface="Calibri"/>
                <a:cs typeface="B Zar"/>
              </a:rPr>
              <a:t>وجود منابع و ظرفیت های فراوان انسانی،طبیعی و مادی در درون کشور</a:t>
            </a:r>
            <a:endParaRPr lang="fa-IR" b="1" dirty="0">
              <a:solidFill>
                <a:srgbClr val="C00000"/>
              </a:solidFill>
            </a:endParaRPr>
          </a:p>
        </p:txBody>
      </p:sp>
      <p:sp>
        <p:nvSpPr>
          <p:cNvPr id="8" name="Left Arrow 7"/>
          <p:cNvSpPr/>
          <p:nvPr/>
        </p:nvSpPr>
        <p:spPr>
          <a:xfrm>
            <a:off x="5778500" y="2774950"/>
            <a:ext cx="889000" cy="9477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sz="2834"/>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1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1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0"/>
            <a:ext cx="8783638" cy="6911975"/>
          </a:xfrm>
        </p:spPr>
        <p:txBody>
          <a:bodyPr/>
          <a:lstStyle/>
          <a:p>
            <a:pPr marL="0" indent="0">
              <a:lnSpc>
                <a:spcPct val="150000"/>
              </a:lnSpc>
              <a:buFont typeface="Wingdings" panose="05000000000000000000" pitchFamily="2" charset="2"/>
              <a:buNone/>
              <a:defRPr/>
            </a:pPr>
            <a:r>
              <a:rPr lang="ar-SA" sz="3200" dirty="0">
                <a:cs typeface="B Titr" panose="00000700000000000000" pitchFamily="2" charset="-78"/>
              </a:rPr>
              <a:t>6- بیداری  اسلامی</a:t>
            </a:r>
            <a:endParaRPr lang="en-US" sz="3200" dirty="0">
              <a:cs typeface="B Titr" panose="00000700000000000000" pitchFamily="2" charset="-78"/>
            </a:endParaRPr>
          </a:p>
          <a:p>
            <a:pPr marL="0" indent="0">
              <a:lnSpc>
                <a:spcPct val="150000"/>
              </a:lnSpc>
              <a:buFont typeface="Wingdings" panose="05000000000000000000" pitchFamily="2" charset="2"/>
              <a:buNone/>
              <a:defRPr/>
            </a:pPr>
            <a:r>
              <a:rPr lang="fa-IR" sz="2800" kern="1200" dirty="0" smtClean="0">
                <a:solidFill>
                  <a:srgbClr val="FF0000"/>
                </a:solidFill>
                <a:effectLst/>
                <a:cs typeface="B Titr" panose="00000700000000000000" pitchFamily="2" charset="-78"/>
              </a:rPr>
              <a:t>نظريه </a:t>
            </a:r>
            <a:r>
              <a:rPr lang="fa-IR" sz="2800" kern="1200" dirty="0">
                <a:solidFill>
                  <a:srgbClr val="FF0000"/>
                </a:solidFill>
                <a:effectLst/>
                <a:cs typeface="B Titr" panose="00000700000000000000" pitchFamily="2" charset="-78"/>
              </a:rPr>
              <a:t>ي بيداري اسلامي </a:t>
            </a:r>
            <a:r>
              <a:rPr lang="fa-IR" sz="2800" kern="1200" dirty="0" smtClean="0">
                <a:solidFill>
                  <a:srgbClr val="FF0000"/>
                </a:solidFill>
                <a:effectLst/>
                <a:cs typeface="B Titr" panose="00000700000000000000" pitchFamily="2" charset="-78"/>
              </a:rPr>
              <a:t>امام خامنه </a:t>
            </a:r>
            <a:r>
              <a:rPr lang="fa-IR" sz="2800" kern="1200" dirty="0">
                <a:solidFill>
                  <a:srgbClr val="FF0000"/>
                </a:solidFill>
                <a:effectLst/>
                <a:cs typeface="B Titr" panose="00000700000000000000" pitchFamily="2" charset="-78"/>
              </a:rPr>
              <a:t>اي سرلوحه اي مناسب براي وحدت اسلامي است و به عنوان منشور مبارزاتي و وحدت بخش جهان اسلام تلقي مي شود</a:t>
            </a:r>
            <a:r>
              <a:rPr lang="fa-IR" sz="2800" kern="1200" dirty="0" smtClean="0">
                <a:solidFill>
                  <a:srgbClr val="FF0000"/>
                </a:solidFill>
                <a:effectLst/>
                <a:cs typeface="B Titr" panose="00000700000000000000" pitchFamily="2" charset="-78"/>
              </a:rPr>
              <a:t>.</a:t>
            </a:r>
          </a:p>
          <a:p>
            <a:pPr marL="0" indent="0">
              <a:lnSpc>
                <a:spcPct val="150000"/>
              </a:lnSpc>
              <a:buFont typeface="Wingdings" panose="05000000000000000000" pitchFamily="2" charset="2"/>
              <a:buNone/>
              <a:defRPr/>
            </a:pPr>
            <a:r>
              <a:rPr lang="fa-IR" sz="2800" kern="1200" dirty="0" smtClean="0">
                <a:cs typeface="B Titr" panose="00000700000000000000" pitchFamily="2" charset="-78"/>
              </a:rPr>
              <a:t>انقلاب </a:t>
            </a:r>
            <a:r>
              <a:rPr lang="fa-IR" sz="2800" kern="1200" dirty="0">
                <a:cs typeface="B Titr" panose="00000700000000000000" pitchFamily="2" charset="-78"/>
              </a:rPr>
              <a:t>اسلامي ظرفيت ها و توانمندي هاي بسياري دارد و با توجه به اين كه رهبر انقلاب نه تنها رهبر جمهوري اسلامي، كه رهبر انقلاب اسلامي هستند، مي توانند اين ظرفيت ها و توانمندي هاي معنوي و فكري و اعتقادي و تمدني را به عنوان يك دورنما و يك پيامد براي بيداري اسلامي مطرح </a:t>
            </a:r>
            <a:r>
              <a:rPr lang="fa-IR" sz="2800" kern="1200" dirty="0" smtClean="0">
                <a:cs typeface="B Titr" panose="00000700000000000000" pitchFamily="2" charset="-78"/>
              </a:rPr>
              <a:t>كنند.</a:t>
            </a:r>
            <a:r>
              <a:rPr lang="fa-IR" sz="2800" kern="1200" dirty="0" smtClean="0">
                <a:solidFill>
                  <a:srgbClr val="FF0000"/>
                </a:solidFill>
                <a:cs typeface="B Titr" panose="00000700000000000000" pitchFamily="2" charset="-78"/>
              </a:rPr>
              <a:t>در </a:t>
            </a:r>
            <a:r>
              <a:rPr lang="fa-IR" sz="2800" kern="1200" dirty="0">
                <a:solidFill>
                  <a:srgbClr val="FF0000"/>
                </a:solidFill>
                <a:cs typeface="B Titr" panose="00000700000000000000" pitchFamily="2" charset="-78"/>
              </a:rPr>
              <a:t>نظريه ي </a:t>
            </a:r>
            <a:r>
              <a:rPr lang="fa-IR" sz="2800" kern="1200" dirty="0">
                <a:solidFill>
                  <a:srgbClr val="FF0000"/>
                </a:solidFill>
                <a:effectLst/>
                <a:cs typeface="B Titr" panose="00000700000000000000" pitchFamily="2" charset="-78"/>
              </a:rPr>
              <a:t>امام خامنه اي </a:t>
            </a:r>
            <a:r>
              <a:rPr lang="fa-IR" sz="2800" kern="1200" dirty="0" smtClean="0">
                <a:solidFill>
                  <a:srgbClr val="FF0000"/>
                </a:solidFill>
                <a:cs typeface="B Titr" panose="00000700000000000000" pitchFamily="2" charset="-78"/>
              </a:rPr>
              <a:t>، </a:t>
            </a:r>
            <a:r>
              <a:rPr lang="fa-IR" sz="2800" kern="1200" dirty="0">
                <a:solidFill>
                  <a:srgbClr val="FF0000"/>
                </a:solidFill>
                <a:cs typeface="B Titr" panose="00000700000000000000" pitchFamily="2" charset="-78"/>
              </a:rPr>
              <a:t>عدول از فرهنگ سياسي مدرن و رفتن به سوي يك فرهنگ سياسي جديد </a:t>
            </a:r>
            <a:r>
              <a:rPr lang="fa-IR" sz="2800" kern="1200" dirty="0" smtClean="0">
                <a:solidFill>
                  <a:srgbClr val="FF0000"/>
                </a:solidFill>
                <a:cs typeface="B Titr" panose="00000700000000000000" pitchFamily="2" charset="-78"/>
              </a:rPr>
              <a:t>است.</a:t>
            </a:r>
            <a:endParaRPr lang="fa-IR" sz="2800" kern="1200" dirty="0">
              <a:solidFill>
                <a:srgbClr val="FF0000"/>
              </a:solidFill>
              <a:cs typeface="B Titr" panose="00000700000000000000" pitchFamily="2" charset="-78"/>
            </a:endParaRPr>
          </a:p>
          <a:p>
            <a:pPr>
              <a:defRPr/>
            </a:pPr>
            <a:endParaRPr lang="en-US" sz="3200" dirty="0">
              <a:effectLst/>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903413"/>
            <a:ext cx="7866063" cy="1852612"/>
          </a:xfrm>
        </p:spPr>
        <p:txBody>
          <a:bodyPr/>
          <a:lstStyle/>
          <a:p>
            <a:pPr eaLnBrk="1" fontAlgn="auto" hangingPunct="1">
              <a:spcAft>
                <a:spcPts val="0"/>
              </a:spcAft>
              <a:defRPr/>
            </a:pPr>
            <a:r>
              <a:rPr lang="en-US" dirty="0" smtClean="0"/>
              <a:t/>
            </a:r>
            <a:br>
              <a:rPr lang="en-US" dirty="0" smtClean="0"/>
            </a:br>
            <a:endParaRPr lang="fa-IR" dirty="0"/>
          </a:p>
        </p:txBody>
      </p:sp>
      <p:sp>
        <p:nvSpPr>
          <p:cNvPr id="21509" name="Rectangle 4"/>
          <p:cNvSpPr>
            <a:spLocks noChangeArrowheads="1"/>
          </p:cNvSpPr>
          <p:nvPr/>
        </p:nvSpPr>
        <p:spPr bwMode="auto">
          <a:xfrm rot="10800000" flipV="1">
            <a:off x="72871" y="-10264"/>
            <a:ext cx="9071875" cy="7294305"/>
          </a:xfrm>
          <a:prstGeom prst="rect">
            <a:avLst/>
          </a:prstGeom>
          <a:noFill/>
          <a:ln>
            <a:noFill/>
          </a:ln>
          <a:extLst/>
        </p:spPr>
        <p:txBody>
          <a:bodyPr>
            <a:spAutoFit/>
          </a:bodyPr>
          <a:lstStyle/>
          <a:p>
            <a:pPr algn="just" rtl="1">
              <a:lnSpc>
                <a:spcPct val="150000"/>
              </a:lnSpc>
              <a:defRPr/>
            </a:pPr>
            <a:r>
              <a:rPr lang="fa-IR" sz="2600" b="1" dirty="0">
                <a:ln>
                  <a:solidFill>
                    <a:sysClr val="windowText" lastClr="000000"/>
                  </a:solidFill>
                </a:ln>
                <a:solidFill>
                  <a:srgbClr val="117113"/>
                </a:solidFill>
                <a:latin typeface="Constantia" pitchFamily="18" charset="0"/>
                <a:cs typeface="B Titr" pitchFamily="2" charset="-78"/>
              </a:rPr>
              <a:t>ده کار بزرگ امام خمینی (ره):</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احیای اسلام </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اعاده ی روح عزت به مسلمین</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احساس درک امت اسلامی به مسلمانان </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ازاله ی یکی از مرتجع ترین و پلیدترین و وابسته ترین رژیم ها</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ایجاد حکومتی بر مبنای اسلامی </a:t>
            </a:r>
          </a:p>
          <a:p>
            <a:pPr marL="514350" indent="-51435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ایجاد نهضت آزادی بخش اسلام</a:t>
            </a:r>
          </a:p>
          <a:p>
            <a:pPr marL="457200" indent="-45720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ایجاد نگرشی جدید در فقه شیعه </a:t>
            </a:r>
          </a:p>
          <a:p>
            <a:pPr marL="457200" indent="-45720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ابطال باورهای غلط در باب اخلاق فردی حکام </a:t>
            </a:r>
          </a:p>
          <a:p>
            <a:pPr marL="457200" indent="-45720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احیای روحیه ی غرور و خودباوری در ملت ایران </a:t>
            </a:r>
          </a:p>
          <a:p>
            <a:pPr marL="457200" indent="-457200" algn="just" rtl="1">
              <a:lnSpc>
                <a:spcPct val="150000"/>
              </a:lnSpc>
              <a:buFont typeface="+mj-lt"/>
              <a:buAutoNum type="arabicPeriod"/>
              <a:defRPr/>
            </a:pPr>
            <a:r>
              <a:rPr lang="fa-IR" sz="2600" b="1" dirty="0">
                <a:ln>
                  <a:solidFill>
                    <a:sysClr val="windowText" lastClr="000000"/>
                  </a:solidFill>
                </a:ln>
                <a:solidFill>
                  <a:srgbClr val="002060"/>
                </a:solidFill>
                <a:latin typeface="Constantia" pitchFamily="18" charset="0"/>
                <a:cs typeface="B Titr" pitchFamily="2" charset="-78"/>
              </a:rPr>
              <a:t>اثبات عملی بودن اصل «نه شرقی نه غربی» </a:t>
            </a:r>
          </a:p>
          <a:p>
            <a:pPr algn="just" rtl="1">
              <a:lnSpc>
                <a:spcPct val="150000"/>
              </a:lnSpc>
              <a:defRPr/>
            </a:pPr>
            <a:r>
              <a:rPr lang="fa-IR" sz="2600"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 </a:t>
            </a:r>
            <a:r>
              <a:rPr lang="fa-IR" sz="2600" b="1" dirty="0">
                <a:ln>
                  <a:solidFill>
                    <a:sysClr val="windowText" lastClr="000000"/>
                  </a:solidFill>
                </a:ln>
                <a:solidFill>
                  <a:srgbClr val="117113"/>
                </a:solidFill>
                <a:effectLst>
                  <a:outerShdw blurRad="38100" dist="38100" dir="2700000" algn="tl">
                    <a:srgbClr val="000000">
                      <a:alpha val="43137"/>
                    </a:srgbClr>
                  </a:outerShdw>
                </a:effectLst>
                <a:latin typeface="Constantia" pitchFamily="18" charset="0"/>
                <a:cs typeface="B Titr" pitchFamily="2" charset="-78"/>
              </a:rPr>
              <a:t>- بیانات مقام معظم رهبری در خطبه های نمازجمعه، 23/4/1368</a:t>
            </a:r>
            <a:r>
              <a:rPr lang="fa-IR" sz="2600" b="1" dirty="0">
                <a:ln>
                  <a:solidFill>
                    <a:sysClr val="windowText" lastClr="000000"/>
                  </a:solidFill>
                </a:ln>
                <a:solidFill>
                  <a:srgbClr val="002060"/>
                </a:solidFill>
                <a:effectLst>
                  <a:outerShdw blurRad="38100" dist="38100" dir="2700000" algn="tl">
                    <a:srgbClr val="000000">
                      <a:alpha val="43137"/>
                    </a:srgbClr>
                  </a:outerShdw>
                </a:effectLst>
                <a:latin typeface="Constantia" pitchFamily="18" charset="0"/>
                <a:cs typeface="B Titr" pitchFamily="2" charset="-78"/>
              </a:rPr>
              <a:t>.</a:t>
            </a:r>
            <a:endParaRPr lang="fa-IR" sz="2600" b="1" dirty="0">
              <a:ln>
                <a:solidFill>
                  <a:sysClr val="windowText" lastClr="000000"/>
                </a:solidFill>
              </a:ln>
              <a:solidFill>
                <a:srgbClr val="002060"/>
              </a:solidFill>
              <a:latin typeface="Constantia" pitchFamily="18" charset="0"/>
              <a:cs typeface="B Tit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 calcmode="lin" valueType="num">
                                      <p:cBhvr>
                                        <p:cTn id="14" dur="500" fill="hold"/>
                                        <p:tgtEl>
                                          <p:spTgt spid="21509"/>
                                        </p:tgtEl>
                                        <p:attrNameLst>
                                          <p:attrName>ppt_w</p:attrName>
                                        </p:attrNameLst>
                                      </p:cBhvr>
                                      <p:tavLst>
                                        <p:tav tm="0">
                                          <p:val>
                                            <p:fltVal val="0"/>
                                          </p:val>
                                        </p:tav>
                                        <p:tav tm="100000">
                                          <p:val>
                                            <p:strVal val="#ppt_w"/>
                                          </p:val>
                                        </p:tav>
                                      </p:tavLst>
                                    </p:anim>
                                    <p:anim calcmode="lin" valueType="num">
                                      <p:cBhvr>
                                        <p:cTn id="15" dur="500" fill="hold"/>
                                        <p:tgtEl>
                                          <p:spTgt spid="21509"/>
                                        </p:tgtEl>
                                        <p:attrNameLst>
                                          <p:attrName>ppt_h</p:attrName>
                                        </p:attrNameLst>
                                      </p:cBhvr>
                                      <p:tavLst>
                                        <p:tav tm="0">
                                          <p:val>
                                            <p:fltVal val="0"/>
                                          </p:val>
                                        </p:tav>
                                        <p:tav tm="100000">
                                          <p:val>
                                            <p:strVal val="#ppt_h"/>
                                          </p:val>
                                        </p:tav>
                                      </p:tavLst>
                                    </p:anim>
                                    <p:animEffect transition="in" filter="fade">
                                      <p:cBhvr>
                                        <p:cTn id="16"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themeOverride>
</file>

<file path=docProps/app.xml><?xml version="1.0" encoding="utf-8"?>
<Properties xmlns="http://schemas.openxmlformats.org/officeDocument/2006/extended-properties" xmlns:vt="http://schemas.openxmlformats.org/officeDocument/2006/docPropsVTypes">
  <Template>Edge</Template>
  <TotalTime>9818</TotalTime>
  <Words>1643</Words>
  <Application>Microsoft Office PowerPoint</Application>
  <PresentationFormat>Custom</PresentationFormat>
  <Paragraphs>125</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B Mitra</vt:lpstr>
      <vt:lpstr>B Nazanin</vt:lpstr>
      <vt:lpstr>B Titr</vt:lpstr>
      <vt:lpstr>B Zar</vt:lpstr>
      <vt:lpstr>Calibri</vt:lpstr>
      <vt:lpstr>Constantia</vt:lpstr>
      <vt:lpstr>Tahoma</vt:lpstr>
      <vt:lpstr>Wingdings</vt:lpstr>
      <vt:lpstr>Textured</vt:lpstr>
      <vt:lpstr>PowerPoint Presentation</vt:lpstr>
      <vt:lpstr> مروری بر  منظومه فکری  امام خامنه ای(مد ظله العالی)    بهزاد کاظمی -1397</vt:lpstr>
      <vt:lpstr>امکان انتقاد و اعتراض نسبت به رهبری </vt:lpstr>
      <vt:lpstr>5- اقتصاد مقاومتی   </vt:lpstr>
      <vt:lpstr>PowerPoint Presentation</vt:lpstr>
      <vt:lpstr>PowerPoint Presentation</vt:lpstr>
      <vt:lpstr>PowerPoint Presentation</vt:lpstr>
      <vt:lpstr>PowerPoint Presentation</vt:lpstr>
      <vt:lpstr> </vt:lpstr>
      <vt:lpstr>PowerPoint Presentation</vt:lpstr>
      <vt:lpstr> </vt:lpstr>
      <vt:lpstr> </vt:lpstr>
      <vt:lpstr> </vt:lpstr>
      <vt:lpstr> </vt:lpstr>
      <vt:lpstr>PowerPoint Presentation</vt:lpstr>
      <vt:lpstr> </vt:lpstr>
      <vt:lpstr> </vt:lpstr>
      <vt:lpstr> </vt:lpstr>
      <vt:lpstr> </vt:lpstr>
      <vt:lpstr> 7- سبک زندگی اسلامی – ایرانی</vt:lpstr>
      <vt:lpstr>PowerPoint Presentation</vt:lpstr>
      <vt:lpstr>PowerPoint Presentation</vt:lpstr>
    </vt:vector>
  </TitlesOfParts>
  <Company>WWW.PARNIANPC.COM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وتحلیل انقلاب اسلامی ایران</dc:title>
  <dc:creator>By PARNiAN © R.N:270901</dc:creator>
  <cp:lastModifiedBy>Bigdeli</cp:lastModifiedBy>
  <cp:revision>704</cp:revision>
  <dcterms:created xsi:type="dcterms:W3CDTF">2009-11-01T07:45:42Z</dcterms:created>
  <dcterms:modified xsi:type="dcterms:W3CDTF">2018-07-25T06:19:58Z</dcterms:modified>
</cp:coreProperties>
</file>