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 id="2147483828" r:id="rId2"/>
    <p:sldMasterId id="2147483840" r:id="rId3"/>
    <p:sldMasterId id="2147483852" r:id="rId4"/>
    <p:sldMasterId id="2147483864" r:id="rId5"/>
    <p:sldMasterId id="2147483876" r:id="rId6"/>
    <p:sldMasterId id="2147483888" r:id="rId7"/>
    <p:sldMasterId id="2147483900" r:id="rId8"/>
    <p:sldMasterId id="2147483912" r:id="rId9"/>
    <p:sldMasterId id="2147483924" r:id="rId10"/>
    <p:sldMasterId id="2147483936" r:id="rId11"/>
    <p:sldMasterId id="2147483948" r:id="rId12"/>
    <p:sldMasterId id="2147483960" r:id="rId13"/>
    <p:sldMasterId id="2147483972" r:id="rId14"/>
    <p:sldMasterId id="2147483984" r:id="rId15"/>
    <p:sldMasterId id="2147483996" r:id="rId16"/>
    <p:sldMasterId id="2147484008" r:id="rId17"/>
    <p:sldMasterId id="2147484020" r:id="rId18"/>
    <p:sldMasterId id="2147484032" r:id="rId19"/>
    <p:sldMasterId id="2147484044" r:id="rId20"/>
    <p:sldMasterId id="2147484056" r:id="rId21"/>
    <p:sldMasterId id="2147484068" r:id="rId22"/>
    <p:sldMasterId id="2147484080" r:id="rId23"/>
    <p:sldMasterId id="2147484092" r:id="rId24"/>
    <p:sldMasterId id="2147484104" r:id="rId25"/>
    <p:sldMasterId id="2147484116" r:id="rId26"/>
    <p:sldMasterId id="2147484128" r:id="rId27"/>
    <p:sldMasterId id="2147484140" r:id="rId28"/>
    <p:sldMasterId id="2147484152" r:id="rId29"/>
    <p:sldMasterId id="2147484164" r:id="rId30"/>
    <p:sldMasterId id="2147484176" r:id="rId31"/>
    <p:sldMasterId id="2147484188" r:id="rId32"/>
  </p:sldMasterIdLst>
  <p:notesMasterIdLst>
    <p:notesMasterId r:id="rId68"/>
  </p:notesMasterIdLst>
  <p:handoutMasterIdLst>
    <p:handoutMasterId r:id="rId69"/>
  </p:handoutMasterIdLst>
  <p:sldIdLst>
    <p:sldId id="812" r:id="rId33"/>
    <p:sldId id="551" r:id="rId34"/>
    <p:sldId id="824" r:id="rId35"/>
    <p:sldId id="825" r:id="rId36"/>
    <p:sldId id="766" r:id="rId37"/>
    <p:sldId id="823" r:id="rId38"/>
    <p:sldId id="767" r:id="rId39"/>
    <p:sldId id="786" r:id="rId40"/>
    <p:sldId id="787" r:id="rId41"/>
    <p:sldId id="789" r:id="rId42"/>
    <p:sldId id="788" r:id="rId43"/>
    <p:sldId id="797" r:id="rId44"/>
    <p:sldId id="798" r:id="rId45"/>
    <p:sldId id="799" r:id="rId46"/>
    <p:sldId id="800" r:id="rId47"/>
    <p:sldId id="811" r:id="rId48"/>
    <p:sldId id="790" r:id="rId49"/>
    <p:sldId id="791" r:id="rId50"/>
    <p:sldId id="792" r:id="rId51"/>
    <p:sldId id="793" r:id="rId52"/>
    <p:sldId id="794" r:id="rId53"/>
    <p:sldId id="816" r:id="rId54"/>
    <p:sldId id="817" r:id="rId55"/>
    <p:sldId id="818" r:id="rId56"/>
    <p:sldId id="819" r:id="rId57"/>
    <p:sldId id="820" r:id="rId58"/>
    <p:sldId id="821" r:id="rId59"/>
    <p:sldId id="822" r:id="rId60"/>
    <p:sldId id="826" r:id="rId61"/>
    <p:sldId id="827" r:id="rId62"/>
    <p:sldId id="828" r:id="rId63"/>
    <p:sldId id="829" r:id="rId64"/>
    <p:sldId id="813" r:id="rId65"/>
    <p:sldId id="814" r:id="rId66"/>
    <p:sldId id="815" r:id="rId67"/>
  </p:sldIdLst>
  <p:sldSz cx="9144000" cy="6858000" type="screen4x3"/>
  <p:notesSz cx="6781800" cy="9926638"/>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8000"/>
    <a:srgbClr val="336600"/>
    <a:srgbClr val="CC3399"/>
    <a:srgbClr val="7E0000"/>
    <a:srgbClr val="99FF66"/>
    <a:srgbClr val="CCFFCC"/>
    <a:srgbClr val="9900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5385" autoAdjust="0"/>
    <p:restoredTop sz="86432" autoAdjust="0"/>
  </p:normalViewPr>
  <p:slideViewPr>
    <p:cSldViewPr>
      <p:cViewPr>
        <p:scale>
          <a:sx n="75" d="100"/>
          <a:sy n="75" d="100"/>
        </p:scale>
        <p:origin x="-1002" y="72"/>
      </p:cViewPr>
      <p:guideLst>
        <p:guide orient="horz" pos="2160"/>
        <p:guide pos="2880"/>
      </p:guideLst>
    </p:cSldViewPr>
  </p:slideViewPr>
  <p:outlineViewPr>
    <p:cViewPr>
      <p:scale>
        <a:sx n="33" d="100"/>
        <a:sy n="33" d="100"/>
      </p:scale>
      <p:origin x="114" y="1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61" Type="http://schemas.openxmlformats.org/officeDocument/2006/relationships/slide" Target="slides/slide2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43021" y="1"/>
            <a:ext cx="2938780" cy="49633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71" y="1"/>
            <a:ext cx="2938780" cy="496332"/>
          </a:xfrm>
          <a:prstGeom prst="rect">
            <a:avLst/>
          </a:prstGeom>
        </p:spPr>
        <p:txBody>
          <a:bodyPr vert="horz" lIns="91440" tIns="45720" rIns="91440" bIns="45720" rtlCol="1"/>
          <a:lstStyle>
            <a:lvl1pPr algn="l">
              <a:defRPr sz="1200"/>
            </a:lvl1pPr>
          </a:lstStyle>
          <a:p>
            <a:fld id="{5DC4905B-97BD-4D27-9F65-01021585902C}" type="datetimeFigureOut">
              <a:rPr lang="fa-IR" smtClean="0"/>
              <a:pPr/>
              <a:t>1437/04/06</a:t>
            </a:fld>
            <a:endParaRPr lang="fa-IR"/>
          </a:p>
        </p:txBody>
      </p:sp>
      <p:sp>
        <p:nvSpPr>
          <p:cNvPr id="4" name="Footer Placeholder 3"/>
          <p:cNvSpPr>
            <a:spLocks noGrp="1"/>
          </p:cNvSpPr>
          <p:nvPr>
            <p:ph type="ftr" sz="quarter" idx="2"/>
          </p:nvPr>
        </p:nvSpPr>
        <p:spPr>
          <a:xfrm>
            <a:off x="3843021" y="9428584"/>
            <a:ext cx="2938780" cy="496332"/>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71" y="9428584"/>
            <a:ext cx="2938780" cy="496332"/>
          </a:xfrm>
          <a:prstGeom prst="rect">
            <a:avLst/>
          </a:prstGeom>
        </p:spPr>
        <p:txBody>
          <a:bodyPr vert="horz" lIns="91440" tIns="45720" rIns="91440" bIns="45720" rtlCol="1" anchor="b"/>
          <a:lstStyle>
            <a:lvl1pPr algn="l">
              <a:defRPr sz="1200"/>
            </a:lvl1pPr>
          </a:lstStyle>
          <a:p>
            <a:fld id="{52FEA191-3FC8-47FB-99AF-0352EBC2EDBB}" type="slidenum">
              <a:rPr lang="fa-IR" smtClean="0"/>
              <a:pPr/>
              <a:t>‹#›</a:t>
            </a:fld>
            <a:endParaRPr lang="fa-IR"/>
          </a:p>
        </p:txBody>
      </p:sp>
    </p:spTree>
    <p:extLst>
      <p:ext uri="{BB962C8B-B14F-4D97-AF65-F5344CB8AC3E}">
        <p14:creationId xmlns:p14="http://schemas.microsoft.com/office/powerpoint/2010/main" val="1713012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43021" y="1"/>
            <a:ext cx="2938780" cy="49633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71" y="1"/>
            <a:ext cx="2938780" cy="496332"/>
          </a:xfrm>
          <a:prstGeom prst="rect">
            <a:avLst/>
          </a:prstGeom>
        </p:spPr>
        <p:txBody>
          <a:bodyPr vert="horz" lIns="91440" tIns="45720" rIns="91440" bIns="45720" rtlCol="1"/>
          <a:lstStyle>
            <a:lvl1pPr algn="l">
              <a:defRPr sz="1200"/>
            </a:lvl1pPr>
          </a:lstStyle>
          <a:p>
            <a:fld id="{5B042777-E77A-4473-8C09-52D88F62F1BB}" type="datetimeFigureOut">
              <a:rPr lang="fa-IR" smtClean="0"/>
              <a:pPr/>
              <a:t>1437/04/06</a:t>
            </a:fld>
            <a:endParaRPr lang="fa-IR"/>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78180" y="4715154"/>
            <a:ext cx="5425440" cy="446698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43021" y="9428584"/>
            <a:ext cx="2938780" cy="496332"/>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71" y="9428584"/>
            <a:ext cx="2938780" cy="496332"/>
          </a:xfrm>
          <a:prstGeom prst="rect">
            <a:avLst/>
          </a:prstGeom>
        </p:spPr>
        <p:txBody>
          <a:bodyPr vert="horz" lIns="91440" tIns="45720" rIns="91440" bIns="45720" rtlCol="1" anchor="b"/>
          <a:lstStyle>
            <a:lvl1pPr algn="l">
              <a:defRPr sz="1200"/>
            </a:lvl1pPr>
          </a:lstStyle>
          <a:p>
            <a:fld id="{F98B02C5-31E3-459E-997E-75E5EDACC745}" type="slidenum">
              <a:rPr lang="fa-IR" smtClean="0"/>
              <a:pPr/>
              <a:t>‹#›</a:t>
            </a:fld>
            <a:endParaRPr lang="fa-IR"/>
          </a:p>
        </p:txBody>
      </p:sp>
    </p:spTree>
    <p:extLst>
      <p:ext uri="{BB962C8B-B14F-4D97-AF65-F5344CB8AC3E}">
        <p14:creationId xmlns:p14="http://schemas.microsoft.com/office/powerpoint/2010/main" val="238116540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B02C5-31E3-459E-997E-75E5EDACC745}" type="slidenum">
              <a:rPr lang="fa-IR" smtClean="0"/>
              <a:pPr/>
              <a:t>22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B02C5-31E3-459E-997E-75E5EDACC745}" type="slidenum">
              <a:rPr lang="fa-IR" smtClean="0"/>
              <a:pPr/>
              <a:t>33</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491F3AD-AE74-45C1-9791-7C46830BBD8B}" type="slidenum">
              <a:rPr lang="fa-IR"/>
              <a:pPr/>
              <a:t>35</a:t>
            </a:fld>
            <a:endParaRPr lang="en-US"/>
          </a:p>
        </p:txBody>
      </p:sp>
      <p:sp>
        <p:nvSpPr>
          <p:cNvPr id="198658" name="Rectangle 7"/>
          <p:cNvSpPr txBox="1">
            <a:spLocks noGrp="1" noChangeArrowheads="1"/>
          </p:cNvSpPr>
          <p:nvPr/>
        </p:nvSpPr>
        <p:spPr bwMode="auto">
          <a:xfrm>
            <a:off x="1570" y="9428583"/>
            <a:ext cx="2938780" cy="496332"/>
          </a:xfrm>
          <a:prstGeom prst="rect">
            <a:avLst/>
          </a:prstGeom>
          <a:noFill/>
          <a:ln w="9525">
            <a:noFill/>
            <a:miter lim="800000"/>
            <a:headEnd/>
            <a:tailEnd/>
          </a:ln>
        </p:spPr>
        <p:txBody>
          <a:bodyPr anchor="b"/>
          <a:lstStyle/>
          <a:p>
            <a:pPr algn="l">
              <a:spcBef>
                <a:spcPct val="0"/>
              </a:spcBef>
            </a:pPr>
            <a:fld id="{AC7D3D87-A917-4D88-B5C5-8ED263DDEBFB}" type="slidenum">
              <a:rPr lang="fa-IR" sz="1200">
                <a:solidFill>
                  <a:schemeClr val="tx1"/>
                </a:solidFill>
                <a:cs typeface="Arial" charset="0"/>
              </a:rPr>
              <a:pPr algn="l">
                <a:spcBef>
                  <a:spcPct val="0"/>
                </a:spcBef>
              </a:pPr>
              <a:t>35</a:t>
            </a:fld>
            <a:endParaRPr lang="en-US" sz="1200">
              <a:solidFill>
                <a:schemeClr val="tx1"/>
              </a:solidFill>
              <a:cs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audio" Target="../media/audio1.wav"/></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audio" Target="../media/audio1.wav"/></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0.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1.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2.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audio" Target="../media/audio1.wav"/></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29.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audio" Target="../media/audio1.wav"/></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37.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0.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audio" Target="../media/audio1.wav"/></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audio" Target="../media/audio1.wav"/></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audio" Target="../media/audio1.wav"/></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3.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4.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6.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7.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88.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89.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0.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1.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2.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3.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4.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5.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6.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7.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audio" Target="../media/audio1.wav"/></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299.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00.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1.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2.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3.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4.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5.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6.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7.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8.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audio" Target="../media/audio1.wav"/></Relationships>
</file>

<file path=ppt/slideLayouts/_rels/slideLayout309.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0.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1.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2.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3.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4.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5.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6.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7.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8.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9.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0.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1.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2.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3.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4.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5.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6.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7.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8.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29.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0.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audio" Target="../media/audio1.wav"/></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2.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3.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4.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5.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8.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9.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8.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9.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0.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51.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52.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F3E8E90-8C38-4A2C-9A01-7522729BAE81}"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43E7BFD-87B5-473F-8798-12A88247208E}"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AFB00A-4146-499F-8B63-5772B98A0AD0}"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DE93FB-8419-4372-B5B0-894CB4344773}"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DAAA37-CE9B-47C7-B780-9A1F4AB972FE}" type="datetime8">
              <a:rPr lang="fa-IR" smtClean="0"/>
              <a:pPr/>
              <a:t>16/ژانويه/16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5058B7E-6826-44C4-9D43-B4E5493C6B2E}"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9EE949-3870-4AB5-91A2-39981E4F180D}" type="datetime8">
              <a:rPr lang="fa-IR" smtClean="0"/>
              <a:pPr/>
              <a:t>16/ژانويه/16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3012A9-E7A5-4C3C-AE48-4D3F5AD82EF8}"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8EB35-843A-40C9-8D00-F533E86290AC}"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BA2B76-1233-49D7-B583-FCDE01D44FC4}"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4DC78E-F0CF-4AFB-8553-179E4E725C8A}" type="datetime8">
              <a:rPr lang="fa-IR" smtClean="0"/>
              <a:pPr/>
              <a:t>16/ژانويه/16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sndAc>
      <p:stSnd>
        <p:snd r:embed="rId1" name="chimes.wav"/>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9950C2-E4D5-49AE-92B3-02ECC9E2DEA5}"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853B840-E2EB-4221-B702-BB4FE1650F2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27AFB0-24E3-4030-81D3-B128AB156B5D}"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198F449-1771-48FD-AF26-94BC28A0AF46}"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1016E1-E052-4655-8DDD-DD424FEF2280}"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4C6620D7-9567-4D4E-9DEB-8B72B8DB0F12}"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2590314-E0D7-4E2A-8DBF-01070F7D4E1C}"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8838431-A616-41BF-9980-A862B00DC9FB}"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E1421F-D1FF-491B-912C-45FA053A6BC9}"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CD16499-9F26-4858-87C7-A11BB7690D8A}"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74BCA92-CEA6-46F7-BD6E-D078A61108A5}"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8A1D880-A910-4909-B9B0-E067460F002B}"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C65AC65-4D41-46FB-A3CA-D0D2C276712E}"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E9F785-F738-4737-B1E2-66B255C1AAA8}"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8D79C9-7B04-4196-B096-411CA8521E58}"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A14C310-A628-4BFB-89C8-4AD18BFE663C}" type="datetime8">
              <a:rPr lang="fa-IR" smtClean="0"/>
              <a:pPr/>
              <a:t>16/ژانويه/16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D85DE1-4972-47E0-BF94-7C90945227D2}"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64869F-9030-4711-A273-2526B1A8DC44}"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55C929-3448-4FA6-B1A9-69A0A6795146}"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8F96B3-ECEF-4F88-B57F-A9774D692E49}"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B7A82E-27B7-477B-8543-47EC8D2BBAEF}"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7F4F251-25A9-4B4B-84D8-2C6CA4264A63}" type="datetime8">
              <a:rPr lang="fa-IR" smtClean="0"/>
              <a:pPr/>
              <a:t>16/ژانويه/16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130F8E-F65E-490F-9E96-DC738839374F}"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3FEA33-DE23-47F0-9284-BEE1884DAE88}"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C2808DF-2250-43DD-A20C-7BDAC9642174}"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sndAc>
      <p:stSnd>
        <p:snd r:embed="rId1" name="chimes.wav"/>
      </p:stSnd>
    </p:sndAc>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FE1888-3020-49CC-91C9-F8DCC009D936}"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093BCF-152C-4DD9-8FD3-293E8BC7F122}"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7F51B9C-1E17-487A-8AE2-0D83FB0ADCD2}" type="datetime8">
              <a:rPr lang="fa-IR" smtClean="0"/>
              <a:pPr/>
              <a:t>16/ژانويه/16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1D1139-7E95-471C-9798-3622624A190A}"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0E7C4BD-860E-43BE-9239-5F62F0AE0EF6}" type="datetime8">
              <a:rPr lang="fa-IR" smtClean="0"/>
              <a:pPr/>
              <a:t>16/ژانويه/16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D28B8C-1433-4925-8E5B-99BC6AB175CF}"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095BF9-EB0D-48A0-882B-324947BE9B74}"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0BC84E-55D9-4835-A6BF-0D9EF542DEC9}"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D2F421D-5774-476E-B9C6-4D4F74075C34}"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2E0A93AB-DAF7-42EF-B411-7F3F713BA8AB}"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BA06DE-4B61-4387-93E8-DFE69E0624DE}"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5E75415-4721-4ED3-8543-6FAB350A4D6A}"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909AC-A9CA-4FD4-B521-ED0D5150AF03}"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E9AD923-7C64-4E34-8303-03A8BF0FB5BC}" type="datetime8">
              <a:rPr lang="fa-IR" smtClean="0"/>
              <a:pPr/>
              <a:t>16/ژانويه/16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8F474EEA-E49E-4577-9399-B3957BE2FF1B}" type="datetime8">
              <a:rPr lang="fa-IR" smtClean="0"/>
              <a:pPr/>
              <a:t>16/ژانويه/16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transition spd="slow">
    <p:sndAc>
      <p:stSnd>
        <p:snd r:embed="rId1" name="chimes.wav"/>
      </p:stSnd>
    </p:sndAc>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C93C7F-A1D5-487B-9E2C-DDAD5A0903A6}"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3ABA38-CDFB-4A5D-8168-AA102DD0553A}"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9E239DB-2E02-43EF-AE9E-8E83E1037E70}"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21EF9BC-CB10-42D2-948F-EFFA8D5C89BA}" type="datetime8">
              <a:rPr lang="fa-IR" smtClean="0"/>
              <a:pPr/>
              <a:t>16/ژانويه/16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C3F202E-6367-4B5D-83FA-BC879694D30C}" type="datetime8">
              <a:rPr lang="fa-IR" smtClean="0"/>
              <a:pPr/>
              <a:t>16/ژانويه/16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AA06176-5094-43F2-B3C2-FA65DD3421F6}"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140481-6C28-4518-8A78-3EBEBB050D10}"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0FC97B-4E8B-4EE5-B654-92DD840249E0}"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0EB9375-9C46-49C9-A792-0D8F8713BEDF}"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85BAF-92D7-4146-9939-33ECCFCC98F3}"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330CECE-B9DE-4FA4-A595-8DB5A19AAB2E}"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AD285CE-A2E8-4B11-A950-D30CE4453C5E}"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BEB2B1-DFDB-4CDF-9857-DD9A3CC06FDB}"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1F342DD9-AD8F-4D86-90B4-9C4415BD82B2}"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A861E15-9F90-4AB6-A60B-65A73F2D8FC8}"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99EB521-1CC2-453F-8938-4117265C5C76}"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4B6B6CF-A2B2-4675-BE9D-E9CD727E5F98}"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777820-4D2C-4606-95CE-F855D6E804DC}"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22CCB96-7540-4779-8CCD-04F55A4DFE31}"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97D3787-809C-4586-98E9-5135A25DBFF5}"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852B61C-7C44-4A93-B1E5-6897B1BE73BF}"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A4BC3-7FEB-4379-BA25-EDFE0B51D0D3}"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38F44E-CB1E-4FA1-9945-1B68CE0204E7}"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632595-3E3D-4C2A-96E0-5AF05E87D8E2}"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EE893B-8417-4EE1-86EA-7952ABBE3AD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ECB11E-DB1F-432A-A88C-58F0D28074A4}" type="datetime8">
              <a:rPr lang="fa-IR" smtClean="0"/>
              <a:pPr/>
              <a:t>16/ژانويه/16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8159A8-8321-4639-9E31-130CC548CF46}"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418A04-F704-49B8-A6DC-9B89D63DD8FE}"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2CBE4C0-EF92-40CB-BE8E-88A4C0AAEB5B}" type="datetime8">
              <a:rPr lang="fa-IR" smtClean="0"/>
              <a:pPr/>
              <a:t>16/ژانويه/16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CFF670-26DC-45BC-BE3D-D10A995B3D00}"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5C617-FB8F-420F-B458-5F19BB2A137D}"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C64AE4-D921-49A0-B2A4-AC1D25BDEE1A}"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8B3CF4-3DB5-45D9-9041-74460214CB36}" type="datetime8">
              <a:rPr lang="fa-IR" smtClean="0"/>
              <a:pPr/>
              <a:t>16/ژانويه/16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sndAc>
      <p:stSnd>
        <p:snd r:embed="rId1" name="chimes.wav"/>
      </p:stSnd>
    </p:sndAc>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44F47-04E4-4F6F-8532-2B1E8BDA88D2}"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6FCC7-6AB4-4576-8C4F-784BD4FDBF6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8858CE7-5D60-499D-9473-CCCDE5E7E395}"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55D79D-CC71-4B06-97B6-5EE2E3055B7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77F2B66C-9BC3-4EBD-BF7A-A369F088950D}"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401925F-703D-439A-ABED-7FAC83C9089B}"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15DD150-BD5F-419E-8CB0-B1A2D0F5EAAB}"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FD4848-8E8D-445B-9D2D-6C99E4E7A453}"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CC7BBE-A059-407A-9266-A0D5CF107A37}"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A2A8BB-DE2C-4B11-BDA6-C636E4E5472E}"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CE33937-8CB6-4577-AFFE-876F58028CA8}"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2FBA496-0CD6-4B14-889E-A8EF3540F516}"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DF1336-AC49-42C3-8488-F4BB7B578F68}"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727DA0-EF77-4B89-9023-9BFD3D684E88}"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D3F2954-1274-4970-BA1E-86BD0A3C67B0}" type="datetime8">
              <a:rPr lang="fa-IR" smtClean="0"/>
              <a:pPr/>
              <a:t>16/ژانويه/16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EEACC-3D62-4544-9356-B3E31449BD59}"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9F9CA99-F0E7-4243-8DF9-5A4A41E6E3E8}"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811517-71A6-4E78-A63C-705D1A97F1D3}"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66A380-BF5B-4741-A163-353C3DFF99E3}"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34282C-8AA3-4247-8E31-0E24D54F97A3}"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16817E7-123D-4B79-93EF-51A151333D77}"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97B4896-E50F-4C2F-A248-F62FC3995568}" type="datetime8">
              <a:rPr lang="fa-IR" smtClean="0"/>
              <a:pPr/>
              <a:t>16/ژانويه/16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CA9B5B-1A55-45C5-BD68-24AE92FD33B8}"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292CE9C-B422-4805-AAC0-D7895E5E29EF}"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sndAc>
      <p:stSnd>
        <p:snd r:embed="rId1" name="chimes.wav"/>
      </p:stSnd>
    </p:sndAc>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C342E-FD1B-49D6-8791-CE485BA913AB}"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F5793F-EAEA-44DF-87F7-3F4A20F42075}"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BE49C9E-5A81-4737-96A5-F4335785CB29}" type="datetime8">
              <a:rPr lang="fa-IR" smtClean="0"/>
              <a:pPr/>
              <a:t>16/ژانويه/16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4636C02-9F71-4B6F-8D6A-2F813867CB4A}"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C708736-ECC7-40E0-93AA-77E2AE169339}"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1E44AD-F92A-494B-8699-8C6EB768D3FD}"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1F6C0A8-FDC2-454A-A645-F58CF55F98C3}" type="datetime8">
              <a:rPr lang="fa-IR" smtClean="0"/>
              <a:pPr/>
              <a:t>16/ژانويه/16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3A8096-56B4-4FBD-BFCF-FBC2B52E2BDA}"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BCF4C3-B43E-496E-A963-925EDC5CB905}"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2BA569-1CA4-46BA-8C33-EBA40EA346FB}"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1EDB2A7-D68E-4598-95F3-002A9A65FE9D}"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209F90-A5CE-4362-ABFB-D587126F48AF}"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908F567-D0BA-407A-8843-A549A89C27A9}"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A7FAC6-0FC4-4B71-9960-8B5C848D6524}"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053E14B-08CE-4FE5-AED6-803F82680582}" type="datetime8">
              <a:rPr lang="fa-IR" smtClean="0"/>
              <a:pPr/>
              <a:t>16/ژانويه/16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616803-A509-4B50-BD3B-F8C9FC66E9D4}"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48988F08-53C8-49A9-82F7-69D10D0171AD}" type="datetime8">
              <a:rPr lang="fa-IR" smtClean="0"/>
              <a:pPr/>
              <a:t>16/ژانويه/16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transition spd="slow">
    <p:sndAc>
      <p:stSnd>
        <p:snd r:embed="rId1" name="chimes.wav"/>
      </p:stSnd>
    </p:sndAc>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66665F-C797-4EBC-94B5-467CAFF4BF2B}"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5E8DA1B-6724-4A06-96B7-8A8DF45BA211}"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5253C89-D35B-42C9-BA77-90B11EDA008E}"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F0983C2-F033-417E-A7B0-450F6815F1A6}" type="datetime8">
              <a:rPr lang="fa-IR" smtClean="0"/>
              <a:pPr/>
              <a:t>16/ژانويه/16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3C280F7-8048-4362-933C-8BA6A474A377}" type="datetime8">
              <a:rPr lang="fa-IR" smtClean="0"/>
              <a:pPr/>
              <a:t>16/ژانويه/16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F6D7338-FED2-4FE9-ACC3-10C68A94C169}"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922DE5A-2B41-4991-BCFE-EABE8DEA7292}"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BFF47C-041A-4A02-9F7C-F722FD05D7B4}"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077143-623B-4C6A-9428-98BC081E22B9}"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AFE9E0-FD54-40DC-A4EA-3FEB78955EA1}"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C223388-2ECE-4231-9CFD-10E6A328C255}"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27257CE-D4C3-421C-9423-D737903DD4CE}"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719249-3C94-445E-AD1B-78C491970281}"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1FABDAAD-FE5C-4B64-972C-042E29C555DB}"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443917A-DC36-4367-A497-9EB6B056F6EC}"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4AB585-E668-48CF-896B-CA004A520CF8}"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B201E0-D479-4B8A-AD57-EA1EFB13E0F3}"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012D9E1-5D11-4D82-8AF9-F73395C4B8C1}"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B117BF3-9FDD-4502-9A9E-6155B1C26A92}"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8693FCE-12F3-4CBC-BF9E-5483E54C6D2B}"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834C2C8-B882-494D-9A79-5A2EC207C2B3}"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05DA5-EA8C-4E25-A05D-C79B653F7021}"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8E80C9-9752-4256-96A9-50602FF80FC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BD97A1-7298-436E-A660-A5C9F6994C89}"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4D1F54-FE00-42F4-94CD-C40D1A59B89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C95DB2-E2D2-4D62-9463-4361BA8B16A3}" type="datetime8">
              <a:rPr lang="fa-IR" smtClean="0"/>
              <a:pPr/>
              <a:t>16/ژانويه/16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270B8E-3F5D-4617-B6E7-E10D50CA85A0}"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0B2EB9E-8921-42C4-80C0-FD87D9A7473A}" type="datetime8">
              <a:rPr lang="fa-IR" smtClean="0"/>
              <a:pPr/>
              <a:t>16/ژانويه/16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9E843E-7C3F-4514-8174-88157B516314}"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F4BF0-857D-4F02-8AA7-58FFF67C4AFA}"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482061-0DDE-4F07-8897-A3BFA7001069}"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87D67D3-4CC1-4164-AE3E-1638D835FEE9}"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BB6F57-D7EF-4AEE-9AF2-106A7B342B50}" type="datetime8">
              <a:rPr lang="fa-IR" smtClean="0"/>
              <a:pPr/>
              <a:t>16/ژانويه/16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sndAc>
      <p:stSnd>
        <p:snd r:embed="rId1" name="chimes.wav"/>
      </p:stSnd>
    </p:sndAc>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6B770F-EB43-4CDD-8F15-1265AB59176E}"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88C7F-36DC-4F8E-98C6-533212CBB39C}"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913F37B-3A2B-40BB-A72F-66A713966575}"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351904-652B-4310-911D-8DBC44F215FC}"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DC8875C3-D883-48ED-B252-7B88EE8EE22C}"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CF40411-10DA-43A0-BAF2-737D841A946C}"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C62DD7-755D-4F59-80A0-2AE7925359F6}"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5AD1A1-D33E-40D5-A10F-426594C9D002}"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0F81048-2282-4E7A-8642-807675DC656D}"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C7FA2D-08DA-4E4B-B22C-1D63724F2219}" type="datetime8">
              <a:rPr lang="fa-IR" smtClean="0"/>
              <a:pPr/>
              <a:t>16/ژانويه/16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DBD2576-86F6-4B03-B8A4-F980F6DD85BD}"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98AB56E-5011-41E3-B811-54E34CB3E73E}"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AB10B0-ADE1-419C-95BD-ACA074F8DADE}"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4349BA-BA32-4C52-BBA0-F6F230482EA2}"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B1817A-2299-4B60-8A46-36452D042032}" type="datetime8">
              <a:rPr lang="fa-IR" smtClean="0"/>
              <a:pPr/>
              <a:t>16/ژانويه/16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572E2B-ED92-4477-95F3-D546A90B70C8}"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2C39C5-D099-47FE-9448-9525651F5FFD}"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289212-281C-4F28-96EC-9CE0C17A4FAB}"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EEB4B6-D367-41F4-90E3-4E26614B3B3B}"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CB69E3-3995-4AB7-A339-8476D4673BEE}"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6801B6-9806-4BE9-8BDA-D831BC75B117}"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A147A0-300C-4059-9DE7-7C8392B2D44B}" type="datetime8">
              <a:rPr lang="fa-IR" smtClean="0"/>
              <a:pPr/>
              <a:t>16/ژانويه/16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D4718B-60C0-484F-804D-12B56F5FB4C2}"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51CEA34-480C-4CBE-AA90-23F15033BC04}"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sndAc>
      <p:stSnd>
        <p:snd r:embed="rId1" name="chimes.wav"/>
      </p:stSnd>
    </p:sndAc>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0DEEF4-63A0-4DDA-9612-00EC3A55DAAB}"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8083DA-72C1-478E-B6DB-7F077A505F8C}"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BFC65A9-6DE0-409D-80CA-605B2C51307E}" type="datetime8">
              <a:rPr lang="fa-IR" smtClean="0"/>
              <a:pPr/>
              <a:t>16/ژانويه/16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C13DA8-C5BE-4FF4-BF57-405E837FDB72}"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C8CE255-895B-4BAE-B923-5644E2C79231}" type="datetime8">
              <a:rPr lang="fa-IR" smtClean="0"/>
              <a:pPr/>
              <a:t>16/ژانويه/16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82FD76-5329-4E58-BD49-0A1330F8540C}"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C253BF6-8F22-49F2-8478-0A06E4B93884}"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A6BB1E9-3275-413E-9C2E-C9B1BDFBDAD9}" type="datetime8">
              <a:rPr lang="fa-IR" smtClean="0"/>
              <a:pPr/>
              <a:t>16/ژانويه/16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35895F2-1E48-4772-9B85-4440A8138114}"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1072B9C-4376-4C91-8A07-0AA2EED92021}"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2A6127-DB45-4AF0-B050-CC8D680036BE}"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E02A5E-D915-44F5-9C74-B80C51F43429}"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ED8611-E0D6-408F-8517-A2689016B917}"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D01079D-2017-4581-8B2A-9CF46B5788FA}" type="datetime8">
              <a:rPr lang="fa-IR" smtClean="0"/>
              <a:pPr/>
              <a:t>16/ژانويه/16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AB1794BD-C82F-4070-9A1B-5D811D3B8E3C}" type="datetime8">
              <a:rPr lang="fa-IR" smtClean="0"/>
              <a:pPr/>
              <a:t>16/ژانويه/16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transition spd="slow">
    <p:sndAc>
      <p:stSnd>
        <p:snd r:embed="rId1" name="chimes.wav"/>
      </p:stSnd>
    </p:sndAc>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6D71B8-3145-49FE-80A5-2A5701D788C1}"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778F8D-E37C-4E81-B2C2-93B14654FAFC}"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86B67BE-9250-4BE9-9B23-7168AF44C0FB}"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2DF51C-3B4F-4A12-9A2F-3EAC4A0A2163}"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F7F3551-AAC2-4524-B61B-59AB11CDB64B}" type="datetime8">
              <a:rPr lang="fa-IR" smtClean="0"/>
              <a:pPr/>
              <a:t>16/ژانويه/16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8F7C1E5-4249-4CF0-B9F0-9526CC5808E3}" type="datetime8">
              <a:rPr lang="fa-IR" smtClean="0"/>
              <a:pPr/>
              <a:t>16/ژانويه/16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750CC14-7242-4471-9769-8E29AECDA86B}"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0C19EA-728A-46A3-9367-B3757B82282C}"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A3230A-2CF3-48C8-BD7F-6C6E1E2CF034}"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AECB52-D882-4897-A888-760B0E69EB0F}"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C508E5-C4FB-42C4-AD13-CE306D127707}"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71DADEB-3585-4434-BA2B-5F15241229C0}"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FF05DA-3CA4-4AC1-88F6-EFD1EF26D39D}"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44398971-97E3-4834-9D70-C8E48EA61842}"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2B6E3-43BC-422F-8DC4-6E450F769C49}"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00A0A47-0CEC-43B5-84C0-F84537C6ED4D}"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B51AA8-760C-4B7D-B078-4B1776B672B4}"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89F3B8-DF61-4E8D-85D1-F7426C8A2B4C}"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8FF822C-3789-40D9-8760-B11D1491902A}"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FC8BA82-3DF0-4A93-A381-D7D64773A3E3}"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BCFB0D9-566E-4AF1-A8A0-4E351230F2BA}"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54ECB9-BF17-4767-A7EA-CB1D8BE0912A}"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07C72-6C36-4493-B46C-242209D8651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B43406B-165F-499F-82A4-5C641BAB97E7}"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827AE8-BF73-4C32-B2AC-BE8F6AD0FD82}"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7719D-0493-47E9-B8FB-546EF1C18069}"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882E8B-8884-4D31-AE73-438108733719}"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B4DA65-61D2-466C-8CA1-7FF1BEE89C40}" type="datetime8">
              <a:rPr lang="fa-IR" smtClean="0"/>
              <a:pPr/>
              <a:t>16/ژانويه/16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E4B5B2-A979-4132-81A6-0CDB5C72FE12}"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0EE3C4-6DF3-4A58-8D74-C716390C5A40}" type="datetime8">
              <a:rPr lang="fa-IR" smtClean="0"/>
              <a:pPr/>
              <a:t>16/ژانويه/16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E163B2-56F0-4295-9128-93399DB02712}"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A1179-24DB-403F-918A-FB1A6FC4D097}"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0BCBF0-998B-46BF-B4D9-B2A870DE105E}"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chimes.wav"/>
      </p:stSnd>
    </p:sndAc>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EDB388-79EE-4867-ACCB-EF3681061758}" type="datetime8">
              <a:rPr lang="fa-IR" smtClean="0"/>
              <a:pPr/>
              <a:t>16/ژانويه/16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sndAc>
      <p:stSnd>
        <p:snd r:embed="rId1" name="chimes.wav"/>
      </p:stSnd>
    </p:sndAc>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F58D79-9BD2-485D-A4EA-9CFE1FCD84E5}"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761CF9-B517-4D18-AE76-9FCA233A4B3C}"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076BF48-EB28-48CB-B114-9A3E202B73AC}"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9DDB9C-A920-4708-B6D4-033A17C33A8D}" type="datetime8">
              <a:rPr lang="fa-IR" smtClean="0"/>
              <a:pPr/>
              <a:t>16/ژانويه/16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sndAc>
      <p:stSnd>
        <p:snd r:embed="rId1" name="chimes.wav"/>
      </p:stSnd>
    </p:sndAc>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66DCC8-B15B-4387-8902-26D635F3D492}"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7EF55654-6A48-4960-AAAA-4291118DF65E}"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95174C2-17E2-4910-9A01-447342051D2B}"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6569AF-1C77-428F-81BA-7E03448C3E2C}"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D807F7-32B9-41D6-8569-3C73B4285C40}"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5BEF03A-FF46-4827-9DD7-7C8B0526427B}"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3157F5-06EE-473A-B310-A2D030B4C449}"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321CB2-7427-4886-830B-2FC476FEC7E9}"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1FE762-5329-4DE1-AC20-D38FF8ECCE1E}"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B6A40E-2202-4D0F-AED2-A37B5644A612}"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9C56A-B477-44D0-A41B-A58504F2AA77}"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82A9EE8-303C-446A-882F-41747BDC154C}" type="datetime8">
              <a:rPr lang="fa-IR" smtClean="0"/>
              <a:pPr/>
              <a:t>16/ژانويه/16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E9C671-FC3C-42F2-98D4-B3964ED0BF6A}"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2B4A714-E62E-4A37-90A0-F422F234801A}"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99206B-A98E-4A5F-803F-F670979A8601}"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6C0A98-E542-49FB-AEB9-39685B8DCBA1}"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79FA20-C2DD-4C16-8A4A-728AD2BD9FB6}"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98803CC-E382-42D9-A0BC-D6830B82B735}" type="datetime8">
              <a:rPr lang="fa-IR" smtClean="0"/>
              <a:pPr/>
              <a:t>16/ژانويه/16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3F49B2-5E1A-4089-A240-1D04E1ED1D09}"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BE4814D-DBC8-4B3E-BBD2-F018DF386B88}"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sndAc>
      <p:stSnd>
        <p:snd r:embed="rId1" name="chimes.wav"/>
      </p:stSnd>
    </p:sndAc>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D15E27-42E9-4E65-896A-3B77FCD7545A}"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12819C-2E68-4962-AB89-F8E38F211124}"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CA76FA-43E1-4940-B7F3-9DCE11A75C34}"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85C4395-7DCB-49EA-9F19-12FD42E7D931}" type="datetime8">
              <a:rPr lang="fa-IR" smtClean="0"/>
              <a:pPr/>
              <a:t>16/ژانويه/16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10A351-366B-4777-877A-A64E0F6C82F5}"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06DE3C4-FEC7-4560-9571-36753B32E7B3}" type="datetime8">
              <a:rPr lang="fa-IR" smtClean="0"/>
              <a:pPr/>
              <a:t>16/ژانويه/16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DAF532-6D60-4F54-B059-C22205618F6E}"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C51CD8-151D-4A1E-8E8B-D1E6FBEB3518}"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35CD88-8AF2-4481-9918-814C4EFBAF64}"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E6E1DED-27E0-49E0-995E-38A46D5522BB}"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5DA5B0-6133-45ED-8247-71904B796FAC}"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5B7231E-6B45-4BF3-95E1-0BBEA10ABFEF}"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DAEC08B-60EC-4E08-8407-C2E6A4510C8A}"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328E0F-35B0-4CB7-A00A-E7025C04A1C2}"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26A405A-16DC-4272-A07C-26C6BF7BCAF0}" type="datetime8">
              <a:rPr lang="fa-IR" smtClean="0"/>
              <a:pPr/>
              <a:t>16/ژانويه/16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1EB7CEDD-FCD0-494B-BDBF-6EF255AF5E69}" type="datetime8">
              <a:rPr lang="fa-IR" smtClean="0"/>
              <a:pPr/>
              <a:t>16/ژانويه/16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transition spd="slow">
    <p:sndAc>
      <p:stSnd>
        <p:snd r:embed="rId1" name="chimes.wav"/>
      </p:stSnd>
    </p:sndAc>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828D97-D9F7-40FA-8E2B-26B82068F09A}"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8E9149-BD96-42AB-87C7-4D0BB6B93026}"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07A37FF-4A67-462E-B27C-A7D67C951833}"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3378DB-95F0-4E6F-9D21-E0EDC8FD6F58}" type="datetime8">
              <a:rPr lang="fa-IR" smtClean="0"/>
              <a:pPr/>
              <a:t>16/ژانويه/16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5156A50-52DE-4EEE-973E-945BC14A83ED}" type="datetime8">
              <a:rPr lang="fa-IR" smtClean="0"/>
              <a:pPr/>
              <a:t>16/ژانويه/16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5617F40-96DC-4547-9391-2F8F14DB9A3A}"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C7A4B1-17FC-481D-9CBA-7A527EF10BC1}"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EBB728-ABF5-42EC-A954-F0F9564FF46A}"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729907-276B-4F41-A3C4-BE26C708C1BC}"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296D68-E0D6-4826-860B-BCE6C062E4AA}"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E5F1E6-6246-4D31-8C6B-04EF6726055F}"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110DD810-14F7-40AC-B57E-02A69247F2A6}"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1BF418-9CDE-46DA-B838-AB457A21A0A6}"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BC911F-EC58-4EA1-A856-7EA07CDB3D20}"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92F44A-698D-4857-9737-31DD904DFAEA}"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190FB23-8882-45E0-B3CA-344A1C0A902F}"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EE915E3-50D2-4497-A9A9-30BE2B1BF661}"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3C40DDB-5020-4DE6-B51C-89FB4C9C365F}"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EF4598C-22B0-4E3F-BAE5-8B354D8B0009}"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8F2E4-17DD-44EB-B287-D3A8B92A4973}"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5981E3-ABFC-454C-935D-02B4BBB7BBB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98BD840-AB7B-49DE-9095-FDAA7B26D98B}" type="datetime8">
              <a:rPr lang="fa-IR" smtClean="0"/>
              <a:pPr/>
              <a:t>16/ژانويه/16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43AB27-4042-4D6A-8272-AE1112A3120C}"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4E67AC-68BE-4C67-8549-16E1E518EB83}"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06A1A9-098E-409E-80D8-12BF504CE3FC}"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42EDDE-DCA2-470E-8684-E3FC65AD71CE}"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2320F28-FEFC-40D2-8E4C-3B039F5F88D6}" type="datetime8">
              <a:rPr lang="fa-IR" smtClean="0"/>
              <a:pPr/>
              <a:t>16/ژانويه/16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1568075-7D67-4626-8C0A-72156789FF05}"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086F8E6-30F7-4F3D-BEE2-45CE3144203A}" type="datetime8">
              <a:rPr lang="fa-IR" smtClean="0"/>
              <a:pPr/>
              <a:t>16/ژانويه/16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sndAc>
      <p:stSnd>
        <p:snd r:embed="rId1" name="chimes.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532AC8-D966-489D-9727-998BBAC20CF3}"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DE1FDAF-38AE-45C5-A718-D36495327410}"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sndAc>
      <p:stSnd>
        <p:snd r:embed="rId1" name="chimes.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AAB78E-CA66-4F30-B8C0-BB11182F882E}"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AB4AF9-20F7-4D5B-991D-192C216EA2D3}"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79FFEF6-A93C-44F0-A06D-F70C0F62BEDC}" type="datetime8">
              <a:rPr lang="fa-IR" smtClean="0"/>
              <a:pPr/>
              <a:t>16/ژانويه/16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169090-EB39-4F5C-9670-4BAC83189BE0}"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7C0590B-2A26-4D55-BBEF-9536B16AA4FB}" type="datetime8">
              <a:rPr lang="fa-IR" smtClean="0"/>
              <a:pPr/>
              <a:t>16/ژانويه/16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0AC091-443D-4D86-BCCB-5C92079260E4}"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54E49EC-5686-439B-9C2B-CDDE34DF7A22}"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898B75-41DF-4451-97DC-B2C6D8017E93}" type="datetime8">
              <a:rPr lang="fa-IR" smtClean="0"/>
              <a:pPr/>
              <a:t>16/ژانويه/16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E2B2BA-C759-46B1-822B-205A6D1C7115}" type="datetime8">
              <a:rPr lang="fa-IR" smtClean="0"/>
              <a:pPr/>
              <a:t>16/ژانويه/16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FB79701-CE8D-468B-8987-A10D2A0BE0EA}"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7416D4-B00E-4C14-B048-C90C300B3E49}"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02FF10C-71A2-4EF5-BD28-7AFF9C5E5B48}" type="datetime8">
              <a:rPr lang="fa-IR" smtClean="0"/>
              <a:pPr/>
              <a:t>16/ژانويه/16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sndAc>
      <p:stSnd>
        <p:snd r:embed="rId1" name="chimes.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937618-02EF-46FA-B936-952D860E246E}" type="datetime8">
              <a:rPr lang="fa-IR" smtClean="0"/>
              <a:pPr/>
              <a:t>16/ژانويه/16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F8F1B7A-8CC1-4A11-A4E3-AD310B59333C}" type="datetime8">
              <a:rPr lang="fa-IR" smtClean="0"/>
              <a:pPr/>
              <a:t>16/ژانويه/16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ABA45CB2-5310-42D7-B0B5-222F6958CC08}" type="datetime8">
              <a:rPr lang="fa-IR" smtClean="0"/>
              <a:pPr/>
              <a:t>16/ژانويه/16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transition spd="slow">
    <p:sndAc>
      <p:stSnd>
        <p:snd r:embed="rId1" name="chimes.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BEA4759-B219-4457-AA4E-4BE4C26BBCE6}"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88A9D3-C926-4355-B69F-651178DFCFFA}"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89041-2F8F-4111-BFEE-9BCB91E610ED}"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167FF19-FF9E-4B10-B1ED-5F808064D9FE}"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35537FC-3770-40D2-ACB8-F51CC8E38B14}" type="datetime8">
              <a:rPr lang="fa-IR" smtClean="0"/>
              <a:pPr/>
              <a:t>16/ژانويه/16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50DDECE-62A1-4CE4-8D7C-02EC397E8512}" type="datetime8">
              <a:rPr lang="fa-IR" smtClean="0"/>
              <a:pPr/>
              <a:t>16/ژانويه/16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0F4ACE-9A92-481E-96E4-C27F3988EDF2}" type="datetime8">
              <a:rPr lang="fa-IR" smtClean="0"/>
              <a:pPr/>
              <a:t>16/ژانويه/16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58B9E3-BD4A-4220-8688-B6196FB53052}"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37A8D1-3B51-4C3D-BB6E-B6F6F785586F}" type="datetime8">
              <a:rPr lang="fa-IR" smtClean="0"/>
              <a:pPr/>
              <a:t>16/ژانويه/16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7A1639-C8AC-48A9-9DE9-62C529F4365C}"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EE367D-B3CA-458E-8945-C4FCE7466E38}" type="datetime8">
              <a:rPr lang="fa-IR" smtClean="0"/>
              <a:pPr/>
              <a:t>16/ژانويه/16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098520C6-90DF-4628-8894-DBB6BFFA76C5}" type="datetime8">
              <a:rPr lang="fa-IR" smtClean="0"/>
              <a:pPr/>
              <a:t>16/ژانويه/16</a:t>
            </a:fld>
            <a:endParaRPr lang="fa-I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fa-I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816DC3E8-027D-45BD-BFF7-948F93A10FED}" type="slidenum">
              <a:rPr lang="fa-IR" smtClean="0"/>
              <a:pPr/>
              <a:t>‹#›</a:t>
            </a:fld>
            <a:endParaRPr lang="fa-I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transition spd="slow">
    <p:sndAc>
      <p:stSnd>
        <p:snd r:embed="rId1" name="chimes.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39B69C-1FF9-4EC2-A182-1389A6B66113}"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C8B19-1FF7-4890-B876-E77E42914EE6}"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CA97290A-58EB-4F0F-9FBA-B89F5B1C4EC0}" type="datetime8">
              <a:rPr lang="fa-IR" smtClean="0"/>
              <a:pPr/>
              <a:t>16/ژانويه/16</a:t>
            </a:fld>
            <a:endParaRPr lang="fa-IR"/>
          </a:p>
        </p:txBody>
      </p:sp>
      <p:sp>
        <p:nvSpPr>
          <p:cNvPr id="5" name="Footer Placeholder 4"/>
          <p:cNvSpPr>
            <a:spLocks noGrp="1"/>
          </p:cNvSpPr>
          <p:nvPr>
            <p:ph type="ftr" sz="quarter" idx="11"/>
          </p:nvPr>
        </p:nvSpPr>
        <p:spPr>
          <a:xfrm>
            <a:off x="1892808" y="6556248"/>
            <a:ext cx="1673352" cy="228600"/>
          </a:xfrm>
        </p:spPr>
        <p:txBody>
          <a:bodyPr/>
          <a:lstStyle/>
          <a:p>
            <a:endParaRPr lang="fa-I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1AB8D9-0B86-484F-A367-08DF2A2E23C4}"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D6BEE9C-F32A-40EA-B74F-0FACE1C1C111}" type="datetime8">
              <a:rPr lang="fa-IR" smtClean="0"/>
              <a:pPr/>
              <a:t>16/ژانويه/16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7C508E-A8C4-42D8-9592-93341C7F0C44}"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F6F7B8BD-3FEE-4397-A3C8-DBA8A14FD9E5}"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637F7-EA65-4C38-8010-51706764EAF1}"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4FD7F8C-709B-43DF-845F-3C0D4389CD50}"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C4E9705-7E55-4523-B3D3-56C788EEC904}"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35226E-12DD-4E9F-83D1-89C974F1F175}"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848600" y="533400"/>
            <a:ext cx="762000" cy="609600"/>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D0FC15D-D7A6-4493-8E36-12549B79DCA0}" type="datetime8">
              <a:rPr lang="fa-IR" smtClean="0"/>
              <a:pPr/>
              <a:t>16/ژانويه/16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1B16-9D91-467F-A461-699F0E294638}"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C89D42-4DB7-46B9-8B39-D09ED48DA9B2}"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7F729D30-7DF5-4883-BE78-13009EEC9FF0}" type="datetime8">
              <a:rPr lang="fa-IR" smtClean="0"/>
              <a:pPr/>
              <a:t>16/ژانويه/16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1E1B9EF-4CC9-42C7-AA60-E80FEAFAE804}" type="datetime8">
              <a:rPr lang="fa-IR" smtClean="0"/>
              <a:pPr/>
              <a:t>16/ژانويه/16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88AF080-6E56-4A48-B0D6-5B1F2A02C5A1}" type="datetime8">
              <a:rPr lang="fa-IR" smtClean="0"/>
              <a:pPr/>
              <a:t>16/ژانويه/16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68C7E5-D8F7-4E4F-AFF4-C1761E9DA959}" type="datetime8">
              <a:rPr lang="fa-IR" smtClean="0"/>
              <a:pPr/>
              <a:t>16/ژانويه/16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801F67-4813-4EF6-BC75-BE6FCBE3244E}" type="datetime8">
              <a:rPr lang="fa-IR" smtClean="0"/>
              <a:pPr/>
              <a:t>16/ژانويه/16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transition spd="slow">
    <p:sndAc>
      <p:stSnd>
        <p:snd r:embed="rId1" name="chimes.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8BD693A-3E76-4542-B18D-4BCE37ACE7E4}" type="datetime8">
              <a:rPr lang="fa-IR" smtClean="0"/>
              <a:pPr/>
              <a:t>16/ژانويه/16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587BCAE-710C-47CE-AA24-C10611D85F45}" type="datetime8">
              <a:rPr lang="fa-IR" smtClean="0"/>
              <a:pPr/>
              <a:t>16/ژانويه/16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transition spd="slow">
    <p:sndAc>
      <p:stSnd>
        <p:snd r:embed="rId1" name="chimes.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F6351C-8BD6-4C03-9F2D-43066FF763A0}"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EA4B35-FFE8-460B-8BAE-74410D296506}" type="datetime8">
              <a:rPr lang="fa-IR" smtClean="0"/>
              <a:pPr/>
              <a:t>16/ژانويه/16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audio" Target="../media/audio1.wav"/><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audio" Target="../media/audio1.wav"/><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audio" Target="../media/audio1.wav"/><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audio" Target="../media/audio1.wav"/><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audio" Target="../media/audio1.wav"/><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audio" Target="../media/audio1.wav"/><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audio" Target="../media/audio1.wav"/><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audio" Target="../media/audio1.wav"/><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audio" Target="../media/audio1.wav"/><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audio" Target="../media/audio1.wav"/><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audio" Target="../media/audio1.wav"/><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audio" Target="../media/audio1.wav"/><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audio" Target="../media/audio1.wav"/><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audio" Target="../media/audio1.wav"/><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audio" Target="../media/audio1.wav"/><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audio" Target="../media/audio1.wav"/><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5.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audio" Target="../media/audio1.wav"/><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audio" Target="../media/audio1.wav"/><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audio" Target="../media/audio1.wav"/><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audio" Target="../media/audio1.wav"/><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audio" Target="../media/audio1.wav"/><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audio" Target="../media/audio1.wav"/><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5.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audio" Target="../media/audio1.wav"/><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audio" Target="../media/audio1.wav"/><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audio" Target="../media/audio1.wav"/><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106E77-4265-4F94-8A33-7B4373AB3F73}" type="datetime8">
              <a:rPr lang="fa-IR" smtClean="0"/>
              <a:pPr/>
              <a:t>16/ژانويه/16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sndAc>
      <p:stSnd>
        <p:snd r:embed="rId13" name="chimes.wav"/>
      </p:stSnd>
    </p:sndAc>
  </p:transition>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561E759-1BFF-4FA7-A70A-C5A1D369ED60}" type="datetime8">
              <a:rPr lang="fa-IR" smtClean="0"/>
              <a:pPr/>
              <a:t>16/ژانويه/16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sndAc>
      <p:stSnd>
        <p:snd r:embed="rId13" name="chimes.wav"/>
      </p:stSnd>
    </p:sndAc>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0C692D6-0B35-41F1-A218-108E600F3504}"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sndAc>
      <p:stSnd>
        <p:snd r:embed="rId13" name="chimes.wav"/>
      </p:stSnd>
    </p:sndAc>
  </p:transition>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98C42B1-BA91-4665-8DD8-72451FA78CC4}" type="datetime8">
              <a:rPr lang="fa-IR" smtClean="0"/>
              <a:pPr/>
              <a:t>16/ژانويه/16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spd="slow">
    <p:sndAc>
      <p:stSnd>
        <p:snd r:embed="rId13" name="chimes.wav"/>
      </p:stSnd>
    </p:sndAc>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48F69DB-A55F-49D5-8070-52F90C719F85}" type="datetime8">
              <a:rPr lang="fa-IR" smtClean="0"/>
              <a:pPr/>
              <a:t>16/ژانويه/16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p:sndAc>
      <p:stSnd>
        <p:snd r:embed="rId13" name="chimes.wav"/>
      </p:stSnd>
    </p:sndAc>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6357ECBF-C53A-496E-B17C-C813BB9FC539}" type="datetime8">
              <a:rPr lang="fa-IR" smtClean="0"/>
              <a:pPr/>
              <a:t>16/ژانويه/16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slow">
    <p:sndAc>
      <p:stSnd>
        <p:snd r:embed="rId13" name="chimes.wav"/>
      </p:stSnd>
    </p:sndAc>
  </p:transition>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DA9EB4-D9BC-497F-99FE-03094401169B}"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spd="slow">
    <p:sndAc>
      <p:stSnd>
        <p:snd r:embed="rId13" name="chimes.wav"/>
      </p:stSnd>
    </p:sndAc>
  </p:transition>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21E23E0-6E93-42F9-8280-D4263631A245}" type="datetime8">
              <a:rPr lang="fa-IR" smtClean="0"/>
              <a:pPr/>
              <a:t>16/ژانويه/16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spd="slow">
    <p:sndAc>
      <p:stSnd>
        <p:snd r:embed="rId13" name="chimes.wav"/>
      </p:stSnd>
    </p:sndAc>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D0C181-EB69-406A-9FD6-1B5451EEB737}"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slow">
    <p:sndAc>
      <p:stSnd>
        <p:snd r:embed="rId13" name="chimes.wav"/>
      </p:stSnd>
    </p:sndAc>
  </p:transition>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144A461-BDEA-4C6F-9868-27BCAD0997BF}" type="datetime8">
              <a:rPr lang="fa-IR" smtClean="0"/>
              <a:pPr/>
              <a:t>16/ژانويه/16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slow">
    <p:sndAc>
      <p:stSnd>
        <p:snd r:embed="rId13" name="chimes.wav"/>
      </p:stSnd>
    </p:sndAc>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2F1B374-A54F-490D-94DF-8C7E064ECEF9}" type="datetime8">
              <a:rPr lang="fa-IR" smtClean="0"/>
              <a:pPr/>
              <a:t>16/ژانويه/16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slow">
    <p:sndAc>
      <p:stSnd>
        <p:snd r:embed="rId13" name="chimes.wav"/>
      </p:stSnd>
    </p:sndAc>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9E4F961-15FB-4F10-9757-3280328E6EF4}"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sndAc>
      <p:stSnd>
        <p:snd r:embed="rId13" name="chimes.wav"/>
      </p:stSnd>
    </p:sndAc>
  </p:transition>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55F136BD-175A-4307-BDC0-B80F54081872}" type="datetime8">
              <a:rPr lang="fa-IR" smtClean="0"/>
              <a:pPr/>
              <a:t>16/ژانويه/16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spd="slow">
    <p:sndAc>
      <p:stSnd>
        <p:snd r:embed="rId13" name="chimes.wav"/>
      </p:stSnd>
    </p:sndAc>
  </p:transition>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5675958-C601-42F3-ABA3-B5CF493C5A4E}"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slow">
    <p:sndAc>
      <p:stSnd>
        <p:snd r:embed="rId13" name="chimes.wav"/>
      </p:stSnd>
    </p:sndAc>
  </p:transition>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C83958E-063D-4380-BC84-68FE224AA43D}" type="datetime8">
              <a:rPr lang="fa-IR" smtClean="0"/>
              <a:pPr/>
              <a:t>16/ژانويه/16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spd="slow">
    <p:sndAc>
      <p:stSnd>
        <p:snd r:embed="rId13" name="chimes.wav"/>
      </p:stSnd>
    </p:sndAc>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2359D37-0700-41CF-8F06-330E7D0208B8}"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spd="slow">
    <p:sndAc>
      <p:stSnd>
        <p:snd r:embed="rId13" name="chimes.wav"/>
      </p:stSnd>
    </p:sndAc>
  </p:transition>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F88D2D2-1BD2-4BC8-BB17-E9080A152772}" type="datetime8">
              <a:rPr lang="fa-IR" smtClean="0"/>
              <a:pPr/>
              <a:t>16/ژانويه/16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spd="slow">
    <p:sndAc>
      <p:stSnd>
        <p:snd r:embed="rId13" name="chimes.wav"/>
      </p:stSnd>
    </p:sndAc>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9F62425-DA9E-4643-9847-3E8FB00E9FFC}" type="datetime8">
              <a:rPr lang="fa-IR" smtClean="0"/>
              <a:pPr/>
              <a:t>16/ژانويه/16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spd="slow">
    <p:sndAc>
      <p:stSnd>
        <p:snd r:embed="rId13" name="chimes.wav"/>
      </p:stSnd>
    </p:sndAc>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E2163F93-8F34-428B-9461-7409993F17E7}" type="datetime8">
              <a:rPr lang="fa-IR" smtClean="0"/>
              <a:pPr/>
              <a:t>16/ژانويه/16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slow">
    <p:sndAc>
      <p:stSnd>
        <p:snd r:embed="rId13" name="chimes.wav"/>
      </p:stSnd>
    </p:sndAc>
  </p:transition>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40102F7-D101-4A7D-9815-B079898C9349}"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spd="slow">
    <p:sndAc>
      <p:stSnd>
        <p:snd r:embed="rId13" name="chimes.wav"/>
      </p:stSnd>
    </p:sndAc>
  </p:transition>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A89FBE2-9196-4B86-A523-4508C7812A25}" type="datetime8">
              <a:rPr lang="fa-IR" smtClean="0"/>
              <a:pPr/>
              <a:t>16/ژانويه/16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spd="slow">
    <p:sndAc>
      <p:stSnd>
        <p:snd r:embed="rId13" name="chimes.wav"/>
      </p:stSnd>
    </p:sndAc>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692C2DA-D885-47A0-9A54-C00F44542366}"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spd="slow">
    <p:sndAc>
      <p:stSnd>
        <p:snd r:embed="rId13" name="chimes.wav"/>
      </p:stSnd>
    </p:sndAc>
  </p:transition>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137DD7-C11D-4B10-A604-1BF9607BF6E7}" type="datetime8">
              <a:rPr lang="fa-IR" smtClean="0"/>
              <a:pPr/>
              <a:t>16/ژانويه/16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sndAc>
      <p:stSnd>
        <p:snd r:embed="rId13" name="chimes.wav"/>
      </p:stSnd>
    </p:sndAc>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63C9363-9672-4F03-A427-2D8E49B0E6C3}" type="datetime8">
              <a:rPr lang="fa-IR" smtClean="0"/>
              <a:pPr/>
              <a:t>16/ژانويه/16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ransition spd="slow">
    <p:sndAc>
      <p:stSnd>
        <p:snd r:embed="rId13" name="chimes.wav"/>
      </p:stSnd>
    </p:sndAc>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FEAA8B4-C59A-4460-AC04-38E7C2D73461}" type="datetime8">
              <a:rPr lang="fa-IR" smtClean="0"/>
              <a:pPr/>
              <a:t>16/ژانويه/16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spd="slow">
    <p:sndAc>
      <p:stSnd>
        <p:snd r:embed="rId13" name="chimes.wav"/>
      </p:stSnd>
    </p:sndAc>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6F0B9B07-47AF-4001-8EFA-3FF27ED3E258}" type="datetime8">
              <a:rPr lang="fa-IR" smtClean="0"/>
              <a:pPr/>
              <a:t>16/ژانويه/16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slow">
    <p:sndAc>
      <p:stSnd>
        <p:snd r:embed="rId13" name="chimes.wav"/>
      </p:stSnd>
    </p:sndAc>
  </p:transition>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D74C8FC-260D-44B0-B26C-8047D83162C1}"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sndAc>
      <p:stSnd>
        <p:snd r:embed="rId13" name="chimes.wav"/>
      </p:stSnd>
    </p:sndAc>
  </p:transition>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D752DE-B363-44C4-8FD0-43784A788E3B}" type="datetime8">
              <a:rPr lang="fa-IR" smtClean="0"/>
              <a:pPr/>
              <a:t>16/ژانويه/16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sndAc>
      <p:stSnd>
        <p:snd r:embed="rId13" name="chimes.wav"/>
      </p:stSnd>
    </p:sndAc>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D40079E-B26A-48CD-B9A6-B77DFFC57725}" type="datetime8">
              <a:rPr lang="fa-IR" smtClean="0"/>
              <a:pPr/>
              <a:t>16/ژانويه/16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sndAc>
      <p:stSnd>
        <p:snd r:embed="rId13" name="chimes.wav"/>
      </p:stSnd>
    </p:sndAc>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51D0B9B4-7C88-4927-B867-9AD56E7C2071}" type="datetime8">
              <a:rPr lang="fa-IR" smtClean="0"/>
              <a:pPr/>
              <a:t>16/ژانويه/16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sndAc>
      <p:stSnd>
        <p:snd r:embed="rId13" name="chimes.wav"/>
      </p:stSnd>
    </p:sndAc>
  </p:transition>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9EEAAE79-FCF7-46D1-9FBF-B0858F73898B}" type="datetime8">
              <a:rPr lang="fa-IR" smtClean="0"/>
              <a:pPr/>
              <a:t>16/ژانويه/16</a:t>
            </a:fld>
            <a:endParaRPr lang="fa-I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fa-I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sndAc>
      <p:stSnd>
        <p:snd r:embed="rId13" name="chimes.wav"/>
      </p:stSnd>
    </p:sndAc>
  </p:transition>
  <p:hf hdr="0" ftr="0" dt="0"/>
  <p:txStyles>
    <p:titleStyle>
      <a:lvl1pPr algn="r" defTabSz="914400" rtl="1"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r" defTabSz="914400" rtl="1"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r" defTabSz="914400" rtl="1"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r" defTabSz="914400" rtl="1"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r" defTabSz="914400" rtl="1"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r" defTabSz="914400" rtl="1"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r" defTabSz="914400" rtl="1"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r" defTabSz="914400" rtl="1"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r" defTabSz="914400" rtl="1"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r" defTabSz="914400" rtl="1"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2E61E8F-1BC5-4553-9F0E-B666F22BDA34}" type="datetime8">
              <a:rPr lang="fa-IR" smtClean="0"/>
              <a:pPr/>
              <a:t>16/ژانويه/16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sndAc>
      <p:stSnd>
        <p:snd r:embed="rId13" name="chimes.wav"/>
      </p:stSnd>
    </p:sndAc>
  </p:transition>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8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6.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8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6DC3E8-027D-45BD-BFF7-948F93A10FED}" type="slidenum">
              <a:rPr lang="fa-IR" smtClean="0"/>
              <a:pPr/>
              <a:t>1</a:t>
            </a:fld>
            <a:endParaRPr lang="fa-IR"/>
          </a:p>
        </p:txBody>
      </p:sp>
      <p:pic>
        <p:nvPicPr>
          <p:cNvPr id="7" name="Picture 3" descr="AR5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44" y="214290"/>
            <a:ext cx="8858312" cy="6534564"/>
          </a:xfrm>
          <a:prstGeom prst="rect">
            <a:avLst/>
          </a:prstGeom>
        </p:spPr>
        <p:style>
          <a:lnRef idx="1">
            <a:schemeClr val="accent2"/>
          </a:lnRef>
          <a:fillRef idx="2">
            <a:schemeClr val="accent2"/>
          </a:fillRef>
          <a:effectRef idx="1">
            <a:schemeClr val="accent2"/>
          </a:effectRef>
          <a:fontRef idx="minor">
            <a:schemeClr val="dk1"/>
          </a:fontRef>
        </p:style>
      </p:pic>
      <p:pic>
        <p:nvPicPr>
          <p:cNvPr id="8" name="Picture 4" descr="B052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14678" y="2357430"/>
            <a:ext cx="2374900" cy="1997075"/>
          </a:xfrm>
          <a:prstGeom prst="rect">
            <a:avLst/>
          </a:prstGeom>
          <a:noFill/>
        </p:spPr>
      </p:pic>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plus(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sz="3200" dirty="0" smtClean="0">
                <a:cs typeface="B Titr" pitchFamily="2" charset="-78"/>
              </a:rPr>
              <a:t>مستندات پروژه نظام سلطه برای براندازی</a:t>
            </a:r>
            <a:endParaRPr lang="fa-IR" dirty="0"/>
          </a:p>
        </p:txBody>
      </p:sp>
      <p:sp>
        <p:nvSpPr>
          <p:cNvPr id="4" name="Text Placeholder 3"/>
          <p:cNvSpPr>
            <a:spLocks noGrp="1"/>
          </p:cNvSpPr>
          <p:nvPr>
            <p:ph type="body" sz="half" idx="2"/>
          </p:nvPr>
        </p:nvSpPr>
        <p:spPr>
          <a:xfrm>
            <a:off x="164592" y="2214554"/>
            <a:ext cx="1527048" cy="3176087"/>
          </a:xfrm>
        </p:spPr>
        <p:txBody>
          <a:bodyPr>
            <a:noAutofit/>
          </a:bodyPr>
          <a:lstStyle/>
          <a:p>
            <a:pPr algn="ctr">
              <a:lnSpc>
                <a:spcPct val="200000"/>
              </a:lnSpc>
            </a:pPr>
            <a:r>
              <a:rPr lang="fa-IR" sz="1600" dirty="0" smtClean="0">
                <a:solidFill>
                  <a:srgbClr val="990000"/>
                </a:solidFill>
                <a:cs typeface="B Titr" pitchFamily="2" charset="-78"/>
              </a:rPr>
              <a:t>تحلیلی بر واکاوی فتنه آینده </a:t>
            </a:r>
            <a:endParaRPr lang="en-US" sz="16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و</a:t>
            </a:r>
            <a:endParaRPr lang="en-US" dirty="0" smtClean="0">
              <a:solidFill>
                <a:srgbClr val="990000"/>
              </a:solidFill>
              <a:cs typeface="B Titr" pitchFamily="2" charset="-78"/>
            </a:endParaRPr>
          </a:p>
          <a:p>
            <a:pPr algn="ctr">
              <a:lnSpc>
                <a:spcPct val="200000"/>
              </a:lnSpc>
            </a:pPr>
            <a:r>
              <a:rPr lang="fa-IR" sz="1600" dirty="0" smtClean="0">
                <a:solidFill>
                  <a:srgbClr val="990000"/>
                </a:solidFill>
                <a:cs typeface="B Titr" pitchFamily="2" charset="-78"/>
              </a:rPr>
              <a:t>راهبردهای مقابله با آن</a:t>
            </a:r>
            <a:endParaRPr lang="en-US" sz="1600" dirty="0" smtClean="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cs typeface="B Titr" pitchFamily="2" charset="-78"/>
              </a:rPr>
              <a:t>9</a:t>
            </a:r>
            <a:endParaRPr lang="fa-IR" dirty="0">
              <a:cs typeface="B Titr" pitchFamily="2" charset="-78"/>
            </a:endParaRPr>
          </a:p>
        </p:txBody>
      </p:sp>
      <p:sp>
        <p:nvSpPr>
          <p:cNvPr id="6" name="Rectangle 5"/>
          <p:cNvSpPr/>
          <p:nvPr/>
        </p:nvSpPr>
        <p:spPr>
          <a:xfrm>
            <a:off x="1857356" y="1714488"/>
            <a:ext cx="7286644" cy="5047536"/>
          </a:xfrm>
          <a:prstGeom prst="rect">
            <a:avLst/>
          </a:prstGeom>
          <a:solidFill>
            <a:schemeClr val="accent1">
              <a:lumMod val="40000"/>
              <a:lumOff val="60000"/>
            </a:schemeClr>
          </a:solidFill>
        </p:spPr>
        <p:txBody>
          <a:bodyPr wrap="square">
            <a:spAutoFit/>
          </a:bodyPr>
          <a:lstStyle/>
          <a:p>
            <a:r>
              <a:rPr lang="fa-IR" sz="2400" dirty="0" smtClean="0"/>
              <a:t> </a:t>
            </a:r>
            <a:endParaRPr lang="en-US" sz="2200" dirty="0" smtClean="0">
              <a:cs typeface="B Titr" pitchFamily="2" charset="-78"/>
            </a:endParaRPr>
          </a:p>
          <a:p>
            <a:r>
              <a:rPr lang="fa-IR" sz="2200" dirty="0" smtClean="0">
                <a:solidFill>
                  <a:srgbClr val="002060"/>
                </a:solidFill>
                <a:cs typeface="B Titr" pitchFamily="2" charset="-78"/>
              </a:rPr>
              <a:t>3ـ پیشنهاد راهکارهفت ماده ای اداره اطلاعات ملی آمریکا برای دست یابی به اهداف علیه ایران :</a:t>
            </a:r>
            <a:endParaRPr lang="en-US" sz="2200" dirty="0" smtClean="0">
              <a:solidFill>
                <a:srgbClr val="002060"/>
              </a:solidFill>
              <a:cs typeface="B Titr" pitchFamily="2" charset="-78"/>
            </a:endParaRPr>
          </a:p>
          <a:p>
            <a:r>
              <a:rPr lang="fa-IR" sz="2200" dirty="0" smtClean="0">
                <a:cs typeface="B Titr" pitchFamily="2" charset="-78"/>
              </a:rPr>
              <a:t> </a:t>
            </a:r>
            <a:endParaRPr lang="en-US" sz="2200" dirty="0" smtClean="0">
              <a:cs typeface="B Titr" pitchFamily="2" charset="-78"/>
            </a:endParaRPr>
          </a:p>
          <a:p>
            <a:pPr>
              <a:lnSpc>
                <a:spcPct val="150000"/>
              </a:lnSpc>
            </a:pPr>
            <a:r>
              <a:rPr lang="fa-IR" sz="2000" dirty="0" smtClean="0">
                <a:cs typeface="B Titr" pitchFamily="2" charset="-78"/>
              </a:rPr>
              <a:t>-کاهش در آمد و افزایش هزینه های ایران</a:t>
            </a:r>
            <a:endParaRPr lang="en-US" sz="2000" dirty="0" smtClean="0">
              <a:cs typeface="B Titr" pitchFamily="2" charset="-78"/>
            </a:endParaRPr>
          </a:p>
          <a:p>
            <a:pPr>
              <a:lnSpc>
                <a:spcPct val="150000"/>
              </a:lnSpc>
            </a:pPr>
            <a:r>
              <a:rPr lang="fa-IR" sz="2000" dirty="0" smtClean="0">
                <a:cs typeface="B Titr" pitchFamily="2" charset="-78"/>
              </a:rPr>
              <a:t>-ایجاد نارضایتی منطقه ای (با تاکید بر مسائل معشیتی و کارگری)</a:t>
            </a:r>
            <a:endParaRPr lang="en-US" sz="2000" dirty="0" smtClean="0">
              <a:cs typeface="B Titr" pitchFamily="2" charset="-78"/>
            </a:endParaRPr>
          </a:p>
          <a:p>
            <a:pPr>
              <a:lnSpc>
                <a:spcPct val="150000"/>
              </a:lnSpc>
            </a:pPr>
            <a:r>
              <a:rPr lang="fa-IR" sz="2000" dirty="0" smtClean="0">
                <a:cs typeface="B Titr" pitchFamily="2" charset="-78"/>
              </a:rPr>
              <a:t>-به انفعال کشاندن دستگاه اجرایی</a:t>
            </a:r>
            <a:endParaRPr lang="en-US" sz="2000" dirty="0" smtClean="0">
              <a:cs typeface="B Titr" pitchFamily="2" charset="-78"/>
            </a:endParaRPr>
          </a:p>
          <a:p>
            <a:pPr>
              <a:lnSpc>
                <a:spcPct val="150000"/>
              </a:lnSpc>
            </a:pPr>
            <a:r>
              <a:rPr lang="fa-IR" sz="2000" dirty="0" smtClean="0">
                <a:cs typeface="B Titr" pitchFamily="2" charset="-78"/>
              </a:rPr>
              <a:t>-فعال کردن زیر ساخت های جریان فتنه در جهت گسترش نارضایتی اقتصادی</a:t>
            </a:r>
            <a:endParaRPr lang="en-US" sz="2000" dirty="0" smtClean="0">
              <a:cs typeface="B Titr" pitchFamily="2" charset="-78"/>
            </a:endParaRPr>
          </a:p>
          <a:p>
            <a:pPr>
              <a:lnSpc>
                <a:spcPct val="150000"/>
              </a:lnSpc>
            </a:pPr>
            <a:r>
              <a:rPr lang="fa-IR" sz="2000" dirty="0" smtClean="0">
                <a:cs typeface="B Titr" pitchFamily="2" charset="-78"/>
              </a:rPr>
              <a:t>-فراگیر نشان دادن فساد اقتصادی</a:t>
            </a:r>
            <a:endParaRPr lang="en-US" sz="2000" dirty="0" smtClean="0">
              <a:cs typeface="B Titr" pitchFamily="2" charset="-78"/>
            </a:endParaRPr>
          </a:p>
          <a:p>
            <a:pPr>
              <a:lnSpc>
                <a:spcPct val="150000"/>
              </a:lnSpc>
            </a:pPr>
            <a:r>
              <a:rPr lang="fa-IR" sz="2000" dirty="0" smtClean="0">
                <a:cs typeface="B Titr" pitchFamily="2" charset="-78"/>
              </a:rPr>
              <a:t>-بالا گرفتن اختلافات درون خانوادگی نظام</a:t>
            </a:r>
          </a:p>
          <a:p>
            <a:pPr>
              <a:lnSpc>
                <a:spcPct val="150000"/>
              </a:lnSpc>
            </a:pPr>
            <a:r>
              <a:rPr lang="fa-IR" sz="2000" dirty="0" smtClean="0">
                <a:cs typeface="B Titr" pitchFamily="2" charset="-78"/>
              </a:rPr>
              <a:t>-بی نتیجه گذاشتن مذاکره های هسته ای</a:t>
            </a:r>
            <a:endParaRPr lang="en-US" sz="2000" dirty="0" smtClean="0">
              <a:cs typeface="B Titr" pitchFamily="2" charset="-78"/>
            </a:endParaRPr>
          </a:p>
          <a:p>
            <a:pPr algn="l"/>
            <a:r>
              <a:rPr lang="fa-IR" sz="1600" dirty="0" smtClean="0">
                <a:cs typeface="B Titr" pitchFamily="2" charset="-78"/>
              </a:rPr>
              <a:t>سایت اینترنتی برهان </a:t>
            </a:r>
            <a:r>
              <a:rPr lang="en-US" sz="2200" dirty="0" smtClean="0">
                <a:cs typeface="B Titr" pitchFamily="2" charset="-78"/>
              </a:rPr>
              <a:t>http:www.borhan.ir</a:t>
            </a:r>
            <a:endParaRPr lang="en-US" sz="2200" dirty="0">
              <a:cs typeface="B Titr" pitchFamily="2" charset="-78"/>
            </a:endParaRPr>
          </a:p>
        </p:txBody>
      </p:sp>
    </p:spTree>
    <p:extLst>
      <p:ext uri="{BB962C8B-B14F-4D97-AF65-F5344CB8AC3E}">
        <p14:creationId xmlns:p14="http://schemas.microsoft.com/office/powerpoint/2010/main" val="772302575"/>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algn="ctr"/>
            <a:r>
              <a:rPr lang="fa-IR" sz="3200" dirty="0" smtClean="0">
                <a:cs typeface="B Titr" pitchFamily="2" charset="-78"/>
              </a:rPr>
              <a:t>2-اهداف اعمال راهبرد تغییر محاسبات</a:t>
            </a:r>
            <a:endParaRPr lang="en-US" sz="3200" dirty="0" smtClean="0">
              <a:cs typeface="B Titr" pitchFamily="2" charset="-78"/>
            </a:endParaRPr>
          </a:p>
        </p:txBody>
      </p:sp>
      <p:sp>
        <p:nvSpPr>
          <p:cNvPr id="4" name="Text Placeholder 3"/>
          <p:cNvSpPr>
            <a:spLocks noGrp="1"/>
          </p:cNvSpPr>
          <p:nvPr>
            <p:ph type="body" sz="half" idx="2"/>
          </p:nvPr>
        </p:nvSpPr>
        <p:spPr>
          <a:xfrm>
            <a:off x="164592" y="2357430"/>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cs typeface="B Titr" pitchFamily="2" charset="-78"/>
              </a:rPr>
              <a:t>10</a:t>
            </a:r>
            <a:endParaRPr lang="fa-IR" dirty="0">
              <a:cs typeface="B Titr" pitchFamily="2" charset="-78"/>
            </a:endParaRPr>
          </a:p>
        </p:txBody>
      </p:sp>
      <p:sp>
        <p:nvSpPr>
          <p:cNvPr id="6" name="Rectangle 5"/>
          <p:cNvSpPr/>
          <p:nvPr/>
        </p:nvSpPr>
        <p:spPr>
          <a:xfrm>
            <a:off x="1857356" y="1714489"/>
            <a:ext cx="7286644" cy="5262979"/>
          </a:xfrm>
          <a:prstGeom prst="rect">
            <a:avLst/>
          </a:prstGeom>
          <a:solidFill>
            <a:schemeClr val="accent6">
              <a:lumMod val="40000"/>
              <a:lumOff val="60000"/>
            </a:schemeClr>
          </a:solidFill>
        </p:spPr>
        <p:txBody>
          <a:bodyPr wrap="square">
            <a:spAutoFit/>
          </a:bodyPr>
          <a:lstStyle/>
          <a:p>
            <a:pPr>
              <a:lnSpc>
                <a:spcPct val="200000"/>
              </a:lnSpc>
            </a:pPr>
            <a:r>
              <a:rPr lang="fa-IR" sz="2400" dirty="0" smtClean="0">
                <a:solidFill>
                  <a:srgbClr val="002060"/>
                </a:solidFill>
                <a:cs typeface="B Titr" pitchFamily="2" charset="-78"/>
              </a:rPr>
              <a:t>1-2-تاثیر فشار بر مردم و عکس العمل نارضایتی</a:t>
            </a:r>
            <a:endParaRPr lang="en-US" sz="2400" dirty="0" smtClean="0">
              <a:solidFill>
                <a:srgbClr val="002060"/>
              </a:solidFill>
              <a:cs typeface="B Titr" pitchFamily="2" charset="-78"/>
            </a:endParaRPr>
          </a:p>
          <a:p>
            <a:pPr>
              <a:lnSpc>
                <a:spcPct val="200000"/>
              </a:lnSpc>
            </a:pPr>
            <a:r>
              <a:rPr lang="fa-IR" sz="2300" dirty="0" smtClean="0">
                <a:solidFill>
                  <a:srgbClr val="C00000"/>
                </a:solidFill>
                <a:cs typeface="B Titr" pitchFamily="2" charset="-78"/>
              </a:rPr>
              <a:t>2-2-نفوذ در عرصه های گوناگون اقتصادی، سیاسی و فرهنگی</a:t>
            </a:r>
            <a:endParaRPr lang="en-US" sz="2300" dirty="0" smtClean="0">
              <a:solidFill>
                <a:srgbClr val="C00000"/>
              </a:solidFill>
              <a:cs typeface="B Titr" pitchFamily="2" charset="-78"/>
            </a:endParaRPr>
          </a:p>
          <a:p>
            <a:pPr>
              <a:lnSpc>
                <a:spcPct val="200000"/>
              </a:lnSpc>
            </a:pPr>
            <a:r>
              <a:rPr lang="fa-IR" sz="2300" dirty="0" smtClean="0">
                <a:solidFill>
                  <a:srgbClr val="7030A0"/>
                </a:solidFill>
                <a:cs typeface="B Titr" pitchFamily="2" charset="-78"/>
              </a:rPr>
              <a:t>3-2-ایجاد بحران اجتماعی و اغتشاش</a:t>
            </a:r>
            <a:endParaRPr lang="en-US" sz="2300" dirty="0" smtClean="0">
              <a:solidFill>
                <a:srgbClr val="7030A0"/>
              </a:solidFill>
              <a:cs typeface="B Titr" pitchFamily="2" charset="-78"/>
            </a:endParaRPr>
          </a:p>
          <a:p>
            <a:pPr>
              <a:lnSpc>
                <a:spcPct val="200000"/>
              </a:lnSpc>
            </a:pPr>
            <a:r>
              <a:rPr lang="fa-IR" sz="2300" dirty="0" smtClean="0">
                <a:solidFill>
                  <a:srgbClr val="002060"/>
                </a:solidFill>
                <a:cs typeface="B Titr" pitchFamily="2" charset="-78"/>
              </a:rPr>
              <a:t>4-2- به مخاطره افتادن امنیت ملی</a:t>
            </a:r>
            <a:endParaRPr lang="en-US" sz="2300" dirty="0" smtClean="0">
              <a:solidFill>
                <a:srgbClr val="002060"/>
              </a:solidFill>
              <a:cs typeface="B Titr" pitchFamily="2" charset="-78"/>
            </a:endParaRPr>
          </a:p>
          <a:p>
            <a:pPr>
              <a:lnSpc>
                <a:spcPct val="200000"/>
              </a:lnSpc>
            </a:pPr>
            <a:r>
              <a:rPr lang="fa-IR" sz="2300" dirty="0" smtClean="0">
                <a:solidFill>
                  <a:schemeClr val="accent6">
                    <a:lumMod val="75000"/>
                  </a:schemeClr>
                </a:solidFill>
                <a:cs typeface="B Titr" pitchFamily="2" charset="-78"/>
              </a:rPr>
              <a:t>5-2-به خطر افتادن بقای نظام اسلامی</a:t>
            </a:r>
            <a:endParaRPr lang="en-US" sz="2300" dirty="0" smtClean="0">
              <a:solidFill>
                <a:schemeClr val="accent6">
                  <a:lumMod val="75000"/>
                </a:schemeClr>
              </a:solidFill>
              <a:cs typeface="B Titr" pitchFamily="2" charset="-78"/>
            </a:endParaRPr>
          </a:p>
          <a:p>
            <a:pPr>
              <a:lnSpc>
                <a:spcPct val="200000"/>
              </a:lnSpc>
            </a:pPr>
            <a:r>
              <a:rPr lang="fa-IR" sz="2300" dirty="0" smtClean="0">
                <a:solidFill>
                  <a:srgbClr val="FF0000"/>
                </a:solidFill>
                <a:cs typeface="B Titr" pitchFamily="2" charset="-78"/>
              </a:rPr>
              <a:t>6-2-تغییر در محاسبات تقابل با نظام سلطه و عقب نشینی برای حفظ نظام</a:t>
            </a:r>
            <a:endParaRPr lang="en-US" sz="2300" dirty="0">
              <a:solidFill>
                <a:srgbClr val="FF0000"/>
              </a:solidFill>
              <a:cs typeface="B Titr" pitchFamily="2" charset="-78"/>
            </a:endParaRPr>
          </a:p>
        </p:txBody>
      </p:sp>
    </p:spTree>
    <p:extLst>
      <p:ext uri="{BB962C8B-B14F-4D97-AF65-F5344CB8AC3E}">
        <p14:creationId xmlns:p14="http://schemas.microsoft.com/office/powerpoint/2010/main" val="1022966584"/>
      </p:ext>
    </p:extLst>
  </p:cSld>
  <p:clrMapOvr>
    <a:masterClrMapping/>
  </p:clrMapOvr>
  <p:transition spd="slow">
    <p:push dir="d"/>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rtl="1"/>
            <a:r>
              <a:rPr lang="fa-IR" sz="3600" dirty="0" smtClean="0">
                <a:cs typeface="B Titr" pitchFamily="2" charset="-78"/>
              </a:rPr>
              <a:t>3ـ پیامدهای تغییر محاسبات</a:t>
            </a:r>
            <a:endParaRPr lang="en-US" sz="3600" dirty="0" smtClean="0">
              <a:cs typeface="B Titr" pitchFamily="2" charset="-78"/>
            </a:endParaRPr>
          </a:p>
        </p:txBody>
      </p:sp>
      <p:sp>
        <p:nvSpPr>
          <p:cNvPr id="4" name="Text Placeholder 3"/>
          <p:cNvSpPr>
            <a:spLocks noGrp="1"/>
          </p:cNvSpPr>
          <p:nvPr>
            <p:ph type="body" sz="half" idx="2"/>
          </p:nvPr>
        </p:nvSpPr>
        <p:spPr>
          <a:xfrm>
            <a:off x="164592" y="2000240"/>
            <a:ext cx="1527048" cy="3857652"/>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11</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212194787"/>
              </p:ext>
            </p:extLst>
          </p:nvPr>
        </p:nvGraphicFramePr>
        <p:xfrm>
          <a:off x="1928794" y="1857364"/>
          <a:ext cx="7215206" cy="4857784"/>
        </p:xfrm>
        <a:graphic>
          <a:graphicData uri="http://schemas.openxmlformats.org/drawingml/2006/table">
            <a:tbl>
              <a:tblPr/>
              <a:tblGrid>
                <a:gridCol w="7215206"/>
              </a:tblGrid>
              <a:tr h="4857784">
                <a:tc>
                  <a:txBody>
                    <a:bodyPr/>
                    <a:lstStyle/>
                    <a:p>
                      <a:pPr>
                        <a:lnSpc>
                          <a:spcPct val="200000"/>
                        </a:lnSpc>
                      </a:pPr>
                      <a:r>
                        <a:rPr lang="fa-IR" sz="1800" kern="1200" dirty="0" smtClean="0">
                          <a:solidFill>
                            <a:srgbClr val="FF0000"/>
                          </a:solidFill>
                          <a:latin typeface="+mn-lt"/>
                          <a:ea typeface="+mn-ea"/>
                          <a:cs typeface="B Titr" pitchFamily="2" charset="-78"/>
                        </a:rPr>
                        <a:t>1-3- عقب نشینی از مواضع قبلی در تقابل با نظام سلطه</a:t>
                      </a:r>
                      <a:endParaRPr lang="en-US" sz="1800" kern="1200" dirty="0" smtClean="0">
                        <a:solidFill>
                          <a:srgbClr val="FF0000"/>
                        </a:solidFill>
                        <a:latin typeface="+mn-lt"/>
                        <a:ea typeface="+mn-ea"/>
                        <a:cs typeface="B Titr" pitchFamily="2" charset="-78"/>
                      </a:endParaRPr>
                    </a:p>
                    <a:p>
                      <a:pPr>
                        <a:lnSpc>
                          <a:spcPct val="200000"/>
                        </a:lnSpc>
                      </a:pPr>
                      <a:r>
                        <a:rPr lang="fa-IR" sz="1800" kern="1200" dirty="0" smtClean="0">
                          <a:solidFill>
                            <a:srgbClr val="002060"/>
                          </a:solidFill>
                          <a:latin typeface="+mn-lt"/>
                          <a:ea typeface="+mn-ea"/>
                          <a:cs typeface="B Titr" pitchFamily="2" charset="-78"/>
                        </a:rPr>
                        <a:t>2-3- تجدید نظر در عملکردها  و رفتار در عرصه های گوناگون</a:t>
                      </a:r>
                      <a:endParaRPr lang="en-US" sz="1800" kern="1200" dirty="0" smtClean="0">
                        <a:solidFill>
                          <a:srgbClr val="002060"/>
                        </a:solidFill>
                        <a:latin typeface="+mn-lt"/>
                        <a:ea typeface="+mn-ea"/>
                        <a:cs typeface="B Titr" pitchFamily="2" charset="-78"/>
                      </a:endParaRPr>
                    </a:p>
                    <a:p>
                      <a:pPr>
                        <a:lnSpc>
                          <a:spcPct val="200000"/>
                        </a:lnSpc>
                      </a:pPr>
                      <a:r>
                        <a:rPr lang="fa-IR" sz="1800" kern="1200" dirty="0" smtClean="0">
                          <a:solidFill>
                            <a:srgbClr val="008000"/>
                          </a:solidFill>
                          <a:latin typeface="+mn-lt"/>
                          <a:ea typeface="+mn-ea"/>
                          <a:cs typeface="B Titr" pitchFamily="2" charset="-78"/>
                        </a:rPr>
                        <a:t>3-3- تن دادن به مذاکره با آمریکا در حوزه های راهبردی</a:t>
                      </a:r>
                      <a:endParaRPr lang="en-US" sz="1800" kern="1200" dirty="0" smtClean="0">
                        <a:solidFill>
                          <a:srgbClr val="008000"/>
                        </a:solidFill>
                        <a:latin typeface="+mn-lt"/>
                        <a:ea typeface="+mn-ea"/>
                        <a:cs typeface="B Titr" pitchFamily="2" charset="-78"/>
                      </a:endParaRPr>
                    </a:p>
                    <a:p>
                      <a:pPr>
                        <a:lnSpc>
                          <a:spcPct val="200000"/>
                        </a:lnSpc>
                      </a:pPr>
                      <a:r>
                        <a:rPr lang="fa-IR" sz="1800" kern="1200" dirty="0" smtClean="0">
                          <a:solidFill>
                            <a:srgbClr val="C00000"/>
                          </a:solidFill>
                          <a:latin typeface="+mn-lt"/>
                          <a:ea typeface="+mn-ea"/>
                          <a:cs typeface="B Titr" pitchFamily="2" charset="-78"/>
                        </a:rPr>
                        <a:t>4-3- تغییر در رویکرد مردم نسبت به اصوالگرایان</a:t>
                      </a:r>
                      <a:endParaRPr lang="en-US" sz="1800" kern="1200" dirty="0" smtClean="0">
                        <a:solidFill>
                          <a:srgbClr val="C00000"/>
                        </a:solidFill>
                        <a:latin typeface="+mn-lt"/>
                        <a:ea typeface="+mn-ea"/>
                        <a:cs typeface="B Titr" pitchFamily="2" charset="-78"/>
                      </a:endParaRPr>
                    </a:p>
                    <a:p>
                      <a:pPr>
                        <a:lnSpc>
                          <a:spcPct val="200000"/>
                        </a:lnSpc>
                      </a:pPr>
                      <a:r>
                        <a:rPr lang="fa-IR" sz="1800" kern="1200" dirty="0" smtClean="0">
                          <a:solidFill>
                            <a:schemeClr val="tx1"/>
                          </a:solidFill>
                          <a:latin typeface="+mn-lt"/>
                          <a:ea typeface="+mn-ea"/>
                          <a:cs typeface="B Titr" pitchFamily="2" charset="-78"/>
                        </a:rPr>
                        <a:t>5-3- بازگشت جریان واگرا و تجدید نظر طلب در عرصه قدرت</a:t>
                      </a:r>
                      <a:endParaRPr lang="en-US" sz="1800" kern="1200" dirty="0" smtClean="0">
                        <a:solidFill>
                          <a:schemeClr val="tx1"/>
                        </a:solidFill>
                        <a:latin typeface="+mn-lt"/>
                        <a:ea typeface="+mn-ea"/>
                        <a:cs typeface="B Titr" pitchFamily="2" charset="-78"/>
                      </a:endParaRPr>
                    </a:p>
                    <a:p>
                      <a:pPr>
                        <a:lnSpc>
                          <a:spcPct val="200000"/>
                        </a:lnSpc>
                      </a:pPr>
                      <a:r>
                        <a:rPr lang="fa-IR" sz="1800" kern="1200" dirty="0" smtClean="0">
                          <a:solidFill>
                            <a:srgbClr val="7030A0"/>
                          </a:solidFill>
                          <a:latin typeface="+mn-lt"/>
                          <a:ea typeface="+mn-ea"/>
                          <a:cs typeface="B Titr" pitchFamily="2" charset="-78"/>
                        </a:rPr>
                        <a:t>6-3-گسترش نفوذ اسلام در حاکمیت</a:t>
                      </a:r>
                      <a:endParaRPr lang="en-US" sz="1800" kern="1200" dirty="0" smtClean="0">
                        <a:solidFill>
                          <a:srgbClr val="7030A0"/>
                        </a:solidFill>
                        <a:latin typeface="+mn-lt"/>
                        <a:ea typeface="+mn-ea"/>
                        <a:cs typeface="B Titr" pitchFamily="2" charset="-78"/>
                      </a:endParaRPr>
                    </a:p>
                    <a:p>
                      <a:pPr>
                        <a:lnSpc>
                          <a:spcPct val="200000"/>
                        </a:lnSpc>
                      </a:pPr>
                      <a:r>
                        <a:rPr lang="fa-IR" sz="1800" kern="1200" dirty="0" smtClean="0">
                          <a:solidFill>
                            <a:srgbClr val="C00000"/>
                          </a:solidFill>
                          <a:latin typeface="+mn-lt"/>
                          <a:ea typeface="+mn-ea"/>
                          <a:cs typeface="B Titr" pitchFamily="2" charset="-78"/>
                        </a:rPr>
                        <a:t>7-3-استحاله تدریجی و براندازی نظام</a:t>
                      </a:r>
                      <a:endParaRPr lang="en-US" sz="1800" kern="1200" dirty="0">
                        <a:solidFill>
                          <a:srgbClr val="C00000"/>
                        </a:solidFill>
                        <a:latin typeface="+mn-lt"/>
                        <a:ea typeface="+mn-ea"/>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151601719"/>
      </p:ext>
    </p:extLst>
  </p:cSld>
  <p:clrMapOvr>
    <a:masterClrMapping/>
  </p:clrMapOvr>
  <p:transition spd="slow" advTm="0">
    <p:pull dir="rd"/>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85728"/>
            <a:ext cx="6929486" cy="1143000"/>
          </a:xfrm>
          <a:solidFill>
            <a:srgbClr val="FFC000"/>
          </a:solidFill>
        </p:spPr>
        <p:txBody>
          <a:bodyPr>
            <a:noAutofit/>
          </a:bodyPr>
          <a:lstStyle/>
          <a:p>
            <a:pPr algn="just" rtl="1"/>
            <a:r>
              <a:rPr lang="fa-IR" sz="2400" dirty="0" smtClean="0">
                <a:cs typeface="B Titr" pitchFamily="2" charset="-78"/>
              </a:rPr>
              <a:t>4ـ حوزه های راهبردی تقابل بین ایران و آمریکا در عرصه داخلی ، منطقه ای و بین المللی </a:t>
            </a:r>
            <a:endParaRPr lang="en-US" sz="2400" dirty="0" smtClean="0">
              <a:cs typeface="B Titr" pitchFamily="2" charset="-78"/>
            </a:endParaRPr>
          </a:p>
        </p:txBody>
      </p:sp>
      <p:sp>
        <p:nvSpPr>
          <p:cNvPr id="4" name="Text Placeholder 3"/>
          <p:cNvSpPr>
            <a:spLocks noGrp="1"/>
          </p:cNvSpPr>
          <p:nvPr>
            <p:ph type="body" sz="half" idx="2"/>
          </p:nvPr>
        </p:nvSpPr>
        <p:spPr>
          <a:xfrm>
            <a:off x="164592" y="2143116"/>
            <a:ext cx="1527048" cy="3247525"/>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12</a:t>
            </a:r>
            <a:endParaRPr lang="fa-IR" dirty="0">
              <a:solidFill>
                <a:prstClr val="black"/>
              </a:solidFill>
              <a:cs typeface="B Titr"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000899587"/>
              </p:ext>
            </p:extLst>
          </p:nvPr>
        </p:nvGraphicFramePr>
        <p:xfrm>
          <a:off x="1857356" y="1857364"/>
          <a:ext cx="7286644" cy="5000636"/>
        </p:xfrm>
        <a:graphic>
          <a:graphicData uri="http://schemas.openxmlformats.org/drawingml/2006/table">
            <a:tbl>
              <a:tblPr/>
              <a:tblGrid>
                <a:gridCol w="7286644"/>
              </a:tblGrid>
              <a:tr h="5000636">
                <a:tc>
                  <a:txBody>
                    <a:bodyPr/>
                    <a:lstStyle/>
                    <a:p>
                      <a:pPr>
                        <a:lnSpc>
                          <a:spcPct val="150000"/>
                        </a:lnSpc>
                      </a:pPr>
                      <a:r>
                        <a:rPr lang="fa-IR" sz="1800" kern="1200" dirty="0" smtClean="0">
                          <a:solidFill>
                            <a:srgbClr val="C00000"/>
                          </a:solidFill>
                          <a:latin typeface="+mn-lt"/>
                          <a:ea typeface="+mn-ea"/>
                          <a:cs typeface="B Titr" pitchFamily="2" charset="-78"/>
                        </a:rPr>
                        <a:t>1-4- لبنان و حزب الله و خلع سلاح حزب الله</a:t>
                      </a:r>
                      <a:endParaRPr lang="en-US" sz="1800" kern="1200" dirty="0" smtClean="0">
                        <a:solidFill>
                          <a:srgbClr val="C00000"/>
                        </a:solidFill>
                        <a:latin typeface="+mn-lt"/>
                        <a:ea typeface="+mn-ea"/>
                        <a:cs typeface="B Titr" pitchFamily="2" charset="-78"/>
                      </a:endParaRPr>
                    </a:p>
                    <a:p>
                      <a:pPr>
                        <a:lnSpc>
                          <a:spcPct val="150000"/>
                        </a:lnSpc>
                      </a:pPr>
                      <a:r>
                        <a:rPr lang="fa-IR" sz="1800" kern="1200" dirty="0" smtClean="0">
                          <a:solidFill>
                            <a:srgbClr val="336600"/>
                          </a:solidFill>
                          <a:latin typeface="+mn-lt"/>
                          <a:ea typeface="+mn-ea"/>
                          <a:cs typeface="B Titr" pitchFamily="2" charset="-78"/>
                        </a:rPr>
                        <a:t>2-4- فلسطین و مساله مقاومت و حرکت به سمت سازش</a:t>
                      </a:r>
                      <a:endParaRPr lang="en-US" sz="1800" kern="1200" dirty="0" smtClean="0">
                        <a:solidFill>
                          <a:srgbClr val="336600"/>
                        </a:solidFill>
                        <a:latin typeface="+mn-lt"/>
                        <a:ea typeface="+mn-ea"/>
                        <a:cs typeface="B Titr" pitchFamily="2" charset="-78"/>
                      </a:endParaRPr>
                    </a:p>
                    <a:p>
                      <a:pPr>
                        <a:lnSpc>
                          <a:spcPct val="150000"/>
                        </a:lnSpc>
                      </a:pPr>
                      <a:r>
                        <a:rPr lang="fa-IR" sz="1800" kern="1200" dirty="0" smtClean="0">
                          <a:solidFill>
                            <a:srgbClr val="002060"/>
                          </a:solidFill>
                          <a:latin typeface="+mn-lt"/>
                          <a:ea typeface="+mn-ea"/>
                          <a:cs typeface="B Titr" pitchFamily="2" charset="-78"/>
                        </a:rPr>
                        <a:t>3-4- سوریه و محوریت مقاومت</a:t>
                      </a:r>
                      <a:endParaRPr lang="en-US" sz="1800" kern="1200" dirty="0" smtClean="0">
                        <a:solidFill>
                          <a:srgbClr val="002060"/>
                        </a:solidFill>
                        <a:latin typeface="+mn-lt"/>
                        <a:ea typeface="+mn-ea"/>
                        <a:cs typeface="B Titr" pitchFamily="2" charset="-78"/>
                      </a:endParaRPr>
                    </a:p>
                    <a:p>
                      <a:pPr>
                        <a:lnSpc>
                          <a:spcPct val="150000"/>
                        </a:lnSpc>
                      </a:pPr>
                      <a:r>
                        <a:rPr lang="fa-IR" sz="1800" kern="1200" dirty="0" smtClean="0">
                          <a:solidFill>
                            <a:srgbClr val="FF0000"/>
                          </a:solidFill>
                          <a:latin typeface="+mn-lt"/>
                          <a:ea typeface="+mn-ea"/>
                          <a:cs typeface="B Titr" pitchFamily="2" charset="-78"/>
                        </a:rPr>
                        <a:t>4-4- بیداری اسلامی</a:t>
                      </a:r>
                      <a:endParaRPr lang="en-US" sz="1800" kern="1200" dirty="0" smtClean="0">
                        <a:solidFill>
                          <a:srgbClr val="FF0000"/>
                        </a:solidFill>
                        <a:latin typeface="+mn-lt"/>
                        <a:ea typeface="+mn-ea"/>
                        <a:cs typeface="B Titr" pitchFamily="2" charset="-78"/>
                      </a:endParaRPr>
                    </a:p>
                    <a:p>
                      <a:pPr>
                        <a:lnSpc>
                          <a:spcPct val="150000"/>
                        </a:lnSpc>
                      </a:pPr>
                      <a:r>
                        <a:rPr lang="fa-IR" sz="1800" kern="1200" dirty="0" smtClean="0">
                          <a:solidFill>
                            <a:srgbClr val="7030A0"/>
                          </a:solidFill>
                          <a:latin typeface="+mn-lt"/>
                          <a:ea typeface="+mn-ea"/>
                          <a:cs typeface="B Titr" pitchFamily="2" charset="-78"/>
                        </a:rPr>
                        <a:t>5-4- بحرین</a:t>
                      </a:r>
                      <a:endParaRPr lang="en-US" sz="1800" kern="1200" dirty="0" smtClean="0">
                        <a:solidFill>
                          <a:srgbClr val="7030A0"/>
                        </a:solidFill>
                        <a:latin typeface="+mn-lt"/>
                        <a:ea typeface="+mn-ea"/>
                        <a:cs typeface="B Titr" pitchFamily="2" charset="-78"/>
                      </a:endParaRPr>
                    </a:p>
                    <a:p>
                      <a:pPr>
                        <a:lnSpc>
                          <a:spcPct val="150000"/>
                        </a:lnSpc>
                      </a:pPr>
                      <a:r>
                        <a:rPr lang="fa-IR" sz="1800" kern="1200" dirty="0" smtClean="0">
                          <a:solidFill>
                            <a:srgbClr val="00B050"/>
                          </a:solidFill>
                          <a:latin typeface="+mn-lt"/>
                          <a:ea typeface="+mn-ea"/>
                          <a:cs typeface="B Titr" pitchFamily="2" charset="-78"/>
                        </a:rPr>
                        <a:t>6-4- موضوع هسته ای</a:t>
                      </a:r>
                      <a:endParaRPr lang="en-US" sz="1800" kern="1200" dirty="0" smtClean="0">
                        <a:solidFill>
                          <a:srgbClr val="00B050"/>
                        </a:solidFill>
                        <a:latin typeface="+mn-lt"/>
                        <a:ea typeface="+mn-ea"/>
                        <a:cs typeface="B Titr" pitchFamily="2" charset="-78"/>
                      </a:endParaRPr>
                    </a:p>
                    <a:p>
                      <a:pPr>
                        <a:lnSpc>
                          <a:spcPct val="150000"/>
                        </a:lnSpc>
                      </a:pPr>
                      <a:r>
                        <a:rPr lang="fa-IR" sz="1800" kern="1200" dirty="0" smtClean="0">
                          <a:solidFill>
                            <a:srgbClr val="C00000"/>
                          </a:solidFill>
                          <a:latin typeface="+mn-lt"/>
                          <a:ea typeface="+mn-ea"/>
                          <a:cs typeface="B Titr" pitchFamily="2" charset="-78"/>
                        </a:rPr>
                        <a:t>7-4- حقوق بشر</a:t>
                      </a:r>
                      <a:endParaRPr lang="en-US" sz="1800" kern="1200" dirty="0" smtClean="0">
                        <a:solidFill>
                          <a:srgbClr val="C00000"/>
                        </a:solidFill>
                        <a:latin typeface="+mn-lt"/>
                        <a:ea typeface="+mn-ea"/>
                        <a:cs typeface="B Titr" pitchFamily="2" charset="-78"/>
                      </a:endParaRPr>
                    </a:p>
                    <a:p>
                      <a:pPr>
                        <a:lnSpc>
                          <a:spcPct val="150000"/>
                        </a:lnSpc>
                      </a:pPr>
                      <a:r>
                        <a:rPr lang="fa-IR" sz="1800" kern="1200" dirty="0" smtClean="0">
                          <a:solidFill>
                            <a:srgbClr val="002060"/>
                          </a:solidFill>
                          <a:latin typeface="+mn-lt"/>
                          <a:ea typeface="+mn-ea"/>
                          <a:cs typeface="B Titr" pitchFamily="2" charset="-78"/>
                        </a:rPr>
                        <a:t>8-4- آمریکای لاتین</a:t>
                      </a:r>
                      <a:endParaRPr lang="en-US" sz="1800" kern="1200" dirty="0" smtClean="0">
                        <a:solidFill>
                          <a:srgbClr val="002060"/>
                        </a:solidFill>
                        <a:latin typeface="+mn-lt"/>
                        <a:ea typeface="+mn-ea"/>
                        <a:cs typeface="B Titr" pitchFamily="2" charset="-78"/>
                      </a:endParaRPr>
                    </a:p>
                    <a:p>
                      <a:pPr>
                        <a:lnSpc>
                          <a:spcPct val="150000"/>
                        </a:lnSpc>
                      </a:pPr>
                      <a:r>
                        <a:rPr lang="fa-IR" sz="1800" kern="1200" dirty="0" smtClean="0">
                          <a:solidFill>
                            <a:srgbClr val="C00000"/>
                          </a:solidFill>
                          <a:latin typeface="+mn-lt"/>
                          <a:ea typeface="+mn-ea"/>
                          <a:cs typeface="B Titr" pitchFamily="2" charset="-78"/>
                        </a:rPr>
                        <a:t>تذکر: اگر مساله عقب نشینی بیاید، الزاما باید در تمام عرضه های فوق عقب نشینی صورت پذیرد.آیا امکان کوچکترین عقب نشینی متصور است؟</a:t>
                      </a:r>
                      <a:endParaRPr lang="en-US" sz="1800" kern="1200" dirty="0">
                        <a:solidFill>
                          <a:srgbClr val="C00000"/>
                        </a:solidFill>
                        <a:latin typeface="+mn-lt"/>
                        <a:ea typeface="+mn-ea"/>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862233457"/>
      </p:ext>
    </p:extLst>
  </p:cSld>
  <p:clrMapOvr>
    <a:masterClrMapping/>
  </p:clrMapOvr>
  <p:transition spd="slow">
    <p:split orient="vert"/>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6686568" cy="1143000"/>
          </a:xfrm>
          <a:solidFill>
            <a:srgbClr val="FFC000"/>
          </a:solidFill>
        </p:spPr>
        <p:txBody>
          <a:bodyPr>
            <a:normAutofit/>
          </a:bodyPr>
          <a:lstStyle/>
          <a:p>
            <a:pPr rtl="1"/>
            <a:r>
              <a:rPr lang="fa-IR" sz="3200" dirty="0" smtClean="0">
                <a:cs typeface="B Titr" pitchFamily="2" charset="-78"/>
              </a:rPr>
              <a:t>5ـ پیامدهای منفی عقب نشینی و تسلیم</a:t>
            </a:r>
            <a:endParaRPr lang="en-US" sz="3200" dirty="0" smtClean="0">
              <a:cs typeface="B Titr" pitchFamily="2" charset="-78"/>
            </a:endParaRPr>
          </a:p>
        </p:txBody>
      </p:sp>
      <p:sp>
        <p:nvSpPr>
          <p:cNvPr id="4" name="Text Placeholder 3"/>
          <p:cNvSpPr>
            <a:spLocks noGrp="1"/>
          </p:cNvSpPr>
          <p:nvPr>
            <p:ph type="body" sz="half" idx="2"/>
          </p:nvPr>
        </p:nvSpPr>
        <p:spPr>
          <a:xfrm>
            <a:off x="164592" y="2143116"/>
            <a:ext cx="1527048" cy="3247525"/>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13</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176451403"/>
              </p:ext>
            </p:extLst>
          </p:nvPr>
        </p:nvGraphicFramePr>
        <p:xfrm>
          <a:off x="1857356" y="1857364"/>
          <a:ext cx="7286644" cy="4786346"/>
        </p:xfrm>
        <a:graphic>
          <a:graphicData uri="http://schemas.openxmlformats.org/drawingml/2006/table">
            <a:tbl>
              <a:tblPr/>
              <a:tblGrid>
                <a:gridCol w="7286644"/>
              </a:tblGrid>
              <a:tr h="4786346">
                <a:tc>
                  <a:txBody>
                    <a:bodyPr/>
                    <a:lstStyle/>
                    <a:p>
                      <a:pPr>
                        <a:lnSpc>
                          <a:spcPct val="200000"/>
                        </a:lnSpc>
                      </a:pPr>
                      <a:r>
                        <a:rPr lang="fa-IR" sz="1800" kern="1200" dirty="0" smtClean="0">
                          <a:solidFill>
                            <a:srgbClr val="C00000"/>
                          </a:solidFill>
                          <a:latin typeface="+mn-lt"/>
                          <a:ea typeface="+mn-ea"/>
                          <a:cs typeface="B Titr" pitchFamily="2" charset="-78"/>
                        </a:rPr>
                        <a:t>1-5-</a:t>
                      </a:r>
                      <a:r>
                        <a:rPr lang="fa-IR" sz="1800" kern="1200" baseline="0" dirty="0" smtClean="0">
                          <a:solidFill>
                            <a:srgbClr val="C00000"/>
                          </a:solidFill>
                          <a:latin typeface="+mn-lt"/>
                          <a:ea typeface="+mn-ea"/>
                          <a:cs typeface="B Titr" pitchFamily="2" charset="-78"/>
                        </a:rPr>
                        <a:t> </a:t>
                      </a:r>
                      <a:r>
                        <a:rPr lang="fa-IR" sz="1800" kern="1200" dirty="0" smtClean="0">
                          <a:solidFill>
                            <a:srgbClr val="C00000"/>
                          </a:solidFill>
                          <a:latin typeface="+mn-lt"/>
                          <a:ea typeface="+mn-ea"/>
                          <a:cs typeface="B Titr" pitchFamily="2" charset="-78"/>
                        </a:rPr>
                        <a:t>شکست بزرگترین جبهه تقابل با استکبار </a:t>
                      </a:r>
                      <a:endParaRPr lang="en-US" sz="1800" kern="1200" dirty="0" smtClean="0">
                        <a:solidFill>
                          <a:srgbClr val="C00000"/>
                        </a:solidFill>
                        <a:latin typeface="+mn-lt"/>
                        <a:ea typeface="+mn-ea"/>
                        <a:cs typeface="B Titr" pitchFamily="2" charset="-78"/>
                      </a:endParaRPr>
                    </a:p>
                    <a:p>
                      <a:pPr>
                        <a:lnSpc>
                          <a:spcPct val="200000"/>
                        </a:lnSpc>
                      </a:pPr>
                      <a:r>
                        <a:rPr lang="fa-IR" sz="1800" kern="1200" dirty="0" smtClean="0">
                          <a:solidFill>
                            <a:srgbClr val="002060"/>
                          </a:solidFill>
                          <a:latin typeface="+mn-lt"/>
                          <a:ea typeface="+mn-ea"/>
                          <a:cs typeface="B Titr" pitchFamily="2" charset="-78"/>
                        </a:rPr>
                        <a:t>2-5- تزلزل و تغییر در حاکمیت دینی</a:t>
                      </a:r>
                      <a:endParaRPr lang="en-US" sz="1800" kern="1200" dirty="0" smtClean="0">
                        <a:solidFill>
                          <a:srgbClr val="002060"/>
                        </a:solidFill>
                        <a:latin typeface="+mn-lt"/>
                        <a:ea typeface="+mn-ea"/>
                        <a:cs typeface="B Titr" pitchFamily="2" charset="-78"/>
                      </a:endParaRPr>
                    </a:p>
                    <a:p>
                      <a:pPr>
                        <a:lnSpc>
                          <a:spcPct val="200000"/>
                        </a:lnSpc>
                      </a:pPr>
                      <a:r>
                        <a:rPr lang="fa-IR" sz="1800" kern="1200" dirty="0" smtClean="0">
                          <a:solidFill>
                            <a:schemeClr val="accent6">
                              <a:lumMod val="75000"/>
                            </a:schemeClr>
                          </a:solidFill>
                          <a:latin typeface="+mn-lt"/>
                          <a:ea typeface="+mn-ea"/>
                          <a:cs typeface="B Titr" pitchFamily="2" charset="-78"/>
                        </a:rPr>
                        <a:t>3-5- دست برداشتن از همه محورهای استراتژیک در سطح داخلی ، منطقه ای و جهانی</a:t>
                      </a:r>
                      <a:endParaRPr lang="en-US" sz="1800" kern="1200" dirty="0" smtClean="0">
                        <a:solidFill>
                          <a:schemeClr val="accent6">
                            <a:lumMod val="75000"/>
                          </a:schemeClr>
                        </a:solidFill>
                        <a:latin typeface="+mn-lt"/>
                        <a:ea typeface="+mn-ea"/>
                        <a:cs typeface="B Titr" pitchFamily="2" charset="-78"/>
                      </a:endParaRPr>
                    </a:p>
                    <a:p>
                      <a:pPr>
                        <a:lnSpc>
                          <a:spcPct val="200000"/>
                        </a:lnSpc>
                      </a:pPr>
                      <a:r>
                        <a:rPr lang="fa-IR" sz="1800" kern="1200" dirty="0" smtClean="0">
                          <a:solidFill>
                            <a:srgbClr val="FF0000"/>
                          </a:solidFill>
                          <a:latin typeface="+mn-lt"/>
                          <a:ea typeface="+mn-ea"/>
                          <a:cs typeface="B Titr" pitchFamily="2" charset="-78"/>
                        </a:rPr>
                        <a:t>4-5- هدر دادن همه تلاش مبارزان و خون شهدا</a:t>
                      </a:r>
                      <a:endParaRPr lang="en-US" sz="1800" kern="1200" dirty="0" smtClean="0">
                        <a:solidFill>
                          <a:srgbClr val="FF0000"/>
                        </a:solidFill>
                        <a:latin typeface="+mn-lt"/>
                        <a:ea typeface="+mn-ea"/>
                        <a:cs typeface="B Titr" pitchFamily="2" charset="-78"/>
                      </a:endParaRPr>
                    </a:p>
                    <a:p>
                      <a:pPr>
                        <a:lnSpc>
                          <a:spcPct val="200000"/>
                        </a:lnSpc>
                      </a:pPr>
                      <a:r>
                        <a:rPr lang="fa-IR" sz="1800" kern="1200" dirty="0" smtClean="0">
                          <a:solidFill>
                            <a:srgbClr val="7030A0"/>
                          </a:solidFill>
                          <a:latin typeface="+mn-lt"/>
                          <a:ea typeface="+mn-ea"/>
                          <a:cs typeface="B Titr" pitchFamily="2" charset="-78"/>
                        </a:rPr>
                        <a:t>5-5- سرکوب همه جنبش های دینی</a:t>
                      </a:r>
                      <a:endParaRPr lang="en-US" sz="1800" kern="1200" dirty="0" smtClean="0">
                        <a:solidFill>
                          <a:srgbClr val="7030A0"/>
                        </a:solidFill>
                        <a:latin typeface="+mn-lt"/>
                        <a:ea typeface="+mn-ea"/>
                        <a:cs typeface="B Titr" pitchFamily="2" charset="-78"/>
                      </a:endParaRPr>
                    </a:p>
                    <a:p>
                      <a:pPr>
                        <a:lnSpc>
                          <a:spcPct val="200000"/>
                        </a:lnSpc>
                      </a:pPr>
                      <a:r>
                        <a:rPr lang="fa-IR" sz="1800" kern="1200" dirty="0" smtClean="0">
                          <a:solidFill>
                            <a:srgbClr val="CC0000"/>
                          </a:solidFill>
                          <a:latin typeface="+mn-lt"/>
                          <a:ea typeface="+mn-ea"/>
                          <a:cs typeface="B Titr" pitchFamily="2" charset="-78"/>
                        </a:rPr>
                        <a:t>6-5- حاکمیت مطلق نظام سلطه</a:t>
                      </a:r>
                      <a:endParaRPr lang="en-US" sz="1800" kern="1200" dirty="0" smtClean="0">
                        <a:solidFill>
                          <a:srgbClr val="CC0000"/>
                        </a:solidFill>
                        <a:latin typeface="+mn-lt"/>
                        <a:ea typeface="+mn-ea"/>
                        <a:cs typeface="B Titr" pitchFamily="2" charset="-78"/>
                      </a:endParaRPr>
                    </a:p>
                    <a:p>
                      <a:pPr>
                        <a:lnSpc>
                          <a:spcPct val="200000"/>
                        </a:lnSpc>
                      </a:pPr>
                      <a:r>
                        <a:rPr lang="fa-IR" sz="1800" kern="1200" dirty="0" smtClean="0">
                          <a:solidFill>
                            <a:srgbClr val="002060"/>
                          </a:solidFill>
                          <a:latin typeface="+mn-lt"/>
                          <a:ea typeface="+mn-ea"/>
                          <a:cs typeface="B Titr" pitchFamily="2" charset="-78"/>
                        </a:rPr>
                        <a:t>7-5- تسلط رژیم اشغالگر بر خاورمیانه</a:t>
                      </a:r>
                      <a:endParaRPr lang="en-US" sz="1800" kern="1200" dirty="0" smtClean="0">
                        <a:solidFill>
                          <a:srgbClr val="00206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fa-IR" sz="1200" dirty="0" smtClean="0">
                        <a:solidFill>
                          <a:srgbClr val="000000"/>
                        </a:solidFill>
                        <a:latin typeface="Tahoma"/>
                        <a:ea typeface="Calibri"/>
                        <a:cs typeface="B Nazanin"/>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2700823833"/>
      </p:ext>
    </p:extLst>
  </p:cSld>
  <p:clrMapOvr>
    <a:masterClrMapping/>
  </p:clrMapOvr>
  <p:transition spd="slow">
    <p:plus/>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94" y="228600"/>
            <a:ext cx="7072362" cy="1143000"/>
          </a:xfrm>
          <a:solidFill>
            <a:srgbClr val="FFC000"/>
          </a:solidFill>
        </p:spPr>
        <p:txBody>
          <a:bodyPr>
            <a:normAutofit/>
          </a:bodyPr>
          <a:lstStyle/>
          <a:p>
            <a:r>
              <a:rPr lang="fa-IR" sz="2400" dirty="0" smtClean="0">
                <a:cs typeface="B Titr" pitchFamily="2" charset="-78"/>
              </a:rPr>
              <a:t>6ـ پیامدها و دست آوردهای مثبت استقامت وپایداری</a:t>
            </a:r>
            <a:endParaRPr lang="en-US" sz="2400" dirty="0" smtClean="0">
              <a:cs typeface="B Titr" pitchFamily="2" charset="-78"/>
            </a:endParaRPr>
          </a:p>
        </p:txBody>
      </p:sp>
      <p:sp>
        <p:nvSpPr>
          <p:cNvPr id="4" name="Text Placeholder 3"/>
          <p:cNvSpPr>
            <a:spLocks noGrp="1"/>
          </p:cNvSpPr>
          <p:nvPr>
            <p:ph type="body" sz="half" idx="2"/>
          </p:nvPr>
        </p:nvSpPr>
        <p:spPr>
          <a:xfrm>
            <a:off x="164592" y="2214554"/>
            <a:ext cx="1527048" cy="3176087"/>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cs typeface="B Titr" pitchFamily="2" charset="-78"/>
              </a:rPr>
              <a:t>14</a:t>
            </a:r>
            <a:endParaRPr lang="fa-IR" dirty="0">
              <a:cs typeface="B Titr" pitchFamily="2" charset="-78"/>
            </a:endParaRPr>
          </a:p>
        </p:txBody>
      </p:sp>
      <p:sp>
        <p:nvSpPr>
          <p:cNvPr id="6" name="Rectangle 5"/>
          <p:cNvSpPr/>
          <p:nvPr/>
        </p:nvSpPr>
        <p:spPr>
          <a:xfrm>
            <a:off x="1857356" y="1785926"/>
            <a:ext cx="7286644" cy="5101926"/>
          </a:xfrm>
          <a:prstGeom prst="rect">
            <a:avLst/>
          </a:prstGeom>
          <a:solidFill>
            <a:schemeClr val="bg2">
              <a:lumMod val="90000"/>
            </a:schemeClr>
          </a:solidFill>
        </p:spPr>
        <p:txBody>
          <a:bodyPr wrap="square">
            <a:spAutoFit/>
          </a:bodyPr>
          <a:lstStyle/>
          <a:p>
            <a:pPr>
              <a:lnSpc>
                <a:spcPct val="200000"/>
              </a:lnSpc>
            </a:pPr>
            <a:r>
              <a:rPr lang="fa-IR" sz="2300" dirty="0" smtClean="0">
                <a:solidFill>
                  <a:srgbClr val="C00000"/>
                </a:solidFill>
                <a:cs typeface="B Titr" pitchFamily="2" charset="-78"/>
              </a:rPr>
              <a:t>1-6- انجام تکلیف الهی در حفظ نظام و کیان اسلام</a:t>
            </a:r>
            <a:endParaRPr lang="en-US" sz="2300" dirty="0" smtClean="0">
              <a:solidFill>
                <a:srgbClr val="C00000"/>
              </a:solidFill>
              <a:cs typeface="B Titr" pitchFamily="2" charset="-78"/>
            </a:endParaRPr>
          </a:p>
          <a:p>
            <a:pPr>
              <a:lnSpc>
                <a:spcPct val="200000"/>
              </a:lnSpc>
            </a:pPr>
            <a:r>
              <a:rPr lang="fa-IR" sz="2300" dirty="0" smtClean="0">
                <a:solidFill>
                  <a:srgbClr val="002060"/>
                </a:solidFill>
                <a:cs typeface="B Titr" pitchFamily="2" charset="-78"/>
              </a:rPr>
              <a:t>2-6- تداوم بیداری اسلامی</a:t>
            </a:r>
            <a:endParaRPr lang="en-US" sz="2300" dirty="0" smtClean="0">
              <a:solidFill>
                <a:srgbClr val="002060"/>
              </a:solidFill>
              <a:cs typeface="B Titr" pitchFamily="2" charset="-78"/>
            </a:endParaRPr>
          </a:p>
          <a:p>
            <a:pPr>
              <a:lnSpc>
                <a:spcPct val="200000"/>
              </a:lnSpc>
            </a:pPr>
            <a:r>
              <a:rPr lang="fa-IR" sz="2300" dirty="0" smtClean="0">
                <a:solidFill>
                  <a:srgbClr val="00B0F0"/>
                </a:solidFill>
                <a:cs typeface="B Titr" pitchFamily="2" charset="-78"/>
              </a:rPr>
              <a:t>3-6- حفظ محوریت مقاومت در سراسر جهان</a:t>
            </a:r>
            <a:endParaRPr lang="en-US" sz="2300" dirty="0" smtClean="0">
              <a:solidFill>
                <a:srgbClr val="00B0F0"/>
              </a:solidFill>
              <a:cs typeface="B Titr" pitchFamily="2" charset="-78"/>
            </a:endParaRPr>
          </a:p>
          <a:p>
            <a:pPr>
              <a:lnSpc>
                <a:spcPct val="200000"/>
              </a:lnSpc>
            </a:pPr>
            <a:r>
              <a:rPr lang="fa-IR" sz="2300" dirty="0" smtClean="0">
                <a:solidFill>
                  <a:srgbClr val="FF3300"/>
                </a:solidFill>
                <a:cs typeface="B Titr" pitchFamily="2" charset="-78"/>
              </a:rPr>
              <a:t>4-6- پیشگیری از سقوط بزرگترین تجربه حکومت دینی در تاریخ معاصر</a:t>
            </a:r>
            <a:endParaRPr lang="en-US" sz="2300" dirty="0" smtClean="0">
              <a:solidFill>
                <a:srgbClr val="FF3300"/>
              </a:solidFill>
              <a:cs typeface="B Titr" pitchFamily="2" charset="-78"/>
            </a:endParaRPr>
          </a:p>
          <a:p>
            <a:pPr>
              <a:lnSpc>
                <a:spcPct val="200000"/>
              </a:lnSpc>
            </a:pPr>
            <a:r>
              <a:rPr lang="fa-IR" sz="2300" dirty="0" smtClean="0">
                <a:solidFill>
                  <a:schemeClr val="accent6">
                    <a:lumMod val="50000"/>
                  </a:schemeClr>
                </a:solidFill>
                <a:cs typeface="B Titr" pitchFamily="2" charset="-78"/>
              </a:rPr>
              <a:t>5-6- سرعت بر حرکت جهانی شدن اسلام</a:t>
            </a:r>
          </a:p>
          <a:p>
            <a:pPr>
              <a:lnSpc>
                <a:spcPct val="200000"/>
              </a:lnSpc>
            </a:pPr>
            <a:r>
              <a:rPr lang="fa-IR" sz="2300" dirty="0" smtClean="0">
                <a:solidFill>
                  <a:srgbClr val="002060"/>
                </a:solidFill>
                <a:cs typeface="B Titr" pitchFamily="2" charset="-78"/>
              </a:rPr>
              <a:t>6-6- مقابله مطلق با حاکمیت نظام سلطه</a:t>
            </a:r>
            <a:endParaRPr lang="en-US" sz="2300" dirty="0">
              <a:solidFill>
                <a:srgbClr val="002060"/>
              </a:solidFill>
              <a:cs typeface="B Titr" pitchFamily="2" charset="-78"/>
            </a:endParaRPr>
          </a:p>
        </p:txBody>
      </p:sp>
    </p:spTree>
    <p:extLst>
      <p:ext uri="{BB962C8B-B14F-4D97-AF65-F5344CB8AC3E}">
        <p14:creationId xmlns:p14="http://schemas.microsoft.com/office/powerpoint/2010/main" val="614463456"/>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sz="3600" dirty="0" smtClean="0">
                <a:cs typeface="B Titr" pitchFamily="2" charset="-78"/>
              </a:rPr>
              <a:t>7ـ بررسی نوع فتنه آینده</a:t>
            </a:r>
            <a:endParaRPr lang="en-US" sz="3600" dirty="0" smtClean="0">
              <a:cs typeface="B Titr" pitchFamily="2" charset="-78"/>
            </a:endParaRPr>
          </a:p>
        </p:txBody>
      </p:sp>
      <p:sp>
        <p:nvSpPr>
          <p:cNvPr id="4" name="Text Placeholder 3"/>
          <p:cNvSpPr>
            <a:spLocks noGrp="1"/>
          </p:cNvSpPr>
          <p:nvPr>
            <p:ph type="body" sz="half" idx="2"/>
          </p:nvPr>
        </p:nvSpPr>
        <p:spPr>
          <a:xfrm>
            <a:off x="164592" y="2285992"/>
            <a:ext cx="1527048" cy="3104649"/>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cs typeface="B Titr" pitchFamily="2" charset="-78"/>
              </a:rPr>
              <a:t>15</a:t>
            </a:r>
            <a:endParaRPr lang="fa-IR" dirty="0">
              <a:cs typeface="B Titr" pitchFamily="2" charset="-78"/>
            </a:endParaRPr>
          </a:p>
        </p:txBody>
      </p:sp>
      <p:sp>
        <p:nvSpPr>
          <p:cNvPr id="6" name="Rectangle 5"/>
          <p:cNvSpPr/>
          <p:nvPr/>
        </p:nvSpPr>
        <p:spPr>
          <a:xfrm>
            <a:off x="1857356" y="1928802"/>
            <a:ext cx="7286644" cy="4862870"/>
          </a:xfrm>
          <a:prstGeom prst="rect">
            <a:avLst/>
          </a:prstGeom>
          <a:solidFill>
            <a:schemeClr val="bg2">
              <a:lumMod val="90000"/>
            </a:schemeClr>
          </a:solidFill>
        </p:spPr>
        <p:txBody>
          <a:bodyPr wrap="square">
            <a:spAutoFit/>
          </a:bodyPr>
          <a:lstStyle/>
          <a:p>
            <a:r>
              <a:rPr lang="fa-IR" sz="2800" dirty="0" smtClean="0">
                <a:solidFill>
                  <a:srgbClr val="C00000"/>
                </a:solidFill>
                <a:cs typeface="B Titr" pitchFamily="2" charset="-78"/>
              </a:rPr>
              <a:t>1-7- مدل های پیشین :</a:t>
            </a:r>
          </a:p>
          <a:p>
            <a:endParaRPr lang="en-US" sz="2400" dirty="0" smtClean="0">
              <a:solidFill>
                <a:srgbClr val="C00000"/>
              </a:solidFill>
              <a:cs typeface="B Titr" pitchFamily="2" charset="-78"/>
            </a:endParaRPr>
          </a:p>
          <a:p>
            <a:r>
              <a:rPr lang="fa-IR" sz="2400" dirty="0" smtClean="0">
                <a:solidFill>
                  <a:srgbClr val="7030A0"/>
                </a:solidFill>
                <a:cs typeface="B Titr" pitchFamily="2" charset="-78"/>
              </a:rPr>
              <a:t>الف ـ مدل فتنه تیر 78</a:t>
            </a:r>
            <a:r>
              <a:rPr lang="fa-IR" sz="2400" dirty="0" smtClean="0">
                <a:cs typeface="B Titr" pitchFamily="2" charset="-78"/>
              </a:rPr>
              <a:t>                </a:t>
            </a:r>
            <a:r>
              <a:rPr lang="fa-IR" dirty="0" smtClean="0">
                <a:solidFill>
                  <a:srgbClr val="008000"/>
                </a:solidFill>
                <a:cs typeface="B Titr" pitchFamily="2" charset="-78"/>
              </a:rPr>
              <a:t>با ماهیت سیاسی و سهم خواهی قدرت طلبان</a:t>
            </a:r>
            <a:endParaRPr lang="en-US" dirty="0" smtClean="0">
              <a:solidFill>
                <a:srgbClr val="008000"/>
              </a:solidFill>
              <a:cs typeface="B Titr" pitchFamily="2" charset="-78"/>
            </a:endParaRPr>
          </a:p>
          <a:p>
            <a:r>
              <a:rPr lang="fa-IR" dirty="0" smtClean="0">
                <a:solidFill>
                  <a:srgbClr val="008000"/>
                </a:solidFill>
                <a:cs typeface="B Titr" pitchFamily="2" charset="-78"/>
              </a:rPr>
              <a:t> </a:t>
            </a:r>
            <a:endParaRPr lang="en-US" dirty="0" smtClean="0">
              <a:solidFill>
                <a:srgbClr val="008000"/>
              </a:solidFill>
              <a:cs typeface="B Titr" pitchFamily="2" charset="-78"/>
            </a:endParaRPr>
          </a:p>
          <a:p>
            <a:r>
              <a:rPr lang="fa-IR" sz="2400" dirty="0" smtClean="0">
                <a:cs typeface="B Titr" pitchFamily="2" charset="-78"/>
              </a:rPr>
              <a:t> </a:t>
            </a:r>
            <a:r>
              <a:rPr lang="fa-IR" sz="2400" dirty="0" smtClean="0">
                <a:solidFill>
                  <a:srgbClr val="002060"/>
                </a:solidFill>
                <a:cs typeface="B Titr" pitchFamily="2" charset="-78"/>
              </a:rPr>
              <a:t>ب ـ مدل فتنه 88 با ترکیبی از :</a:t>
            </a:r>
          </a:p>
          <a:p>
            <a:endParaRPr lang="fa-IR" sz="2400" dirty="0" smtClean="0">
              <a:solidFill>
                <a:srgbClr val="002060"/>
              </a:solidFill>
              <a:cs typeface="B Titr" pitchFamily="2" charset="-78"/>
            </a:endParaRPr>
          </a:p>
          <a:p>
            <a:endParaRPr lang="fa-IR" sz="2400" dirty="0" smtClean="0">
              <a:solidFill>
                <a:srgbClr val="002060"/>
              </a:solidFill>
              <a:cs typeface="B Titr" pitchFamily="2" charset="-78"/>
            </a:endParaRPr>
          </a:p>
          <a:p>
            <a:endParaRPr lang="fa-IR" sz="2400" dirty="0" smtClean="0">
              <a:solidFill>
                <a:srgbClr val="002060"/>
              </a:solidFill>
              <a:cs typeface="B Titr" pitchFamily="2" charset="-78"/>
            </a:endParaRPr>
          </a:p>
          <a:p>
            <a:pPr>
              <a:lnSpc>
                <a:spcPct val="200000"/>
              </a:lnSpc>
            </a:pPr>
            <a:r>
              <a:rPr lang="fa-IR" sz="2000" dirty="0" smtClean="0">
                <a:solidFill>
                  <a:srgbClr val="C00000"/>
                </a:solidFill>
                <a:cs typeface="B Titr" pitchFamily="2" charset="-78"/>
              </a:rPr>
              <a:t>1ـ قدر طلبان تجدید نظر طلب داخلی</a:t>
            </a:r>
            <a:endParaRPr lang="en-US" sz="2000" dirty="0" smtClean="0">
              <a:solidFill>
                <a:srgbClr val="C00000"/>
              </a:solidFill>
              <a:cs typeface="B Titr" pitchFamily="2" charset="-78"/>
            </a:endParaRPr>
          </a:p>
          <a:p>
            <a:pPr>
              <a:lnSpc>
                <a:spcPct val="200000"/>
              </a:lnSpc>
            </a:pPr>
            <a:r>
              <a:rPr lang="fa-IR" sz="2000" dirty="0" smtClean="0">
                <a:solidFill>
                  <a:srgbClr val="002060"/>
                </a:solidFill>
                <a:cs typeface="B Titr" pitchFamily="2" charset="-78"/>
              </a:rPr>
              <a:t>2ـ براندازان وطنی داخلی و خارج نشین        </a:t>
            </a:r>
            <a:endParaRPr lang="en-US" sz="2000" dirty="0" smtClean="0">
              <a:solidFill>
                <a:srgbClr val="002060"/>
              </a:solidFill>
              <a:cs typeface="B Titr" pitchFamily="2" charset="-78"/>
            </a:endParaRPr>
          </a:p>
          <a:p>
            <a:pPr>
              <a:lnSpc>
                <a:spcPct val="200000"/>
              </a:lnSpc>
            </a:pPr>
            <a:r>
              <a:rPr lang="fa-IR" sz="2000" dirty="0" smtClean="0">
                <a:solidFill>
                  <a:schemeClr val="accent5">
                    <a:lumMod val="50000"/>
                  </a:schemeClr>
                </a:solidFill>
                <a:cs typeface="B Titr" pitchFamily="2" charset="-78"/>
              </a:rPr>
              <a:t>3ـ جبهه استکبار و نظام سلطه</a:t>
            </a:r>
            <a:endParaRPr lang="en-US" sz="2000" dirty="0">
              <a:solidFill>
                <a:schemeClr val="accent5">
                  <a:lumMod val="50000"/>
                </a:schemeClr>
              </a:solidFill>
              <a:cs typeface="B Titr" pitchFamily="2" charset="-78"/>
            </a:endParaRPr>
          </a:p>
        </p:txBody>
      </p:sp>
      <p:sp>
        <p:nvSpPr>
          <p:cNvPr id="7" name="Left Arrow 6"/>
          <p:cNvSpPr/>
          <p:nvPr/>
        </p:nvSpPr>
        <p:spPr>
          <a:xfrm>
            <a:off x="5715008" y="2928934"/>
            <a:ext cx="7858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Down Arrow 7"/>
          <p:cNvSpPr/>
          <p:nvPr/>
        </p:nvSpPr>
        <p:spPr>
          <a:xfrm>
            <a:off x="5500694" y="3857628"/>
            <a:ext cx="500066"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204943"/>
      </p:ext>
    </p:extLst>
  </p:cSld>
  <p:clrMapOvr>
    <a:masterClrMapping/>
  </p:clrMapOvr>
  <p:transition spd="slow">
    <p:strips dir="ru"/>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228600"/>
            <a:ext cx="6543692" cy="1143000"/>
          </a:xfrm>
          <a:solidFill>
            <a:srgbClr val="FFC000"/>
          </a:solidFill>
        </p:spPr>
        <p:txBody>
          <a:bodyPr>
            <a:noAutofit/>
          </a:bodyPr>
          <a:lstStyle/>
          <a:p>
            <a:pPr algn="ctr"/>
            <a:r>
              <a:rPr lang="fa-IR" sz="3600" dirty="0" smtClean="0">
                <a:cs typeface="B Titr" pitchFamily="2" charset="-78"/>
              </a:rPr>
              <a:t>7ـ بررسی نوع فتنه آینده</a:t>
            </a:r>
            <a:endParaRPr lang="en-US" sz="3600" dirty="0">
              <a:cs typeface="2  Titr" pitchFamily="2" charset="-78"/>
            </a:endParaRPr>
          </a:p>
        </p:txBody>
      </p:sp>
      <p:sp>
        <p:nvSpPr>
          <p:cNvPr id="4" name="Text Placeholder 3"/>
          <p:cNvSpPr>
            <a:spLocks noGrp="1"/>
          </p:cNvSpPr>
          <p:nvPr>
            <p:ph type="body" sz="half" idx="2"/>
          </p:nvPr>
        </p:nvSpPr>
        <p:spPr>
          <a:xfrm>
            <a:off x="164592" y="2285992"/>
            <a:ext cx="1527048" cy="3104649"/>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16</a:t>
            </a:r>
            <a:endParaRPr lang="fa-IR" dirty="0">
              <a:solidFill>
                <a:prstClr val="black"/>
              </a:solidFill>
              <a:cs typeface="B Titr"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036810823"/>
              </p:ext>
            </p:extLst>
          </p:nvPr>
        </p:nvGraphicFramePr>
        <p:xfrm>
          <a:off x="1979712" y="1785926"/>
          <a:ext cx="7164288" cy="5072074"/>
        </p:xfrm>
        <a:graphic>
          <a:graphicData uri="http://schemas.openxmlformats.org/drawingml/2006/table">
            <a:tbl>
              <a:tblPr>
                <a:tableStyleId>{5C22544A-7EE6-4342-B048-85BDC9FD1C3A}</a:tableStyleId>
              </a:tblPr>
              <a:tblGrid>
                <a:gridCol w="7164288"/>
              </a:tblGrid>
              <a:tr h="5072074">
                <a:tc>
                  <a:txBody>
                    <a:bodyPr/>
                    <a:lstStyle/>
                    <a:p>
                      <a:r>
                        <a:rPr lang="fa-IR" sz="180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a:lnSpc>
                          <a:spcPct val="200000"/>
                        </a:lnSpc>
                      </a:pPr>
                      <a:r>
                        <a:rPr lang="fa-IR" sz="2400" kern="1200" dirty="0" smtClean="0">
                          <a:solidFill>
                            <a:srgbClr val="C00000"/>
                          </a:solidFill>
                          <a:latin typeface="+mn-lt"/>
                          <a:ea typeface="+mn-ea"/>
                          <a:cs typeface="B Titr" pitchFamily="2" charset="-78"/>
                        </a:rPr>
                        <a:t>2-7- مدل احتمالی فعلی ترکیبی از :</a:t>
                      </a:r>
                    </a:p>
                    <a:p>
                      <a:pPr>
                        <a:lnSpc>
                          <a:spcPct val="200000"/>
                        </a:lnSpc>
                      </a:pPr>
                      <a:endParaRPr lang="fa-IR" sz="2400" kern="1200" dirty="0" smtClean="0">
                        <a:solidFill>
                          <a:srgbClr val="C00000"/>
                        </a:solidFill>
                        <a:latin typeface="+mn-lt"/>
                        <a:ea typeface="+mn-ea"/>
                        <a:cs typeface="B Titr" pitchFamily="2" charset="-78"/>
                      </a:endParaRPr>
                    </a:p>
                    <a:p>
                      <a:pPr>
                        <a:lnSpc>
                          <a:spcPct val="200000"/>
                        </a:lnSpc>
                      </a:pPr>
                      <a:endParaRPr lang="fa-IR" sz="2400" kern="1200" dirty="0" smtClean="0">
                        <a:solidFill>
                          <a:schemeClr val="dk1"/>
                        </a:solidFill>
                        <a:latin typeface="+mn-lt"/>
                        <a:ea typeface="+mn-ea"/>
                        <a:cs typeface="B Titr" pitchFamily="2" charset="-78"/>
                      </a:endParaRPr>
                    </a:p>
                    <a:p>
                      <a:pPr>
                        <a:lnSpc>
                          <a:spcPct val="200000"/>
                        </a:lnSpc>
                      </a:pPr>
                      <a:r>
                        <a:rPr lang="fa-IR" sz="2400" kern="1200" dirty="0" smtClean="0">
                          <a:solidFill>
                            <a:srgbClr val="002060"/>
                          </a:solidFill>
                          <a:latin typeface="+mn-lt"/>
                          <a:ea typeface="+mn-ea"/>
                          <a:cs typeface="B Titr" pitchFamily="2" charset="-78"/>
                        </a:rPr>
                        <a:t>1-2-7- نظام سلطه و جبهه استکبار</a:t>
                      </a:r>
                      <a:endParaRPr lang="en-US" sz="2400" kern="1200" dirty="0" smtClean="0">
                        <a:solidFill>
                          <a:srgbClr val="002060"/>
                        </a:solidFill>
                        <a:latin typeface="+mn-lt"/>
                        <a:ea typeface="+mn-ea"/>
                        <a:cs typeface="B Titr" pitchFamily="2" charset="-78"/>
                      </a:endParaRPr>
                    </a:p>
                    <a:p>
                      <a:pPr>
                        <a:lnSpc>
                          <a:spcPct val="200000"/>
                        </a:lnSpc>
                      </a:pPr>
                      <a:r>
                        <a:rPr lang="fa-IR" sz="2400" kern="1200" dirty="0" smtClean="0">
                          <a:solidFill>
                            <a:srgbClr val="CC3399"/>
                          </a:solidFill>
                          <a:latin typeface="+mn-lt"/>
                          <a:ea typeface="+mn-ea"/>
                          <a:cs typeface="B Titr" pitchFamily="2" charset="-78"/>
                        </a:rPr>
                        <a:t>2-2-7- عناصر ضد انقلاب و براندازی داخلی و خارج نشین</a:t>
                      </a:r>
                      <a:endParaRPr lang="en-US" sz="2400" kern="1200" dirty="0" smtClean="0">
                        <a:solidFill>
                          <a:srgbClr val="CC3399"/>
                        </a:solidFill>
                        <a:latin typeface="+mn-lt"/>
                        <a:ea typeface="+mn-ea"/>
                        <a:cs typeface="B Titr" pitchFamily="2" charset="-78"/>
                      </a:endParaRPr>
                    </a:p>
                    <a:p>
                      <a:pPr>
                        <a:lnSpc>
                          <a:spcPct val="200000"/>
                        </a:lnSpc>
                      </a:pPr>
                      <a:r>
                        <a:rPr lang="fa-IR" sz="2400" kern="1200" dirty="0" smtClean="0">
                          <a:solidFill>
                            <a:srgbClr val="008000"/>
                          </a:solidFill>
                          <a:latin typeface="+mn-lt"/>
                          <a:ea typeface="+mn-ea"/>
                          <a:cs typeface="B Titr" pitchFamily="2" charset="-78"/>
                        </a:rPr>
                        <a:t>3-2-7- قدرت طلبان(ترکیبی از جریان اعتدال و اصلاح طلب)</a:t>
                      </a:r>
                      <a:endParaRPr lang="en-US" sz="2400" kern="1200" dirty="0">
                        <a:solidFill>
                          <a:srgbClr val="008000"/>
                        </a:solidFill>
                        <a:latin typeface="+mn-lt"/>
                        <a:ea typeface="+mn-ea"/>
                        <a:cs typeface="B Titr" pitchFamily="2" charset="-78"/>
                      </a:endParaRPr>
                    </a:p>
                  </a:txBody>
                  <a:tcPr marL="114300" marR="114300" marT="0" marB="0">
                    <a:solidFill>
                      <a:schemeClr val="accent3">
                        <a:lumMod val="60000"/>
                        <a:lumOff val="40000"/>
                      </a:schemeClr>
                    </a:solidFill>
                  </a:tcPr>
                </a:tc>
              </a:tr>
            </a:tbl>
          </a:graphicData>
        </a:graphic>
      </p:graphicFrame>
      <p:sp>
        <p:nvSpPr>
          <p:cNvPr id="6" name="Down Arrow 5"/>
          <p:cNvSpPr/>
          <p:nvPr/>
        </p:nvSpPr>
        <p:spPr>
          <a:xfrm>
            <a:off x="4714876" y="3000372"/>
            <a:ext cx="642942"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56347"/>
      </p:ext>
    </p:extLst>
  </p:cSld>
  <p:clrMapOvr>
    <a:masterClrMapping/>
  </p:clrMapOvr>
  <p:transition spd="slow">
    <p:zoom dir="in"/>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600" dirty="0" smtClean="0">
                <a:cs typeface="B Titr" pitchFamily="2" charset="-78"/>
              </a:rPr>
              <a:t>7ـ بررسی نوع فتنه آینده</a:t>
            </a:r>
            <a:endParaRPr lang="fa-IR" sz="3600" dirty="0">
              <a:cs typeface="2  Titr" pitchFamily="2" charset="-78"/>
            </a:endParaRPr>
          </a:p>
        </p:txBody>
      </p:sp>
      <p:sp>
        <p:nvSpPr>
          <p:cNvPr id="4" name="Text Placeholder 3"/>
          <p:cNvSpPr>
            <a:spLocks noGrp="1"/>
          </p:cNvSpPr>
          <p:nvPr>
            <p:ph type="body" sz="half" idx="2"/>
          </p:nvPr>
        </p:nvSpPr>
        <p:spPr>
          <a:xfrm>
            <a:off x="164592" y="2428868"/>
            <a:ext cx="1527048" cy="2961773"/>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17</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55729335"/>
              </p:ext>
            </p:extLst>
          </p:nvPr>
        </p:nvGraphicFramePr>
        <p:xfrm>
          <a:off x="1857356" y="1844824"/>
          <a:ext cx="7143800" cy="5013176"/>
        </p:xfrm>
        <a:graphic>
          <a:graphicData uri="http://schemas.openxmlformats.org/drawingml/2006/table">
            <a:tbl>
              <a:tblPr>
                <a:tableStyleId>{5C22544A-7EE6-4342-B048-85BDC9FD1C3A}</a:tableStyleId>
              </a:tblPr>
              <a:tblGrid>
                <a:gridCol w="7143800"/>
              </a:tblGrid>
              <a:tr h="5013176">
                <a:tc>
                  <a:txBody>
                    <a:bodyPr/>
                    <a:lstStyle/>
                    <a:p>
                      <a:pPr rtl="1">
                        <a:lnSpc>
                          <a:spcPct val="150000"/>
                        </a:lnSpc>
                      </a:pPr>
                      <a:r>
                        <a:rPr lang="fa-IR" sz="2400" kern="1200" dirty="0" smtClean="0">
                          <a:solidFill>
                            <a:srgbClr val="C00000"/>
                          </a:solidFill>
                          <a:latin typeface="+mn-lt"/>
                          <a:ea typeface="+mn-ea"/>
                          <a:cs typeface="B Titr" pitchFamily="2" charset="-78"/>
                        </a:rPr>
                        <a:t>3)عوامل بازیگر موثر در فتنه :</a:t>
                      </a:r>
                      <a:endParaRPr lang="en-US" sz="2400" kern="1200" dirty="0" smtClean="0">
                        <a:solidFill>
                          <a:srgbClr val="C00000"/>
                        </a:solidFill>
                        <a:latin typeface="+mn-lt"/>
                        <a:ea typeface="+mn-ea"/>
                        <a:cs typeface="B Titr" pitchFamily="2" charset="-78"/>
                      </a:endParaRPr>
                    </a:p>
                    <a:p>
                      <a:pPr>
                        <a:lnSpc>
                          <a:spcPct val="200000"/>
                        </a:lnSpc>
                      </a:pPr>
                      <a:r>
                        <a:rPr lang="fa-IR" sz="2000" kern="1200" dirty="0" smtClean="0">
                          <a:solidFill>
                            <a:srgbClr val="002060"/>
                          </a:solidFill>
                          <a:latin typeface="+mn-lt"/>
                          <a:ea typeface="+mn-ea"/>
                          <a:cs typeface="B Titr" pitchFamily="2" charset="-78"/>
                        </a:rPr>
                        <a:t>1-3- 7- جبهه استکبار و نظام سلطه ، شامل آمریکا و اروپا</a:t>
                      </a:r>
                      <a:endParaRPr lang="en-US" sz="2000" kern="1200" dirty="0" smtClean="0">
                        <a:solidFill>
                          <a:srgbClr val="002060"/>
                        </a:solidFill>
                        <a:latin typeface="+mn-lt"/>
                        <a:ea typeface="+mn-ea"/>
                        <a:cs typeface="B Titr" pitchFamily="2" charset="-78"/>
                      </a:endParaRPr>
                    </a:p>
                    <a:p>
                      <a:pPr>
                        <a:lnSpc>
                          <a:spcPct val="200000"/>
                        </a:lnSpc>
                      </a:pPr>
                      <a:r>
                        <a:rPr lang="fa-IR" sz="2000" kern="1200" dirty="0" smtClean="0">
                          <a:solidFill>
                            <a:schemeClr val="accent5">
                              <a:lumMod val="50000"/>
                            </a:schemeClr>
                          </a:solidFill>
                          <a:latin typeface="+mn-lt"/>
                          <a:ea typeface="+mn-ea"/>
                          <a:cs typeface="B Titr" pitchFamily="2" charset="-78"/>
                        </a:rPr>
                        <a:t>2-3-7-کشور های متخاصم و مرتجع عرب</a:t>
                      </a:r>
                      <a:endParaRPr lang="en-US" sz="2000" kern="1200" dirty="0" smtClean="0">
                        <a:solidFill>
                          <a:schemeClr val="accent5">
                            <a:lumMod val="50000"/>
                          </a:schemeClr>
                        </a:solidFill>
                        <a:latin typeface="+mn-lt"/>
                        <a:ea typeface="+mn-ea"/>
                        <a:cs typeface="B Titr" pitchFamily="2" charset="-78"/>
                      </a:endParaRPr>
                    </a:p>
                    <a:p>
                      <a:pPr>
                        <a:lnSpc>
                          <a:spcPct val="200000"/>
                        </a:lnSpc>
                      </a:pPr>
                      <a:r>
                        <a:rPr lang="fa-IR" sz="2000" kern="1200" dirty="0" smtClean="0">
                          <a:solidFill>
                            <a:srgbClr val="FF0000"/>
                          </a:solidFill>
                          <a:latin typeface="+mn-lt"/>
                          <a:ea typeface="+mn-ea"/>
                          <a:cs typeface="B Titr" pitchFamily="2" charset="-78"/>
                        </a:rPr>
                        <a:t>3-3- 7- شخصیت ها و گروه های اپوزیسیون</a:t>
                      </a:r>
                      <a:endParaRPr lang="en-US" sz="2000" kern="1200" dirty="0" smtClean="0">
                        <a:solidFill>
                          <a:srgbClr val="FF0000"/>
                        </a:solidFill>
                        <a:latin typeface="+mn-lt"/>
                        <a:ea typeface="+mn-ea"/>
                        <a:cs typeface="B Titr" pitchFamily="2" charset="-78"/>
                      </a:endParaRPr>
                    </a:p>
                    <a:p>
                      <a:pPr>
                        <a:lnSpc>
                          <a:spcPct val="200000"/>
                        </a:lnSpc>
                      </a:pPr>
                      <a:r>
                        <a:rPr lang="fa-IR" sz="2000" kern="1200" dirty="0" smtClean="0">
                          <a:solidFill>
                            <a:srgbClr val="7E0000"/>
                          </a:solidFill>
                          <a:latin typeface="+mn-lt"/>
                          <a:ea typeface="+mn-ea"/>
                          <a:cs typeface="B Titr" pitchFamily="2" charset="-78"/>
                        </a:rPr>
                        <a:t>4-3- 7- عناصر تشکیلاتی و عملیاتی آماده برای عملیات خشن</a:t>
                      </a:r>
                      <a:endParaRPr lang="en-US" sz="2000" kern="1200" dirty="0" smtClean="0">
                        <a:solidFill>
                          <a:srgbClr val="7E0000"/>
                        </a:solidFill>
                        <a:latin typeface="+mn-lt"/>
                        <a:ea typeface="+mn-ea"/>
                        <a:cs typeface="B Titr" pitchFamily="2" charset="-78"/>
                      </a:endParaRPr>
                    </a:p>
                    <a:p>
                      <a:pPr>
                        <a:lnSpc>
                          <a:spcPct val="200000"/>
                        </a:lnSpc>
                      </a:pPr>
                      <a:r>
                        <a:rPr lang="fa-IR" sz="2000" kern="1200" dirty="0" smtClean="0">
                          <a:solidFill>
                            <a:srgbClr val="7030A0"/>
                          </a:solidFill>
                          <a:latin typeface="+mn-lt"/>
                          <a:ea typeface="+mn-ea"/>
                          <a:cs typeface="B Titr" pitchFamily="2" charset="-78"/>
                        </a:rPr>
                        <a:t>5-3-7-  سیستم مدیریت و نوع تعامل قوای سه گانه</a:t>
                      </a:r>
                      <a:endParaRPr lang="en-US" sz="2000" kern="1200" dirty="0">
                        <a:solidFill>
                          <a:srgbClr val="7030A0"/>
                        </a:solidFill>
                        <a:latin typeface="+mn-lt"/>
                        <a:ea typeface="+mn-ea"/>
                        <a:cs typeface="B Titr" pitchFamily="2" charset="-78"/>
                      </a:endParaRPr>
                    </a:p>
                  </a:txBody>
                  <a:tcPr marL="114300" marR="11430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3320262317"/>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600" dirty="0" smtClean="0">
                <a:cs typeface="B Titr" pitchFamily="2" charset="-78"/>
              </a:rPr>
              <a:t>7ـ بررسی نوع فتنه آینده</a:t>
            </a:r>
            <a:endParaRPr lang="fa-IR" sz="3600" dirty="0">
              <a:cs typeface="2  Titr" pitchFamily="2" charset="-78"/>
            </a:endParaRPr>
          </a:p>
        </p:txBody>
      </p:sp>
      <p:sp>
        <p:nvSpPr>
          <p:cNvPr id="4" name="Text Placeholder 3"/>
          <p:cNvSpPr>
            <a:spLocks noGrp="1"/>
          </p:cNvSpPr>
          <p:nvPr>
            <p:ph type="body" sz="half" idx="2"/>
          </p:nvPr>
        </p:nvSpPr>
        <p:spPr>
          <a:xfrm>
            <a:off x="164592" y="2500306"/>
            <a:ext cx="1527048" cy="2890335"/>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18</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892371347"/>
              </p:ext>
            </p:extLst>
          </p:nvPr>
        </p:nvGraphicFramePr>
        <p:xfrm>
          <a:off x="1907704" y="1714488"/>
          <a:ext cx="7056784" cy="4798886"/>
        </p:xfrm>
        <a:graphic>
          <a:graphicData uri="http://schemas.openxmlformats.org/drawingml/2006/table">
            <a:tbl>
              <a:tblPr>
                <a:tableStyleId>{5C22544A-7EE6-4342-B048-85BDC9FD1C3A}</a:tableStyleId>
              </a:tblPr>
              <a:tblGrid>
                <a:gridCol w="7056784"/>
              </a:tblGrid>
              <a:tr h="4798886">
                <a:tc>
                  <a:txBody>
                    <a:bodyPr/>
                    <a:lstStyle/>
                    <a:p>
                      <a:pPr rtl="1">
                        <a:lnSpc>
                          <a:spcPct val="150000"/>
                        </a:lnSpc>
                      </a:pPr>
                      <a:r>
                        <a:rPr lang="fa-IR" sz="2800" kern="1200" dirty="0" smtClean="0">
                          <a:solidFill>
                            <a:srgbClr val="C00000"/>
                          </a:solidFill>
                          <a:latin typeface="+mn-lt"/>
                          <a:ea typeface="+mn-ea"/>
                          <a:cs typeface="B Titr" pitchFamily="2" charset="-78"/>
                        </a:rPr>
                        <a:t>4-7- شیوه های اجرای فتنه :</a:t>
                      </a:r>
                    </a:p>
                    <a:p>
                      <a:pPr rtl="1">
                        <a:lnSpc>
                          <a:spcPct val="200000"/>
                        </a:lnSpc>
                      </a:pPr>
                      <a:r>
                        <a:rPr lang="fa-IR" sz="2000" kern="1200" dirty="0" smtClean="0">
                          <a:solidFill>
                            <a:srgbClr val="008000"/>
                          </a:solidFill>
                          <a:latin typeface="+mn-lt"/>
                          <a:ea typeface="+mn-ea"/>
                          <a:cs typeface="B Titr" pitchFamily="2" charset="-78"/>
                        </a:rPr>
                        <a:t>1-4-7- شبهه افکنی نسبت به جایگاه رهبری و حمله به بازوان حاکمیتی نظام مثل سپاه و بسیج شورای نگهبان</a:t>
                      </a:r>
                      <a:endParaRPr lang="en-US" sz="2000" kern="1200" dirty="0" smtClean="0">
                        <a:solidFill>
                          <a:srgbClr val="008000"/>
                        </a:solidFill>
                        <a:latin typeface="+mn-lt"/>
                        <a:ea typeface="+mn-ea"/>
                        <a:cs typeface="B Titr" pitchFamily="2" charset="-78"/>
                      </a:endParaRPr>
                    </a:p>
                    <a:p>
                      <a:pPr>
                        <a:lnSpc>
                          <a:spcPct val="200000"/>
                        </a:lnSpc>
                      </a:pPr>
                      <a:r>
                        <a:rPr lang="fa-IR" sz="2000" kern="1200" dirty="0" smtClean="0">
                          <a:solidFill>
                            <a:srgbClr val="002060"/>
                          </a:solidFill>
                          <a:latin typeface="+mn-lt"/>
                          <a:ea typeface="+mn-ea"/>
                          <a:cs typeface="B Titr" pitchFamily="2" charset="-78"/>
                        </a:rPr>
                        <a:t>2-4-7- تداوم تحریم به شیوه های دیگر</a:t>
                      </a:r>
                      <a:endParaRPr lang="en-US" sz="2000" kern="1200" dirty="0" smtClean="0">
                        <a:solidFill>
                          <a:srgbClr val="002060"/>
                        </a:solidFill>
                        <a:latin typeface="+mn-lt"/>
                        <a:ea typeface="+mn-ea"/>
                        <a:cs typeface="B Titr" pitchFamily="2" charset="-78"/>
                      </a:endParaRPr>
                    </a:p>
                    <a:p>
                      <a:pPr>
                        <a:lnSpc>
                          <a:spcPct val="200000"/>
                        </a:lnSpc>
                      </a:pPr>
                      <a:r>
                        <a:rPr lang="fa-IR" sz="2000" kern="1200" dirty="0" smtClean="0">
                          <a:solidFill>
                            <a:schemeClr val="accent6">
                              <a:lumMod val="75000"/>
                            </a:schemeClr>
                          </a:solidFill>
                          <a:latin typeface="+mn-lt"/>
                          <a:ea typeface="+mn-ea"/>
                          <a:cs typeface="B Titr" pitchFamily="2" charset="-78"/>
                        </a:rPr>
                        <a:t>3-4-7-</a:t>
                      </a:r>
                      <a:r>
                        <a:rPr lang="fa-IR" sz="2000" kern="1200" dirty="0" smtClean="0">
                          <a:solidFill>
                            <a:srgbClr val="0070C0"/>
                          </a:solidFill>
                          <a:latin typeface="+mn-lt"/>
                          <a:ea typeface="+mn-ea"/>
                          <a:cs typeface="B Titr" pitchFamily="2" charset="-78"/>
                        </a:rPr>
                        <a:t> تلاش در جهت دو قطبی و چند قطبی کردن جامعه</a:t>
                      </a:r>
                      <a:endParaRPr lang="en-US" sz="2000" kern="1200" dirty="0" smtClean="0">
                        <a:solidFill>
                          <a:srgbClr val="0070C0"/>
                        </a:solidFill>
                        <a:latin typeface="+mn-lt"/>
                        <a:ea typeface="+mn-ea"/>
                        <a:cs typeface="B Titr" pitchFamily="2" charset="-78"/>
                      </a:endParaRPr>
                    </a:p>
                    <a:p>
                      <a:pPr>
                        <a:lnSpc>
                          <a:spcPct val="200000"/>
                        </a:lnSpc>
                      </a:pPr>
                      <a:r>
                        <a:rPr lang="fa-IR" sz="2000" kern="1200" dirty="0" smtClean="0">
                          <a:solidFill>
                            <a:srgbClr val="FF0000"/>
                          </a:solidFill>
                          <a:latin typeface="+mn-lt"/>
                          <a:ea typeface="+mn-ea"/>
                          <a:cs typeface="B Titr" pitchFamily="2" charset="-78"/>
                        </a:rPr>
                        <a:t>4-4- 7-ایجاد همبستگی بین جریان مخالفین وطنی در داخل و خارج</a:t>
                      </a:r>
                      <a:endParaRPr lang="en-US" sz="2000" kern="1200" dirty="0" smtClean="0">
                        <a:solidFill>
                          <a:srgbClr val="FF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496486487"/>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57356" y="1785926"/>
            <a:ext cx="7286644" cy="4256550"/>
          </a:xfrm>
          <a:prstGeom prst="rect">
            <a:avLst/>
          </a:prstGeom>
          <a:solidFill>
            <a:srgbClr val="CCFFCC"/>
          </a:solidFill>
        </p:spPr>
        <p:txBody>
          <a:bodyPr wrap="square">
            <a:spAutoFit/>
          </a:bodyPr>
          <a:lstStyle/>
          <a:p>
            <a:pPr algn="ctr">
              <a:lnSpc>
                <a:spcPct val="150000"/>
              </a:lnSpc>
            </a:pPr>
            <a:r>
              <a:rPr lang="fa-IR" sz="4400" dirty="0" smtClean="0">
                <a:solidFill>
                  <a:srgbClr val="990000"/>
                </a:solidFill>
                <a:cs typeface="B Titr" pitchFamily="2" charset="-78"/>
              </a:rPr>
              <a:t>تحلیلی بر واکاوی فتنه آینده </a:t>
            </a:r>
            <a:endParaRPr lang="en-US" sz="4400" dirty="0" smtClean="0">
              <a:solidFill>
                <a:srgbClr val="990000"/>
              </a:solidFill>
              <a:cs typeface="B Titr" pitchFamily="2" charset="-78"/>
            </a:endParaRPr>
          </a:p>
          <a:p>
            <a:pPr algn="ctr">
              <a:lnSpc>
                <a:spcPct val="150000"/>
              </a:lnSpc>
            </a:pPr>
            <a:r>
              <a:rPr lang="fa-IR" sz="4000" dirty="0" smtClean="0">
                <a:solidFill>
                  <a:srgbClr val="990000"/>
                </a:solidFill>
                <a:cs typeface="B Titr" pitchFamily="2" charset="-78"/>
              </a:rPr>
              <a:t>و</a:t>
            </a:r>
            <a:endParaRPr lang="en-US" sz="4000" dirty="0" smtClean="0">
              <a:solidFill>
                <a:srgbClr val="990000"/>
              </a:solidFill>
              <a:cs typeface="B Titr" pitchFamily="2" charset="-78"/>
            </a:endParaRPr>
          </a:p>
          <a:p>
            <a:pPr algn="ctr">
              <a:lnSpc>
                <a:spcPct val="150000"/>
              </a:lnSpc>
            </a:pPr>
            <a:r>
              <a:rPr lang="fa-IR" sz="4400" dirty="0" smtClean="0">
                <a:solidFill>
                  <a:srgbClr val="990000"/>
                </a:solidFill>
                <a:cs typeface="B Titr" pitchFamily="2" charset="-78"/>
              </a:rPr>
              <a:t>راهبردهای مقابله با آن</a:t>
            </a:r>
            <a:endParaRPr lang="en-US" sz="4400" dirty="0" smtClean="0">
              <a:solidFill>
                <a:srgbClr val="990000"/>
              </a:solidFill>
              <a:cs typeface="B Titr" pitchFamily="2" charset="-78"/>
            </a:endParaRPr>
          </a:p>
          <a:p>
            <a:pPr algn="ctr"/>
            <a:endParaRPr lang="en-US" sz="2800" dirty="0" smtClean="0">
              <a:cs typeface="B Titr" pitchFamily="2" charset="-78"/>
            </a:endParaRPr>
          </a:p>
          <a:p>
            <a:pPr marL="342900" lvl="0" indent="-342900" algn="just">
              <a:lnSpc>
                <a:spcPct val="115000"/>
              </a:lnSpc>
              <a:buClr>
                <a:srgbClr val="BCA100"/>
              </a:buClr>
            </a:pPr>
            <a:r>
              <a:rPr lang="en-US" sz="2400" dirty="0" smtClean="0">
                <a:cs typeface="B Titr" pitchFamily="2" charset="-78"/>
              </a:rPr>
              <a:t/>
            </a:r>
            <a:br>
              <a:rPr lang="en-US" sz="2400" dirty="0" smtClean="0">
                <a:cs typeface="B Titr" pitchFamily="2" charset="-78"/>
              </a:rPr>
            </a:br>
            <a:endParaRPr lang="en-US" sz="2000" dirty="0"/>
          </a:p>
        </p:txBody>
      </p:sp>
      <p:sp>
        <p:nvSpPr>
          <p:cNvPr id="4" name="TextBox 3"/>
          <p:cNvSpPr txBox="1"/>
          <p:nvPr/>
        </p:nvSpPr>
        <p:spPr>
          <a:xfrm>
            <a:off x="785786" y="642918"/>
            <a:ext cx="571504" cy="369332"/>
          </a:xfrm>
          <a:prstGeom prst="rect">
            <a:avLst/>
          </a:prstGeom>
          <a:noFill/>
        </p:spPr>
        <p:txBody>
          <a:bodyPr wrap="square" rtlCol="0">
            <a:spAutoFit/>
          </a:bodyPr>
          <a:lstStyle/>
          <a:p>
            <a:pPr algn="l"/>
            <a:r>
              <a:rPr lang="fa-IR" dirty="0" smtClean="0">
                <a:cs typeface="B Titr" pitchFamily="2" charset="-78"/>
              </a:rPr>
              <a:t>1</a:t>
            </a:r>
            <a:endParaRPr lang="en-US" dirty="0">
              <a:cs typeface="B Titr" pitchFamily="2" charset="-78"/>
            </a:endParaRPr>
          </a:p>
        </p:txBody>
      </p:sp>
    </p:spTree>
  </p:cSld>
  <p:clrMapOvr>
    <a:masterClrMapping/>
  </p:clrMapOvr>
  <p:transition spd="slow">
    <p:zoom dir="in"/>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600" dirty="0" smtClean="0">
                <a:cs typeface="B Titr" pitchFamily="2" charset="-78"/>
              </a:rPr>
              <a:t>7ـ بررسی نوع فتنه آینده</a:t>
            </a:r>
            <a:endParaRPr lang="fa-IR" sz="4000" dirty="0">
              <a:cs typeface="2  Titr" pitchFamily="2" charset="-78"/>
            </a:endParaRPr>
          </a:p>
        </p:txBody>
      </p:sp>
      <p:sp>
        <p:nvSpPr>
          <p:cNvPr id="4" name="Text Placeholder 3"/>
          <p:cNvSpPr>
            <a:spLocks noGrp="1"/>
          </p:cNvSpPr>
          <p:nvPr>
            <p:ph type="body" sz="half" idx="2"/>
          </p:nvPr>
        </p:nvSpPr>
        <p:spPr>
          <a:xfrm>
            <a:off x="164592" y="2285992"/>
            <a:ext cx="1527048" cy="3104649"/>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19</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375138140"/>
              </p:ext>
            </p:extLst>
          </p:nvPr>
        </p:nvGraphicFramePr>
        <p:xfrm>
          <a:off x="1928794" y="1916832"/>
          <a:ext cx="7215206" cy="4798316"/>
        </p:xfrm>
        <a:graphic>
          <a:graphicData uri="http://schemas.openxmlformats.org/drawingml/2006/table">
            <a:tbl>
              <a:tblPr>
                <a:tableStyleId>{5C22544A-7EE6-4342-B048-85BDC9FD1C3A}</a:tableStyleId>
              </a:tblPr>
              <a:tblGrid>
                <a:gridCol w="7215206"/>
              </a:tblGrid>
              <a:tr h="4798316">
                <a:tc>
                  <a:txBody>
                    <a:bodyPr/>
                    <a:lstStyle/>
                    <a:p>
                      <a:pPr rtl="1">
                        <a:lnSpc>
                          <a:spcPct val="200000"/>
                        </a:lnSpc>
                      </a:pPr>
                      <a:r>
                        <a:rPr lang="fa-IR" sz="2400" kern="1200" dirty="0" smtClean="0">
                          <a:solidFill>
                            <a:srgbClr val="C00000"/>
                          </a:solidFill>
                          <a:latin typeface="+mn-lt"/>
                          <a:ea typeface="+mn-ea"/>
                          <a:cs typeface="B Titr" pitchFamily="2" charset="-78"/>
                        </a:rPr>
                        <a:t>5-4-7- تخریب جریان اصولگرا</a:t>
                      </a:r>
                      <a:endParaRPr lang="en-US" sz="2400" kern="1200" dirty="0" smtClean="0">
                        <a:solidFill>
                          <a:srgbClr val="C00000"/>
                        </a:solidFill>
                        <a:latin typeface="+mn-lt"/>
                        <a:ea typeface="+mn-ea"/>
                        <a:cs typeface="B Titr" pitchFamily="2" charset="-78"/>
                      </a:endParaRPr>
                    </a:p>
                    <a:p>
                      <a:pPr>
                        <a:lnSpc>
                          <a:spcPct val="200000"/>
                        </a:lnSpc>
                      </a:pPr>
                      <a:r>
                        <a:rPr lang="fa-IR" sz="2400" kern="1200" dirty="0" smtClean="0">
                          <a:solidFill>
                            <a:schemeClr val="accent6">
                              <a:lumMod val="75000"/>
                            </a:schemeClr>
                          </a:solidFill>
                          <a:latin typeface="+mn-lt"/>
                          <a:ea typeface="+mn-ea"/>
                          <a:cs typeface="B Titr" pitchFamily="2" charset="-78"/>
                        </a:rPr>
                        <a:t>6-4-7- القاء اختلاف بین قوای سه گانه</a:t>
                      </a:r>
                      <a:endParaRPr lang="en-US" sz="2400" kern="1200" dirty="0" smtClean="0">
                        <a:solidFill>
                          <a:schemeClr val="accent6">
                            <a:lumMod val="75000"/>
                          </a:schemeClr>
                        </a:solidFill>
                        <a:latin typeface="+mn-lt"/>
                        <a:ea typeface="+mn-ea"/>
                        <a:cs typeface="B Titr" pitchFamily="2" charset="-78"/>
                      </a:endParaRPr>
                    </a:p>
                    <a:p>
                      <a:pPr>
                        <a:lnSpc>
                          <a:spcPct val="200000"/>
                        </a:lnSpc>
                      </a:pPr>
                      <a:r>
                        <a:rPr lang="fa-IR" sz="2400" kern="1200" dirty="0" smtClean="0">
                          <a:solidFill>
                            <a:srgbClr val="0070C0"/>
                          </a:solidFill>
                          <a:latin typeface="+mn-lt"/>
                          <a:ea typeface="+mn-ea"/>
                          <a:cs typeface="B Titr" pitchFamily="2" charset="-78"/>
                        </a:rPr>
                        <a:t>7-4- 7-بستر سازی و حمایت از جریان فتنه</a:t>
                      </a:r>
                      <a:endParaRPr lang="en-US" sz="2400" kern="1200" dirty="0" smtClean="0">
                        <a:solidFill>
                          <a:srgbClr val="0070C0"/>
                        </a:solidFill>
                        <a:latin typeface="+mn-lt"/>
                        <a:ea typeface="+mn-ea"/>
                        <a:cs typeface="B Titr" pitchFamily="2" charset="-78"/>
                      </a:endParaRPr>
                    </a:p>
                    <a:p>
                      <a:pPr>
                        <a:lnSpc>
                          <a:spcPct val="200000"/>
                        </a:lnSpc>
                      </a:pPr>
                      <a:r>
                        <a:rPr lang="fa-IR" sz="2400" kern="1200" dirty="0" smtClean="0">
                          <a:solidFill>
                            <a:srgbClr val="FF3300"/>
                          </a:solidFill>
                          <a:latin typeface="+mn-lt"/>
                          <a:ea typeface="+mn-ea"/>
                          <a:cs typeface="B Titr" pitchFamily="2" charset="-78"/>
                        </a:rPr>
                        <a:t>8-4-7- تلاش در جهت القاء گفتمان مذاکره در دیگر عرصه ها</a:t>
                      </a:r>
                      <a:endParaRPr lang="en-US" sz="2400" kern="1200" dirty="0" smtClean="0">
                        <a:solidFill>
                          <a:srgbClr val="FF3300"/>
                        </a:solidFill>
                        <a:latin typeface="+mn-lt"/>
                        <a:ea typeface="+mn-ea"/>
                        <a:cs typeface="B Titr" pitchFamily="2" charset="-78"/>
                      </a:endParaRPr>
                    </a:p>
                    <a:p>
                      <a:pPr>
                        <a:lnSpc>
                          <a:spcPct val="200000"/>
                        </a:lnSpc>
                      </a:pPr>
                      <a:r>
                        <a:rPr lang="fa-IR" sz="2400" kern="1200" dirty="0" smtClean="0">
                          <a:solidFill>
                            <a:srgbClr val="7030A0"/>
                          </a:solidFill>
                          <a:latin typeface="+mn-lt"/>
                          <a:ea typeface="+mn-ea"/>
                          <a:cs typeface="B Titr" pitchFamily="2" charset="-78"/>
                        </a:rPr>
                        <a:t>9-4-7-بهره گیری از حربه حقوق بشر در کنار موضوع هسته ای</a:t>
                      </a:r>
                      <a:endParaRPr lang="en-US" sz="2400" kern="1200" dirty="0">
                        <a:solidFill>
                          <a:srgbClr val="7030A0"/>
                        </a:solidFill>
                        <a:latin typeface="+mn-lt"/>
                        <a:ea typeface="+mn-ea"/>
                        <a:cs typeface="B Titr" pitchFamily="2" charset="-78"/>
                      </a:endParaRPr>
                    </a:p>
                  </a:txBody>
                  <a:tcPr marL="114300" marR="11430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2083796203"/>
      </p:ext>
    </p:extLst>
  </p:cSld>
  <p:clrMapOvr>
    <a:masterClrMapping/>
  </p:clrMapOvr>
  <p:transition spd="slow">
    <p:cover dir="ld"/>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20</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928794" y="1857364"/>
          <a:ext cx="7215206" cy="5000636"/>
        </p:xfrm>
        <a:graphic>
          <a:graphicData uri="http://schemas.openxmlformats.org/drawingml/2006/table">
            <a:tbl>
              <a:tblPr>
                <a:tableStyleId>{5C22544A-7EE6-4342-B048-85BDC9FD1C3A}</a:tableStyleId>
              </a:tblPr>
              <a:tblGrid>
                <a:gridCol w="7215206"/>
              </a:tblGrid>
              <a:tr h="5000636">
                <a:tc>
                  <a:txBody>
                    <a:bodyPr/>
                    <a:lstStyle/>
                    <a:p>
                      <a:pPr>
                        <a:lnSpc>
                          <a:spcPct val="150000"/>
                        </a:lnSpc>
                      </a:pPr>
                      <a:r>
                        <a:rPr lang="fa-IR" sz="2800" kern="1200" dirty="0" smtClean="0">
                          <a:solidFill>
                            <a:srgbClr val="C00000"/>
                          </a:solidFill>
                          <a:latin typeface="+mn-lt"/>
                          <a:ea typeface="+mn-ea"/>
                          <a:cs typeface="B Titr" pitchFamily="2" charset="-78"/>
                        </a:rPr>
                        <a:t>1- حوزه مدیریت و اداره کشور</a:t>
                      </a:r>
                    </a:p>
                    <a:p>
                      <a:pPr>
                        <a:lnSpc>
                          <a:spcPct val="150000"/>
                        </a:lnSpc>
                      </a:pPr>
                      <a:r>
                        <a:rPr lang="fa-IR" sz="1800" kern="1200" dirty="0" smtClean="0">
                          <a:solidFill>
                            <a:schemeClr val="dk1"/>
                          </a:solidFill>
                          <a:latin typeface="+mn-lt"/>
                          <a:ea typeface="+mn-ea"/>
                          <a:cs typeface="B Titr" pitchFamily="2" charset="-78"/>
                        </a:rPr>
                        <a:t>برای مقابله با نظام سلطه در حوزه مدیریت و اداره کشور اقدامات مهمی باید صورت پذیرد که به برخی از آن اقدامات اشاره می شود :</a:t>
                      </a:r>
                      <a:endParaRPr lang="en-US" sz="1800" kern="1200" dirty="0" smtClean="0">
                        <a:solidFill>
                          <a:schemeClr val="dk1"/>
                        </a:solidFill>
                        <a:latin typeface="+mn-lt"/>
                        <a:ea typeface="+mn-ea"/>
                        <a:cs typeface="B Titr" pitchFamily="2" charset="-78"/>
                      </a:endParaRPr>
                    </a:p>
                    <a:p>
                      <a:pPr>
                        <a:lnSpc>
                          <a:spcPct val="150000"/>
                        </a:lnSpc>
                      </a:pPr>
                      <a:r>
                        <a:rPr lang="fa-IR" sz="1800" kern="1200" dirty="0" smtClean="0">
                          <a:solidFill>
                            <a:srgbClr val="002060"/>
                          </a:solidFill>
                          <a:latin typeface="+mn-lt"/>
                          <a:ea typeface="+mn-ea"/>
                          <a:cs typeface="B Titr" pitchFamily="2" charset="-78"/>
                        </a:rPr>
                        <a:t>1-1- جدیت دولت و قوا برای جرای تدابیر و فرامین</a:t>
                      </a:r>
                      <a:r>
                        <a:rPr lang="fa-IR" sz="1800" kern="1200" baseline="0" dirty="0" smtClean="0">
                          <a:solidFill>
                            <a:srgbClr val="002060"/>
                          </a:solidFill>
                          <a:latin typeface="+mn-lt"/>
                          <a:ea typeface="+mn-ea"/>
                          <a:cs typeface="B Titr" pitchFamily="2" charset="-78"/>
                        </a:rPr>
                        <a:t> </a:t>
                      </a:r>
                      <a:r>
                        <a:rPr lang="fa-IR" sz="1800" kern="1200" dirty="0" smtClean="0">
                          <a:solidFill>
                            <a:srgbClr val="002060"/>
                          </a:solidFill>
                          <a:latin typeface="+mn-lt"/>
                          <a:ea typeface="+mn-ea"/>
                          <a:cs typeface="B Titr" pitchFamily="2" charset="-78"/>
                        </a:rPr>
                        <a:t>رهبری</a:t>
                      </a:r>
                      <a:endParaRPr lang="en-US" sz="1800" kern="1200" dirty="0" smtClean="0">
                        <a:solidFill>
                          <a:srgbClr val="002060"/>
                        </a:solidFill>
                        <a:latin typeface="+mn-lt"/>
                        <a:ea typeface="+mn-ea"/>
                        <a:cs typeface="B Titr" pitchFamily="2" charset="-78"/>
                      </a:endParaRPr>
                    </a:p>
                    <a:p>
                      <a:pPr>
                        <a:lnSpc>
                          <a:spcPct val="150000"/>
                        </a:lnSpc>
                      </a:pPr>
                      <a:r>
                        <a:rPr lang="fa-IR" sz="1800" kern="1200" dirty="0" smtClean="0">
                          <a:solidFill>
                            <a:srgbClr val="990000"/>
                          </a:solidFill>
                          <a:latin typeface="+mn-lt"/>
                          <a:ea typeface="+mn-ea"/>
                          <a:cs typeface="B Titr" pitchFamily="2" charset="-78"/>
                        </a:rPr>
                        <a:t>2-1- عزم اراده جدی دولت در کنترل و ثبات بازار به ویژه با اجرای اقتصاد مقاومتی </a:t>
                      </a:r>
                      <a:r>
                        <a:rPr lang="fa-IR" sz="1800" kern="1200" dirty="0" smtClean="0">
                          <a:solidFill>
                            <a:srgbClr val="0070C0"/>
                          </a:solidFill>
                          <a:latin typeface="+mn-lt"/>
                          <a:ea typeface="+mn-ea"/>
                          <a:cs typeface="B Titr" pitchFamily="2" charset="-78"/>
                        </a:rPr>
                        <a:t>3-1- اشراف اطلاعاتی بر گسل های اجتماعی</a:t>
                      </a:r>
                      <a:endParaRPr lang="en-US" sz="1800" kern="1200" dirty="0" smtClean="0">
                        <a:solidFill>
                          <a:srgbClr val="0070C0"/>
                        </a:solidFill>
                        <a:latin typeface="+mn-lt"/>
                        <a:ea typeface="+mn-ea"/>
                        <a:cs typeface="B Titr" pitchFamily="2" charset="-78"/>
                      </a:endParaRPr>
                    </a:p>
                    <a:p>
                      <a:pPr>
                        <a:lnSpc>
                          <a:spcPct val="150000"/>
                        </a:lnSpc>
                      </a:pPr>
                      <a:r>
                        <a:rPr lang="fa-IR" sz="1800" kern="1200" dirty="0" smtClean="0">
                          <a:solidFill>
                            <a:srgbClr val="FF0000"/>
                          </a:solidFill>
                          <a:latin typeface="+mn-lt"/>
                          <a:ea typeface="+mn-ea"/>
                          <a:cs typeface="B Titr" pitchFamily="2" charset="-78"/>
                        </a:rPr>
                        <a:t>4-1- هماهنگی و هم افزایی قوای سه گانه</a:t>
                      </a:r>
                      <a:endParaRPr lang="en-US" sz="1800" kern="1200" dirty="0" smtClean="0">
                        <a:solidFill>
                          <a:srgbClr val="FF0000"/>
                        </a:solidFill>
                        <a:latin typeface="+mn-lt"/>
                        <a:ea typeface="+mn-ea"/>
                        <a:cs typeface="B Titr" pitchFamily="2" charset="-78"/>
                      </a:endParaRPr>
                    </a:p>
                    <a:p>
                      <a:pPr>
                        <a:lnSpc>
                          <a:spcPct val="150000"/>
                        </a:lnSpc>
                      </a:pPr>
                      <a:r>
                        <a:rPr lang="fa-IR" sz="1800" kern="1200" dirty="0" smtClean="0">
                          <a:solidFill>
                            <a:srgbClr val="7030A0"/>
                          </a:solidFill>
                          <a:latin typeface="+mn-lt"/>
                          <a:ea typeface="+mn-ea"/>
                          <a:cs typeface="B Titr" pitchFamily="2" charset="-78"/>
                        </a:rPr>
                        <a:t>5-1- بازگشت به اصل استکبار ستیزی و نفی هر گونه سازش</a:t>
                      </a:r>
                      <a:endParaRPr lang="en-US" sz="1800" kern="1200" dirty="0" smtClean="0">
                        <a:solidFill>
                          <a:srgbClr val="7030A0"/>
                        </a:solidFill>
                        <a:latin typeface="+mn-lt"/>
                        <a:ea typeface="+mn-ea"/>
                        <a:cs typeface="B Titr" pitchFamily="2" charset="-78"/>
                      </a:endParaRPr>
                    </a:p>
                    <a:p>
                      <a:pPr>
                        <a:lnSpc>
                          <a:spcPct val="150000"/>
                        </a:lnSpc>
                      </a:pPr>
                      <a:r>
                        <a:rPr lang="fa-IR" sz="1800" kern="1200" dirty="0" smtClean="0">
                          <a:solidFill>
                            <a:schemeClr val="accent5">
                              <a:lumMod val="50000"/>
                            </a:schemeClr>
                          </a:solidFill>
                          <a:latin typeface="+mn-lt"/>
                          <a:ea typeface="+mn-ea"/>
                          <a:cs typeface="B Titr" pitchFamily="2" charset="-78"/>
                        </a:rPr>
                        <a:t>6-1-استفاده از همه ظرفیت ها برای جلوگیری</a:t>
                      </a:r>
                      <a:r>
                        <a:rPr lang="fa-IR" sz="1800" kern="1200" baseline="0" dirty="0" smtClean="0">
                          <a:solidFill>
                            <a:schemeClr val="accent5">
                              <a:lumMod val="50000"/>
                            </a:schemeClr>
                          </a:solidFill>
                          <a:latin typeface="+mn-lt"/>
                          <a:ea typeface="+mn-ea"/>
                          <a:cs typeface="B Titr" pitchFamily="2" charset="-78"/>
                        </a:rPr>
                        <a:t> از بزک شدن چهره آمریکا</a:t>
                      </a:r>
                      <a:endParaRPr lang="en-US" sz="1800" kern="1200" dirty="0" smtClean="0">
                        <a:solidFill>
                          <a:schemeClr val="accent5">
                            <a:lumMod val="50000"/>
                          </a:schemeClr>
                        </a:solidFill>
                        <a:latin typeface="+mn-lt"/>
                        <a:ea typeface="+mn-ea"/>
                        <a:cs typeface="B Titr" pitchFamily="2" charset="-78"/>
                      </a:endParaRPr>
                    </a:p>
                    <a:p>
                      <a:pPr>
                        <a:lnSpc>
                          <a:spcPct val="150000"/>
                        </a:lnSpc>
                      </a:pPr>
                      <a:r>
                        <a:rPr lang="fa-IR" sz="1800" kern="1200" dirty="0" smtClean="0">
                          <a:solidFill>
                            <a:srgbClr val="C00000"/>
                          </a:solidFill>
                          <a:latin typeface="+mn-lt"/>
                          <a:ea typeface="+mn-ea"/>
                          <a:cs typeface="B Titr" pitchFamily="2" charset="-78"/>
                        </a:rPr>
                        <a:t>7-1- مقابله با نفوذ دشمن در عرضه اقتصادی ، سیاسی و فرهنگی</a:t>
                      </a:r>
                      <a:endParaRPr lang="en-US" sz="1800" kern="1200" dirty="0" smtClean="0">
                        <a:solidFill>
                          <a:srgbClr val="C0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dissolve/>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21</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857356" y="1714488"/>
          <a:ext cx="7286644" cy="5593462"/>
        </p:xfrm>
        <a:graphic>
          <a:graphicData uri="http://schemas.openxmlformats.org/drawingml/2006/table">
            <a:tbl>
              <a:tblPr>
                <a:tableStyleId>{5C22544A-7EE6-4342-B048-85BDC9FD1C3A}</a:tableStyleId>
              </a:tblPr>
              <a:tblGrid>
                <a:gridCol w="7286644"/>
              </a:tblGrid>
              <a:tr h="5593462">
                <a:tc>
                  <a:txBody>
                    <a:bodyPr/>
                    <a:lstStyle/>
                    <a:p>
                      <a:pPr>
                        <a:lnSpc>
                          <a:spcPct val="150000"/>
                        </a:lnSpc>
                      </a:pPr>
                      <a:r>
                        <a:rPr lang="fa-IR" sz="2800" kern="1200" dirty="0" smtClean="0">
                          <a:solidFill>
                            <a:srgbClr val="C00000"/>
                          </a:solidFill>
                          <a:latin typeface="+mn-lt"/>
                          <a:ea typeface="+mn-ea"/>
                          <a:cs typeface="B Titr" pitchFamily="2" charset="-78"/>
                        </a:rPr>
                        <a:t>2- حوزه آگاه سازی،هوشیارسازی و مصون</a:t>
                      </a:r>
                      <a:r>
                        <a:rPr lang="fa-IR" sz="2800" kern="1200" baseline="0" dirty="0" smtClean="0">
                          <a:solidFill>
                            <a:srgbClr val="C00000"/>
                          </a:solidFill>
                          <a:latin typeface="+mn-lt"/>
                          <a:ea typeface="+mn-ea"/>
                          <a:cs typeface="B Titr" pitchFamily="2" charset="-78"/>
                        </a:rPr>
                        <a:t> سازی مردم</a:t>
                      </a:r>
                    </a:p>
                    <a:p>
                      <a:pPr algn="just" rtl="1">
                        <a:lnSpc>
                          <a:spcPct val="150000"/>
                        </a:lnSpc>
                      </a:pPr>
                      <a:r>
                        <a:rPr lang="fa-IR" sz="2400" b="1" kern="1200" dirty="0" smtClean="0">
                          <a:solidFill>
                            <a:srgbClr val="002060"/>
                          </a:solidFill>
                          <a:latin typeface="+mn-lt"/>
                          <a:ea typeface="+mn-ea"/>
                          <a:cs typeface="B Titr" pitchFamily="2" charset="-78"/>
                        </a:rPr>
                        <a:t>1-2- تقویت روحیه استکبار ستیزی و ارتقاء آستانه مقاومت مردم</a:t>
                      </a:r>
                      <a:endParaRPr lang="en-US" sz="2400" kern="1200" dirty="0" smtClean="0">
                        <a:solidFill>
                          <a:srgbClr val="002060"/>
                        </a:solidFill>
                        <a:latin typeface="+mn-lt"/>
                        <a:ea typeface="+mn-ea"/>
                        <a:cs typeface="B Titr" pitchFamily="2" charset="-78"/>
                      </a:endParaRPr>
                    </a:p>
                    <a:p>
                      <a:pPr algn="just" rtl="1">
                        <a:lnSpc>
                          <a:spcPct val="150000"/>
                        </a:lnSpc>
                      </a:pPr>
                      <a:r>
                        <a:rPr lang="fa-IR" sz="1800" kern="1200" dirty="0" smtClean="0">
                          <a:solidFill>
                            <a:srgbClr val="FF0000"/>
                          </a:solidFill>
                          <a:latin typeface="+mn-lt"/>
                          <a:ea typeface="+mn-ea"/>
                          <a:cs typeface="B Titr" pitchFamily="2" charset="-78"/>
                        </a:rPr>
                        <a:t>1-1-2-بازخوانی اندیشه و گفتمان امام</a:t>
                      </a:r>
                      <a:r>
                        <a:rPr lang="fa-IR" sz="1100" kern="1200" dirty="0" smtClean="0">
                          <a:solidFill>
                            <a:srgbClr val="FF0000"/>
                          </a:solidFill>
                          <a:latin typeface="+mn-lt"/>
                          <a:ea typeface="+mn-ea"/>
                          <a:cs typeface="B Titr" pitchFamily="2" charset="-78"/>
                        </a:rPr>
                        <a:t>(ره) </a:t>
                      </a:r>
                      <a:r>
                        <a:rPr lang="fa-IR" sz="1800" kern="1200" dirty="0" smtClean="0">
                          <a:solidFill>
                            <a:srgbClr val="FF0000"/>
                          </a:solidFill>
                          <a:latin typeface="+mn-lt"/>
                          <a:ea typeface="+mn-ea"/>
                          <a:cs typeface="B Titr" pitchFamily="2" charset="-78"/>
                        </a:rPr>
                        <a:t>و مقام معظم رهبری در موضوع استکبار ستیزی</a:t>
                      </a:r>
                      <a:endParaRPr lang="en-US" sz="1800" kern="1200" dirty="0" smtClean="0">
                        <a:solidFill>
                          <a:srgbClr val="FF0000"/>
                        </a:solidFill>
                        <a:latin typeface="+mn-lt"/>
                        <a:ea typeface="+mn-ea"/>
                        <a:cs typeface="B Titr" pitchFamily="2" charset="-78"/>
                      </a:endParaRPr>
                    </a:p>
                    <a:p>
                      <a:pPr algn="just" rtl="1">
                        <a:lnSpc>
                          <a:spcPct val="150000"/>
                        </a:lnSpc>
                      </a:pPr>
                      <a:r>
                        <a:rPr lang="fa-IR" sz="1800" kern="1200" dirty="0" smtClean="0">
                          <a:solidFill>
                            <a:srgbClr val="336600"/>
                          </a:solidFill>
                          <a:latin typeface="+mn-lt"/>
                          <a:ea typeface="+mn-ea"/>
                          <a:cs typeface="B Titr" pitchFamily="2" charset="-78"/>
                        </a:rPr>
                        <a:t>2-1-2- تبیین فلسفه و مبانی تضاد جمهوری اسلامی ایران با نظام سلطه</a:t>
                      </a:r>
                      <a:endParaRPr lang="en-US" sz="1800" kern="1200" dirty="0" smtClean="0">
                        <a:solidFill>
                          <a:srgbClr val="336600"/>
                        </a:solidFill>
                        <a:latin typeface="+mn-lt"/>
                        <a:ea typeface="+mn-ea"/>
                        <a:cs typeface="B Titr" pitchFamily="2" charset="-78"/>
                      </a:endParaRPr>
                    </a:p>
                    <a:p>
                      <a:pPr algn="just" rtl="1">
                        <a:lnSpc>
                          <a:spcPct val="150000"/>
                        </a:lnSpc>
                      </a:pPr>
                      <a:r>
                        <a:rPr lang="fa-IR" sz="1800" kern="1200" dirty="0" smtClean="0">
                          <a:solidFill>
                            <a:srgbClr val="7030A0"/>
                          </a:solidFill>
                          <a:latin typeface="+mn-lt"/>
                          <a:ea typeface="+mn-ea"/>
                          <a:cs typeface="B Titr" pitchFamily="2" charset="-78"/>
                        </a:rPr>
                        <a:t>3- 1-2- بازخوانی نقش استقامت و مقاومت مردم درصدر اسلام به ویژه شعب ابی طالب</a:t>
                      </a:r>
                      <a:endParaRPr lang="en-US" sz="1800" kern="1200" dirty="0" smtClean="0">
                        <a:solidFill>
                          <a:srgbClr val="7030A0"/>
                        </a:solidFill>
                        <a:latin typeface="+mn-lt"/>
                        <a:ea typeface="+mn-ea"/>
                        <a:cs typeface="B Titr" pitchFamily="2" charset="-78"/>
                      </a:endParaRPr>
                    </a:p>
                    <a:p>
                      <a:pPr algn="just" rtl="1">
                        <a:lnSpc>
                          <a:spcPct val="150000"/>
                        </a:lnSpc>
                      </a:pPr>
                      <a:r>
                        <a:rPr lang="fa-IR" sz="1800" kern="1200" dirty="0" smtClean="0">
                          <a:solidFill>
                            <a:srgbClr val="002060"/>
                          </a:solidFill>
                          <a:latin typeface="+mn-lt"/>
                          <a:ea typeface="+mn-ea"/>
                          <a:cs typeface="B Titr" pitchFamily="2" charset="-78"/>
                        </a:rPr>
                        <a:t>4- 1-2- بازخوانی رسالت اهل بیت امام حسین (ع) در استقامت در برابر دشمن</a:t>
                      </a:r>
                    </a:p>
                    <a:p>
                      <a:pPr algn="just" rtl="1">
                        <a:lnSpc>
                          <a:spcPct val="150000"/>
                        </a:lnSpc>
                      </a:pPr>
                      <a:r>
                        <a:rPr lang="fa-IR" sz="1800" kern="1200" dirty="0" smtClean="0">
                          <a:solidFill>
                            <a:srgbClr val="C00000"/>
                          </a:solidFill>
                          <a:latin typeface="+mn-lt"/>
                          <a:ea typeface="+mn-ea"/>
                          <a:cs typeface="B Titr" pitchFamily="2" charset="-78"/>
                        </a:rPr>
                        <a:t>5-1-2- بازخوانی تحریم های گذشته در ایران و میزان مقاومت مردم</a:t>
                      </a:r>
                      <a:endParaRPr lang="en-US" sz="1800" kern="1200" dirty="0" smtClean="0">
                        <a:solidFill>
                          <a:srgbClr val="C00000"/>
                        </a:solidFill>
                        <a:latin typeface="+mn-lt"/>
                        <a:ea typeface="+mn-ea"/>
                        <a:cs typeface="B Titr" pitchFamily="2" charset="-78"/>
                      </a:endParaRPr>
                    </a:p>
                    <a:p>
                      <a:pPr>
                        <a:lnSpc>
                          <a:spcPct val="150000"/>
                        </a:lnSpc>
                      </a:pPr>
                      <a:endParaRPr lang="fa-IR" sz="2800" kern="1200" dirty="0" smtClean="0">
                        <a:solidFill>
                          <a:srgbClr val="C0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newsflash/>
    <p:sndAc>
      <p:stSnd>
        <p:snd r:embed="rId3"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22</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928794" y="1857364"/>
          <a:ext cx="7215206" cy="5000636"/>
        </p:xfrm>
        <a:graphic>
          <a:graphicData uri="http://schemas.openxmlformats.org/drawingml/2006/table">
            <a:tbl>
              <a:tblPr>
                <a:tableStyleId>{5C22544A-7EE6-4342-B048-85BDC9FD1C3A}</a:tableStyleId>
              </a:tblPr>
              <a:tblGrid>
                <a:gridCol w="7215206"/>
              </a:tblGrid>
              <a:tr h="5000636">
                <a:tc>
                  <a:txBody>
                    <a:bodyPr/>
                    <a:lstStyle/>
                    <a:p>
                      <a:pPr rtl="1"/>
                      <a:r>
                        <a:rPr lang="fa-IR" sz="180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algn="just" rtl="1">
                        <a:lnSpc>
                          <a:spcPct val="150000"/>
                        </a:lnSpc>
                      </a:pPr>
                      <a:r>
                        <a:rPr lang="fa-IR" sz="2400" b="1" kern="1200" dirty="0" smtClean="0">
                          <a:solidFill>
                            <a:srgbClr val="002060"/>
                          </a:solidFill>
                          <a:latin typeface="+mn-lt"/>
                          <a:ea typeface="+mn-ea"/>
                          <a:cs typeface="B Titr" pitchFamily="2" charset="-78"/>
                        </a:rPr>
                        <a:t>1-2- تقویت روحیه استکبار ستیزی و ارتقاء آستانه مقاومت مردم</a:t>
                      </a:r>
                      <a:endParaRPr lang="en-US" sz="2400" kern="1200" dirty="0" smtClean="0">
                        <a:solidFill>
                          <a:srgbClr val="002060"/>
                        </a:solidFill>
                        <a:latin typeface="+mn-lt"/>
                        <a:ea typeface="+mn-ea"/>
                        <a:cs typeface="B Titr" pitchFamily="2" charset="-78"/>
                      </a:endParaRPr>
                    </a:p>
                    <a:p>
                      <a:pPr rtl="1">
                        <a:lnSpc>
                          <a:spcPct val="200000"/>
                        </a:lnSpc>
                      </a:pPr>
                      <a:r>
                        <a:rPr lang="fa-IR" sz="1800" kern="1200" dirty="0" smtClean="0">
                          <a:solidFill>
                            <a:srgbClr val="C00000"/>
                          </a:solidFill>
                          <a:latin typeface="+mn-lt"/>
                          <a:ea typeface="+mn-ea"/>
                          <a:cs typeface="B Titr" pitchFamily="2" charset="-78"/>
                        </a:rPr>
                        <a:t>6-1-2- مطالعه تجربه تحریم در سایر کشورها و مقایسه مقاومت در حزب الله و غزه</a:t>
                      </a:r>
                      <a:endParaRPr lang="en-US" sz="1800" kern="1200" dirty="0" smtClean="0">
                        <a:solidFill>
                          <a:srgbClr val="C00000"/>
                        </a:solidFill>
                        <a:latin typeface="+mn-lt"/>
                        <a:ea typeface="+mn-ea"/>
                        <a:cs typeface="B Titr" pitchFamily="2" charset="-78"/>
                      </a:endParaRPr>
                    </a:p>
                    <a:p>
                      <a:pPr rtl="1">
                        <a:lnSpc>
                          <a:spcPct val="200000"/>
                        </a:lnSpc>
                      </a:pPr>
                      <a:r>
                        <a:rPr lang="fa-IR" sz="1800" kern="1200" dirty="0" smtClean="0">
                          <a:solidFill>
                            <a:schemeClr val="accent6">
                              <a:lumMod val="50000"/>
                            </a:schemeClr>
                          </a:solidFill>
                          <a:latin typeface="+mn-lt"/>
                          <a:ea typeface="+mn-ea"/>
                          <a:cs typeface="B Titr" pitchFamily="2" charset="-78"/>
                        </a:rPr>
                        <a:t>7-1-2- بازخوانی برخورد غرب با هم پیمانان و اقمار قبلی و فعلی</a:t>
                      </a:r>
                      <a:endParaRPr lang="en-US" sz="1800" kern="1200" dirty="0" smtClean="0">
                        <a:solidFill>
                          <a:schemeClr val="accent6">
                            <a:lumMod val="50000"/>
                          </a:schemeClr>
                        </a:solidFill>
                        <a:latin typeface="+mn-lt"/>
                        <a:ea typeface="+mn-ea"/>
                        <a:cs typeface="B Titr" pitchFamily="2" charset="-78"/>
                      </a:endParaRPr>
                    </a:p>
                    <a:p>
                      <a:pPr rtl="1">
                        <a:lnSpc>
                          <a:spcPct val="200000"/>
                        </a:lnSpc>
                      </a:pPr>
                      <a:r>
                        <a:rPr lang="fa-IR" sz="1800" kern="1200" dirty="0" smtClean="0">
                          <a:solidFill>
                            <a:srgbClr val="002060"/>
                          </a:solidFill>
                          <a:latin typeface="+mn-lt"/>
                          <a:ea typeface="+mn-ea"/>
                          <a:cs typeface="B Titr" pitchFamily="2" charset="-78"/>
                        </a:rPr>
                        <a:t>8-1-2- بازخوانی خط سازش و آثار و تبعات آن</a:t>
                      </a:r>
                      <a:endParaRPr lang="en-US" sz="1800" kern="1200" dirty="0" smtClean="0">
                        <a:solidFill>
                          <a:srgbClr val="002060"/>
                        </a:solidFill>
                        <a:latin typeface="+mn-lt"/>
                        <a:ea typeface="+mn-ea"/>
                        <a:cs typeface="B Titr" pitchFamily="2" charset="-78"/>
                      </a:endParaRPr>
                    </a:p>
                    <a:p>
                      <a:pPr rtl="1">
                        <a:lnSpc>
                          <a:spcPct val="200000"/>
                        </a:lnSpc>
                      </a:pPr>
                      <a:r>
                        <a:rPr lang="fa-IR" sz="1800" kern="1200" dirty="0" smtClean="0">
                          <a:solidFill>
                            <a:srgbClr val="C00000"/>
                          </a:solidFill>
                          <a:latin typeface="+mn-lt"/>
                          <a:ea typeface="+mn-ea"/>
                          <a:cs typeface="B Titr" pitchFamily="2" charset="-78"/>
                        </a:rPr>
                        <a:t>9- 1-2- حساس سازی افکار عمومی در خصوص تغییر رفتار سیاسیون در مواجهه با آمریکا</a:t>
                      </a:r>
                      <a:endParaRPr lang="en-US" sz="1800" kern="1200" dirty="0" smtClean="0">
                        <a:solidFill>
                          <a:srgbClr val="C00000"/>
                        </a:solidFill>
                        <a:latin typeface="+mn-lt"/>
                        <a:ea typeface="+mn-ea"/>
                        <a:cs typeface="B Titr" pitchFamily="2" charset="-78"/>
                      </a:endParaRPr>
                    </a:p>
                    <a:p>
                      <a:pPr rtl="1">
                        <a:lnSpc>
                          <a:spcPct val="200000"/>
                        </a:lnSpc>
                      </a:pPr>
                      <a:r>
                        <a:rPr lang="fa-IR" sz="1800" kern="1200" dirty="0" smtClean="0">
                          <a:solidFill>
                            <a:srgbClr val="7030A0"/>
                          </a:solidFill>
                          <a:latin typeface="+mn-lt"/>
                          <a:ea typeface="+mn-ea"/>
                          <a:cs typeface="B Titr" pitchFamily="2" charset="-78"/>
                        </a:rPr>
                        <a:t>10- 1-2- برجسته سازی قدرت و توان و ظرفیت های ایران</a:t>
                      </a:r>
                      <a:endParaRPr lang="en-US" sz="1800" kern="1200" dirty="0" smtClean="0">
                        <a:solidFill>
                          <a:srgbClr val="7030A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strips dir="rd"/>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23</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928794" y="1857364"/>
          <a:ext cx="7215206" cy="5000636"/>
        </p:xfrm>
        <a:graphic>
          <a:graphicData uri="http://schemas.openxmlformats.org/drawingml/2006/table">
            <a:tbl>
              <a:tblPr>
                <a:tableStyleId>{5C22544A-7EE6-4342-B048-85BDC9FD1C3A}</a:tableStyleId>
              </a:tblPr>
              <a:tblGrid>
                <a:gridCol w="7215206"/>
              </a:tblGrid>
              <a:tr h="5000636">
                <a:tc>
                  <a:txBody>
                    <a:bodyPr/>
                    <a:lstStyle/>
                    <a:p>
                      <a:pPr rtl="1"/>
                      <a:r>
                        <a:rPr lang="fa-IR" sz="180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algn="just" rtl="1">
                        <a:lnSpc>
                          <a:spcPct val="150000"/>
                        </a:lnSpc>
                      </a:pPr>
                      <a:r>
                        <a:rPr lang="fa-IR" sz="2400" b="1" kern="1200" dirty="0" smtClean="0">
                          <a:solidFill>
                            <a:srgbClr val="002060"/>
                          </a:solidFill>
                          <a:latin typeface="+mn-lt"/>
                          <a:ea typeface="+mn-ea"/>
                          <a:cs typeface="B Titr" pitchFamily="2" charset="-78"/>
                        </a:rPr>
                        <a:t>1-2- تقویت روحیه استکبار ستیزی و ارتقاء آستانه مقاومت مردم</a:t>
                      </a:r>
                      <a:endParaRPr lang="en-US" sz="2400" kern="1200" dirty="0" smtClean="0">
                        <a:solidFill>
                          <a:srgbClr val="002060"/>
                        </a:solidFill>
                        <a:latin typeface="+mn-lt"/>
                        <a:ea typeface="+mn-ea"/>
                        <a:cs typeface="B Titr" pitchFamily="2" charset="-78"/>
                      </a:endParaRPr>
                    </a:p>
                    <a:p>
                      <a:pPr rtl="1">
                        <a:lnSpc>
                          <a:spcPct val="200000"/>
                        </a:lnSpc>
                      </a:pPr>
                      <a:r>
                        <a:rPr lang="fa-IR" sz="1800" kern="1200" dirty="0" smtClean="0">
                          <a:solidFill>
                            <a:srgbClr val="C00000"/>
                          </a:solidFill>
                          <a:latin typeface="+mn-lt"/>
                          <a:ea typeface="+mn-ea"/>
                          <a:cs typeface="B Titr" pitchFamily="2" charset="-78"/>
                        </a:rPr>
                        <a:t>6-1-2- مطالعه تجربه تحریم در سایر کشورها و مقایسه مقاومت در حزب الله و غزه</a:t>
                      </a:r>
                      <a:endParaRPr lang="en-US" sz="1800" kern="1200" dirty="0" smtClean="0">
                        <a:solidFill>
                          <a:srgbClr val="C00000"/>
                        </a:solidFill>
                        <a:latin typeface="+mn-lt"/>
                        <a:ea typeface="+mn-ea"/>
                        <a:cs typeface="B Titr" pitchFamily="2" charset="-78"/>
                      </a:endParaRPr>
                    </a:p>
                    <a:p>
                      <a:pPr rtl="1">
                        <a:lnSpc>
                          <a:spcPct val="200000"/>
                        </a:lnSpc>
                      </a:pPr>
                      <a:r>
                        <a:rPr lang="fa-IR" sz="1800" kern="1200" dirty="0" smtClean="0">
                          <a:solidFill>
                            <a:schemeClr val="accent6">
                              <a:lumMod val="50000"/>
                            </a:schemeClr>
                          </a:solidFill>
                          <a:latin typeface="+mn-lt"/>
                          <a:ea typeface="+mn-ea"/>
                          <a:cs typeface="B Titr" pitchFamily="2" charset="-78"/>
                        </a:rPr>
                        <a:t>7-1-2- بازخوانی برخورد غرب با هم پیمانان و اقمار قبلی و فعلی</a:t>
                      </a:r>
                      <a:endParaRPr lang="en-US" sz="1800" kern="1200" dirty="0" smtClean="0">
                        <a:solidFill>
                          <a:schemeClr val="accent6">
                            <a:lumMod val="50000"/>
                          </a:schemeClr>
                        </a:solidFill>
                        <a:latin typeface="+mn-lt"/>
                        <a:ea typeface="+mn-ea"/>
                        <a:cs typeface="B Titr" pitchFamily="2" charset="-78"/>
                      </a:endParaRPr>
                    </a:p>
                    <a:p>
                      <a:pPr rtl="1">
                        <a:lnSpc>
                          <a:spcPct val="200000"/>
                        </a:lnSpc>
                      </a:pPr>
                      <a:r>
                        <a:rPr lang="fa-IR" sz="1800" kern="1200" dirty="0" smtClean="0">
                          <a:solidFill>
                            <a:srgbClr val="002060"/>
                          </a:solidFill>
                          <a:latin typeface="+mn-lt"/>
                          <a:ea typeface="+mn-ea"/>
                          <a:cs typeface="B Titr" pitchFamily="2" charset="-78"/>
                        </a:rPr>
                        <a:t>8-1-2- بازخوانی خط سازش و آثار و تبعات آن</a:t>
                      </a:r>
                      <a:endParaRPr lang="en-US" sz="1800" kern="1200" dirty="0" smtClean="0">
                        <a:solidFill>
                          <a:srgbClr val="002060"/>
                        </a:solidFill>
                        <a:latin typeface="+mn-lt"/>
                        <a:ea typeface="+mn-ea"/>
                        <a:cs typeface="B Titr" pitchFamily="2" charset="-78"/>
                      </a:endParaRPr>
                    </a:p>
                    <a:p>
                      <a:pPr rtl="1">
                        <a:lnSpc>
                          <a:spcPct val="200000"/>
                        </a:lnSpc>
                      </a:pPr>
                      <a:r>
                        <a:rPr lang="fa-IR" sz="1800" kern="1200" dirty="0" smtClean="0">
                          <a:solidFill>
                            <a:srgbClr val="C00000"/>
                          </a:solidFill>
                          <a:latin typeface="+mn-lt"/>
                          <a:ea typeface="+mn-ea"/>
                          <a:cs typeface="B Titr" pitchFamily="2" charset="-78"/>
                        </a:rPr>
                        <a:t>9- 1-2- حساس سازی افکار عمومی در خصوص تغییر رفتار سیاسیون در مواجهه با آمریکا</a:t>
                      </a:r>
                      <a:endParaRPr lang="en-US" sz="1800" kern="1200" dirty="0" smtClean="0">
                        <a:solidFill>
                          <a:srgbClr val="C00000"/>
                        </a:solidFill>
                        <a:latin typeface="+mn-lt"/>
                        <a:ea typeface="+mn-ea"/>
                        <a:cs typeface="B Titr" pitchFamily="2" charset="-78"/>
                      </a:endParaRPr>
                    </a:p>
                    <a:p>
                      <a:pPr rtl="1">
                        <a:lnSpc>
                          <a:spcPct val="200000"/>
                        </a:lnSpc>
                      </a:pPr>
                      <a:r>
                        <a:rPr lang="fa-IR" sz="1800" kern="1200" dirty="0" smtClean="0">
                          <a:solidFill>
                            <a:srgbClr val="7030A0"/>
                          </a:solidFill>
                          <a:latin typeface="+mn-lt"/>
                          <a:ea typeface="+mn-ea"/>
                          <a:cs typeface="B Titr" pitchFamily="2" charset="-78"/>
                        </a:rPr>
                        <a:t>10- 1-2- برجسته سازی قدرت و توان و ظرفیت های ایران</a:t>
                      </a:r>
                      <a:endParaRPr lang="en-US" sz="1800" kern="1200" dirty="0" smtClean="0">
                        <a:solidFill>
                          <a:srgbClr val="7030A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wheel spokes="2"/>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24</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928794" y="1857364"/>
          <a:ext cx="7215206" cy="5044440"/>
        </p:xfrm>
        <a:graphic>
          <a:graphicData uri="http://schemas.openxmlformats.org/drawingml/2006/table">
            <a:tbl>
              <a:tblPr>
                <a:tableStyleId>{5C22544A-7EE6-4342-B048-85BDC9FD1C3A}</a:tableStyleId>
              </a:tblPr>
              <a:tblGrid>
                <a:gridCol w="7215206"/>
              </a:tblGrid>
              <a:tr h="5000636">
                <a:tc>
                  <a:txBody>
                    <a:bodyPr/>
                    <a:lstStyle/>
                    <a:p>
                      <a:pPr rtl="1">
                        <a:lnSpc>
                          <a:spcPct val="200000"/>
                        </a:lnSpc>
                      </a:pPr>
                      <a:r>
                        <a:rPr lang="fa-IR" sz="2000" kern="1200" dirty="0" smtClean="0">
                          <a:solidFill>
                            <a:schemeClr val="dk1"/>
                          </a:solidFill>
                          <a:latin typeface="+mn-lt"/>
                          <a:ea typeface="+mn-ea"/>
                          <a:cs typeface="B Titr" pitchFamily="2" charset="-78"/>
                        </a:rPr>
                        <a:t> </a:t>
                      </a:r>
                      <a:r>
                        <a:rPr lang="fa-IR" sz="2400" b="1" kern="1200" dirty="0" smtClean="0">
                          <a:solidFill>
                            <a:srgbClr val="C00000"/>
                          </a:solidFill>
                          <a:latin typeface="+mn-lt"/>
                          <a:ea typeface="+mn-ea"/>
                          <a:cs typeface="B Titr" pitchFamily="2" charset="-78"/>
                        </a:rPr>
                        <a:t>2-آگاه سازی از نقشه دشمن در به سازش کشاندن نظام</a:t>
                      </a:r>
                      <a:endParaRPr lang="en-US" sz="2400" kern="1200" dirty="0" smtClean="0">
                        <a:solidFill>
                          <a:srgbClr val="C00000"/>
                        </a:solidFill>
                        <a:latin typeface="+mn-lt"/>
                        <a:ea typeface="+mn-ea"/>
                        <a:cs typeface="B Titr" pitchFamily="2" charset="-78"/>
                      </a:endParaRPr>
                    </a:p>
                    <a:p>
                      <a:pPr rtl="1">
                        <a:lnSpc>
                          <a:spcPct val="200000"/>
                        </a:lnSpc>
                      </a:pPr>
                      <a:r>
                        <a:rPr lang="fa-IR" sz="2000" kern="1200" dirty="0" smtClean="0">
                          <a:solidFill>
                            <a:srgbClr val="002060"/>
                          </a:solidFill>
                          <a:latin typeface="+mn-lt"/>
                          <a:ea typeface="+mn-ea"/>
                          <a:cs typeface="B Titr" pitchFamily="2" charset="-78"/>
                        </a:rPr>
                        <a:t>از طریق:</a:t>
                      </a:r>
                    </a:p>
                    <a:p>
                      <a:pPr rtl="1">
                        <a:lnSpc>
                          <a:spcPct val="200000"/>
                        </a:lnSpc>
                      </a:pPr>
                      <a:endParaRPr lang="en-US" sz="2000" kern="1200" dirty="0" smtClean="0">
                        <a:solidFill>
                          <a:schemeClr val="dk1"/>
                        </a:solidFill>
                        <a:latin typeface="+mn-lt"/>
                        <a:ea typeface="+mn-ea"/>
                        <a:cs typeface="B Titr" pitchFamily="2" charset="-78"/>
                      </a:endParaRPr>
                    </a:p>
                    <a:p>
                      <a:pPr rtl="1">
                        <a:lnSpc>
                          <a:spcPct val="200000"/>
                        </a:lnSpc>
                      </a:pPr>
                      <a:r>
                        <a:rPr lang="fa-IR" sz="1800" kern="1200" dirty="0" smtClean="0">
                          <a:solidFill>
                            <a:srgbClr val="0070C0"/>
                          </a:solidFill>
                          <a:latin typeface="+mn-lt"/>
                          <a:ea typeface="+mn-ea"/>
                          <a:cs typeface="B Titr" pitchFamily="2" charset="-78"/>
                        </a:rPr>
                        <a:t>1- 2-افشای سناریوی دشمن در استراتژی تغییر محاسبات و باورها(نفوذ)</a:t>
                      </a:r>
                      <a:endParaRPr lang="en-US" sz="1800" kern="1200" dirty="0" smtClean="0">
                        <a:solidFill>
                          <a:srgbClr val="0070C0"/>
                        </a:solidFill>
                        <a:latin typeface="+mn-lt"/>
                        <a:ea typeface="+mn-ea"/>
                        <a:cs typeface="B Titr" pitchFamily="2" charset="-78"/>
                      </a:endParaRPr>
                    </a:p>
                    <a:p>
                      <a:pPr rtl="1">
                        <a:lnSpc>
                          <a:spcPct val="200000"/>
                        </a:lnSpc>
                      </a:pPr>
                      <a:r>
                        <a:rPr lang="fa-IR" sz="1800" kern="1200" dirty="0" smtClean="0">
                          <a:solidFill>
                            <a:srgbClr val="7030A0"/>
                          </a:solidFill>
                          <a:latin typeface="+mn-lt"/>
                          <a:ea typeface="+mn-ea"/>
                          <a:cs typeface="B Titr" pitchFamily="2" charset="-78"/>
                        </a:rPr>
                        <a:t>2-2- روشنگری ابعاد توطئه دشمن در جنگ نرم اقتصادی امنیتی</a:t>
                      </a:r>
                      <a:endParaRPr lang="en-US" sz="1800" kern="1200" dirty="0" smtClean="0">
                        <a:solidFill>
                          <a:srgbClr val="7030A0"/>
                        </a:solidFill>
                        <a:latin typeface="+mn-lt"/>
                        <a:ea typeface="+mn-ea"/>
                        <a:cs typeface="B Titr" pitchFamily="2" charset="-78"/>
                      </a:endParaRPr>
                    </a:p>
                    <a:p>
                      <a:pPr rtl="1">
                        <a:lnSpc>
                          <a:spcPct val="200000"/>
                        </a:lnSpc>
                      </a:pPr>
                      <a:r>
                        <a:rPr lang="fa-IR" sz="1800" kern="1200" dirty="0" smtClean="0">
                          <a:solidFill>
                            <a:schemeClr val="accent6">
                              <a:lumMod val="50000"/>
                            </a:schemeClr>
                          </a:solidFill>
                          <a:latin typeface="+mn-lt"/>
                          <a:ea typeface="+mn-ea"/>
                          <a:cs typeface="B Titr" pitchFamily="2" charset="-78"/>
                        </a:rPr>
                        <a:t>3- 2- تبیین سرانجام تغییر محاسبات که اضمحلال نظام می باشد</a:t>
                      </a:r>
                      <a:endParaRPr lang="en-US" sz="1800" kern="1200" dirty="0" smtClean="0">
                        <a:solidFill>
                          <a:schemeClr val="accent6">
                            <a:lumMod val="50000"/>
                          </a:schemeClr>
                        </a:solidFill>
                        <a:latin typeface="+mn-lt"/>
                        <a:ea typeface="+mn-ea"/>
                        <a:cs typeface="B Titr" pitchFamily="2" charset="-78"/>
                      </a:endParaRPr>
                    </a:p>
                    <a:p>
                      <a:pPr rtl="1">
                        <a:lnSpc>
                          <a:spcPct val="200000"/>
                        </a:lnSpc>
                      </a:pPr>
                      <a:r>
                        <a:rPr lang="fa-IR" sz="1800" kern="1200" dirty="0" smtClean="0">
                          <a:solidFill>
                            <a:srgbClr val="C00000"/>
                          </a:solidFill>
                          <a:latin typeface="+mn-lt"/>
                          <a:ea typeface="+mn-ea"/>
                          <a:cs typeface="B Titr" pitchFamily="2" charset="-78"/>
                        </a:rPr>
                        <a:t>4-2- تبیین پیامدها و عوارض گسترده تسلیم در برابر دشمن</a:t>
                      </a:r>
                      <a:endParaRPr lang="en-US" sz="1800" kern="1200" dirty="0" smtClean="0">
                        <a:solidFill>
                          <a:srgbClr val="C00000"/>
                        </a:solidFill>
                        <a:latin typeface="+mn-lt"/>
                        <a:ea typeface="+mn-ea"/>
                        <a:cs typeface="B Titr" pitchFamily="2" charset="-78"/>
                      </a:endParaRPr>
                    </a:p>
                    <a:p>
                      <a:pPr rtl="1">
                        <a:lnSpc>
                          <a:spcPct val="200000"/>
                        </a:lnSpc>
                      </a:pPr>
                      <a:r>
                        <a:rPr lang="fa-IR" sz="1800" kern="1200" dirty="0" smtClean="0">
                          <a:solidFill>
                            <a:schemeClr val="dk1"/>
                          </a:solidFill>
                          <a:latin typeface="+mn-lt"/>
                          <a:ea typeface="+mn-ea"/>
                          <a:cs typeface="B Titr" pitchFamily="2" charset="-78"/>
                        </a:rPr>
                        <a:t>5-2- تبیین توان نظام در مقابله با نقشه دشمن</a:t>
                      </a:r>
                      <a:endParaRPr lang="en-US" sz="1800" kern="1200" dirty="0" smtClean="0">
                        <a:solidFill>
                          <a:schemeClr val="dk1"/>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
        <p:nvSpPr>
          <p:cNvPr id="7" name="Down Arrow 6"/>
          <p:cNvSpPr/>
          <p:nvPr/>
        </p:nvSpPr>
        <p:spPr>
          <a:xfrm>
            <a:off x="7786710" y="3214686"/>
            <a:ext cx="64294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68445"/>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25</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928794" y="1857364"/>
          <a:ext cx="7215206" cy="5000636"/>
        </p:xfrm>
        <a:graphic>
          <a:graphicData uri="http://schemas.openxmlformats.org/drawingml/2006/table">
            <a:tbl>
              <a:tblPr>
                <a:tableStyleId>{5C22544A-7EE6-4342-B048-85BDC9FD1C3A}</a:tableStyleId>
              </a:tblPr>
              <a:tblGrid>
                <a:gridCol w="7215206"/>
              </a:tblGrid>
              <a:tr h="5000636">
                <a:tc>
                  <a:txBody>
                    <a:bodyPr/>
                    <a:lstStyle/>
                    <a:p>
                      <a:pPr marL="0" marR="0" indent="0" algn="r" defTabSz="914400" rtl="1" eaLnBrk="1" fontAlgn="auto" latinLnBrk="0" hangingPunct="1">
                        <a:lnSpc>
                          <a:spcPct val="200000"/>
                        </a:lnSpc>
                        <a:spcBef>
                          <a:spcPts val="0"/>
                        </a:spcBef>
                        <a:spcAft>
                          <a:spcPts val="0"/>
                        </a:spcAft>
                        <a:buClrTx/>
                        <a:buSzTx/>
                        <a:buFontTx/>
                        <a:buNone/>
                        <a:tabLst/>
                        <a:defRPr/>
                      </a:pPr>
                      <a:r>
                        <a:rPr lang="fa-IR" sz="2400" kern="1200" dirty="0" smtClean="0">
                          <a:solidFill>
                            <a:schemeClr val="dk1"/>
                          </a:solidFill>
                          <a:latin typeface="+mn-lt"/>
                          <a:ea typeface="+mn-ea"/>
                          <a:cs typeface="B Titr" pitchFamily="2" charset="-78"/>
                        </a:rPr>
                        <a:t> </a:t>
                      </a:r>
                      <a:r>
                        <a:rPr lang="fa-IR" sz="2000" kern="1200" dirty="0" smtClean="0">
                          <a:solidFill>
                            <a:schemeClr val="dk1"/>
                          </a:solidFill>
                          <a:latin typeface="+mn-lt"/>
                          <a:ea typeface="+mn-ea"/>
                          <a:cs typeface="B Titr" pitchFamily="2" charset="-78"/>
                        </a:rPr>
                        <a:t> </a:t>
                      </a:r>
                      <a:r>
                        <a:rPr lang="fa-IR" sz="2400" b="1" kern="1200" dirty="0" smtClean="0">
                          <a:solidFill>
                            <a:srgbClr val="C00000"/>
                          </a:solidFill>
                          <a:latin typeface="+mn-lt"/>
                          <a:ea typeface="+mn-ea"/>
                          <a:cs typeface="B Titr" pitchFamily="2" charset="-78"/>
                        </a:rPr>
                        <a:t>2-آگاه سازی از نقشه دشمن در به سازش کشاندن نظام</a:t>
                      </a:r>
                      <a:endParaRPr lang="en-US" sz="2400" kern="1200" dirty="0" smtClean="0">
                        <a:solidFill>
                          <a:srgbClr val="C00000"/>
                        </a:solidFill>
                        <a:latin typeface="+mn-lt"/>
                        <a:ea typeface="+mn-ea"/>
                        <a:cs typeface="B Titr" pitchFamily="2" charset="-78"/>
                      </a:endParaRPr>
                    </a:p>
                    <a:p>
                      <a:pPr rtl="1">
                        <a:lnSpc>
                          <a:spcPct val="200000"/>
                        </a:lnSpc>
                      </a:pPr>
                      <a:r>
                        <a:rPr lang="fa-IR" sz="2000" kern="1200" dirty="0" smtClean="0">
                          <a:solidFill>
                            <a:srgbClr val="002060"/>
                          </a:solidFill>
                          <a:latin typeface="+mn-lt"/>
                          <a:ea typeface="+mn-ea"/>
                          <a:cs typeface="B Titr" pitchFamily="2" charset="-78"/>
                        </a:rPr>
                        <a:t>6-2- تبیین تکلیف رهبری و مردم در حفظ کیان اسلام</a:t>
                      </a:r>
                      <a:endParaRPr lang="en-US" sz="2000" kern="1200" dirty="0" smtClean="0">
                        <a:solidFill>
                          <a:srgbClr val="002060"/>
                        </a:solidFill>
                        <a:latin typeface="+mn-lt"/>
                        <a:ea typeface="+mn-ea"/>
                        <a:cs typeface="B Titr" pitchFamily="2" charset="-78"/>
                      </a:endParaRPr>
                    </a:p>
                    <a:p>
                      <a:pPr rtl="1">
                        <a:lnSpc>
                          <a:spcPct val="200000"/>
                        </a:lnSpc>
                      </a:pPr>
                      <a:r>
                        <a:rPr lang="fa-IR" sz="2000" kern="1200" dirty="0" smtClean="0">
                          <a:solidFill>
                            <a:srgbClr val="7030A0"/>
                          </a:solidFill>
                          <a:latin typeface="+mn-lt"/>
                          <a:ea typeface="+mn-ea"/>
                          <a:cs typeface="B Titr" pitchFamily="2" charset="-78"/>
                        </a:rPr>
                        <a:t>7-2- تقویت عزم  و اراده مردم در تقابل با توطئه </a:t>
                      </a:r>
                      <a:endParaRPr lang="en-US" sz="2000" kern="1200" dirty="0" smtClean="0">
                        <a:solidFill>
                          <a:srgbClr val="7030A0"/>
                        </a:solidFill>
                        <a:latin typeface="+mn-lt"/>
                        <a:ea typeface="+mn-ea"/>
                        <a:cs typeface="B Titr" pitchFamily="2" charset="-78"/>
                      </a:endParaRPr>
                    </a:p>
                    <a:p>
                      <a:pPr rtl="1">
                        <a:lnSpc>
                          <a:spcPct val="200000"/>
                        </a:lnSpc>
                      </a:pPr>
                      <a:r>
                        <a:rPr lang="fa-IR" sz="2000" kern="1200" dirty="0" smtClean="0">
                          <a:solidFill>
                            <a:srgbClr val="008000"/>
                          </a:solidFill>
                          <a:latin typeface="+mn-lt"/>
                          <a:ea typeface="+mn-ea"/>
                          <a:cs typeface="B Titr" pitchFamily="2" charset="-78"/>
                        </a:rPr>
                        <a:t>8- 2- تبیین ابعاد توطئه دشمن در طول سه دهه گذشته</a:t>
                      </a:r>
                      <a:endParaRPr lang="en-US" sz="2000" kern="1200" dirty="0" smtClean="0">
                        <a:solidFill>
                          <a:srgbClr val="008000"/>
                        </a:solidFill>
                        <a:latin typeface="+mn-lt"/>
                        <a:ea typeface="+mn-ea"/>
                        <a:cs typeface="B Titr" pitchFamily="2" charset="-78"/>
                      </a:endParaRPr>
                    </a:p>
                    <a:p>
                      <a:pPr rtl="1">
                        <a:lnSpc>
                          <a:spcPct val="200000"/>
                        </a:lnSpc>
                      </a:pPr>
                      <a:r>
                        <a:rPr lang="fa-IR" sz="2000" kern="1200" dirty="0" smtClean="0">
                          <a:solidFill>
                            <a:srgbClr val="0070C0"/>
                          </a:solidFill>
                          <a:latin typeface="+mn-lt"/>
                          <a:ea typeface="+mn-ea"/>
                          <a:cs typeface="B Titr" pitchFamily="2" charset="-78"/>
                        </a:rPr>
                        <a:t>9-2-تشریح ابعاد دشمنی جریان سلطه درقبال جهان اسلام و اهانت به مقدسات</a:t>
                      </a:r>
                      <a:endParaRPr lang="en-US" sz="2000" kern="1200" dirty="0" smtClean="0">
                        <a:solidFill>
                          <a:srgbClr val="0070C0"/>
                        </a:solidFill>
                        <a:latin typeface="+mn-lt"/>
                        <a:ea typeface="+mn-ea"/>
                        <a:cs typeface="B Titr" pitchFamily="2" charset="-78"/>
                      </a:endParaRPr>
                    </a:p>
                    <a:p>
                      <a:pPr rtl="1">
                        <a:lnSpc>
                          <a:spcPct val="200000"/>
                        </a:lnSpc>
                      </a:pPr>
                      <a:r>
                        <a:rPr lang="fa-IR" sz="2000" kern="1200" dirty="0" smtClean="0">
                          <a:solidFill>
                            <a:srgbClr val="FF0000"/>
                          </a:solidFill>
                          <a:latin typeface="+mn-lt"/>
                          <a:ea typeface="+mn-ea"/>
                          <a:cs typeface="B Titr" pitchFamily="2" charset="-78"/>
                        </a:rPr>
                        <a:t>10-2- تبیین فلسفه تمرکز جبهه استکبار روی منطقه غرب آسیا(خاورمیانه)</a:t>
                      </a:r>
                      <a:endParaRPr lang="en-US" sz="2000" kern="1200" dirty="0" smtClean="0">
                        <a:solidFill>
                          <a:srgbClr val="FF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wheel spokes="3"/>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96053"/>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26</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714480" y="1714488"/>
          <a:ext cx="7715304" cy="5143512"/>
        </p:xfrm>
        <a:graphic>
          <a:graphicData uri="http://schemas.openxmlformats.org/drawingml/2006/table">
            <a:tbl>
              <a:tblPr>
                <a:tableStyleId>{5C22544A-7EE6-4342-B048-85BDC9FD1C3A}</a:tableStyleId>
              </a:tblPr>
              <a:tblGrid>
                <a:gridCol w="7715304"/>
              </a:tblGrid>
              <a:tr h="5143512">
                <a:tc>
                  <a:txBody>
                    <a:bodyPr/>
                    <a:lstStyle/>
                    <a:p>
                      <a:pPr rtl="1">
                        <a:lnSpc>
                          <a:spcPct val="150000"/>
                        </a:lnSpc>
                      </a:pPr>
                      <a:r>
                        <a:rPr lang="fa-IR" sz="1600" kern="1200" dirty="0" smtClean="0">
                          <a:solidFill>
                            <a:schemeClr val="dk1"/>
                          </a:solidFill>
                          <a:latin typeface="+mn-lt"/>
                          <a:ea typeface="+mn-ea"/>
                          <a:cs typeface="+mn-cs"/>
                        </a:rPr>
                        <a:t> </a:t>
                      </a:r>
                      <a:r>
                        <a:rPr lang="fa-IR" sz="1800" kern="1200" dirty="0" smtClean="0">
                          <a:solidFill>
                            <a:schemeClr val="dk1"/>
                          </a:solidFill>
                          <a:latin typeface="+mn-lt"/>
                          <a:ea typeface="+mn-ea"/>
                          <a:cs typeface="+mn-cs"/>
                        </a:rPr>
                        <a:t> </a:t>
                      </a:r>
                      <a:r>
                        <a:rPr lang="fa-IR" sz="2000" b="1" kern="1200" dirty="0" smtClean="0">
                          <a:solidFill>
                            <a:srgbClr val="C00000"/>
                          </a:solidFill>
                          <a:latin typeface="+mn-lt"/>
                          <a:ea typeface="+mn-ea"/>
                          <a:cs typeface="B Titr" pitchFamily="2" charset="-78"/>
                        </a:rPr>
                        <a:t>3-افشای تزلزل در ارکان نظام سلطه </a:t>
                      </a:r>
                    </a:p>
                    <a:p>
                      <a:pPr rtl="1">
                        <a:lnSpc>
                          <a:spcPct val="150000"/>
                        </a:lnSpc>
                      </a:pPr>
                      <a:r>
                        <a:rPr lang="fa-IR" sz="2400" b="1" kern="1200" dirty="0" smtClean="0">
                          <a:solidFill>
                            <a:srgbClr val="C00000"/>
                          </a:solidFill>
                          <a:latin typeface="+mn-lt"/>
                          <a:ea typeface="+mn-ea"/>
                          <a:cs typeface="B Titr" pitchFamily="2" charset="-78"/>
                        </a:rPr>
                        <a:t>           </a:t>
                      </a:r>
                      <a:r>
                        <a:rPr lang="fa-IR" sz="2400" kern="1200" dirty="0" smtClean="0">
                          <a:solidFill>
                            <a:srgbClr val="0070C0"/>
                          </a:solidFill>
                          <a:latin typeface="+mn-lt"/>
                          <a:ea typeface="+mn-ea"/>
                          <a:cs typeface="B Titr" pitchFamily="2" charset="-78"/>
                        </a:rPr>
                        <a:t>از طریق:</a:t>
                      </a:r>
                    </a:p>
                    <a:p>
                      <a:pPr rtl="1">
                        <a:lnSpc>
                          <a:spcPct val="200000"/>
                        </a:lnSpc>
                      </a:pPr>
                      <a:endParaRPr lang="fa-IR" sz="2000" kern="1200" dirty="0" smtClean="0">
                        <a:solidFill>
                          <a:schemeClr val="dk1"/>
                        </a:solidFill>
                        <a:latin typeface="+mn-lt"/>
                        <a:ea typeface="+mn-ea"/>
                        <a:cs typeface="B Titr" pitchFamily="2" charset="-78"/>
                      </a:endParaRPr>
                    </a:p>
                    <a:p>
                      <a:pPr rtl="1">
                        <a:lnSpc>
                          <a:spcPct val="200000"/>
                        </a:lnSpc>
                      </a:pPr>
                      <a:r>
                        <a:rPr lang="fa-IR" sz="1800" kern="1200" dirty="0" smtClean="0">
                          <a:solidFill>
                            <a:schemeClr val="accent4">
                              <a:lumMod val="50000"/>
                            </a:schemeClr>
                          </a:solidFill>
                          <a:latin typeface="+mn-lt"/>
                          <a:ea typeface="+mn-ea"/>
                          <a:cs typeface="B Titr" pitchFamily="2" charset="-78"/>
                        </a:rPr>
                        <a:t>1-3- تبیین ابعاد بحران اقتصادی و اجتماعی در اروپا</a:t>
                      </a:r>
                      <a:endParaRPr lang="en-US" sz="1800" kern="1200" dirty="0" smtClean="0">
                        <a:solidFill>
                          <a:schemeClr val="accent4">
                            <a:lumMod val="50000"/>
                          </a:schemeClr>
                        </a:solidFill>
                        <a:latin typeface="+mn-lt"/>
                        <a:ea typeface="+mn-ea"/>
                        <a:cs typeface="B Titr" pitchFamily="2" charset="-78"/>
                      </a:endParaRPr>
                    </a:p>
                    <a:p>
                      <a:pPr rtl="1">
                        <a:lnSpc>
                          <a:spcPct val="200000"/>
                        </a:lnSpc>
                      </a:pPr>
                      <a:r>
                        <a:rPr lang="fa-IR" sz="1800" kern="1200" dirty="0" smtClean="0">
                          <a:solidFill>
                            <a:srgbClr val="002060"/>
                          </a:solidFill>
                          <a:latin typeface="+mn-lt"/>
                          <a:ea typeface="+mn-ea"/>
                          <a:cs typeface="B Titr" pitchFamily="2" charset="-78"/>
                        </a:rPr>
                        <a:t>2-3- تشریح نابسامانی های اقتصادی در آمریکا، با بدهکاری 17 هزار میلیارد دلاری</a:t>
                      </a:r>
                      <a:endParaRPr lang="en-US" sz="1800" kern="1200" dirty="0" smtClean="0">
                        <a:solidFill>
                          <a:srgbClr val="002060"/>
                        </a:solidFill>
                        <a:latin typeface="+mn-lt"/>
                        <a:ea typeface="+mn-ea"/>
                        <a:cs typeface="B Titr" pitchFamily="2" charset="-78"/>
                      </a:endParaRPr>
                    </a:p>
                    <a:p>
                      <a:pPr rtl="1">
                        <a:lnSpc>
                          <a:spcPct val="200000"/>
                        </a:lnSpc>
                      </a:pPr>
                      <a:r>
                        <a:rPr lang="fa-IR" sz="1800" kern="1200" dirty="0" smtClean="0">
                          <a:solidFill>
                            <a:srgbClr val="FF0000"/>
                          </a:solidFill>
                          <a:latin typeface="+mn-lt"/>
                          <a:ea typeface="+mn-ea"/>
                          <a:cs typeface="B Titr" pitchFamily="2" charset="-78"/>
                        </a:rPr>
                        <a:t>3-3- تبیین ابعاد و تبعات شکست آمریکا در عراق و افغانستان و سوریه</a:t>
                      </a:r>
                      <a:endParaRPr lang="en-US" sz="1800" kern="1200" dirty="0" smtClean="0">
                        <a:solidFill>
                          <a:srgbClr val="FF0000"/>
                        </a:solidFill>
                        <a:latin typeface="+mn-lt"/>
                        <a:ea typeface="+mn-ea"/>
                        <a:cs typeface="B Titr" pitchFamily="2" charset="-78"/>
                      </a:endParaRPr>
                    </a:p>
                    <a:p>
                      <a:pPr rtl="1">
                        <a:lnSpc>
                          <a:spcPct val="200000"/>
                        </a:lnSpc>
                      </a:pPr>
                      <a:r>
                        <a:rPr lang="fa-IR" sz="1800" kern="1200" dirty="0" smtClean="0">
                          <a:solidFill>
                            <a:srgbClr val="7030A0"/>
                          </a:solidFill>
                          <a:latin typeface="+mn-lt"/>
                          <a:ea typeface="+mn-ea"/>
                          <a:cs typeface="B Titr" pitchFamily="2" charset="-78"/>
                        </a:rPr>
                        <a:t>4- 3-بیان روند بیداری اسلامی و هویت یابی ملتهای مسلمان منطقه</a:t>
                      </a:r>
                      <a:endParaRPr lang="en-US" sz="1800" kern="1200" dirty="0" smtClean="0">
                        <a:solidFill>
                          <a:srgbClr val="7030A0"/>
                        </a:solidFill>
                        <a:latin typeface="+mn-lt"/>
                        <a:ea typeface="+mn-ea"/>
                        <a:cs typeface="B Titr" pitchFamily="2" charset="-78"/>
                      </a:endParaRPr>
                    </a:p>
                    <a:p>
                      <a:pPr rtl="1">
                        <a:lnSpc>
                          <a:spcPct val="200000"/>
                        </a:lnSpc>
                      </a:pPr>
                      <a:r>
                        <a:rPr lang="fa-IR" sz="1800" kern="1200" dirty="0" smtClean="0">
                          <a:solidFill>
                            <a:srgbClr val="C00000"/>
                          </a:solidFill>
                          <a:latin typeface="+mn-lt"/>
                          <a:ea typeface="+mn-ea"/>
                          <a:cs typeface="B Titr" pitchFamily="2" charset="-78"/>
                        </a:rPr>
                        <a:t>5-3-بازخوانی پرونده شکست جبهه سلطه درجنگ با حزب الله، ‌غزه،عراق،افغانستان و سوریه</a:t>
                      </a:r>
                      <a:endParaRPr lang="en-US" sz="1800" kern="1200" dirty="0" smtClean="0">
                        <a:solidFill>
                          <a:srgbClr val="C0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
        <p:nvSpPr>
          <p:cNvPr id="11" name="Down Arrow 10"/>
          <p:cNvSpPr/>
          <p:nvPr/>
        </p:nvSpPr>
        <p:spPr>
          <a:xfrm>
            <a:off x="6929454" y="2714620"/>
            <a:ext cx="50006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68445"/>
      </p:ext>
    </p:extLst>
  </p:cSld>
  <p:clrMapOvr>
    <a:masterClrMapping/>
  </p:clrMapOvr>
  <p:transition spd="slow">
    <p:pull dir="ru"/>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fontScale="90000"/>
          </a:bodyPr>
          <a:lstStyle/>
          <a:p>
            <a:r>
              <a:rPr lang="fa-IR" sz="3600" dirty="0" smtClean="0">
                <a:solidFill>
                  <a:schemeClr val="dk1"/>
                </a:solidFill>
                <a:cs typeface="B Titr" pitchFamily="2" charset="-78"/>
              </a:rPr>
              <a:t>بخش دوم: راهبردها و راه کارهای مقابله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27</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857356" y="1714488"/>
          <a:ext cx="7286644" cy="5867400"/>
        </p:xfrm>
        <a:graphic>
          <a:graphicData uri="http://schemas.openxmlformats.org/drawingml/2006/table">
            <a:tbl>
              <a:tblPr>
                <a:tableStyleId>{5C22544A-7EE6-4342-B048-85BDC9FD1C3A}</a:tableStyleId>
              </a:tblPr>
              <a:tblGrid>
                <a:gridCol w="7286644"/>
              </a:tblGrid>
              <a:tr h="5143512">
                <a:tc>
                  <a:txBody>
                    <a:bodyPr/>
                    <a:lstStyle/>
                    <a:p>
                      <a:pPr rtl="1">
                        <a:lnSpc>
                          <a:spcPct val="200000"/>
                        </a:lnSpc>
                      </a:pPr>
                      <a:r>
                        <a:rPr lang="fa-IR" sz="1800" kern="1200" dirty="0" smtClean="0">
                          <a:solidFill>
                            <a:srgbClr val="C00000"/>
                          </a:solidFill>
                          <a:latin typeface="+mn-lt"/>
                          <a:ea typeface="+mn-ea"/>
                          <a:cs typeface="+mn-cs"/>
                        </a:rPr>
                        <a:t> </a:t>
                      </a:r>
                      <a:r>
                        <a:rPr lang="fa-IR" sz="2000" kern="1200" dirty="0" smtClean="0">
                          <a:solidFill>
                            <a:srgbClr val="C00000"/>
                          </a:solidFill>
                          <a:latin typeface="+mn-lt"/>
                          <a:ea typeface="+mn-ea"/>
                          <a:cs typeface="B Titr" pitchFamily="2" charset="-78"/>
                        </a:rPr>
                        <a:t> </a:t>
                      </a:r>
                      <a:r>
                        <a:rPr lang="fa-IR" sz="2000" b="1" kern="1200" dirty="0" smtClean="0">
                          <a:solidFill>
                            <a:srgbClr val="C00000"/>
                          </a:solidFill>
                          <a:latin typeface="+mn-lt"/>
                          <a:ea typeface="+mn-ea"/>
                          <a:cs typeface="B Titr" pitchFamily="2" charset="-78"/>
                        </a:rPr>
                        <a:t>4- تبیین پیشرفت‌های اقتصادی و ظرفیت‌های کلان نظام در قبال راهبرد دشمن</a:t>
                      </a:r>
                      <a:endParaRPr lang="en-US" sz="2000" kern="1200" dirty="0" smtClean="0">
                        <a:solidFill>
                          <a:srgbClr val="C00000"/>
                        </a:solidFill>
                        <a:latin typeface="+mn-lt"/>
                        <a:ea typeface="+mn-ea"/>
                        <a:cs typeface="B Titr" pitchFamily="2" charset="-78"/>
                      </a:endParaRPr>
                    </a:p>
                    <a:p>
                      <a:pPr rtl="1">
                        <a:lnSpc>
                          <a:spcPct val="200000"/>
                        </a:lnSpc>
                      </a:pPr>
                      <a:r>
                        <a:rPr lang="fa-IR" sz="2400" kern="1200" dirty="0" smtClean="0">
                          <a:solidFill>
                            <a:srgbClr val="0070C0"/>
                          </a:solidFill>
                          <a:latin typeface="+mn-lt"/>
                          <a:ea typeface="+mn-ea"/>
                          <a:cs typeface="B Titr" pitchFamily="2" charset="-78"/>
                        </a:rPr>
                        <a:t>از طریق:</a:t>
                      </a:r>
                    </a:p>
                    <a:p>
                      <a:pPr rtl="1">
                        <a:lnSpc>
                          <a:spcPct val="200000"/>
                        </a:lnSpc>
                      </a:pPr>
                      <a:endParaRPr lang="en-US" sz="1800" kern="1200" dirty="0" smtClean="0">
                        <a:solidFill>
                          <a:srgbClr val="0070C0"/>
                        </a:solidFill>
                        <a:latin typeface="+mn-lt"/>
                        <a:ea typeface="+mn-ea"/>
                        <a:cs typeface="B Titr" pitchFamily="2" charset="-78"/>
                      </a:endParaRPr>
                    </a:p>
                    <a:p>
                      <a:pPr rtl="1">
                        <a:lnSpc>
                          <a:spcPct val="200000"/>
                        </a:lnSpc>
                      </a:pPr>
                      <a:r>
                        <a:rPr lang="fa-IR" sz="1700" kern="1200" dirty="0" smtClean="0">
                          <a:solidFill>
                            <a:srgbClr val="002060"/>
                          </a:solidFill>
                          <a:latin typeface="+mn-lt"/>
                          <a:ea typeface="+mn-ea"/>
                          <a:cs typeface="B Titr" pitchFamily="2" charset="-78"/>
                        </a:rPr>
                        <a:t>1- 4- برجسته سازی قدرت مانور ایران با تکیه بر توانایی‌ها در تامین نیاز مردم</a:t>
                      </a:r>
                      <a:endParaRPr lang="en-US" sz="1700" kern="1200" dirty="0" smtClean="0">
                        <a:solidFill>
                          <a:srgbClr val="002060"/>
                        </a:solidFill>
                        <a:latin typeface="+mn-lt"/>
                        <a:ea typeface="+mn-ea"/>
                        <a:cs typeface="B Titr" pitchFamily="2" charset="-78"/>
                      </a:endParaRPr>
                    </a:p>
                    <a:p>
                      <a:pPr rtl="1">
                        <a:lnSpc>
                          <a:spcPct val="200000"/>
                        </a:lnSpc>
                      </a:pPr>
                      <a:r>
                        <a:rPr lang="fa-IR" sz="1700" kern="1200" dirty="0" smtClean="0">
                          <a:solidFill>
                            <a:srgbClr val="7030A0"/>
                          </a:solidFill>
                          <a:latin typeface="+mn-lt"/>
                          <a:ea typeface="+mn-ea"/>
                          <a:cs typeface="B Titr" pitchFamily="2" charset="-78"/>
                        </a:rPr>
                        <a:t>2-4- تبیین ظرفیت های بالای کشور در بخش ذخایر راهبردی و سرمایه‌های زیرساختی پیشرفت</a:t>
                      </a:r>
                      <a:endParaRPr lang="en-US" sz="1700" kern="1200" dirty="0" smtClean="0">
                        <a:solidFill>
                          <a:srgbClr val="7030A0"/>
                        </a:solidFill>
                        <a:latin typeface="+mn-lt"/>
                        <a:ea typeface="+mn-ea"/>
                        <a:cs typeface="B Titr" pitchFamily="2" charset="-78"/>
                      </a:endParaRPr>
                    </a:p>
                    <a:p>
                      <a:pPr rtl="1">
                        <a:lnSpc>
                          <a:spcPct val="200000"/>
                        </a:lnSpc>
                      </a:pPr>
                      <a:r>
                        <a:rPr lang="fa-IR" sz="1700" kern="1200" dirty="0" smtClean="0">
                          <a:solidFill>
                            <a:srgbClr val="C00000"/>
                          </a:solidFill>
                          <a:latin typeface="+mn-lt"/>
                          <a:ea typeface="+mn-ea"/>
                          <a:cs typeface="B Titr" pitchFamily="2" charset="-78"/>
                        </a:rPr>
                        <a:t>3-4- بیان ظرفیت های ایران در ریاست کنفرانس عدم تعهد و تعامل با کشورهای مستقل</a:t>
                      </a:r>
                      <a:endParaRPr lang="en-US" sz="1700" kern="1200" dirty="0" smtClean="0">
                        <a:solidFill>
                          <a:srgbClr val="C00000"/>
                        </a:solidFill>
                        <a:latin typeface="+mn-lt"/>
                        <a:ea typeface="+mn-ea"/>
                        <a:cs typeface="B Titr" pitchFamily="2" charset="-78"/>
                      </a:endParaRPr>
                    </a:p>
                    <a:p>
                      <a:pPr rtl="1">
                        <a:lnSpc>
                          <a:spcPct val="200000"/>
                        </a:lnSpc>
                      </a:pPr>
                      <a:r>
                        <a:rPr lang="fa-IR" sz="1700" kern="1200" dirty="0" smtClean="0">
                          <a:solidFill>
                            <a:schemeClr val="accent4">
                              <a:lumMod val="75000"/>
                            </a:schemeClr>
                          </a:solidFill>
                          <a:latin typeface="+mn-lt"/>
                          <a:ea typeface="+mn-ea"/>
                          <a:cs typeface="B Titr" pitchFamily="2" charset="-78"/>
                        </a:rPr>
                        <a:t>4-4- تبیین توان قدرت چانه زنی ایران با تکیه بر قدرت منطقه‌ای و توان بازدارندگی</a:t>
                      </a:r>
                      <a:endParaRPr lang="en-US" sz="1700" kern="1200" dirty="0" smtClean="0">
                        <a:solidFill>
                          <a:schemeClr val="accent4">
                            <a:lumMod val="75000"/>
                          </a:schemeClr>
                        </a:solidFill>
                        <a:latin typeface="+mn-lt"/>
                        <a:ea typeface="+mn-ea"/>
                        <a:cs typeface="B Titr" pitchFamily="2" charset="-78"/>
                      </a:endParaRPr>
                    </a:p>
                    <a:p>
                      <a:pPr rtl="1">
                        <a:lnSpc>
                          <a:spcPct val="200000"/>
                        </a:lnSpc>
                      </a:pPr>
                      <a:r>
                        <a:rPr lang="fa-IR" sz="1700" kern="1200" dirty="0" smtClean="0">
                          <a:solidFill>
                            <a:srgbClr val="0070C0"/>
                          </a:solidFill>
                          <a:latin typeface="+mn-lt"/>
                          <a:ea typeface="+mn-ea"/>
                          <a:cs typeface="B Titr" pitchFamily="2" charset="-78"/>
                        </a:rPr>
                        <a:t>5-4- تبیین اقتصاد مقاومتی و نقش آن در تقابل با سناریوی دشمن</a:t>
                      </a:r>
                      <a:endParaRPr lang="en-US" sz="1700" kern="1200" dirty="0" smtClean="0">
                        <a:solidFill>
                          <a:srgbClr val="0070C0"/>
                        </a:solidFill>
                        <a:latin typeface="+mn-lt"/>
                        <a:ea typeface="+mn-ea"/>
                        <a:cs typeface="B Titr" pitchFamily="2" charset="-78"/>
                      </a:endParaRPr>
                    </a:p>
                    <a:p>
                      <a:pPr rtl="1">
                        <a:lnSpc>
                          <a:spcPct val="200000"/>
                        </a:lnSpc>
                      </a:pPr>
                      <a:r>
                        <a:rPr lang="fa-IR" sz="1700" kern="1200" dirty="0" smtClean="0">
                          <a:solidFill>
                            <a:srgbClr val="FF0000"/>
                          </a:solidFill>
                          <a:latin typeface="+mn-lt"/>
                          <a:ea typeface="+mn-ea"/>
                          <a:cs typeface="B Titr" pitchFamily="2" charset="-78"/>
                        </a:rPr>
                        <a:t>6- 4-تبیین بحران‌های گوناگون از جمله بحران‌های اقتصادی و اجتماعی در آمریکا و اروپا</a:t>
                      </a:r>
                      <a:endParaRPr lang="en-US" sz="1700" kern="1200" dirty="0" smtClean="0">
                        <a:solidFill>
                          <a:srgbClr val="FF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
        <p:nvSpPr>
          <p:cNvPr id="7" name="Down Arrow 6"/>
          <p:cNvSpPr/>
          <p:nvPr/>
        </p:nvSpPr>
        <p:spPr>
          <a:xfrm>
            <a:off x="7643834" y="3000372"/>
            <a:ext cx="57150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68445"/>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a:bodyPr>
          <a:lstStyle/>
          <a:p>
            <a:pPr algn="ctr"/>
            <a:r>
              <a:rPr lang="fa-IR" sz="3600" b="1" dirty="0" smtClean="0">
                <a:solidFill>
                  <a:schemeClr val="dk1"/>
                </a:solidFill>
                <a:cs typeface="B Titr" pitchFamily="2" charset="-78"/>
              </a:rPr>
              <a:t>نتیجه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28</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857356" y="1714488"/>
          <a:ext cx="7286644" cy="5151120"/>
        </p:xfrm>
        <a:graphic>
          <a:graphicData uri="http://schemas.openxmlformats.org/drawingml/2006/table">
            <a:tbl>
              <a:tblPr>
                <a:tableStyleId>{5C22544A-7EE6-4342-B048-85BDC9FD1C3A}</a:tableStyleId>
              </a:tblPr>
              <a:tblGrid>
                <a:gridCol w="7286644"/>
              </a:tblGrid>
              <a:tr h="5143512">
                <a:tc>
                  <a:txBody>
                    <a:bodyPr/>
                    <a:lstStyle/>
                    <a:p>
                      <a:pPr rtl="1"/>
                      <a:r>
                        <a:rPr lang="fa-IR" sz="1800" kern="1200" dirty="0" smtClean="0">
                          <a:solidFill>
                            <a:srgbClr val="C00000"/>
                          </a:solidFill>
                          <a:latin typeface="+mn-lt"/>
                          <a:ea typeface="+mn-ea"/>
                          <a:cs typeface="+mn-cs"/>
                        </a:rPr>
                        <a:t> </a:t>
                      </a:r>
                      <a:endParaRPr lang="en-US" sz="1800" kern="1200" dirty="0" smtClean="0">
                        <a:solidFill>
                          <a:schemeClr val="dk1"/>
                        </a:solidFill>
                        <a:latin typeface="+mn-lt"/>
                        <a:ea typeface="+mn-ea"/>
                        <a:cs typeface="+mn-cs"/>
                      </a:endParaRPr>
                    </a:p>
                    <a:p>
                      <a:pPr algn="just" rtl="1">
                        <a:lnSpc>
                          <a:spcPct val="150000"/>
                        </a:lnSpc>
                      </a:pPr>
                      <a:r>
                        <a:rPr lang="fa-IR" sz="1800" kern="1200" dirty="0" smtClean="0">
                          <a:solidFill>
                            <a:schemeClr val="dk1"/>
                          </a:solidFill>
                          <a:latin typeface="+mn-lt"/>
                          <a:ea typeface="+mn-ea"/>
                          <a:cs typeface="B Titr" pitchFamily="2" charset="-78"/>
                        </a:rPr>
                        <a:t>نگاهی به مواضع مخالفان جمهوری اسلامی نشان می­دهد که جریان مخالف همچنان با استفاده از آموزه­ها، برنامه­ها و شیوه­های فتنه88 درصدد اقدام علیه جمهوری اسلامی ایران است. در واقع فتنه 88 همچنان که برای نیروهای انقلابی درس­های بزرگی دارد، جریان مخالف نیز آن را همچنان سرمشق اقدامات خود می­داند. نگاهی گذرا به رسانه­های مخالف نظام، به­ویژه رسانه­های آنان نشان می­دهد که جریان مخالف مترصد است از هر فرصتی برای زنده­کردن فتنه استفاده کند و حتی رفع حصر سران فتنه را تبدیل به مطالبه­ای در بین افکار عمومی کشور نماید. در واقع جریان مخالف به دنبال تطهیر سران فتنه و عادی­سازی وجهه آنان است. در حالی­که بازخوانی فتنه 88 نشان می­دهد که سران فتنه، با اصرار بر رفتارهای غیرقانونی خود چگونه امنیت ملی کشور را در معرض تهدید قرار دادند و در شرایطی که نظام حرکت تندی را به­سوی تعالی و پیشرفت تجربه می­کرد، برای مدتی در این حرکت اخلال ایجاد کردند. </a:t>
                      </a:r>
                      <a:endParaRPr lang="en-US" sz="1800" kern="1200" dirty="0" smtClean="0">
                        <a:solidFill>
                          <a:schemeClr val="dk1"/>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14290"/>
            <a:ext cx="6858048" cy="1143000"/>
          </a:xfrm>
          <a:solidFill>
            <a:srgbClr val="FFC000"/>
          </a:solidFill>
        </p:spPr>
        <p:txBody>
          <a:bodyPr>
            <a:noAutofit/>
          </a:bodyPr>
          <a:lstStyle/>
          <a:p>
            <a:r>
              <a:rPr lang="fa-IR" sz="2800" dirty="0" smtClean="0">
                <a:cs typeface="B Titr" pitchFamily="2" charset="-78"/>
              </a:rPr>
              <a:t/>
            </a:r>
            <a:br>
              <a:rPr lang="fa-IR" sz="2800" dirty="0" smtClean="0">
                <a:cs typeface="B Titr" pitchFamily="2" charset="-78"/>
              </a:rPr>
            </a:br>
            <a:r>
              <a:rPr lang="fa-IR" sz="3600" dirty="0" smtClean="0">
                <a:cs typeface="B Titr" pitchFamily="2" charset="-78"/>
              </a:rPr>
              <a:t>اشار:</a:t>
            </a:r>
            <a:r>
              <a:rPr lang="en-US" sz="2800" dirty="0" smtClean="0">
                <a:cs typeface="B Titr" pitchFamily="2" charset="-78"/>
              </a:rPr>
              <a:t/>
            </a:r>
            <a:br>
              <a:rPr lang="en-US" sz="2800" dirty="0" smtClean="0">
                <a:cs typeface="B Titr" pitchFamily="2" charset="-78"/>
              </a:rPr>
            </a:br>
            <a:endParaRPr lang="en-US" sz="2800" b="1" cap="none" spc="0" dirty="0">
              <a:ln w="17780" cmpd="sng">
                <a:solidFill>
                  <a:srgbClr val="FFFFFF"/>
                </a:solidFill>
                <a:prstDash val="solid"/>
                <a:miter lim="800000"/>
              </a:ln>
              <a:effectLst>
                <a:outerShdw blurRad="50800" algn="tl" rotWithShape="0">
                  <a:srgbClr val="000000"/>
                </a:outerShdw>
              </a:effectLst>
              <a:cs typeface="B Titr" pitchFamily="2" charset="-78"/>
            </a:endParaRPr>
          </a:p>
        </p:txBody>
      </p:sp>
      <p:sp>
        <p:nvSpPr>
          <p:cNvPr id="9" name="Slide Number Placeholder 8"/>
          <p:cNvSpPr>
            <a:spLocks noGrp="1"/>
          </p:cNvSpPr>
          <p:nvPr>
            <p:ph type="sldNum" sz="quarter" idx="12"/>
          </p:nvPr>
        </p:nvSpPr>
        <p:spPr/>
        <p:txBody>
          <a:bodyPr/>
          <a:lstStyle/>
          <a:p>
            <a:r>
              <a:rPr lang="fa-IR" dirty="0" smtClean="0">
                <a:solidFill>
                  <a:prstClr val="black"/>
                </a:solidFill>
                <a:cs typeface="B Titr" pitchFamily="2" charset="-78"/>
              </a:rPr>
              <a:t>2</a:t>
            </a:r>
            <a:endParaRPr lang="fa-IR" dirty="0">
              <a:solidFill>
                <a:prstClr val="black"/>
              </a:solidFill>
              <a:cs typeface="B Titr" pitchFamily="2" charset="-78"/>
            </a:endParaRPr>
          </a:p>
        </p:txBody>
      </p:sp>
      <p:sp>
        <p:nvSpPr>
          <p:cNvPr id="10" name="Rectangle 9"/>
          <p:cNvSpPr/>
          <p:nvPr/>
        </p:nvSpPr>
        <p:spPr>
          <a:xfrm>
            <a:off x="1857356" y="1785927"/>
            <a:ext cx="7286644" cy="1100045"/>
          </a:xfrm>
          <a:prstGeom prst="rect">
            <a:avLst/>
          </a:prstGeom>
        </p:spPr>
        <p:txBody>
          <a:bodyPr wrap="square">
            <a:spAutoFit/>
          </a:bodyPr>
          <a:lstStyle/>
          <a:p>
            <a:pPr>
              <a:lnSpc>
                <a:spcPct val="115000"/>
              </a:lnSpc>
              <a:buClr>
                <a:srgbClr val="BCA100"/>
              </a:buClr>
            </a:pPr>
            <a:r>
              <a:rPr lang="en-US" sz="2000" dirty="0" smtClean="0">
                <a:solidFill>
                  <a:prstClr val="black"/>
                </a:solidFill>
                <a:cs typeface="B Titr" pitchFamily="2" charset="-78"/>
              </a:rPr>
              <a:t/>
            </a:r>
            <a:br>
              <a:rPr lang="en-US" sz="2000" dirty="0" smtClean="0">
                <a:solidFill>
                  <a:prstClr val="black"/>
                </a:solidFill>
                <a:cs typeface="B Titr" pitchFamily="2" charset="-78"/>
              </a:rPr>
            </a:br>
            <a:r>
              <a:rPr lang="en-US" sz="2000" dirty="0" smtClean="0">
                <a:solidFill>
                  <a:prstClr val="black"/>
                </a:solidFill>
                <a:cs typeface="B Titr" pitchFamily="2" charset="-78"/>
              </a:rPr>
              <a:t/>
            </a:r>
            <a:br>
              <a:rPr lang="en-US" sz="2000" dirty="0" smtClean="0">
                <a:solidFill>
                  <a:prstClr val="black"/>
                </a:solidFill>
                <a:cs typeface="B Titr" pitchFamily="2" charset="-78"/>
              </a:rPr>
            </a:br>
            <a:endParaRPr lang="en-US" dirty="0">
              <a:solidFill>
                <a:prstClr val="black"/>
              </a:solidFill>
            </a:endParaRPr>
          </a:p>
        </p:txBody>
      </p:sp>
      <p:sp>
        <p:nvSpPr>
          <p:cNvPr id="15" name="Rectangle 14"/>
          <p:cNvSpPr/>
          <p:nvPr/>
        </p:nvSpPr>
        <p:spPr>
          <a:xfrm>
            <a:off x="285720" y="1857364"/>
            <a:ext cx="1285884" cy="3724096"/>
          </a:xfrm>
          <a:prstGeom prst="rect">
            <a:avLst/>
          </a:prstGeom>
          <a:solidFill>
            <a:srgbClr val="92D050"/>
          </a:solidFill>
        </p:spPr>
        <p:txBody>
          <a:bodyPr wrap="square">
            <a:spAutoFit/>
          </a:bodyPr>
          <a:lstStyle/>
          <a:p>
            <a:pPr algn="ctr">
              <a:lnSpc>
                <a:spcPct val="200000"/>
              </a:lnSpc>
            </a:pPr>
            <a:r>
              <a:rPr lang="fa-IR" sz="2000" dirty="0" smtClean="0">
                <a:solidFill>
                  <a:srgbClr val="990000"/>
                </a:solidFill>
                <a:cs typeface="B Titr" pitchFamily="2" charset="-78"/>
              </a:rPr>
              <a:t>تحلیلی بر واکاوی فتنه آینده </a:t>
            </a:r>
            <a:endParaRPr lang="en-US" sz="20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و</a:t>
            </a:r>
            <a:endParaRPr lang="en-US" dirty="0" smtClean="0">
              <a:solidFill>
                <a:srgbClr val="990000"/>
              </a:solidFill>
              <a:cs typeface="B Titr" pitchFamily="2" charset="-78"/>
            </a:endParaRPr>
          </a:p>
          <a:p>
            <a:pPr algn="ctr">
              <a:lnSpc>
                <a:spcPct val="200000"/>
              </a:lnSpc>
            </a:pPr>
            <a:r>
              <a:rPr lang="fa-IR" sz="2000" dirty="0" smtClean="0">
                <a:solidFill>
                  <a:srgbClr val="990000"/>
                </a:solidFill>
                <a:cs typeface="B Titr" pitchFamily="2" charset="-78"/>
              </a:rPr>
              <a:t>راهبردهای مقابله با آن</a:t>
            </a:r>
            <a:endParaRPr lang="en-US" sz="2000" dirty="0" smtClean="0">
              <a:solidFill>
                <a:srgbClr val="990000"/>
              </a:solidFill>
              <a:cs typeface="B Titr" pitchFamily="2" charset="-78"/>
            </a:endParaRPr>
          </a:p>
        </p:txBody>
      </p:sp>
      <p:sp>
        <p:nvSpPr>
          <p:cNvPr id="2049" name="Rectangle 1"/>
          <p:cNvSpPr>
            <a:spLocks noChangeArrowheads="1"/>
          </p:cNvSpPr>
          <p:nvPr/>
        </p:nvSpPr>
        <p:spPr bwMode="auto">
          <a:xfrm>
            <a:off x="1857356" y="2000240"/>
            <a:ext cx="7286644" cy="4662815"/>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lnSpc>
                <a:spcPct val="150000"/>
              </a:lnSpc>
              <a:spcBef>
                <a:spcPct val="0"/>
              </a:spcBef>
              <a:spcAft>
                <a:spcPct val="0"/>
              </a:spcAft>
            </a:pPr>
            <a:r>
              <a:rPr lang="ar-SA" dirty="0" smtClean="0">
                <a:cs typeface="B Titr" pitchFamily="2" charset="-78"/>
              </a:rPr>
              <a:t>نظام جمهوری اسلامي از بد</a:t>
            </a:r>
            <a:r>
              <a:rPr lang="fa-IR" dirty="0" smtClean="0">
                <a:cs typeface="B Titr" pitchFamily="2" charset="-78"/>
              </a:rPr>
              <a:t>و پیروزی </a:t>
            </a:r>
            <a:r>
              <a:rPr lang="ar-SA" dirty="0" smtClean="0">
                <a:cs typeface="B Titr" pitchFamily="2" charset="-78"/>
              </a:rPr>
              <a:t>تا به امروز در معرض انواع توطئه‌ها و دشمني‌هاي دشمنان داخلی و خارجی زخم‌خورده از انقلاب و امام</a:t>
            </a:r>
            <a:r>
              <a:rPr lang="ar-SA" sz="1200" dirty="0" smtClean="0">
                <a:cs typeface="B Titr" pitchFamily="2" charset="-78"/>
              </a:rPr>
              <a:t>(ره) </a:t>
            </a:r>
            <a:r>
              <a:rPr lang="ar-SA" dirty="0" smtClean="0">
                <a:cs typeface="B Titr" pitchFamily="2" charset="-78"/>
              </a:rPr>
              <a:t>بوده است و برای مبارزه و مقابله با آن راهبردها و تاکتیک های گوناگونی را طراحی و به منصه ظهور رسانده‌اند که غائله 18 تير 78 و فتنه خرداد 88 را مي‌توان از بزرگ‌ترين آن‌ها ناميد. فتنه88 ويژگي‌هاي خاصی داشت كه در هيچ فتنه‌اي در گذشته مشاهده نشده بود. نوع سازماندهي آن، حمايت برخي خواص و سکوت عافیت طلبانه بعضی مسئولان كشوري فاقد بصيرت از آن،‌ حمايت همه‌جانبه بيگانگان، يكي شدن همه ضدانقلابيون خارج‌ و داخل براي اولين بار و در يك كلام، مشاركت همه دشمنان نظام در يك اجماع نانوشته براي سرنگوني نظام، از ويژگي‌هاي منحصر به فرد اين فتنه است. در واقع، فتنه 88 هجمه‌اي همه‌جانبه به اصل و بنيان نظام اسلامی بود كه با همكاري همه دشمنان خارجي و داخلي و خيانت و حماقت سران فتنه به‌وقوع پيوست</a:t>
            </a:r>
            <a:r>
              <a:rPr lang="fa-IR" dirty="0" smtClean="0">
                <a:cs typeface="B Titr" pitchFamily="2" charset="-78"/>
              </a:rPr>
              <a:t>.</a:t>
            </a:r>
            <a:endParaRPr kumimoji="0" lang="ar-SA" sz="1800" b="0" i="0" u="none" strike="noStrike" cap="none" normalizeH="0" baseline="0" dirty="0" smtClean="0">
              <a:ln>
                <a:noFill/>
              </a:ln>
              <a:solidFill>
                <a:schemeClr val="tx1"/>
              </a:solidFill>
              <a:effectLst/>
              <a:latin typeface="Arial" pitchFamily="34" charset="0"/>
              <a:cs typeface="B Titr" pitchFamily="2" charset="-78"/>
            </a:endParaRPr>
          </a:p>
        </p:txBody>
      </p:sp>
    </p:spTree>
    <p:extLst>
      <p:ext uri="{BB962C8B-B14F-4D97-AF65-F5344CB8AC3E}">
        <p14:creationId xmlns:p14="http://schemas.microsoft.com/office/powerpoint/2010/main" val="3682743831"/>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a:bodyPr>
          <a:lstStyle/>
          <a:p>
            <a:pPr algn="ctr"/>
            <a:r>
              <a:rPr lang="fa-IR" sz="3600" dirty="0" smtClean="0">
                <a:solidFill>
                  <a:schemeClr val="dk1"/>
                </a:solidFill>
                <a:cs typeface="B Titr" pitchFamily="2" charset="-78"/>
              </a:rPr>
              <a:t>نتیجه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29</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857356" y="1714488"/>
          <a:ext cx="7286644" cy="5143512"/>
        </p:xfrm>
        <a:graphic>
          <a:graphicData uri="http://schemas.openxmlformats.org/drawingml/2006/table">
            <a:tbl>
              <a:tblPr>
                <a:tableStyleId>{5C22544A-7EE6-4342-B048-85BDC9FD1C3A}</a:tableStyleId>
              </a:tblPr>
              <a:tblGrid>
                <a:gridCol w="7286644"/>
              </a:tblGrid>
              <a:tr h="5143512">
                <a:tc>
                  <a:txBody>
                    <a:bodyPr/>
                    <a:lstStyle/>
                    <a:p>
                      <a:pPr algn="just" rtl="1">
                        <a:lnSpc>
                          <a:spcPct val="150000"/>
                        </a:lnSpc>
                      </a:pPr>
                      <a:r>
                        <a:rPr lang="fa-IR" sz="1800" kern="1200" dirty="0" smtClean="0">
                          <a:solidFill>
                            <a:srgbClr val="C00000"/>
                          </a:solidFill>
                          <a:latin typeface="+mn-lt"/>
                          <a:ea typeface="+mn-ea"/>
                          <a:cs typeface="+mn-cs"/>
                        </a:rPr>
                        <a:t> </a:t>
                      </a:r>
                      <a:r>
                        <a:rPr lang="fa-IR" sz="2000" kern="1200" dirty="0" smtClean="0">
                          <a:solidFill>
                            <a:srgbClr val="C00000"/>
                          </a:solidFill>
                          <a:latin typeface="+mn-lt"/>
                          <a:ea typeface="+mn-ea"/>
                          <a:cs typeface="B Titr" pitchFamily="2" charset="-78"/>
                        </a:rPr>
                        <a:t> </a:t>
                      </a:r>
                      <a:r>
                        <a:rPr lang="fa-IR" sz="1800" kern="1200" dirty="0" smtClean="0">
                          <a:solidFill>
                            <a:schemeClr val="dk1"/>
                          </a:solidFill>
                          <a:latin typeface="+mn-lt"/>
                          <a:ea typeface="+mn-ea"/>
                          <a:cs typeface="B Titr" pitchFamily="2" charset="-78"/>
                        </a:rPr>
                        <a:t>رهبر معظم انقلاب در سخنانی در جمع دانشجویان در تاریخ(1392/5/6) از اصرار سران فتنه بر مواضع غلط خود در حالی که در اجتماعات خصوصی خود این مواضع را قبول نداشتند، سخن گفتند و تصریح کردند که سران فتنه با وجود چنین اشتباهاتی حاضر نشدند که حتی در موقعیتی که امکان­پذیر بود به سؤالاتی که درباره آنان وجود داشت پاسخ دهند. </a:t>
                      </a:r>
                      <a:endParaRPr lang="en-US" sz="1800" kern="1200" dirty="0" smtClean="0">
                        <a:solidFill>
                          <a:schemeClr val="dk1"/>
                        </a:solidFill>
                        <a:latin typeface="+mn-lt"/>
                        <a:ea typeface="+mn-ea"/>
                        <a:cs typeface="B Titr" pitchFamily="2" charset="-78"/>
                      </a:endParaRPr>
                    </a:p>
                    <a:p>
                      <a:pPr marL="0" marR="0" indent="0" algn="just" defTabSz="914400" rtl="1" eaLnBrk="1" fontAlgn="auto" latinLnBrk="0" hangingPunct="1">
                        <a:lnSpc>
                          <a:spcPct val="150000"/>
                        </a:lnSpc>
                        <a:spcBef>
                          <a:spcPts val="0"/>
                        </a:spcBef>
                        <a:spcAft>
                          <a:spcPts val="0"/>
                        </a:spcAft>
                        <a:buClrTx/>
                        <a:buSzTx/>
                        <a:buFontTx/>
                        <a:buNone/>
                        <a:tabLst/>
                        <a:defRPr/>
                      </a:pPr>
                      <a:r>
                        <a:rPr lang="fa-IR" sz="1800" kern="1200" dirty="0" smtClean="0">
                          <a:solidFill>
                            <a:schemeClr val="dk1"/>
                          </a:solidFill>
                          <a:latin typeface="+mn-lt"/>
                          <a:ea typeface="+mn-ea"/>
                          <a:cs typeface="B Titr" pitchFamily="2" charset="-78"/>
                        </a:rPr>
                        <a:t>بنابراین با عادی شدن رفتار فتنه گران و تطهیر وجهه آنان، راه برای اقدامات دوباره دشمن در این حوزه باز می شود و فتنه های دیگری که ویژگی آن­ها یارگیری دشمن از نخبگان سیاسی داخل برای ضربه زدن به جمهوری اسلامی ایران است، بذر خود را در زمین بی­خبری نیروهای انقلاب می­کارند.</a:t>
                      </a:r>
                      <a:r>
                        <a:rPr lang="fa-IR" sz="180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pPr algn="just" rtl="1">
                        <a:lnSpc>
                          <a:spcPct val="150000"/>
                        </a:lnSpc>
                      </a:pPr>
                      <a:endParaRPr lang="en-US" sz="1800" kern="1200" dirty="0" smtClean="0">
                        <a:solidFill>
                          <a:schemeClr val="dk1"/>
                        </a:solidFill>
                        <a:latin typeface="+mn-lt"/>
                        <a:ea typeface="+mn-ea"/>
                        <a:cs typeface="B Titr" pitchFamily="2" charset="-78"/>
                      </a:endParaRPr>
                    </a:p>
                    <a:p>
                      <a:pPr rtl="1">
                        <a:lnSpc>
                          <a:spcPct val="200000"/>
                        </a:lnSpc>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a:bodyPr>
          <a:lstStyle/>
          <a:p>
            <a:pPr algn="ctr"/>
            <a:r>
              <a:rPr lang="fa-IR" sz="3600" dirty="0" smtClean="0">
                <a:solidFill>
                  <a:schemeClr val="dk1"/>
                </a:solidFill>
                <a:cs typeface="B Titr" pitchFamily="2" charset="-78"/>
              </a:rPr>
              <a:t>نتیجه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30</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857356" y="1714488"/>
          <a:ext cx="7286644" cy="5227320"/>
        </p:xfrm>
        <a:graphic>
          <a:graphicData uri="http://schemas.openxmlformats.org/drawingml/2006/table">
            <a:tbl>
              <a:tblPr>
                <a:tableStyleId>{5C22544A-7EE6-4342-B048-85BDC9FD1C3A}</a:tableStyleId>
              </a:tblPr>
              <a:tblGrid>
                <a:gridCol w="7286644"/>
              </a:tblGrid>
              <a:tr h="5143512">
                <a:tc>
                  <a:txBody>
                    <a:bodyPr/>
                    <a:lstStyle/>
                    <a:p>
                      <a:pPr algn="just" rtl="1">
                        <a:lnSpc>
                          <a:spcPct val="200000"/>
                        </a:lnSpc>
                      </a:pPr>
                      <a:r>
                        <a:rPr lang="fa-IR" sz="1800" kern="1200" dirty="0" smtClean="0">
                          <a:solidFill>
                            <a:srgbClr val="C00000"/>
                          </a:solidFill>
                          <a:latin typeface="+mn-lt"/>
                          <a:ea typeface="+mn-ea"/>
                          <a:cs typeface="+mn-cs"/>
                        </a:rPr>
                        <a:t> </a:t>
                      </a:r>
                      <a:r>
                        <a:rPr lang="fa-IR" sz="2000" kern="1200" dirty="0" smtClean="0">
                          <a:solidFill>
                            <a:srgbClr val="C00000"/>
                          </a:solidFill>
                          <a:latin typeface="+mn-lt"/>
                          <a:ea typeface="+mn-ea"/>
                          <a:cs typeface="B Titr" pitchFamily="2" charset="-78"/>
                        </a:rPr>
                        <a:t> </a:t>
                      </a:r>
                      <a:r>
                        <a:rPr lang="fa-IR" sz="2000" kern="1200" dirty="0" smtClean="0">
                          <a:solidFill>
                            <a:schemeClr val="dk1"/>
                          </a:solidFill>
                          <a:latin typeface="+mn-lt"/>
                          <a:ea typeface="+mn-ea"/>
                          <a:cs typeface="B Titr" pitchFamily="2" charset="-78"/>
                        </a:rPr>
                        <a:t>بنابراین باید نیروهای دلسوز نظام همان طور که بصیرت خود را به عنوان تنها عامل قوام بخش حضور ایمانی مردم در صحنه دفاع از نظام به کار گرفتند، در شرایط فتنه نفوذ هم خود را آماده اقدام در صحنه های انقلاب به ویژه نزدیک‌ترین آنها که انتخابات اسفند جاری بوده و دشمنان برای آن برنامه ریزی در سطوح مختلف از مشارکت زدایی تا مشروعیت زدایی و در نهایت کمک به راه یابی عناصر نزدیک به خود و حضور فتنه جویان و فتنه یاران در انتخابات را در دستور کار دارند باید مراقبت و با احساس مسئولیت بیشتر حساسیت زمان و زمینه ها را دریافت.</a:t>
                      </a:r>
                      <a:r>
                        <a:rPr lang="ar-SA" sz="1800" kern="1200" dirty="0" smtClean="0">
                          <a:solidFill>
                            <a:schemeClr val="dk1"/>
                          </a:solidFill>
                          <a:latin typeface="+mn-lt"/>
                          <a:ea typeface="+mn-ea"/>
                          <a:cs typeface="+mn-cs"/>
                        </a:rPr>
                        <a:t> </a:t>
                      </a:r>
                      <a:endParaRPr lang="en-US" sz="1700" kern="1200" dirty="0" smtClean="0">
                        <a:solidFill>
                          <a:srgbClr val="FF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28600"/>
            <a:ext cx="7000924" cy="1143000"/>
          </a:xfrm>
          <a:solidFill>
            <a:srgbClr val="FFC000"/>
          </a:solidFill>
        </p:spPr>
        <p:txBody>
          <a:bodyPr>
            <a:normAutofit/>
          </a:bodyPr>
          <a:lstStyle/>
          <a:p>
            <a:pPr algn="ctr"/>
            <a:r>
              <a:rPr lang="fa-IR" sz="3600" dirty="0" smtClean="0">
                <a:solidFill>
                  <a:schemeClr val="dk1"/>
                </a:solidFill>
                <a:cs typeface="B Titr" pitchFamily="2" charset="-78"/>
              </a:rPr>
              <a:t>نتیجه</a:t>
            </a:r>
            <a:endParaRPr lang="en-US" sz="3600" dirty="0" smtClean="0">
              <a:solidFill>
                <a:schemeClr val="dk1"/>
              </a:solidFill>
              <a:cs typeface="B Titr" pitchFamily="2" charset="-78"/>
            </a:endParaRPr>
          </a:p>
        </p:txBody>
      </p:sp>
      <p:sp>
        <p:nvSpPr>
          <p:cNvPr id="4" name="Text Placeholder 3"/>
          <p:cNvSpPr>
            <a:spLocks noGrp="1"/>
          </p:cNvSpPr>
          <p:nvPr>
            <p:ph type="body" sz="half" idx="2"/>
          </p:nvPr>
        </p:nvSpPr>
        <p:spPr>
          <a:xfrm>
            <a:off x="164592" y="2324615"/>
            <a:ext cx="1527048" cy="3033211"/>
          </a:xfrm>
        </p:spPr>
        <p:txBody>
          <a:bodyPr>
            <a:normAutofit/>
          </a:bodyPr>
          <a:lstStyle/>
          <a:p>
            <a:pPr algn="ctr">
              <a:lnSpc>
                <a:spcPct val="200000"/>
              </a:lnSpc>
            </a:pPr>
            <a:r>
              <a:rPr lang="fa-IR" dirty="0" smtClean="0">
                <a:solidFill>
                  <a:srgbClr val="990000"/>
                </a:solidFill>
                <a:cs typeface="B Titr" pitchFamily="2" charset="-78"/>
              </a:rPr>
              <a:t>تحلیلی بر واکاوی فتنه آینده </a:t>
            </a:r>
            <a:endParaRPr lang="en-US" dirty="0" smtClean="0">
              <a:solidFill>
                <a:srgbClr val="990000"/>
              </a:solidFill>
              <a:cs typeface="B Titr" pitchFamily="2" charset="-78"/>
            </a:endParaRPr>
          </a:p>
          <a:p>
            <a:pPr algn="ctr">
              <a:lnSpc>
                <a:spcPct val="200000"/>
              </a:lnSpc>
            </a:pPr>
            <a:r>
              <a:rPr lang="fa-IR" sz="1200" dirty="0" smtClean="0">
                <a:solidFill>
                  <a:srgbClr val="990000"/>
                </a:solidFill>
                <a:cs typeface="B Titr" pitchFamily="2" charset="-78"/>
              </a:rPr>
              <a:t>و</a:t>
            </a:r>
            <a:endParaRPr lang="en-US" sz="12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راهبردهای مقابله با آن</a:t>
            </a:r>
            <a:endParaRPr lang="en-US"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31</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1857356" y="1714488"/>
          <a:ext cx="7286644" cy="5318760"/>
        </p:xfrm>
        <a:graphic>
          <a:graphicData uri="http://schemas.openxmlformats.org/drawingml/2006/table">
            <a:tbl>
              <a:tblPr>
                <a:tableStyleId>{5C22544A-7EE6-4342-B048-85BDC9FD1C3A}</a:tableStyleId>
              </a:tblPr>
              <a:tblGrid>
                <a:gridCol w="7286644"/>
              </a:tblGrid>
              <a:tr h="5143512">
                <a:tc>
                  <a:txBody>
                    <a:bodyPr/>
                    <a:lstStyle/>
                    <a:p>
                      <a:pPr marL="0" marR="0" indent="0" algn="just" defTabSz="914400" rtl="1" eaLnBrk="1" fontAlgn="auto" latinLnBrk="0" hangingPunct="1">
                        <a:lnSpc>
                          <a:spcPct val="200000"/>
                        </a:lnSpc>
                        <a:spcBef>
                          <a:spcPts val="0"/>
                        </a:spcBef>
                        <a:spcAft>
                          <a:spcPts val="0"/>
                        </a:spcAft>
                        <a:buClrTx/>
                        <a:buSzTx/>
                        <a:buFontTx/>
                        <a:buNone/>
                        <a:tabLst/>
                        <a:defRPr/>
                      </a:pPr>
                      <a:r>
                        <a:rPr lang="fa-IR" sz="1800" kern="1200" dirty="0" smtClean="0">
                          <a:solidFill>
                            <a:srgbClr val="C00000"/>
                          </a:solidFill>
                          <a:latin typeface="+mn-lt"/>
                          <a:ea typeface="+mn-ea"/>
                          <a:cs typeface="+mn-cs"/>
                        </a:rPr>
                        <a:t> </a:t>
                      </a:r>
                      <a:r>
                        <a:rPr lang="fa-IR" sz="2000" kern="1200" dirty="0" smtClean="0">
                          <a:solidFill>
                            <a:srgbClr val="C00000"/>
                          </a:solidFill>
                          <a:latin typeface="+mn-lt"/>
                          <a:ea typeface="+mn-ea"/>
                          <a:cs typeface="B Titr" pitchFamily="2" charset="-78"/>
                        </a:rPr>
                        <a:t> </a:t>
                      </a:r>
                      <a:r>
                        <a:rPr lang="ar-SA" sz="1800" kern="1200" dirty="0" smtClean="0">
                          <a:solidFill>
                            <a:schemeClr val="dk1"/>
                          </a:solidFill>
                          <a:latin typeface="+mn-lt"/>
                          <a:ea typeface="+mn-ea"/>
                          <a:cs typeface="B Titr" pitchFamily="2" charset="-78"/>
                        </a:rPr>
                        <a:t>آنچه بیش از هر چیزی فتنه 88 را از سطح یک تهدید ملی خارج کرد و آن را در یک مهندسی معکوس به ابزار تأمین امنیت کشور تبدیل کرد، بیانات روشنگرانه مقام معظم رهبری بود که به­دنبال خود بسیج ملی را جهت دفاع از آرمان‌های نظام برانگیخت. لذا در مبارزه با فتنه نفوذ هم باید گوش‌ها به </a:t>
                      </a:r>
                      <a:r>
                        <a:rPr lang="fa-IR" sz="1800" kern="1200" dirty="0" smtClean="0">
                          <a:solidFill>
                            <a:schemeClr val="dk1"/>
                          </a:solidFill>
                          <a:latin typeface="+mn-lt"/>
                          <a:ea typeface="+mn-ea"/>
                          <a:cs typeface="B Titr" pitchFamily="2" charset="-78"/>
                        </a:rPr>
                        <a:t>تدابیر و فرامین </a:t>
                      </a:r>
                      <a:r>
                        <a:rPr lang="ar-SA" sz="1800" kern="1200" dirty="0" smtClean="0">
                          <a:solidFill>
                            <a:schemeClr val="dk1"/>
                          </a:solidFill>
                          <a:latin typeface="+mn-lt"/>
                          <a:ea typeface="+mn-ea"/>
                          <a:cs typeface="B Titr" pitchFamily="2" charset="-78"/>
                        </a:rPr>
                        <a:t>ولی امر مسلمین تیز شود تا جایی که لازم دیدند از قطره‌های حضورمان سیلی بنیان‌کَن فراهم کنیم و ناهمواری ها و خاشاک سر راه گفتمان انقلاب اسلامی در دهه چهارم آن را برکنیم. </a:t>
                      </a:r>
                      <a:r>
                        <a:rPr lang="fa-IR" sz="1800" kern="1200" dirty="0" smtClean="0">
                          <a:solidFill>
                            <a:schemeClr val="dk1"/>
                          </a:solidFill>
                          <a:latin typeface="+mn-lt"/>
                          <a:ea typeface="+mn-ea"/>
                          <a:cs typeface="B Titr" pitchFamily="2" charset="-78"/>
                        </a:rPr>
                        <a:t>و تنها </a:t>
                      </a:r>
                      <a:r>
                        <a:rPr lang="ar-SA" sz="1800" kern="1200" dirty="0" smtClean="0">
                          <a:solidFill>
                            <a:schemeClr val="dk1"/>
                          </a:solidFill>
                          <a:latin typeface="+mn-lt"/>
                          <a:ea typeface="+mn-ea"/>
                          <a:cs typeface="B Titr" pitchFamily="2" charset="-78"/>
                        </a:rPr>
                        <a:t>راه مقابله با فتنه، تبیین و روشنگری مستمر و مداوم است والا دشمنان با غبارآلود کردن صفحه ذهن مردم و نخبگان روایت‌های خود از فتنه را وارونه و حتی در زمره مطالبات خود قرار خواهند داد.   </a:t>
                      </a:r>
                      <a:endParaRPr lang="en-US" sz="1800" kern="1200" dirty="0" smtClean="0">
                        <a:solidFill>
                          <a:schemeClr val="dk1"/>
                        </a:solidFill>
                        <a:latin typeface="+mn-lt"/>
                        <a:ea typeface="+mn-ea"/>
                        <a:cs typeface="B Titr" pitchFamily="2" charset="-78"/>
                      </a:endParaRPr>
                    </a:p>
                    <a:p>
                      <a:pPr algn="just" rtl="1">
                        <a:lnSpc>
                          <a:spcPct val="200000"/>
                        </a:lnSpc>
                      </a:pPr>
                      <a:endParaRPr lang="en-US" sz="1700" kern="1200" dirty="0" smtClean="0">
                        <a:solidFill>
                          <a:srgbClr val="FF0000"/>
                        </a:solidFill>
                        <a:latin typeface="+mn-lt"/>
                        <a:ea typeface="+mn-ea"/>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solidFill>
                      <a:schemeClr val="accent2">
                        <a:lumMod val="40000"/>
                        <a:lumOff val="60000"/>
                      </a:schemeClr>
                    </a:solidFill>
                  </a:tcPr>
                </a:tc>
              </a:tr>
            </a:tbl>
          </a:graphicData>
        </a:graphic>
      </p:graphicFrame>
    </p:spTree>
    <p:extLst>
      <p:ext uri="{BB962C8B-B14F-4D97-AF65-F5344CB8AC3E}">
        <p14:creationId xmlns:p14="http://schemas.microsoft.com/office/powerpoint/2010/main" val="379468445"/>
      </p:ext>
    </p:extLst>
  </p:cSld>
  <p:clrMapOvr>
    <a:masterClrMapping/>
  </p:clrMapOvr>
  <p:transition spd="slow">
    <p:split orient="vert"/>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496"/>
            <a:ext cx="8229600" cy="1143000"/>
          </a:xfrm>
        </p:spPr>
        <p:txBody>
          <a:bodyPr>
            <a:normAutofit fontScale="90000"/>
          </a:bodyPr>
          <a:lstStyle/>
          <a:p>
            <a:r>
              <a:rPr lang="fa-IR" dirty="0" smtClean="0">
                <a:ln>
                  <a:solidFill>
                    <a:schemeClr val="bg1"/>
                  </a:solidFill>
                </a:ln>
                <a:solidFill>
                  <a:schemeClr val="bg1"/>
                </a:solidFill>
              </a:rPr>
              <a:t>امام خمینی : تاکفر وشرک در</a:t>
            </a:r>
            <a:r>
              <a:rPr lang="fa-IR" baseline="0" dirty="0" smtClean="0">
                <a:ln>
                  <a:solidFill>
                    <a:schemeClr val="bg1"/>
                  </a:solidFill>
                </a:ln>
                <a:solidFill>
                  <a:schemeClr val="bg1"/>
                </a:solidFill>
              </a:rPr>
              <a:t> جهان هست</a:t>
            </a:r>
            <a:endParaRPr lang="fa-IR" dirty="0">
              <a:ln>
                <a:solidFill>
                  <a:schemeClr val="bg1"/>
                </a:solidFill>
              </a:ln>
              <a:solidFill>
                <a:schemeClr val="bg1"/>
              </a:solidFill>
            </a:endParaRPr>
          </a:p>
        </p:txBody>
      </p:sp>
      <p:pic>
        <p:nvPicPr>
          <p:cNvPr id="4" name="Content Placeholder 3" descr="8.jpg"/>
          <p:cNvPicPr>
            <a:picLocks noGrp="1" noChangeAspect="1"/>
          </p:cNvPicPr>
          <p:nvPr>
            <p:ph idx="1"/>
          </p:nvPr>
        </p:nvPicPr>
        <p:blipFill>
          <a:blip r:embed="rId4" cstate="print"/>
          <a:stretch>
            <a:fillRect/>
          </a:stretch>
        </p:blipFill>
        <p:spPr>
          <a:xfrm>
            <a:off x="0" y="1714488"/>
            <a:ext cx="9022653" cy="5143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4"/>
          <p:cNvSpPr>
            <a:spLocks noGrp="1"/>
          </p:cNvSpPr>
          <p:nvPr>
            <p:ph type="sldNum" sz="quarter" idx="12"/>
          </p:nvPr>
        </p:nvSpPr>
        <p:spPr>
          <a:xfrm>
            <a:off x="533400" y="533400"/>
            <a:ext cx="762000" cy="609600"/>
          </a:xfrm>
        </p:spPr>
        <p:txBody>
          <a:bodyPr/>
          <a:lstStyle/>
          <a:p>
            <a:r>
              <a:rPr lang="fa-IR" dirty="0" smtClean="0">
                <a:solidFill>
                  <a:prstClr val="black"/>
                </a:solidFill>
                <a:cs typeface="B Titr" pitchFamily="2" charset="-78"/>
              </a:rPr>
              <a:t>32</a:t>
            </a:r>
            <a:endParaRPr lang="fa-IR" dirty="0">
              <a:solidFill>
                <a:prstClr val="black"/>
              </a:solidFill>
              <a:cs typeface="B Titr" pitchFamily="2" charset="-78"/>
            </a:endParaRPr>
          </a:p>
        </p:txBody>
      </p:sp>
    </p:spTree>
  </p:cSld>
  <p:clrMapOvr>
    <a:masterClrMapping/>
  </p:clrMapOvr>
  <p:transition spd="slow">
    <p:plus/>
    <p:sndAc>
      <p:stSnd>
        <p:snd r:embed="rId3"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a:xfrm>
            <a:off x="571472" y="428604"/>
            <a:ext cx="752452" cy="642958"/>
          </a:xfrm>
        </p:spPr>
        <p:txBody>
          <a:bodyPr/>
          <a:lstStyle/>
          <a:p>
            <a:r>
              <a:rPr lang="fa-IR" dirty="0" smtClean="0">
                <a:cs typeface="B Titr" pitchFamily="2" charset="-78"/>
              </a:rPr>
              <a:t>33</a:t>
            </a:r>
            <a:endParaRPr lang="fa-IR" dirty="0">
              <a:cs typeface="B Titr" pitchFamily="2" charset="-78"/>
            </a:endParaRPr>
          </a:p>
        </p:txBody>
      </p:sp>
      <p:pic>
        <p:nvPicPr>
          <p:cNvPr id="5" name="Content Placeholder 3" descr="9.jpg"/>
          <p:cNvPicPr>
            <a:picLocks noChangeAspect="1"/>
          </p:cNvPicPr>
          <p:nvPr/>
        </p:nvPicPr>
        <p:blipFill>
          <a:blip r:embed="rId3" cstate="print"/>
          <a:stretch>
            <a:fillRect/>
          </a:stretch>
        </p:blipFill>
        <p:spPr>
          <a:xfrm>
            <a:off x="0" y="1643050"/>
            <a:ext cx="9015386" cy="5214950"/>
          </a:xfrm>
          <a:prstGeom prst="rect">
            <a:avLst/>
          </a:prstGeom>
        </p:spPr>
      </p:pic>
    </p:spTree>
  </p:cSld>
  <p:clrMapOvr>
    <a:masterClrMapping/>
  </p:clrMapOvr>
  <p:transition spd="slow">
    <p:circle/>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bwMode="auto">
          <a:xfrm>
            <a:off x="457200" y="6245225"/>
            <a:ext cx="2133600" cy="476250"/>
          </a:xfrm>
          <a:prstGeom prst="rect">
            <a:avLst/>
          </a:prstGeom>
          <a:noFill/>
          <a:ln>
            <a:miter lim="800000"/>
            <a:headEnd/>
            <a:tailEnd/>
          </a:ln>
        </p:spPr>
        <p:txBody>
          <a:bodyPr/>
          <a:lstStyle/>
          <a:p>
            <a:pPr algn="l">
              <a:spcBef>
                <a:spcPct val="0"/>
              </a:spcBef>
            </a:pPr>
            <a:endParaRPr lang="en-US" sz="1400">
              <a:solidFill>
                <a:schemeClr val="tx1"/>
              </a:solidFill>
              <a:cs typeface="Arial" charset="0"/>
            </a:endParaRPr>
          </a:p>
        </p:txBody>
      </p:sp>
      <p:pic>
        <p:nvPicPr>
          <p:cNvPr id="4" name="Picture 4" descr="fotros_gift"/>
          <p:cNvPicPr>
            <a:picLocks noChangeAspect="1" noChangeArrowheads="1"/>
          </p:cNvPicPr>
          <p:nvPr/>
        </p:nvPicPr>
        <p:blipFill>
          <a:blip r:embed="rId4"/>
          <a:srcRect/>
          <a:stretch>
            <a:fillRect/>
          </a:stretch>
        </p:blipFill>
        <p:spPr bwMode="auto">
          <a:xfrm>
            <a:off x="2051050" y="1538288"/>
            <a:ext cx="7092950" cy="5319712"/>
          </a:xfrm>
          <a:prstGeom prst="rect">
            <a:avLst/>
          </a:prstGeom>
          <a:noFill/>
          <a:ln w="9525">
            <a:noFill/>
            <a:miter lim="800000"/>
            <a:headEnd/>
            <a:tailEnd/>
          </a:ln>
        </p:spPr>
      </p:pic>
      <p:sp>
        <p:nvSpPr>
          <p:cNvPr id="6" name="Rectangle 3"/>
          <p:cNvSpPr txBox="1">
            <a:spLocks noChangeArrowheads="1"/>
          </p:cNvSpPr>
          <p:nvPr/>
        </p:nvSpPr>
        <p:spPr bwMode="auto">
          <a:xfrm>
            <a:off x="0" y="1"/>
            <a:ext cx="9144000" cy="6453188"/>
          </a:xfrm>
          <a:prstGeom prst="rect">
            <a:avLst/>
          </a:prstGeom>
          <a:noFill/>
          <a:ln w="9525">
            <a:solidFill>
              <a:schemeClr val="accent6">
                <a:lumMod val="75000"/>
              </a:schemeClr>
            </a:solidFill>
            <a:miter lim="800000"/>
            <a:headEnd/>
            <a:tailEnd/>
          </a:ln>
        </p:spPr>
        <p:txBody>
          <a:bodyPr/>
          <a:lstStyle/>
          <a:p>
            <a:pPr marL="342900" indent="-342900" algn="ctr">
              <a:spcBef>
                <a:spcPct val="50000"/>
              </a:spcBef>
              <a:spcAft>
                <a:spcPct val="50000"/>
              </a:spcAft>
            </a:pPr>
            <a:r>
              <a:rPr lang="fa-IR" sz="4400" dirty="0">
                <a:solidFill>
                  <a:srgbClr val="000000"/>
                </a:solidFill>
                <a:cs typeface="B Titr" pitchFamily="2" charset="-78"/>
              </a:rPr>
              <a:t>شادي روح</a:t>
            </a:r>
            <a:r>
              <a:rPr lang="fa-IR" sz="4400" dirty="0">
                <a:solidFill>
                  <a:schemeClr val="tx1"/>
                </a:solidFill>
                <a:cs typeface="B Titr" pitchFamily="2" charset="-78"/>
              </a:rPr>
              <a:t> </a:t>
            </a:r>
            <a:r>
              <a:rPr lang="fa-IR" sz="4400" dirty="0">
                <a:solidFill>
                  <a:srgbClr val="0066FF"/>
                </a:solidFill>
                <a:cs typeface="B Titr" pitchFamily="2" charset="-78"/>
              </a:rPr>
              <a:t>امام </a:t>
            </a:r>
            <a:r>
              <a:rPr lang="fa-IR" sz="2800" dirty="0">
                <a:solidFill>
                  <a:srgbClr val="0066FF"/>
                </a:solidFill>
                <a:cs typeface="B Titr" pitchFamily="2" charset="-78"/>
              </a:rPr>
              <a:t>(ره)</a:t>
            </a:r>
          </a:p>
          <a:p>
            <a:pPr marL="342900" indent="-342900">
              <a:spcBef>
                <a:spcPct val="50000"/>
              </a:spcBef>
              <a:spcAft>
                <a:spcPct val="50000"/>
              </a:spcAft>
            </a:pPr>
            <a:r>
              <a:rPr lang="fa-IR" sz="4400" dirty="0" smtClean="0">
                <a:solidFill>
                  <a:srgbClr val="000000"/>
                </a:solidFill>
                <a:cs typeface="B Titr" pitchFamily="2" charset="-78"/>
              </a:rPr>
              <a:t>                        و</a:t>
            </a:r>
            <a:r>
              <a:rPr lang="fa-IR" sz="4400" dirty="0" smtClean="0">
                <a:solidFill>
                  <a:schemeClr val="tx1"/>
                </a:solidFill>
              </a:rPr>
              <a:t> </a:t>
            </a:r>
            <a:r>
              <a:rPr lang="fa-IR" sz="4400" dirty="0" smtClean="0">
                <a:solidFill>
                  <a:srgbClr val="C00000"/>
                </a:solidFill>
                <a:cs typeface="B Titr" pitchFamily="2" charset="-78"/>
              </a:rPr>
              <a:t>شهيدان</a:t>
            </a:r>
            <a:r>
              <a:rPr lang="fa-IR" sz="4400" dirty="0" smtClean="0">
                <a:solidFill>
                  <a:srgbClr val="CC3300"/>
                </a:solidFill>
              </a:rPr>
              <a:t> </a:t>
            </a:r>
            <a:r>
              <a:rPr lang="fa-IR" sz="4400" dirty="0" smtClean="0">
                <a:solidFill>
                  <a:srgbClr val="000000"/>
                </a:solidFill>
                <a:cs typeface="B Titr" pitchFamily="2" charset="-78"/>
              </a:rPr>
              <a:t>و</a:t>
            </a:r>
            <a:r>
              <a:rPr lang="fa-IR" sz="4400" dirty="0" smtClean="0">
                <a:solidFill>
                  <a:schemeClr val="tx1"/>
                </a:solidFill>
              </a:rPr>
              <a:t> </a:t>
            </a:r>
            <a:endParaRPr lang="fa-IR" sz="4400" dirty="0"/>
          </a:p>
          <a:p>
            <a:pPr marL="342900" indent="-342900">
              <a:lnSpc>
                <a:spcPct val="150000"/>
              </a:lnSpc>
              <a:spcBef>
                <a:spcPct val="50000"/>
              </a:spcBef>
              <a:spcAft>
                <a:spcPct val="50000"/>
              </a:spcAft>
            </a:pPr>
            <a:endParaRPr lang="fa-IR" sz="4000" dirty="0" smtClean="0">
              <a:solidFill>
                <a:srgbClr val="000000"/>
              </a:solidFill>
              <a:cs typeface="B Titr" pitchFamily="2" charset="-78"/>
            </a:endParaRPr>
          </a:p>
          <a:p>
            <a:pPr marL="342900" indent="-342900">
              <a:lnSpc>
                <a:spcPct val="150000"/>
              </a:lnSpc>
              <a:spcBef>
                <a:spcPct val="50000"/>
              </a:spcBef>
              <a:spcAft>
                <a:spcPct val="50000"/>
              </a:spcAft>
            </a:pPr>
            <a:r>
              <a:rPr lang="fa-IR" sz="3600" dirty="0" smtClean="0">
                <a:solidFill>
                  <a:srgbClr val="000000"/>
                </a:solidFill>
                <a:cs typeface="B Titr" pitchFamily="2" charset="-78"/>
              </a:rPr>
              <a:t>سلامتي</a:t>
            </a:r>
            <a:r>
              <a:rPr lang="fa-IR" sz="3600" dirty="0" smtClean="0">
                <a:solidFill>
                  <a:schemeClr val="tx1"/>
                </a:solidFill>
                <a:cs typeface="B Titr" pitchFamily="2" charset="-78"/>
              </a:rPr>
              <a:t> </a:t>
            </a:r>
            <a:r>
              <a:rPr lang="fa-IR" sz="3600" dirty="0">
                <a:solidFill>
                  <a:srgbClr val="006600"/>
                </a:solidFill>
                <a:cs typeface="B Titr" pitchFamily="2" charset="-78"/>
              </a:rPr>
              <a:t>رهبر </a:t>
            </a:r>
            <a:r>
              <a:rPr lang="fa-IR" sz="3600" dirty="0" smtClean="0">
                <a:solidFill>
                  <a:srgbClr val="006600"/>
                </a:solidFill>
                <a:cs typeface="B Titr" pitchFamily="2" charset="-78"/>
              </a:rPr>
              <a:t>فرزانه</a:t>
            </a:r>
            <a:r>
              <a:rPr lang="fa-IR" sz="3600" dirty="0" smtClean="0">
                <a:solidFill>
                  <a:schemeClr val="tx1"/>
                </a:solidFill>
                <a:cs typeface="B Titr" pitchFamily="2" charset="-78"/>
              </a:rPr>
              <a:t> </a:t>
            </a:r>
            <a:r>
              <a:rPr lang="fa-IR" sz="3600" dirty="0">
                <a:solidFill>
                  <a:srgbClr val="000000"/>
                </a:solidFill>
                <a:cs typeface="B Titr" pitchFamily="2" charset="-78"/>
              </a:rPr>
              <a:t>انقلاب </a:t>
            </a:r>
            <a:r>
              <a:rPr lang="fa-IR" sz="3600" dirty="0" smtClean="0">
                <a:solidFill>
                  <a:srgbClr val="000000"/>
                </a:solidFill>
                <a:cs typeface="B Titr" pitchFamily="2" charset="-78"/>
              </a:rPr>
              <a:t>اسلامی                 </a:t>
            </a:r>
            <a:r>
              <a:rPr lang="fa-IR" sz="4800" dirty="0" smtClean="0">
                <a:solidFill>
                  <a:schemeClr val="accent2"/>
                </a:solidFill>
                <a:cs typeface="B Titr" pitchFamily="2" charset="-78"/>
              </a:rPr>
              <a:t>صلوات</a:t>
            </a:r>
            <a:endParaRPr lang="fa-IR" sz="4400" dirty="0">
              <a:solidFill>
                <a:schemeClr val="tx1"/>
              </a:solidFill>
              <a:cs typeface="B Titr" pitchFamily="2" charset="-78"/>
            </a:endParaRPr>
          </a:p>
        </p:txBody>
      </p:sp>
      <p:pic>
        <p:nvPicPr>
          <p:cNvPr id="2" name="Picture 3" descr="3.jpg"/>
          <p:cNvPicPr>
            <a:picLocks noChangeAspect="1"/>
          </p:cNvPicPr>
          <p:nvPr/>
        </p:nvPicPr>
        <p:blipFill>
          <a:blip r:embed="rId5"/>
          <a:stretch>
            <a:fillRect/>
          </a:stretch>
        </p:blipFill>
        <p:spPr>
          <a:xfrm>
            <a:off x="7000892" y="1071546"/>
            <a:ext cx="1978770" cy="2143140"/>
          </a:xfrm>
          <a:prstGeom prst="ellipse">
            <a:avLst/>
          </a:prstGeom>
          <a:ln>
            <a:noFill/>
          </a:ln>
          <a:effectLst>
            <a:softEdge rad="112500"/>
          </a:effectLst>
        </p:spPr>
      </p:pic>
      <p:sp>
        <p:nvSpPr>
          <p:cNvPr id="197641" name="Rectangle 9" descr="3"/>
          <p:cNvSpPr>
            <a:spLocks noChangeArrowheads="1"/>
          </p:cNvSpPr>
          <p:nvPr/>
        </p:nvSpPr>
        <p:spPr bwMode="auto">
          <a:xfrm>
            <a:off x="0" y="1714488"/>
            <a:ext cx="1979613" cy="1871662"/>
          </a:xfrm>
          <a:prstGeom prst="rect">
            <a:avLst/>
          </a:prstGeom>
          <a:blipFill dpi="0" rotWithShape="1">
            <a:blip r:embed="rId6"/>
            <a:srcRect/>
            <a:stretch>
              <a:fillRect/>
            </a:stretch>
          </a:blipFill>
          <a:ln w="63500">
            <a:solidFill>
              <a:srgbClr val="FFFF99"/>
            </a:solidFill>
            <a:miter lim="800000"/>
            <a:headEnd/>
            <a:tailEnd/>
          </a:ln>
          <a:effectLst/>
        </p:spPr>
        <p:txBody>
          <a:bodyPr wrap="none" anchor="ctr"/>
          <a:lstStyle/>
          <a:p>
            <a:endParaRPr lang="en-US"/>
          </a:p>
        </p:txBody>
      </p:sp>
      <p:sp>
        <p:nvSpPr>
          <p:cNvPr id="9" name="TextBox 8"/>
          <p:cNvSpPr txBox="1"/>
          <p:nvPr/>
        </p:nvSpPr>
        <p:spPr>
          <a:xfrm>
            <a:off x="642910" y="714356"/>
            <a:ext cx="500066" cy="369332"/>
          </a:xfrm>
          <a:prstGeom prst="rect">
            <a:avLst/>
          </a:prstGeom>
          <a:noFill/>
        </p:spPr>
        <p:txBody>
          <a:bodyPr wrap="square" rtlCol="0">
            <a:spAutoFit/>
          </a:bodyPr>
          <a:lstStyle/>
          <a:p>
            <a:pPr algn="ctr"/>
            <a:r>
              <a:rPr lang="fa-IR" dirty="0" smtClean="0">
                <a:cs typeface="B Titr" pitchFamily="2" charset="-78"/>
              </a:rPr>
              <a:t>34</a:t>
            </a:r>
            <a:endParaRPr lang="en-US" dirty="0">
              <a:cs typeface="B Titr" pitchFamily="2" charset="-78"/>
            </a:endParaRPr>
          </a:p>
        </p:txBody>
      </p:sp>
    </p:spTree>
  </p:cSld>
  <p:clrMapOvr>
    <a:masterClrMapping/>
  </p:clrMapOvr>
  <p:transition spd="slow">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0" presetClass="entr" presetSubtype="0" repeatCount="200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5000"/>
                                        <p:tgtEl>
                                          <p:spTgt spid="4"/>
                                        </p:tgtEl>
                                      </p:cBhvr>
                                    </p:animEffect>
                                  </p:childTnLst>
                                </p:cTn>
                              </p:par>
                              <p:par>
                                <p:cTn id="26" presetID="5" presetClass="entr" presetSubtype="1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10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197641"/>
                                        </p:tgtEl>
                                        <p:attrNameLst>
                                          <p:attrName>style.visibility</p:attrName>
                                        </p:attrNameLst>
                                      </p:cBhvr>
                                      <p:to>
                                        <p:strVal val="visible"/>
                                      </p:to>
                                    </p:set>
                                    <p:animEffect transition="in" filter="fade">
                                      <p:cBhvr>
                                        <p:cTn id="31" dur="10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14290"/>
            <a:ext cx="7286644" cy="1428760"/>
          </a:xfrm>
          <a:solidFill>
            <a:srgbClr val="FFC000"/>
          </a:solidFill>
        </p:spPr>
        <p:txBody>
          <a:bodyPr>
            <a:noAutofit/>
          </a:bodyPr>
          <a:lstStyle/>
          <a:p>
            <a:r>
              <a:rPr lang="fa-IR" sz="3200" dirty="0" smtClean="0">
                <a:cs typeface="B Titr" pitchFamily="2" charset="-78"/>
              </a:rPr>
              <a:t/>
            </a:r>
            <a:br>
              <a:rPr lang="fa-IR" sz="3200" dirty="0" smtClean="0">
                <a:cs typeface="B Titr" pitchFamily="2" charset="-78"/>
              </a:rPr>
            </a:br>
            <a:r>
              <a:rPr lang="fa-IR" sz="3200" dirty="0" smtClean="0">
                <a:cs typeface="B Titr" pitchFamily="2" charset="-78"/>
              </a:rPr>
              <a:t>اشاره:</a:t>
            </a:r>
            <a:endParaRPr lang="en-US" sz="3200" b="1" cap="none" spc="0" dirty="0">
              <a:ln w="17780" cmpd="sng">
                <a:solidFill>
                  <a:srgbClr val="FFFFFF"/>
                </a:solidFill>
                <a:prstDash val="solid"/>
                <a:miter lim="800000"/>
              </a:ln>
              <a:effectLst>
                <a:outerShdw blurRad="50800" algn="tl" rotWithShape="0">
                  <a:srgbClr val="000000"/>
                </a:outerShdw>
              </a:effectLst>
              <a:cs typeface="B Titr" pitchFamily="2" charset="-78"/>
            </a:endParaRPr>
          </a:p>
        </p:txBody>
      </p:sp>
      <p:sp>
        <p:nvSpPr>
          <p:cNvPr id="9" name="Slide Number Placeholder 8"/>
          <p:cNvSpPr>
            <a:spLocks noGrp="1"/>
          </p:cNvSpPr>
          <p:nvPr>
            <p:ph type="sldNum" sz="quarter" idx="12"/>
          </p:nvPr>
        </p:nvSpPr>
        <p:spPr/>
        <p:txBody>
          <a:bodyPr/>
          <a:lstStyle/>
          <a:p>
            <a:r>
              <a:rPr lang="fa-IR" dirty="0" smtClean="0">
                <a:solidFill>
                  <a:prstClr val="black"/>
                </a:solidFill>
                <a:cs typeface="B Titr" pitchFamily="2" charset="-78"/>
              </a:rPr>
              <a:t>3</a:t>
            </a:r>
            <a:endParaRPr lang="fa-IR" dirty="0">
              <a:solidFill>
                <a:prstClr val="black"/>
              </a:solidFill>
              <a:cs typeface="B Titr" pitchFamily="2" charset="-78"/>
            </a:endParaRPr>
          </a:p>
        </p:txBody>
      </p:sp>
      <p:sp>
        <p:nvSpPr>
          <p:cNvPr id="10" name="Rectangle 9"/>
          <p:cNvSpPr/>
          <p:nvPr/>
        </p:nvSpPr>
        <p:spPr>
          <a:xfrm>
            <a:off x="1857356" y="1714488"/>
            <a:ext cx="7143768" cy="5127686"/>
          </a:xfrm>
          <a:prstGeom prst="rect">
            <a:avLst/>
          </a:prstGeom>
          <a:solidFill>
            <a:schemeClr val="accent1">
              <a:lumMod val="40000"/>
              <a:lumOff val="60000"/>
            </a:schemeClr>
          </a:solidFill>
        </p:spPr>
        <p:txBody>
          <a:bodyPr wrap="square">
            <a:spAutoFit/>
          </a:bodyPr>
          <a:lstStyle/>
          <a:p>
            <a:pPr algn="just">
              <a:lnSpc>
                <a:spcPct val="150000"/>
              </a:lnSpc>
            </a:pPr>
            <a:r>
              <a:rPr lang="fa-IR" dirty="0" smtClean="0">
                <a:cs typeface="B Titr" pitchFamily="2" charset="-78"/>
              </a:rPr>
              <a:t>اما حماسه‌ای بزرگ و مردمی در 9 دي سال 1388 با حضور میلیونی و خودجوش سرشار از ایمان و عشق به ولایت خلق شد و آن فتنه را خنثی کرد و به همه ثابت کرد که دلدادگی مردم به نظام اسلامی ناشی از عقلانیت، ایمان و باور مردم به نظام است و تا پای تقدیم جان حاضرند از اصول و ارزش های آن دفاع نمایند.   </a:t>
            </a:r>
            <a:endParaRPr lang="en-US" dirty="0" smtClean="0">
              <a:cs typeface="B Titr" pitchFamily="2" charset="-78"/>
            </a:endParaRPr>
          </a:p>
          <a:p>
            <a:pPr algn="just">
              <a:lnSpc>
                <a:spcPct val="150000"/>
              </a:lnSpc>
            </a:pPr>
            <a:r>
              <a:rPr lang="fa-IR" dirty="0" smtClean="0">
                <a:cs typeface="B Titr" pitchFamily="2" charset="-78"/>
              </a:rPr>
              <a:t>حماسه ماندگار 9 دی مضاف بر این که باید به عنوان ایام الله بزرگ شمرده شود، لازم است برای امروز جامعه ما هم که با توطئه های دشمنان قسم خورده بیرونی در پروژه و فتنه‌ای دیگر به نام نفوذ مواجه است، مورد بازخوانی و بازاندیشی قرار گیرد. ارزش حوادث تاریخی به عبرت آموزی از آنها و درس های آموزنده آن  است که برای دفاع از ارزش ها و تمامیت نظام اسلامی ما در حیات امروز و فردای ما به کار می‌آید.</a:t>
            </a:r>
          </a:p>
          <a:p>
            <a:pPr algn="just">
              <a:lnSpc>
                <a:spcPct val="150000"/>
              </a:lnSpc>
            </a:pPr>
            <a:r>
              <a:rPr lang="fa-IR" sz="2000" dirty="0" smtClean="0">
                <a:cs typeface="B Titr" pitchFamily="2" charset="-78"/>
              </a:rPr>
              <a:t> </a:t>
            </a:r>
            <a:r>
              <a:rPr lang="en-US" sz="2000" dirty="0" smtClean="0">
                <a:solidFill>
                  <a:prstClr val="black"/>
                </a:solidFill>
                <a:cs typeface="B Titr" pitchFamily="2" charset="-78"/>
              </a:rPr>
              <a:t/>
            </a:r>
            <a:br>
              <a:rPr lang="en-US" sz="2000" dirty="0" smtClean="0">
                <a:solidFill>
                  <a:prstClr val="black"/>
                </a:solidFill>
                <a:cs typeface="B Titr" pitchFamily="2" charset="-78"/>
              </a:rPr>
            </a:br>
            <a:r>
              <a:rPr lang="en-US" sz="2000" dirty="0" smtClean="0">
                <a:solidFill>
                  <a:prstClr val="black"/>
                </a:solidFill>
                <a:cs typeface="B Titr" pitchFamily="2" charset="-78"/>
              </a:rPr>
              <a:t/>
            </a:r>
            <a:br>
              <a:rPr lang="en-US" sz="2000" dirty="0" smtClean="0">
                <a:solidFill>
                  <a:prstClr val="black"/>
                </a:solidFill>
                <a:cs typeface="B Titr" pitchFamily="2" charset="-78"/>
              </a:rPr>
            </a:br>
            <a:endParaRPr lang="en-US" dirty="0">
              <a:solidFill>
                <a:prstClr val="black"/>
              </a:solidFill>
            </a:endParaRPr>
          </a:p>
        </p:txBody>
      </p:sp>
      <p:sp>
        <p:nvSpPr>
          <p:cNvPr id="15" name="Rectangle 14"/>
          <p:cNvSpPr/>
          <p:nvPr/>
        </p:nvSpPr>
        <p:spPr>
          <a:xfrm>
            <a:off x="285720" y="1857364"/>
            <a:ext cx="1285884" cy="3724096"/>
          </a:xfrm>
          <a:prstGeom prst="rect">
            <a:avLst/>
          </a:prstGeom>
          <a:solidFill>
            <a:srgbClr val="92D050"/>
          </a:solidFill>
        </p:spPr>
        <p:txBody>
          <a:bodyPr wrap="square">
            <a:spAutoFit/>
          </a:bodyPr>
          <a:lstStyle/>
          <a:p>
            <a:pPr algn="ctr">
              <a:lnSpc>
                <a:spcPct val="200000"/>
              </a:lnSpc>
            </a:pPr>
            <a:r>
              <a:rPr lang="fa-IR" sz="2000" dirty="0" smtClean="0">
                <a:solidFill>
                  <a:srgbClr val="990000"/>
                </a:solidFill>
                <a:cs typeface="B Titr" pitchFamily="2" charset="-78"/>
              </a:rPr>
              <a:t>تحلیلی بر واکاوی فتنه آینده </a:t>
            </a:r>
            <a:endParaRPr lang="en-US" sz="20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و</a:t>
            </a:r>
            <a:endParaRPr lang="en-US" dirty="0" smtClean="0">
              <a:solidFill>
                <a:srgbClr val="990000"/>
              </a:solidFill>
              <a:cs typeface="B Titr" pitchFamily="2" charset="-78"/>
            </a:endParaRPr>
          </a:p>
          <a:p>
            <a:pPr algn="ctr">
              <a:lnSpc>
                <a:spcPct val="200000"/>
              </a:lnSpc>
            </a:pPr>
            <a:r>
              <a:rPr lang="fa-IR" sz="2000" dirty="0" smtClean="0">
                <a:solidFill>
                  <a:srgbClr val="990000"/>
                </a:solidFill>
                <a:cs typeface="B Titr" pitchFamily="2" charset="-78"/>
              </a:rPr>
              <a:t>راهبردهای مقابله با آن</a:t>
            </a:r>
            <a:endParaRPr lang="en-US" sz="2000" dirty="0" smtClean="0">
              <a:solidFill>
                <a:srgbClr val="990000"/>
              </a:solidFill>
              <a:cs typeface="B Titr" pitchFamily="2" charset="-78"/>
            </a:endParaRPr>
          </a:p>
        </p:txBody>
      </p:sp>
    </p:spTree>
    <p:extLst>
      <p:ext uri="{BB962C8B-B14F-4D97-AF65-F5344CB8AC3E}">
        <p14:creationId xmlns:p14="http://schemas.microsoft.com/office/powerpoint/2010/main" val="3682743831"/>
      </p:ext>
    </p:extLst>
  </p:cSld>
  <p:clrMapOvr>
    <a:masterClrMapping/>
  </p:clrMapOvr>
  <p:transition spd="slow">
    <p:zoom dir="i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14290"/>
            <a:ext cx="6858048" cy="1143000"/>
          </a:xfrm>
        </p:spPr>
        <p:txBody>
          <a:bodyPr>
            <a:noAutofit/>
          </a:bodyPr>
          <a:lstStyle/>
          <a:p>
            <a:pPr algn="ctr"/>
            <a:r>
              <a:rPr lang="fa-IR" sz="2800" dirty="0" smtClean="0">
                <a:cs typeface="B Titr" pitchFamily="2" charset="-78"/>
              </a:rPr>
              <a:t/>
            </a:r>
            <a:br>
              <a:rPr lang="fa-IR" sz="2800" dirty="0" smtClean="0">
                <a:cs typeface="B Titr" pitchFamily="2" charset="-78"/>
              </a:rPr>
            </a:br>
            <a:r>
              <a:rPr lang="fa-IR" sz="2800" dirty="0" smtClean="0">
                <a:cs typeface="B Titr" pitchFamily="2" charset="-78"/>
              </a:rPr>
              <a:t>بخش اول: راهبرد های نظام سلطه و بررسی ماهیت فتنه آینده</a:t>
            </a:r>
            <a:r>
              <a:rPr lang="en-US" sz="2800" dirty="0" smtClean="0">
                <a:cs typeface="B Titr" pitchFamily="2" charset="-78"/>
              </a:rPr>
              <a:t/>
            </a:r>
            <a:br>
              <a:rPr lang="en-US" sz="2800" dirty="0" smtClean="0">
                <a:cs typeface="B Titr" pitchFamily="2" charset="-78"/>
              </a:rPr>
            </a:br>
            <a:endParaRPr lang="en-US" sz="2800" b="1" cap="none" spc="0" dirty="0">
              <a:ln w="17780" cmpd="sng">
                <a:solidFill>
                  <a:srgbClr val="FFFFFF"/>
                </a:solidFill>
                <a:prstDash val="solid"/>
                <a:miter lim="800000"/>
              </a:ln>
              <a:effectLst>
                <a:outerShdw blurRad="50800" algn="tl" rotWithShape="0">
                  <a:srgbClr val="000000"/>
                </a:outerShdw>
              </a:effectLst>
              <a:cs typeface="B Titr" pitchFamily="2" charset="-78"/>
            </a:endParaRPr>
          </a:p>
        </p:txBody>
      </p:sp>
      <p:sp>
        <p:nvSpPr>
          <p:cNvPr id="9" name="Slide Number Placeholder 8"/>
          <p:cNvSpPr>
            <a:spLocks noGrp="1"/>
          </p:cNvSpPr>
          <p:nvPr>
            <p:ph type="sldNum" sz="quarter" idx="12"/>
          </p:nvPr>
        </p:nvSpPr>
        <p:spPr/>
        <p:txBody>
          <a:bodyPr/>
          <a:lstStyle/>
          <a:p>
            <a:r>
              <a:rPr lang="fa-IR" dirty="0" smtClean="0">
                <a:solidFill>
                  <a:prstClr val="black"/>
                </a:solidFill>
                <a:cs typeface="B Titr" pitchFamily="2" charset="-78"/>
              </a:rPr>
              <a:t>4</a:t>
            </a:r>
            <a:endParaRPr lang="fa-IR" dirty="0">
              <a:solidFill>
                <a:prstClr val="black"/>
              </a:solidFill>
              <a:cs typeface="B Titr" pitchFamily="2" charset="-78"/>
            </a:endParaRPr>
          </a:p>
        </p:txBody>
      </p:sp>
      <p:sp>
        <p:nvSpPr>
          <p:cNvPr id="10" name="Rectangle 9"/>
          <p:cNvSpPr/>
          <p:nvPr/>
        </p:nvSpPr>
        <p:spPr>
          <a:xfrm>
            <a:off x="1857356" y="1785927"/>
            <a:ext cx="7286644" cy="5550750"/>
          </a:xfrm>
          <a:prstGeom prst="rect">
            <a:avLst/>
          </a:prstGeom>
        </p:spPr>
        <p:txBody>
          <a:bodyPr wrap="square">
            <a:spAutoFit/>
          </a:bodyPr>
          <a:lstStyle/>
          <a:p>
            <a:pPr>
              <a:lnSpc>
                <a:spcPct val="150000"/>
              </a:lnSpc>
            </a:pPr>
            <a:r>
              <a:rPr lang="fa-IR" sz="2800" dirty="0" smtClean="0">
                <a:solidFill>
                  <a:srgbClr val="990000"/>
                </a:solidFill>
                <a:cs typeface="B Titr" pitchFamily="2" charset="-78"/>
              </a:rPr>
              <a:t>1ـ راهبرد نظام سلطه</a:t>
            </a:r>
            <a:endParaRPr lang="en-US" sz="2800" dirty="0" smtClean="0">
              <a:solidFill>
                <a:srgbClr val="990000"/>
              </a:solidFill>
              <a:cs typeface="B Titr" pitchFamily="2" charset="-78"/>
            </a:endParaRPr>
          </a:p>
          <a:p>
            <a:pPr>
              <a:lnSpc>
                <a:spcPct val="150000"/>
              </a:lnSpc>
            </a:pPr>
            <a:r>
              <a:rPr lang="fa-IR" sz="2400" dirty="0" smtClean="0">
                <a:solidFill>
                  <a:srgbClr val="002060"/>
                </a:solidFill>
                <a:cs typeface="B Titr" pitchFamily="2" charset="-78"/>
              </a:rPr>
              <a:t>الف:راهبرد دراز مدت                      براندازی مرحله ای</a:t>
            </a:r>
            <a:endParaRPr lang="en-US" sz="2400" dirty="0" smtClean="0">
              <a:solidFill>
                <a:srgbClr val="002060"/>
              </a:solidFill>
              <a:cs typeface="B Titr" pitchFamily="2" charset="-78"/>
            </a:endParaRPr>
          </a:p>
          <a:p>
            <a:pPr>
              <a:lnSpc>
                <a:spcPct val="150000"/>
              </a:lnSpc>
            </a:pPr>
            <a:r>
              <a:rPr lang="fa-IR" sz="2400" dirty="0" smtClean="0">
                <a:solidFill>
                  <a:srgbClr val="FF0000"/>
                </a:solidFill>
                <a:cs typeface="B Titr" pitchFamily="2" charset="-78"/>
              </a:rPr>
              <a:t>از طریق:</a:t>
            </a:r>
          </a:p>
          <a:p>
            <a:pPr>
              <a:lnSpc>
                <a:spcPct val="150000"/>
              </a:lnSpc>
            </a:pPr>
            <a:endParaRPr lang="fa-IR" sz="2800" dirty="0" smtClean="0">
              <a:solidFill>
                <a:srgbClr val="FF0000"/>
              </a:solidFill>
              <a:cs typeface="B Titr" pitchFamily="2" charset="-78"/>
            </a:endParaRPr>
          </a:p>
          <a:p>
            <a:pPr>
              <a:lnSpc>
                <a:spcPct val="150000"/>
              </a:lnSpc>
            </a:pPr>
            <a:endParaRPr lang="en-US" sz="2800" dirty="0" smtClean="0">
              <a:solidFill>
                <a:srgbClr val="FF0000"/>
              </a:solidFill>
              <a:cs typeface="B Titr" pitchFamily="2" charset="-78"/>
            </a:endParaRPr>
          </a:p>
          <a:p>
            <a:pPr>
              <a:lnSpc>
                <a:spcPct val="150000"/>
              </a:lnSpc>
            </a:pPr>
            <a:r>
              <a:rPr lang="fa-IR" sz="2000" dirty="0" smtClean="0">
                <a:solidFill>
                  <a:srgbClr val="0070C0"/>
                </a:solidFill>
                <a:cs typeface="B Titr" pitchFamily="2" charset="-78"/>
              </a:rPr>
              <a:t>1ـ مهار انقلاب</a:t>
            </a:r>
            <a:endParaRPr lang="en-US" sz="2000" dirty="0" smtClean="0">
              <a:solidFill>
                <a:srgbClr val="0070C0"/>
              </a:solidFill>
              <a:cs typeface="B Titr" pitchFamily="2" charset="-78"/>
            </a:endParaRPr>
          </a:p>
          <a:p>
            <a:pPr>
              <a:lnSpc>
                <a:spcPct val="150000"/>
              </a:lnSpc>
            </a:pPr>
            <a:r>
              <a:rPr lang="fa-IR" sz="2000" dirty="0" smtClean="0">
                <a:solidFill>
                  <a:srgbClr val="7E0000"/>
                </a:solidFill>
                <a:cs typeface="B Titr" pitchFamily="2" charset="-78"/>
              </a:rPr>
              <a:t>2ـ تغییر نگرش</a:t>
            </a:r>
            <a:endParaRPr lang="en-US" sz="2000" dirty="0" smtClean="0">
              <a:solidFill>
                <a:srgbClr val="7E0000"/>
              </a:solidFill>
              <a:cs typeface="B Titr" pitchFamily="2" charset="-78"/>
            </a:endParaRPr>
          </a:p>
          <a:p>
            <a:pPr>
              <a:lnSpc>
                <a:spcPct val="150000"/>
              </a:lnSpc>
            </a:pPr>
            <a:r>
              <a:rPr lang="fa-IR" sz="2000" dirty="0" smtClean="0">
                <a:solidFill>
                  <a:srgbClr val="7030A0"/>
                </a:solidFill>
                <a:cs typeface="B Titr" pitchFamily="2" charset="-78"/>
              </a:rPr>
              <a:t>3ـ تغییر ساختار</a:t>
            </a:r>
            <a:endParaRPr lang="en-US" sz="2000" dirty="0" smtClean="0">
              <a:solidFill>
                <a:srgbClr val="7030A0"/>
              </a:solidFill>
              <a:cs typeface="B Titr" pitchFamily="2" charset="-78"/>
            </a:endParaRPr>
          </a:p>
          <a:p>
            <a:pPr>
              <a:lnSpc>
                <a:spcPct val="115000"/>
              </a:lnSpc>
              <a:buClr>
                <a:srgbClr val="BCA100"/>
              </a:buClr>
            </a:pPr>
            <a:r>
              <a:rPr lang="en-US" sz="2000" dirty="0" smtClean="0">
                <a:solidFill>
                  <a:prstClr val="black"/>
                </a:solidFill>
                <a:cs typeface="B Titr" pitchFamily="2" charset="-78"/>
              </a:rPr>
              <a:t/>
            </a:r>
            <a:br>
              <a:rPr lang="en-US" sz="2000" dirty="0" smtClean="0">
                <a:solidFill>
                  <a:prstClr val="black"/>
                </a:solidFill>
                <a:cs typeface="B Titr" pitchFamily="2" charset="-78"/>
              </a:rPr>
            </a:br>
            <a:r>
              <a:rPr lang="en-US" sz="2000" dirty="0" smtClean="0">
                <a:solidFill>
                  <a:prstClr val="black"/>
                </a:solidFill>
                <a:cs typeface="B Titr" pitchFamily="2" charset="-78"/>
              </a:rPr>
              <a:t/>
            </a:r>
            <a:br>
              <a:rPr lang="en-US" sz="2000" dirty="0" smtClean="0">
                <a:solidFill>
                  <a:prstClr val="black"/>
                </a:solidFill>
                <a:cs typeface="B Titr" pitchFamily="2" charset="-78"/>
              </a:rPr>
            </a:br>
            <a:endParaRPr lang="en-US" dirty="0">
              <a:solidFill>
                <a:prstClr val="black"/>
              </a:solidFill>
            </a:endParaRPr>
          </a:p>
        </p:txBody>
      </p:sp>
      <p:cxnSp>
        <p:nvCxnSpPr>
          <p:cNvPr id="7" name="Straight Arrow Connector 6"/>
          <p:cNvCxnSpPr/>
          <p:nvPr/>
        </p:nvCxnSpPr>
        <p:spPr>
          <a:xfrm rot="10800000">
            <a:off x="5500694" y="2857496"/>
            <a:ext cx="107157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5" name="Rectangle 14"/>
          <p:cNvSpPr/>
          <p:nvPr/>
        </p:nvSpPr>
        <p:spPr>
          <a:xfrm>
            <a:off x="285720" y="1857364"/>
            <a:ext cx="1285884" cy="3724096"/>
          </a:xfrm>
          <a:prstGeom prst="rect">
            <a:avLst/>
          </a:prstGeom>
          <a:solidFill>
            <a:srgbClr val="92D050"/>
          </a:solidFill>
        </p:spPr>
        <p:txBody>
          <a:bodyPr wrap="square">
            <a:spAutoFit/>
          </a:bodyPr>
          <a:lstStyle/>
          <a:p>
            <a:pPr algn="ctr">
              <a:lnSpc>
                <a:spcPct val="200000"/>
              </a:lnSpc>
            </a:pPr>
            <a:r>
              <a:rPr lang="fa-IR" sz="2000" dirty="0" smtClean="0">
                <a:solidFill>
                  <a:srgbClr val="990000"/>
                </a:solidFill>
                <a:cs typeface="B Titr" pitchFamily="2" charset="-78"/>
              </a:rPr>
              <a:t>تحلیلی بر واکاوی فتنه آینده </a:t>
            </a:r>
            <a:endParaRPr lang="en-US" sz="20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و</a:t>
            </a:r>
            <a:endParaRPr lang="en-US" dirty="0" smtClean="0">
              <a:solidFill>
                <a:srgbClr val="990000"/>
              </a:solidFill>
              <a:cs typeface="B Titr" pitchFamily="2" charset="-78"/>
            </a:endParaRPr>
          </a:p>
          <a:p>
            <a:pPr algn="ctr">
              <a:lnSpc>
                <a:spcPct val="200000"/>
              </a:lnSpc>
            </a:pPr>
            <a:r>
              <a:rPr lang="fa-IR" sz="2000" dirty="0" smtClean="0">
                <a:solidFill>
                  <a:srgbClr val="990000"/>
                </a:solidFill>
                <a:cs typeface="B Titr" pitchFamily="2" charset="-78"/>
              </a:rPr>
              <a:t>راهبردهای مقابله با آن</a:t>
            </a:r>
            <a:endParaRPr lang="en-US" sz="2000" dirty="0" smtClean="0">
              <a:solidFill>
                <a:srgbClr val="990000"/>
              </a:solidFill>
              <a:cs typeface="B Titr" pitchFamily="2" charset="-78"/>
            </a:endParaRPr>
          </a:p>
        </p:txBody>
      </p:sp>
      <p:sp>
        <p:nvSpPr>
          <p:cNvPr id="16" name="Down Arrow 15"/>
          <p:cNvSpPr/>
          <p:nvPr/>
        </p:nvSpPr>
        <p:spPr>
          <a:xfrm>
            <a:off x="7643834" y="3857628"/>
            <a:ext cx="571504"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743831"/>
      </p:ext>
    </p:extLst>
  </p:cSld>
  <p:clrMapOvr>
    <a:masterClrMapping/>
  </p:clrMapOvr>
  <p:transition spd="slow">
    <p:wheel spokes="8"/>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14290"/>
            <a:ext cx="6858048" cy="1143000"/>
          </a:xfrm>
        </p:spPr>
        <p:txBody>
          <a:bodyPr>
            <a:noAutofit/>
          </a:bodyPr>
          <a:lstStyle/>
          <a:p>
            <a:pPr algn="ctr"/>
            <a:r>
              <a:rPr lang="fa-IR" sz="2800" dirty="0" smtClean="0">
                <a:cs typeface="B Titr" pitchFamily="2" charset="-78"/>
              </a:rPr>
              <a:t/>
            </a:r>
            <a:br>
              <a:rPr lang="fa-IR" sz="2800" dirty="0" smtClean="0">
                <a:cs typeface="B Titr" pitchFamily="2" charset="-78"/>
              </a:rPr>
            </a:br>
            <a:r>
              <a:rPr lang="fa-IR" sz="2800" dirty="0" smtClean="0">
                <a:cs typeface="B Titr" pitchFamily="2" charset="-78"/>
              </a:rPr>
              <a:t>بخش اول: راهبرد های نظام سلطه و بررسی ماهیت فتنه آینده</a:t>
            </a:r>
            <a:r>
              <a:rPr lang="en-US" sz="2800" dirty="0" smtClean="0">
                <a:cs typeface="B Titr" pitchFamily="2" charset="-78"/>
              </a:rPr>
              <a:t/>
            </a:r>
            <a:br>
              <a:rPr lang="en-US" sz="2800" dirty="0" smtClean="0">
                <a:cs typeface="B Titr" pitchFamily="2" charset="-78"/>
              </a:rPr>
            </a:br>
            <a:endParaRPr lang="en-US" sz="2800" b="1" cap="none" spc="0" dirty="0">
              <a:ln w="17780" cmpd="sng">
                <a:solidFill>
                  <a:srgbClr val="FFFFFF"/>
                </a:solidFill>
                <a:prstDash val="solid"/>
                <a:miter lim="800000"/>
              </a:ln>
              <a:effectLst>
                <a:outerShdw blurRad="50800" algn="tl" rotWithShape="0">
                  <a:srgbClr val="000000"/>
                </a:outerShdw>
              </a:effectLst>
              <a:cs typeface="B Titr" pitchFamily="2" charset="-78"/>
            </a:endParaRPr>
          </a:p>
        </p:txBody>
      </p:sp>
      <p:sp>
        <p:nvSpPr>
          <p:cNvPr id="9" name="Slide Number Placeholder 8"/>
          <p:cNvSpPr>
            <a:spLocks noGrp="1"/>
          </p:cNvSpPr>
          <p:nvPr>
            <p:ph type="sldNum" sz="quarter" idx="12"/>
          </p:nvPr>
        </p:nvSpPr>
        <p:spPr/>
        <p:txBody>
          <a:bodyPr/>
          <a:lstStyle/>
          <a:p>
            <a:r>
              <a:rPr lang="fa-IR" dirty="0" smtClean="0">
                <a:solidFill>
                  <a:prstClr val="black"/>
                </a:solidFill>
                <a:cs typeface="B Titr" pitchFamily="2" charset="-78"/>
              </a:rPr>
              <a:t>5</a:t>
            </a:r>
            <a:endParaRPr lang="fa-IR" dirty="0">
              <a:solidFill>
                <a:prstClr val="black"/>
              </a:solidFill>
              <a:cs typeface="B Titr" pitchFamily="2" charset="-78"/>
            </a:endParaRPr>
          </a:p>
        </p:txBody>
      </p:sp>
      <p:sp>
        <p:nvSpPr>
          <p:cNvPr id="10" name="Rectangle 9"/>
          <p:cNvSpPr/>
          <p:nvPr/>
        </p:nvSpPr>
        <p:spPr>
          <a:xfrm>
            <a:off x="1857356" y="1785927"/>
            <a:ext cx="7286644" cy="5550750"/>
          </a:xfrm>
          <a:prstGeom prst="rect">
            <a:avLst/>
          </a:prstGeom>
        </p:spPr>
        <p:txBody>
          <a:bodyPr wrap="square">
            <a:spAutoFit/>
          </a:bodyPr>
          <a:lstStyle/>
          <a:p>
            <a:pPr>
              <a:lnSpc>
                <a:spcPct val="150000"/>
              </a:lnSpc>
            </a:pPr>
            <a:r>
              <a:rPr lang="fa-IR" sz="2800" dirty="0" smtClean="0">
                <a:solidFill>
                  <a:srgbClr val="990000"/>
                </a:solidFill>
                <a:cs typeface="B Titr" pitchFamily="2" charset="-78"/>
              </a:rPr>
              <a:t>1ـ راهبرد نظام سلطه</a:t>
            </a:r>
            <a:endParaRPr lang="en-US" sz="2800" dirty="0" smtClean="0">
              <a:solidFill>
                <a:srgbClr val="990000"/>
              </a:solidFill>
              <a:cs typeface="B Titr" pitchFamily="2" charset="-78"/>
            </a:endParaRPr>
          </a:p>
          <a:p>
            <a:pPr>
              <a:lnSpc>
                <a:spcPct val="150000"/>
              </a:lnSpc>
            </a:pPr>
            <a:r>
              <a:rPr lang="fa-IR" sz="2400" dirty="0" smtClean="0">
                <a:solidFill>
                  <a:srgbClr val="002060"/>
                </a:solidFill>
                <a:cs typeface="B Titr" pitchFamily="2" charset="-78"/>
              </a:rPr>
              <a:t>الف:راهبرد دراز مدت                      براندازی مرحله ای</a:t>
            </a:r>
            <a:endParaRPr lang="en-US" sz="2400" dirty="0" smtClean="0">
              <a:solidFill>
                <a:srgbClr val="002060"/>
              </a:solidFill>
              <a:cs typeface="B Titr" pitchFamily="2" charset="-78"/>
            </a:endParaRPr>
          </a:p>
          <a:p>
            <a:pPr>
              <a:lnSpc>
                <a:spcPct val="150000"/>
              </a:lnSpc>
            </a:pPr>
            <a:r>
              <a:rPr lang="fa-IR" sz="2400" dirty="0" smtClean="0">
                <a:solidFill>
                  <a:srgbClr val="FF0000"/>
                </a:solidFill>
                <a:cs typeface="B Titr" pitchFamily="2" charset="-78"/>
              </a:rPr>
              <a:t>از طریق:</a:t>
            </a:r>
          </a:p>
          <a:p>
            <a:pPr>
              <a:lnSpc>
                <a:spcPct val="150000"/>
              </a:lnSpc>
            </a:pPr>
            <a:endParaRPr lang="fa-IR" sz="2800" dirty="0" smtClean="0">
              <a:solidFill>
                <a:srgbClr val="FF0000"/>
              </a:solidFill>
              <a:cs typeface="B Titr" pitchFamily="2" charset="-78"/>
            </a:endParaRPr>
          </a:p>
          <a:p>
            <a:pPr>
              <a:lnSpc>
                <a:spcPct val="150000"/>
              </a:lnSpc>
            </a:pPr>
            <a:endParaRPr lang="en-US" sz="2800" dirty="0" smtClean="0">
              <a:solidFill>
                <a:srgbClr val="FF0000"/>
              </a:solidFill>
              <a:cs typeface="B Titr" pitchFamily="2" charset="-78"/>
            </a:endParaRPr>
          </a:p>
          <a:p>
            <a:pPr>
              <a:lnSpc>
                <a:spcPct val="150000"/>
              </a:lnSpc>
            </a:pPr>
            <a:r>
              <a:rPr lang="fa-IR" sz="2000" dirty="0" smtClean="0">
                <a:solidFill>
                  <a:srgbClr val="0070C0"/>
                </a:solidFill>
                <a:cs typeface="B Titr" pitchFamily="2" charset="-78"/>
              </a:rPr>
              <a:t>1ـ مهار انقلاب</a:t>
            </a:r>
            <a:endParaRPr lang="en-US" sz="2000" dirty="0" smtClean="0">
              <a:solidFill>
                <a:srgbClr val="0070C0"/>
              </a:solidFill>
              <a:cs typeface="B Titr" pitchFamily="2" charset="-78"/>
            </a:endParaRPr>
          </a:p>
          <a:p>
            <a:pPr>
              <a:lnSpc>
                <a:spcPct val="150000"/>
              </a:lnSpc>
            </a:pPr>
            <a:r>
              <a:rPr lang="fa-IR" sz="2000" dirty="0" smtClean="0">
                <a:solidFill>
                  <a:srgbClr val="7E0000"/>
                </a:solidFill>
                <a:cs typeface="B Titr" pitchFamily="2" charset="-78"/>
              </a:rPr>
              <a:t>2ـ تغییر نگرش</a:t>
            </a:r>
            <a:endParaRPr lang="en-US" sz="2000" dirty="0" smtClean="0">
              <a:solidFill>
                <a:srgbClr val="7E0000"/>
              </a:solidFill>
              <a:cs typeface="B Titr" pitchFamily="2" charset="-78"/>
            </a:endParaRPr>
          </a:p>
          <a:p>
            <a:pPr>
              <a:lnSpc>
                <a:spcPct val="150000"/>
              </a:lnSpc>
            </a:pPr>
            <a:r>
              <a:rPr lang="fa-IR" sz="2000" dirty="0" smtClean="0">
                <a:solidFill>
                  <a:srgbClr val="7030A0"/>
                </a:solidFill>
                <a:cs typeface="B Titr" pitchFamily="2" charset="-78"/>
              </a:rPr>
              <a:t>3ـ تغییر ساختار</a:t>
            </a:r>
            <a:endParaRPr lang="en-US" sz="2000" dirty="0" smtClean="0">
              <a:solidFill>
                <a:srgbClr val="7030A0"/>
              </a:solidFill>
              <a:cs typeface="B Titr" pitchFamily="2" charset="-78"/>
            </a:endParaRPr>
          </a:p>
          <a:p>
            <a:pPr>
              <a:lnSpc>
                <a:spcPct val="115000"/>
              </a:lnSpc>
              <a:buClr>
                <a:srgbClr val="BCA100"/>
              </a:buClr>
            </a:pPr>
            <a:r>
              <a:rPr lang="en-US" sz="2000" dirty="0" smtClean="0">
                <a:solidFill>
                  <a:prstClr val="black"/>
                </a:solidFill>
                <a:cs typeface="B Titr" pitchFamily="2" charset="-78"/>
              </a:rPr>
              <a:t/>
            </a:r>
            <a:br>
              <a:rPr lang="en-US" sz="2000" dirty="0" smtClean="0">
                <a:solidFill>
                  <a:prstClr val="black"/>
                </a:solidFill>
                <a:cs typeface="B Titr" pitchFamily="2" charset="-78"/>
              </a:rPr>
            </a:br>
            <a:r>
              <a:rPr lang="en-US" sz="2000" dirty="0" smtClean="0">
                <a:solidFill>
                  <a:prstClr val="black"/>
                </a:solidFill>
                <a:cs typeface="B Titr" pitchFamily="2" charset="-78"/>
              </a:rPr>
              <a:t/>
            </a:r>
            <a:br>
              <a:rPr lang="en-US" sz="2000" dirty="0" smtClean="0">
                <a:solidFill>
                  <a:prstClr val="black"/>
                </a:solidFill>
                <a:cs typeface="B Titr" pitchFamily="2" charset="-78"/>
              </a:rPr>
            </a:br>
            <a:endParaRPr lang="en-US" dirty="0">
              <a:solidFill>
                <a:prstClr val="black"/>
              </a:solidFill>
            </a:endParaRPr>
          </a:p>
        </p:txBody>
      </p:sp>
      <p:cxnSp>
        <p:nvCxnSpPr>
          <p:cNvPr id="7" name="Straight Arrow Connector 6"/>
          <p:cNvCxnSpPr/>
          <p:nvPr/>
        </p:nvCxnSpPr>
        <p:spPr>
          <a:xfrm rot="10800000">
            <a:off x="5500694" y="2857496"/>
            <a:ext cx="107157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5" name="Rectangle 14"/>
          <p:cNvSpPr/>
          <p:nvPr/>
        </p:nvSpPr>
        <p:spPr>
          <a:xfrm>
            <a:off x="285720" y="1857364"/>
            <a:ext cx="1285884" cy="3724096"/>
          </a:xfrm>
          <a:prstGeom prst="rect">
            <a:avLst/>
          </a:prstGeom>
          <a:solidFill>
            <a:srgbClr val="92D050"/>
          </a:solidFill>
        </p:spPr>
        <p:txBody>
          <a:bodyPr wrap="square">
            <a:spAutoFit/>
          </a:bodyPr>
          <a:lstStyle/>
          <a:p>
            <a:pPr algn="ctr">
              <a:lnSpc>
                <a:spcPct val="200000"/>
              </a:lnSpc>
            </a:pPr>
            <a:r>
              <a:rPr lang="fa-IR" sz="2000" dirty="0" smtClean="0">
                <a:solidFill>
                  <a:srgbClr val="990000"/>
                </a:solidFill>
                <a:cs typeface="B Titr" pitchFamily="2" charset="-78"/>
              </a:rPr>
              <a:t>تحلیلی بر واکاوی فتنه آینده </a:t>
            </a:r>
            <a:endParaRPr lang="en-US" sz="2000" dirty="0" smtClean="0">
              <a:solidFill>
                <a:srgbClr val="990000"/>
              </a:solidFill>
              <a:cs typeface="B Titr" pitchFamily="2" charset="-78"/>
            </a:endParaRPr>
          </a:p>
          <a:p>
            <a:pPr algn="ctr">
              <a:lnSpc>
                <a:spcPct val="200000"/>
              </a:lnSpc>
            </a:pPr>
            <a:r>
              <a:rPr lang="fa-IR" dirty="0" smtClean="0">
                <a:solidFill>
                  <a:srgbClr val="990000"/>
                </a:solidFill>
                <a:cs typeface="B Titr" pitchFamily="2" charset="-78"/>
              </a:rPr>
              <a:t>و</a:t>
            </a:r>
            <a:endParaRPr lang="en-US" dirty="0" smtClean="0">
              <a:solidFill>
                <a:srgbClr val="990000"/>
              </a:solidFill>
              <a:cs typeface="B Titr" pitchFamily="2" charset="-78"/>
            </a:endParaRPr>
          </a:p>
          <a:p>
            <a:pPr algn="ctr">
              <a:lnSpc>
                <a:spcPct val="200000"/>
              </a:lnSpc>
            </a:pPr>
            <a:r>
              <a:rPr lang="fa-IR" sz="2000" dirty="0" smtClean="0">
                <a:solidFill>
                  <a:srgbClr val="990000"/>
                </a:solidFill>
                <a:cs typeface="B Titr" pitchFamily="2" charset="-78"/>
              </a:rPr>
              <a:t>راهبردهای مقابله با آن</a:t>
            </a:r>
            <a:endParaRPr lang="en-US" sz="2000" dirty="0" smtClean="0">
              <a:solidFill>
                <a:srgbClr val="990000"/>
              </a:solidFill>
              <a:cs typeface="B Titr" pitchFamily="2" charset="-78"/>
            </a:endParaRPr>
          </a:p>
        </p:txBody>
      </p:sp>
      <p:sp>
        <p:nvSpPr>
          <p:cNvPr id="16" name="Down Arrow 15"/>
          <p:cNvSpPr/>
          <p:nvPr/>
        </p:nvSpPr>
        <p:spPr>
          <a:xfrm>
            <a:off x="7643834" y="3857628"/>
            <a:ext cx="571504"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743831"/>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tile tx="0" ty="0" sx="100000" sy="100000" flip="none" algn="tl"/>
          </a:blipFill>
        </p:spPr>
        <p:txBody>
          <a:bodyPr>
            <a:normAutofit fontScale="90000"/>
          </a:bodyPr>
          <a:lstStyle/>
          <a:p>
            <a:pPr algn="ctr"/>
            <a:r>
              <a:rPr lang="fa-IR" sz="4000" dirty="0" smtClean="0">
                <a:cs typeface="B Titr" pitchFamily="2" charset="-78"/>
              </a:rPr>
              <a:t/>
            </a:r>
            <a:br>
              <a:rPr lang="fa-IR" sz="4000" dirty="0" smtClean="0">
                <a:cs typeface="B Titr" pitchFamily="2" charset="-78"/>
              </a:rPr>
            </a:br>
            <a:r>
              <a:rPr lang="fa-IR" sz="4000" dirty="0" smtClean="0">
                <a:cs typeface="B Titr" pitchFamily="2" charset="-78"/>
              </a:rPr>
              <a:t>راهبرد های نظام سلطه و بررسی ماهیت فتنه آینده</a:t>
            </a:r>
            <a:r>
              <a:rPr lang="en-US" sz="4000" dirty="0" smtClean="0">
                <a:cs typeface="B Titr" pitchFamily="2" charset="-78"/>
              </a:rPr>
              <a:t/>
            </a:r>
            <a:br>
              <a:rPr lang="en-US" sz="4000" dirty="0" smtClean="0">
                <a:cs typeface="B Titr" pitchFamily="2" charset="-78"/>
              </a:rPr>
            </a:br>
            <a:endParaRPr lang="en-US" sz="4000" dirty="0">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6</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512781696"/>
              </p:ext>
            </p:extLst>
          </p:nvPr>
        </p:nvGraphicFramePr>
        <p:xfrm>
          <a:off x="1857356" y="1785926"/>
          <a:ext cx="7143800" cy="4929222"/>
        </p:xfrm>
        <a:graphic>
          <a:graphicData uri="http://schemas.openxmlformats.org/drawingml/2006/table">
            <a:tbl>
              <a:tblPr/>
              <a:tblGrid>
                <a:gridCol w="7143800"/>
              </a:tblGrid>
              <a:tr h="4929222">
                <a:tc>
                  <a:txBody>
                    <a:bodyPr/>
                    <a:lstStyle/>
                    <a:p>
                      <a:pPr>
                        <a:lnSpc>
                          <a:spcPct val="150000"/>
                        </a:lnSpc>
                      </a:pPr>
                      <a:r>
                        <a:rPr lang="fa-IR" sz="1800" kern="1200" dirty="0" smtClean="0">
                          <a:solidFill>
                            <a:schemeClr val="tx1"/>
                          </a:solidFill>
                          <a:latin typeface="+mn-lt"/>
                          <a:ea typeface="+mn-ea"/>
                          <a:cs typeface="+mn-cs"/>
                        </a:rPr>
                        <a:t> </a:t>
                      </a:r>
                      <a:r>
                        <a:rPr lang="fa-IR" sz="2400" kern="1200" dirty="0" smtClean="0">
                          <a:solidFill>
                            <a:srgbClr val="002060"/>
                          </a:solidFill>
                          <a:latin typeface="+mn-lt"/>
                          <a:ea typeface="+mn-ea"/>
                          <a:cs typeface="B Titr" pitchFamily="2" charset="-78"/>
                        </a:rPr>
                        <a:t>ب ـ راهبرد فعلی  </a:t>
                      </a:r>
                      <a:r>
                        <a:rPr lang="fa-IR" sz="2800" kern="1200" dirty="0" smtClean="0">
                          <a:solidFill>
                            <a:srgbClr val="002060"/>
                          </a:solidFill>
                          <a:latin typeface="+mn-lt"/>
                          <a:ea typeface="+mn-ea"/>
                          <a:cs typeface="B Titr" pitchFamily="2" charset="-78"/>
                        </a:rPr>
                        <a:t> </a:t>
                      </a:r>
                      <a:r>
                        <a:rPr lang="fa-IR" sz="2400" kern="1200" dirty="0" smtClean="0">
                          <a:solidFill>
                            <a:srgbClr val="002060"/>
                          </a:solidFill>
                          <a:latin typeface="+mn-lt"/>
                          <a:ea typeface="+mn-ea"/>
                          <a:cs typeface="B Titr" pitchFamily="2" charset="-78"/>
                        </a:rPr>
                        <a:t>                  </a:t>
                      </a:r>
                      <a:r>
                        <a:rPr lang="fa-IR" sz="2800" kern="1200" dirty="0" smtClean="0">
                          <a:solidFill>
                            <a:srgbClr val="002060"/>
                          </a:solidFill>
                          <a:latin typeface="+mn-lt"/>
                          <a:ea typeface="+mn-ea"/>
                          <a:cs typeface="B Titr" pitchFamily="2" charset="-78"/>
                        </a:rPr>
                        <a:t>   </a:t>
                      </a:r>
                      <a:r>
                        <a:rPr lang="fa-IR" sz="2400" kern="1200" dirty="0" smtClean="0">
                          <a:solidFill>
                            <a:srgbClr val="002060"/>
                          </a:solidFill>
                          <a:latin typeface="+mn-lt"/>
                          <a:ea typeface="+mn-ea"/>
                          <a:cs typeface="B Titr" pitchFamily="2" charset="-78"/>
                        </a:rPr>
                        <a:t>      تغییر محاسبات و باورها</a:t>
                      </a:r>
                      <a:endParaRPr lang="en-US" sz="2400" kern="1200" dirty="0" smtClean="0">
                        <a:solidFill>
                          <a:srgbClr val="002060"/>
                        </a:solidFill>
                        <a:latin typeface="+mn-lt"/>
                        <a:ea typeface="+mn-ea"/>
                        <a:cs typeface="B Titr" pitchFamily="2" charset="-78"/>
                      </a:endParaRPr>
                    </a:p>
                    <a:p>
                      <a:pPr marL="0" marR="0" indent="0" algn="r" defTabSz="914400" rtl="1" eaLnBrk="1" fontAlgn="auto" latinLnBrk="0" hangingPunct="1">
                        <a:lnSpc>
                          <a:spcPct val="150000"/>
                        </a:lnSpc>
                        <a:spcBef>
                          <a:spcPts val="0"/>
                        </a:spcBef>
                        <a:spcAft>
                          <a:spcPts val="0"/>
                        </a:spcAft>
                        <a:buClrTx/>
                        <a:buSzTx/>
                        <a:buFontTx/>
                        <a:buNone/>
                        <a:tabLst/>
                        <a:defRPr/>
                      </a:pPr>
                      <a:r>
                        <a:rPr lang="fa-IR" sz="1800" kern="1200" dirty="0" smtClean="0">
                          <a:solidFill>
                            <a:schemeClr val="tx1"/>
                          </a:solidFill>
                          <a:latin typeface="+mn-lt"/>
                          <a:ea typeface="+mn-ea"/>
                          <a:cs typeface="B Titr" pitchFamily="2" charset="-78"/>
                        </a:rPr>
                        <a:t> </a:t>
                      </a:r>
                      <a:r>
                        <a:rPr lang="fa-IR" sz="2400" kern="1200" dirty="0" smtClean="0">
                          <a:solidFill>
                            <a:srgbClr val="C00000"/>
                          </a:solidFill>
                          <a:latin typeface="+mn-lt"/>
                          <a:ea typeface="+mn-ea"/>
                          <a:cs typeface="B Titr" pitchFamily="2" charset="-78"/>
                        </a:rPr>
                        <a:t>از طریق :</a:t>
                      </a:r>
                      <a:endParaRPr lang="en-US" sz="2400" kern="1200" dirty="0" smtClean="0">
                        <a:solidFill>
                          <a:srgbClr val="C00000"/>
                        </a:solidFill>
                        <a:latin typeface="+mn-lt"/>
                        <a:ea typeface="+mn-ea"/>
                        <a:cs typeface="B Titr" pitchFamily="2" charset="-78"/>
                      </a:endParaRPr>
                    </a:p>
                    <a:p>
                      <a:pPr>
                        <a:lnSpc>
                          <a:spcPct val="150000"/>
                        </a:lnSpc>
                      </a:pPr>
                      <a:endParaRPr lang="en-US" sz="1800" kern="1200" dirty="0" smtClean="0">
                        <a:solidFill>
                          <a:schemeClr val="tx1"/>
                        </a:solidFill>
                        <a:latin typeface="+mn-lt"/>
                        <a:ea typeface="+mn-ea"/>
                        <a:cs typeface="B Titr" pitchFamily="2" charset="-78"/>
                      </a:endParaRPr>
                    </a:p>
                    <a:p>
                      <a:pPr>
                        <a:lnSpc>
                          <a:spcPct val="150000"/>
                        </a:lnSpc>
                      </a:pPr>
                      <a:r>
                        <a:rPr lang="fa-IR" sz="1800" kern="1200" dirty="0" smtClean="0">
                          <a:solidFill>
                            <a:schemeClr val="tx1"/>
                          </a:solidFill>
                          <a:latin typeface="+mn-lt"/>
                          <a:ea typeface="+mn-ea"/>
                          <a:cs typeface="B Titr" pitchFamily="2" charset="-78"/>
                        </a:rPr>
                        <a:t>1ـ ادامه تحریم  به صورت مرحله ای به شیوه های دیگر</a:t>
                      </a:r>
                      <a:endParaRPr lang="en-US" sz="1800" kern="1200" dirty="0" smtClean="0">
                        <a:solidFill>
                          <a:schemeClr val="tx1"/>
                        </a:solidFill>
                        <a:latin typeface="+mn-lt"/>
                        <a:ea typeface="+mn-ea"/>
                        <a:cs typeface="B Titr" pitchFamily="2" charset="-78"/>
                      </a:endParaRPr>
                    </a:p>
                    <a:p>
                      <a:pPr>
                        <a:lnSpc>
                          <a:spcPct val="150000"/>
                        </a:lnSpc>
                      </a:pPr>
                      <a:r>
                        <a:rPr lang="fa-IR" sz="1800" kern="1200" dirty="0" smtClean="0">
                          <a:solidFill>
                            <a:schemeClr val="tx1"/>
                          </a:solidFill>
                          <a:latin typeface="+mn-lt"/>
                          <a:ea typeface="+mn-ea"/>
                          <a:cs typeface="B Titr" pitchFamily="2" charset="-78"/>
                        </a:rPr>
                        <a:t>2ـ جنگ روانی در جهت تاثیر گذاری در افکار مسئولین و انحراف افکار مردم</a:t>
                      </a:r>
                      <a:endParaRPr lang="en-US" sz="1800" kern="1200" dirty="0" smtClean="0">
                        <a:solidFill>
                          <a:schemeClr val="tx1"/>
                        </a:solidFill>
                        <a:latin typeface="+mn-lt"/>
                        <a:ea typeface="+mn-ea"/>
                        <a:cs typeface="B Titr" pitchFamily="2" charset="-78"/>
                      </a:endParaRPr>
                    </a:p>
                    <a:p>
                      <a:pPr>
                        <a:lnSpc>
                          <a:spcPct val="150000"/>
                        </a:lnSpc>
                      </a:pPr>
                      <a:r>
                        <a:rPr lang="fa-IR" sz="1800" kern="1200" dirty="0" smtClean="0">
                          <a:solidFill>
                            <a:schemeClr val="tx1"/>
                          </a:solidFill>
                          <a:latin typeface="+mn-lt"/>
                          <a:ea typeface="+mn-ea"/>
                          <a:cs typeface="B Titr" pitchFamily="2" charset="-78"/>
                        </a:rPr>
                        <a:t>3ـ عملیات اطلاعاتی در جهت خرابکاری سایبری و ایجاد نا امنی</a:t>
                      </a:r>
                      <a:endParaRPr lang="en-US" sz="1800" kern="1200" dirty="0" smtClean="0">
                        <a:solidFill>
                          <a:schemeClr val="tx1"/>
                        </a:solidFill>
                        <a:latin typeface="+mn-lt"/>
                        <a:ea typeface="+mn-ea"/>
                        <a:cs typeface="B Titr" pitchFamily="2" charset="-78"/>
                      </a:endParaRPr>
                    </a:p>
                    <a:p>
                      <a:pPr>
                        <a:lnSpc>
                          <a:spcPct val="150000"/>
                        </a:lnSpc>
                      </a:pPr>
                      <a:r>
                        <a:rPr lang="fa-IR" sz="1800" kern="1200" dirty="0" smtClean="0">
                          <a:solidFill>
                            <a:schemeClr val="tx1"/>
                          </a:solidFill>
                          <a:latin typeface="+mn-lt"/>
                          <a:ea typeface="+mn-ea"/>
                          <a:cs typeface="B Titr" pitchFamily="2" charset="-78"/>
                        </a:rPr>
                        <a:t>4ـ بی ثبات سازی محیط داخلی با تحریک و ایجاد غائله و آشوب</a:t>
                      </a:r>
                      <a:endParaRPr lang="en-US" sz="1800" kern="1200" dirty="0" smtClean="0">
                        <a:solidFill>
                          <a:schemeClr val="tx1"/>
                        </a:solidFill>
                        <a:latin typeface="+mn-lt"/>
                        <a:ea typeface="+mn-ea"/>
                        <a:cs typeface="B Titr" pitchFamily="2" charset="-78"/>
                      </a:endParaRPr>
                    </a:p>
                    <a:p>
                      <a:pPr>
                        <a:lnSpc>
                          <a:spcPct val="150000"/>
                        </a:lnSpc>
                      </a:pPr>
                      <a:r>
                        <a:rPr lang="fa-IR" sz="1800" kern="1200" dirty="0" smtClean="0">
                          <a:solidFill>
                            <a:schemeClr val="tx1"/>
                          </a:solidFill>
                          <a:latin typeface="+mn-lt"/>
                          <a:ea typeface="+mn-ea"/>
                          <a:cs typeface="B Titr" pitchFamily="2" charset="-78"/>
                        </a:rPr>
                        <a:t>5ـ مذاکره در جهت شرطی سازی جامعه و ترویج گفتمان سازش</a:t>
                      </a:r>
                      <a:endParaRPr lang="en-US" sz="1800" kern="1200" dirty="0" smtClean="0">
                        <a:solidFill>
                          <a:schemeClr val="tx1"/>
                        </a:solidFill>
                        <a:latin typeface="+mn-lt"/>
                        <a:ea typeface="+mn-ea"/>
                        <a:cs typeface="B Titr" pitchFamily="2" charset="-78"/>
                      </a:endParaRPr>
                    </a:p>
                    <a:p>
                      <a:pPr>
                        <a:lnSpc>
                          <a:spcPct val="150000"/>
                        </a:lnSpc>
                      </a:pPr>
                      <a:r>
                        <a:rPr lang="fa-IR" sz="1800" kern="1200" dirty="0" smtClean="0">
                          <a:solidFill>
                            <a:schemeClr val="tx1"/>
                          </a:solidFill>
                          <a:latin typeface="+mn-lt"/>
                          <a:ea typeface="+mn-ea"/>
                          <a:cs typeface="B Titr" pitchFamily="2" charset="-78"/>
                        </a:rPr>
                        <a:t>6ـ عبور از مسائل هسته ای به موضوعات غیر هسته ای منطقه ای</a:t>
                      </a:r>
                      <a:endParaRPr lang="en-US" sz="1100" dirty="0">
                        <a:latin typeface="Calibri"/>
                        <a:ea typeface="Calibri"/>
                        <a:cs typeface="B Titr" pitchFamily="2" charset="-78"/>
                      </a:endParaRPr>
                    </a:p>
                  </a:txBody>
                  <a:tcPr marL="114300" marR="114300" marT="0" marB="0">
                    <a:lnL>
                      <a:noFill/>
                    </a:lnL>
                    <a:lnR>
                      <a:noFill/>
                    </a:lnR>
                    <a:lnT>
                      <a:noFill/>
                    </a:lnT>
                    <a:lnB>
                      <a:noFill/>
                    </a:lnB>
                    <a:blipFill>
                      <a:blip r:embed="rId4"/>
                      <a:tile tx="0" ty="0" sx="100000" sy="100000" flip="none" algn="tl"/>
                    </a:blipFill>
                  </a:tcPr>
                </a:tc>
              </a:tr>
            </a:tbl>
          </a:graphicData>
        </a:graphic>
      </p:graphicFrame>
      <p:sp>
        <p:nvSpPr>
          <p:cNvPr id="13" name="Left Arrow 12"/>
          <p:cNvSpPr/>
          <p:nvPr/>
        </p:nvSpPr>
        <p:spPr>
          <a:xfrm>
            <a:off x="5429256" y="2071678"/>
            <a:ext cx="1214446"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358082" y="2857496"/>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a:spLocks noGrp="1"/>
          </p:cNvSpPr>
          <p:nvPr>
            <p:ph type="body" sz="half" idx="2"/>
          </p:nvPr>
        </p:nvSpPr>
        <p:spPr>
          <a:xfrm>
            <a:off x="164592" y="1928802"/>
            <a:ext cx="1527048" cy="3461839"/>
          </a:xfrm>
        </p:spPr>
        <p:txBody>
          <a:bodyPr>
            <a:normAutofit fontScale="92500"/>
          </a:bodyPr>
          <a:lstStyle/>
          <a:p>
            <a:pPr algn="ctr">
              <a:lnSpc>
                <a:spcPct val="200000"/>
              </a:lnSpc>
            </a:pPr>
            <a:r>
              <a:rPr lang="fa-IR" sz="1800" dirty="0" smtClean="0">
                <a:solidFill>
                  <a:srgbClr val="990000"/>
                </a:solidFill>
                <a:cs typeface="B Titr" pitchFamily="2" charset="-78"/>
              </a:rPr>
              <a:t>تحلیلی بر واکاوی فتنه آینده </a:t>
            </a:r>
            <a:endParaRPr lang="en-US" sz="1800" dirty="0" smtClean="0">
              <a:solidFill>
                <a:srgbClr val="990000"/>
              </a:solidFill>
              <a:cs typeface="B Titr" pitchFamily="2" charset="-78"/>
            </a:endParaRPr>
          </a:p>
          <a:p>
            <a:pPr algn="ctr">
              <a:lnSpc>
                <a:spcPct val="200000"/>
              </a:lnSpc>
            </a:pPr>
            <a:r>
              <a:rPr lang="fa-IR" sz="1600" dirty="0" smtClean="0">
                <a:solidFill>
                  <a:srgbClr val="990000"/>
                </a:solidFill>
                <a:cs typeface="B Titr" pitchFamily="2" charset="-78"/>
              </a:rPr>
              <a:t>و</a:t>
            </a:r>
            <a:endParaRPr lang="en-US" sz="1600" dirty="0" smtClean="0">
              <a:solidFill>
                <a:srgbClr val="990000"/>
              </a:solidFill>
              <a:cs typeface="B Titr" pitchFamily="2" charset="-78"/>
            </a:endParaRPr>
          </a:p>
          <a:p>
            <a:pPr algn="ctr">
              <a:lnSpc>
                <a:spcPct val="200000"/>
              </a:lnSpc>
            </a:pPr>
            <a:r>
              <a:rPr lang="fa-IR" sz="1800" dirty="0" smtClean="0">
                <a:solidFill>
                  <a:srgbClr val="990000"/>
                </a:solidFill>
                <a:cs typeface="B Titr" pitchFamily="2" charset="-78"/>
              </a:rPr>
              <a:t>راهبردهای مقابله با آن</a:t>
            </a:r>
            <a:endParaRPr lang="en-US" sz="1800" dirty="0" smtClean="0">
              <a:solidFill>
                <a:srgbClr val="990000"/>
              </a:solidFill>
              <a:cs typeface="B Titr" pitchFamily="2" charset="-78"/>
            </a:endParaRPr>
          </a:p>
          <a:p>
            <a:endParaRPr lang="fa-IR" dirty="0"/>
          </a:p>
        </p:txBody>
      </p:sp>
    </p:spTree>
    <p:extLst>
      <p:ext uri="{BB962C8B-B14F-4D97-AF65-F5344CB8AC3E}">
        <p14:creationId xmlns:p14="http://schemas.microsoft.com/office/powerpoint/2010/main" val="3277853633"/>
      </p:ext>
    </p:extLst>
  </p:cSld>
  <p:clrMapOvr>
    <a:masterClrMapping/>
  </p:clrMapOvr>
  <p:transition spd="slow">
    <p:dissolv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245352" cy="1143000"/>
          </a:xfrm>
          <a:solidFill>
            <a:srgbClr val="FFC000"/>
          </a:solidFill>
        </p:spPr>
        <p:txBody>
          <a:bodyPr>
            <a:normAutofit fontScale="90000"/>
          </a:bodyPr>
          <a:lstStyle/>
          <a:p>
            <a:pPr algn="ctr"/>
            <a:r>
              <a:rPr lang="fa-IR" sz="3600" dirty="0" smtClean="0">
                <a:cs typeface="B Titr" pitchFamily="2" charset="-78"/>
              </a:rPr>
              <a:t>مستندات پروژه نظام سلطه برای براندازی</a:t>
            </a:r>
            <a:endParaRPr lang="en-US" sz="3600" dirty="0" smtClean="0">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7</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661673549"/>
              </p:ext>
            </p:extLst>
          </p:nvPr>
        </p:nvGraphicFramePr>
        <p:xfrm>
          <a:off x="1857356" y="1857364"/>
          <a:ext cx="7286644" cy="4857784"/>
        </p:xfrm>
        <a:graphic>
          <a:graphicData uri="http://schemas.openxmlformats.org/drawingml/2006/table">
            <a:tbl>
              <a:tblPr/>
              <a:tblGrid>
                <a:gridCol w="7286644"/>
              </a:tblGrid>
              <a:tr h="4857784">
                <a:tc>
                  <a:txBody>
                    <a:bodyPr/>
                    <a:lstStyle/>
                    <a:p>
                      <a:pPr algn="just">
                        <a:lnSpc>
                          <a:spcPct val="200000"/>
                        </a:lnSpc>
                      </a:pPr>
                      <a:r>
                        <a:rPr lang="fa-IR" sz="2400" kern="1200" dirty="0" smtClean="0">
                          <a:solidFill>
                            <a:srgbClr val="002060"/>
                          </a:solidFill>
                          <a:latin typeface="+mn-lt"/>
                          <a:ea typeface="+mn-ea"/>
                          <a:cs typeface="B Titr" pitchFamily="2" charset="-78"/>
                        </a:rPr>
                        <a:t>الف:اسناد رسمی ؛اظهارات مقامات مسئول درآمریکا</a:t>
                      </a:r>
                      <a:endParaRPr lang="en-US" sz="2400" kern="1200" dirty="0" smtClean="0">
                        <a:solidFill>
                          <a:srgbClr val="002060"/>
                        </a:solidFill>
                        <a:latin typeface="+mn-lt"/>
                        <a:ea typeface="+mn-ea"/>
                        <a:cs typeface="B Titr" pitchFamily="2" charset="-78"/>
                      </a:endParaRPr>
                    </a:p>
                    <a:p>
                      <a:pPr algn="just">
                        <a:lnSpc>
                          <a:spcPct val="200000"/>
                        </a:lnSpc>
                      </a:pPr>
                      <a:r>
                        <a:rPr lang="fa-IR" sz="1800" kern="1200" dirty="0" smtClean="0">
                          <a:solidFill>
                            <a:srgbClr val="C00000"/>
                          </a:solidFill>
                          <a:latin typeface="+mn-lt"/>
                          <a:ea typeface="+mn-ea"/>
                          <a:cs typeface="B Titr" pitchFamily="2" charset="-78"/>
                        </a:rPr>
                        <a:t>1ـ سند راهبردی امنیت ملی دولت اوباما در سال 2011:</a:t>
                      </a:r>
                      <a:r>
                        <a:rPr lang="fa-IR" sz="1800" kern="1200" dirty="0" smtClean="0">
                          <a:solidFill>
                            <a:schemeClr val="tx1"/>
                          </a:solidFill>
                          <a:latin typeface="+mn-lt"/>
                          <a:ea typeface="+mn-ea"/>
                          <a:cs typeface="B Titr" pitchFamily="2" charset="-78"/>
                        </a:rPr>
                        <a:t> </a:t>
                      </a:r>
                      <a:r>
                        <a:rPr lang="fa-IR" sz="1200" kern="1200" dirty="0" smtClean="0">
                          <a:solidFill>
                            <a:schemeClr val="tx1"/>
                          </a:solidFill>
                          <a:latin typeface="+mn-lt"/>
                          <a:ea typeface="+mn-ea"/>
                          <a:cs typeface="B Titr" pitchFamily="2" charset="-78"/>
                        </a:rPr>
                        <a:t>((</a:t>
                      </a:r>
                      <a:r>
                        <a:rPr lang="fa-IR" sz="1800" kern="1200" dirty="0" smtClean="0">
                          <a:solidFill>
                            <a:schemeClr val="tx1"/>
                          </a:solidFill>
                          <a:latin typeface="+mn-lt"/>
                          <a:ea typeface="+mn-ea"/>
                          <a:cs typeface="B Titr" pitchFamily="2" charset="-78"/>
                        </a:rPr>
                        <a:t> برای چندمین دهه جمهوری اسلامی  ایران امنیت منطقه را به خطر انداخته است و آمریکا نتوانسته به مسئولیت های بین المللی خود، در این راستا عمل کند. علاوه بر برنامه های هسته ای غیر قانونی ، ایران به حمایت از تروریسم ، تضعیف صلح میان اسرائیل وفلسطینیان و نفی حقوق جهانی مردم خود ادامه می دهد.</a:t>
                      </a:r>
                      <a:r>
                        <a:rPr lang="fa-IR" sz="1200" kern="1200" dirty="0" smtClean="0">
                          <a:solidFill>
                            <a:schemeClr val="tx1"/>
                          </a:solidFill>
                          <a:latin typeface="+mn-lt"/>
                          <a:ea typeface="+mn-ea"/>
                          <a:cs typeface="B Titr" pitchFamily="2" charset="-78"/>
                        </a:rPr>
                        <a:t>))   </a:t>
                      </a:r>
                      <a:r>
                        <a:rPr lang="fa-IR" sz="1400" kern="1200" dirty="0" smtClean="0">
                          <a:solidFill>
                            <a:schemeClr val="tx1"/>
                          </a:solidFill>
                          <a:latin typeface="+mn-lt"/>
                          <a:ea typeface="+mn-ea"/>
                          <a:cs typeface="B Titr" pitchFamily="2" charset="-78"/>
                        </a:rPr>
                        <a:t>خبرگزاری فارس/ شهریور 89</a:t>
                      </a:r>
                      <a:endParaRPr lang="en-US" sz="1400" kern="1200" dirty="0">
                        <a:solidFill>
                          <a:schemeClr val="tx1"/>
                        </a:solidFill>
                        <a:latin typeface="+mn-lt"/>
                        <a:ea typeface="+mn-ea"/>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7" name="Text Placeholder 3"/>
          <p:cNvSpPr>
            <a:spLocks noGrp="1"/>
          </p:cNvSpPr>
          <p:nvPr>
            <p:ph type="body" sz="half" idx="2"/>
          </p:nvPr>
        </p:nvSpPr>
        <p:spPr>
          <a:xfrm>
            <a:off x="164592" y="1928802"/>
            <a:ext cx="1527048" cy="3461839"/>
          </a:xfrm>
        </p:spPr>
        <p:txBody>
          <a:bodyPr>
            <a:normAutofit fontScale="92500"/>
          </a:bodyPr>
          <a:lstStyle/>
          <a:p>
            <a:pPr algn="ctr">
              <a:lnSpc>
                <a:spcPct val="200000"/>
              </a:lnSpc>
            </a:pPr>
            <a:r>
              <a:rPr lang="fa-IR" sz="1800" dirty="0" smtClean="0">
                <a:solidFill>
                  <a:srgbClr val="990000"/>
                </a:solidFill>
                <a:cs typeface="B Titr" pitchFamily="2" charset="-78"/>
              </a:rPr>
              <a:t>تحلیلی بر واکاوی فتنه آینده </a:t>
            </a:r>
            <a:endParaRPr lang="en-US" sz="1800" dirty="0" smtClean="0">
              <a:solidFill>
                <a:srgbClr val="990000"/>
              </a:solidFill>
              <a:cs typeface="B Titr" pitchFamily="2" charset="-78"/>
            </a:endParaRPr>
          </a:p>
          <a:p>
            <a:pPr algn="ctr">
              <a:lnSpc>
                <a:spcPct val="200000"/>
              </a:lnSpc>
            </a:pPr>
            <a:r>
              <a:rPr lang="fa-IR" sz="1600" dirty="0" smtClean="0">
                <a:solidFill>
                  <a:srgbClr val="990000"/>
                </a:solidFill>
                <a:cs typeface="B Titr" pitchFamily="2" charset="-78"/>
              </a:rPr>
              <a:t>و</a:t>
            </a:r>
          </a:p>
          <a:p>
            <a:pPr algn="ctr">
              <a:lnSpc>
                <a:spcPct val="200000"/>
              </a:lnSpc>
            </a:pPr>
            <a:r>
              <a:rPr lang="fa-IR" sz="1800" dirty="0" smtClean="0">
                <a:solidFill>
                  <a:srgbClr val="990000"/>
                </a:solidFill>
                <a:cs typeface="B Titr" pitchFamily="2" charset="-78"/>
              </a:rPr>
              <a:t>راهبردهای مقابله با آن</a:t>
            </a:r>
            <a:endParaRPr lang="en-US" sz="1800" dirty="0" smtClean="0">
              <a:solidFill>
                <a:srgbClr val="990000"/>
              </a:solidFill>
              <a:cs typeface="B Titr" pitchFamily="2" charset="-78"/>
            </a:endParaRPr>
          </a:p>
          <a:p>
            <a:endParaRPr lang="fa-IR" dirty="0"/>
          </a:p>
        </p:txBody>
      </p:sp>
    </p:spTree>
    <p:extLst>
      <p:ext uri="{BB962C8B-B14F-4D97-AF65-F5344CB8AC3E}">
        <p14:creationId xmlns:p14="http://schemas.microsoft.com/office/powerpoint/2010/main" val="703635281"/>
      </p:ext>
    </p:extLst>
  </p:cSld>
  <p:clrMapOvr>
    <a:masterClrMapping/>
  </p:clrMapOvr>
  <p:transition spd="slow">
    <p:wipe dir="d"/>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200" dirty="0" smtClean="0">
                <a:cs typeface="B Titr" pitchFamily="2" charset="-78"/>
              </a:rPr>
              <a:t>مستندات پروژه نظام سلطه برای براندازی</a:t>
            </a:r>
            <a:endParaRPr lang="fa-IR" sz="3200" dirty="0">
              <a:cs typeface="2  Titr" pitchFamily="2" charset="-78"/>
            </a:endParaRPr>
          </a:p>
        </p:txBody>
      </p:sp>
      <p:sp>
        <p:nvSpPr>
          <p:cNvPr id="4" name="Text Placeholder 3"/>
          <p:cNvSpPr>
            <a:spLocks noGrp="1"/>
          </p:cNvSpPr>
          <p:nvPr>
            <p:ph type="body" sz="half" idx="2"/>
          </p:nvPr>
        </p:nvSpPr>
        <p:spPr>
          <a:xfrm>
            <a:off x="164592" y="1928802"/>
            <a:ext cx="1527048" cy="3461839"/>
          </a:xfrm>
        </p:spPr>
        <p:txBody>
          <a:bodyPr>
            <a:normAutofit fontScale="92500"/>
          </a:bodyPr>
          <a:lstStyle/>
          <a:p>
            <a:pPr algn="ctr">
              <a:lnSpc>
                <a:spcPct val="200000"/>
              </a:lnSpc>
            </a:pPr>
            <a:r>
              <a:rPr lang="fa-IR" sz="1800" dirty="0" smtClean="0">
                <a:solidFill>
                  <a:srgbClr val="990000"/>
                </a:solidFill>
                <a:cs typeface="B Titr" pitchFamily="2" charset="-78"/>
              </a:rPr>
              <a:t>تحلیلی بر واکاوی فتنه آینده </a:t>
            </a:r>
            <a:endParaRPr lang="en-US" sz="1800" dirty="0" smtClean="0">
              <a:solidFill>
                <a:srgbClr val="990000"/>
              </a:solidFill>
              <a:cs typeface="B Titr" pitchFamily="2" charset="-78"/>
            </a:endParaRPr>
          </a:p>
          <a:p>
            <a:pPr algn="ctr">
              <a:lnSpc>
                <a:spcPct val="200000"/>
              </a:lnSpc>
            </a:pPr>
            <a:r>
              <a:rPr lang="fa-IR" sz="1600" dirty="0" smtClean="0">
                <a:solidFill>
                  <a:srgbClr val="990000"/>
                </a:solidFill>
                <a:cs typeface="B Titr" pitchFamily="2" charset="-78"/>
              </a:rPr>
              <a:t>و</a:t>
            </a:r>
            <a:endParaRPr lang="en-US" sz="1600" dirty="0" smtClean="0">
              <a:solidFill>
                <a:srgbClr val="990000"/>
              </a:solidFill>
              <a:cs typeface="B Titr" pitchFamily="2" charset="-78"/>
            </a:endParaRPr>
          </a:p>
          <a:p>
            <a:pPr algn="ctr">
              <a:lnSpc>
                <a:spcPct val="200000"/>
              </a:lnSpc>
            </a:pPr>
            <a:r>
              <a:rPr lang="fa-IR" sz="1800" dirty="0" smtClean="0">
                <a:solidFill>
                  <a:srgbClr val="990000"/>
                </a:solidFill>
                <a:cs typeface="B Titr" pitchFamily="2" charset="-78"/>
              </a:rPr>
              <a:t>راهبردهای مقابله با آن</a:t>
            </a:r>
            <a:endParaRPr lang="en-US" sz="1800" dirty="0" smtClean="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prstClr val="black"/>
                </a:solidFill>
                <a:cs typeface="B Titr" pitchFamily="2" charset="-78"/>
              </a:rPr>
              <a:t>8</a:t>
            </a:r>
            <a:endParaRPr lang="fa-IR" dirty="0">
              <a:solidFill>
                <a:prstClr val="black"/>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946010826"/>
              </p:ext>
            </p:extLst>
          </p:nvPr>
        </p:nvGraphicFramePr>
        <p:xfrm>
          <a:off x="1928794" y="1916832"/>
          <a:ext cx="7072362" cy="4584002"/>
        </p:xfrm>
        <a:graphic>
          <a:graphicData uri="http://schemas.openxmlformats.org/drawingml/2006/table">
            <a:tbl>
              <a:tblPr>
                <a:tableStyleId>{5C22544A-7EE6-4342-B048-85BDC9FD1C3A}</a:tableStyleId>
              </a:tblPr>
              <a:tblGrid>
                <a:gridCol w="7072362"/>
              </a:tblGrid>
              <a:tr h="4584002">
                <a:tc>
                  <a:txBody>
                    <a:bodyPr/>
                    <a:lstStyle/>
                    <a:p>
                      <a:pPr algn="just" rtl="1">
                        <a:lnSpc>
                          <a:spcPct val="200000"/>
                        </a:lnSpc>
                      </a:pPr>
                      <a:r>
                        <a:rPr lang="fa-IR" sz="2400" kern="1200" dirty="0" smtClean="0">
                          <a:solidFill>
                            <a:srgbClr val="002060"/>
                          </a:solidFill>
                          <a:latin typeface="+mn-lt"/>
                          <a:ea typeface="+mn-ea"/>
                          <a:cs typeface="B Titr" pitchFamily="2" charset="-78"/>
                        </a:rPr>
                        <a:t>2ـ براد شرمن ، نماینده دموکرات کنگره آمریکا : </a:t>
                      </a:r>
                      <a:r>
                        <a:rPr lang="fa-IR" sz="1800" kern="1200" dirty="0" smtClean="0">
                          <a:solidFill>
                            <a:schemeClr val="dk1"/>
                          </a:solidFill>
                          <a:latin typeface="+mn-lt"/>
                          <a:ea typeface="+mn-ea"/>
                          <a:cs typeface="B Titr" pitchFamily="2" charset="-78"/>
                        </a:rPr>
                        <a:t>(( </a:t>
                      </a:r>
                      <a:r>
                        <a:rPr lang="fa-IR" sz="2400" kern="1200" dirty="0" smtClean="0">
                          <a:solidFill>
                            <a:schemeClr val="dk1"/>
                          </a:solidFill>
                          <a:latin typeface="+mn-lt"/>
                          <a:ea typeface="+mn-ea"/>
                          <a:cs typeface="B Titr" pitchFamily="2" charset="-78"/>
                        </a:rPr>
                        <a:t>ما مسلما مایل به سقوط حکومت ایران هستیم و این ممکن است به شکل سقوط شاه باشد که نیازمند حضور میلیونی مردم در خیابان های تهران است. بله این یکی از سناریو هایی است که تحریم ها قصد به وجود آوردنش را دارند.</a:t>
                      </a:r>
                      <a:r>
                        <a:rPr lang="fa-IR" sz="1800" kern="1200" dirty="0" smtClean="0">
                          <a:solidFill>
                            <a:schemeClr val="dk1"/>
                          </a:solidFill>
                          <a:latin typeface="+mn-lt"/>
                          <a:ea typeface="+mn-ea"/>
                          <a:cs typeface="B Titr" pitchFamily="2" charset="-78"/>
                        </a:rPr>
                        <a:t>))</a:t>
                      </a:r>
                      <a:r>
                        <a:rPr lang="fa-IR" sz="2400" kern="1200" dirty="0" smtClean="0">
                          <a:solidFill>
                            <a:schemeClr val="dk1"/>
                          </a:solidFill>
                          <a:latin typeface="+mn-lt"/>
                          <a:ea typeface="+mn-ea"/>
                          <a:cs typeface="B Titr" pitchFamily="2" charset="-78"/>
                        </a:rPr>
                        <a:t>   </a:t>
                      </a:r>
                      <a:r>
                        <a:rPr lang="fa-IR" sz="1600" kern="1200" dirty="0" smtClean="0">
                          <a:solidFill>
                            <a:schemeClr val="dk1"/>
                          </a:solidFill>
                          <a:latin typeface="+mn-lt"/>
                          <a:ea typeface="+mn-ea"/>
                          <a:cs typeface="B Titr" pitchFamily="2" charset="-78"/>
                        </a:rPr>
                        <a:t>شبکه بی بی سی </a:t>
                      </a:r>
                      <a:endParaRPr lang="en-US" sz="2000" kern="1200" dirty="0">
                        <a:solidFill>
                          <a:schemeClr val="dk1"/>
                        </a:solidFill>
                        <a:latin typeface="+mn-lt"/>
                        <a:ea typeface="+mn-ea"/>
                        <a:cs typeface="B Titr" pitchFamily="2" charset="-78"/>
                      </a:endParaRPr>
                    </a:p>
                  </a:txBody>
                  <a:tcPr marL="114300" marR="11430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627477102"/>
      </p:ext>
    </p:extLst>
  </p:cSld>
  <p:clrMapOvr>
    <a:masterClrMapping/>
  </p:clrMapOvr>
  <p:transition spd="slow">
    <p:wheel spokes="3"/>
    <p:sndAc>
      <p:stSnd>
        <p:snd r:embed="rId2" name="chimes.wav"/>
      </p:stSnd>
    </p:sndAc>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19.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4.jpeg"/></Relationships>
</file>

<file path=ppt/theme/_rels/theme25.xml.rels><?xml version="1.0" encoding="UTF-8" standalone="yes"?>
<Relationships xmlns="http://schemas.openxmlformats.org/package/2006/relationships"><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3.jpeg"/></Relationships>
</file>

<file path=ppt/theme/_rels/them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30.xml.rels><?xml version="1.0" encoding="UTF-8" standalone="yes"?>
<Relationships xmlns="http://schemas.openxmlformats.org/package/2006/relationships"><Relationship Id="rId1" Type="http://schemas.openxmlformats.org/officeDocument/2006/relationships/image" Target="../media/image4.jpeg"/></Relationships>
</file>

<file path=ppt/theme/_rels/theme31.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Opulent">
  <a:themeElements>
    <a:clrScheme name="Custom 4">
      <a:dk1>
        <a:sysClr val="windowText" lastClr="000000"/>
      </a:dk1>
      <a:lt1>
        <a:sysClr val="window" lastClr="FFFFFF"/>
      </a:lt1>
      <a:dk2>
        <a:srgbClr val="B13F9A"/>
      </a:dk2>
      <a:lt2>
        <a:srgbClr val="F4E7ED"/>
      </a:lt2>
      <a:accent1>
        <a:srgbClr val="00B050"/>
      </a:accent1>
      <a:accent2>
        <a:srgbClr val="AC66BB"/>
      </a:accent2>
      <a:accent3>
        <a:srgbClr val="79FFB6"/>
      </a:accent3>
      <a:accent4>
        <a:srgbClr val="EEE0F1"/>
      </a:accent4>
      <a:accent5>
        <a:srgbClr val="00B050"/>
      </a:accent5>
      <a:accent6>
        <a:srgbClr val="00843C"/>
      </a:accent6>
      <a:hlink>
        <a:srgbClr val="92D050"/>
      </a:hlink>
      <a:folHlink>
        <a:srgbClr val="79FFB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5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7.xml><?xml version="1.0" encoding="utf-8"?>
<a:theme xmlns:a="http://schemas.openxmlformats.org/drawingml/2006/main" name="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2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6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3.xml><?xml version="1.0" encoding="utf-8"?>
<a:theme xmlns:a="http://schemas.openxmlformats.org/drawingml/2006/main" name="9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6.xml><?xml version="1.0" encoding="utf-8"?>
<a:theme xmlns:a="http://schemas.openxmlformats.org/drawingml/2006/main" name="3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0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7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9.xml><?xml version="1.0" encoding="utf-8"?>
<a:theme xmlns:a="http://schemas.openxmlformats.org/drawingml/2006/main" name="1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0.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1.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2.xml><?xml version="1.0" encoding="utf-8"?>
<a:theme xmlns:a="http://schemas.openxmlformats.org/drawingml/2006/main" name="4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_Mod_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9.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11017</TotalTime>
  <Words>1668</Words>
  <Application>Microsoft Office PowerPoint</Application>
  <PresentationFormat>On-screen Show (4:3)</PresentationFormat>
  <Paragraphs>350</Paragraphs>
  <Slides>35</Slides>
  <Notes>3</Notes>
  <HiddenSlides>0</HiddenSlides>
  <MMClips>0</MMClips>
  <ScaleCrop>false</ScaleCrop>
  <HeadingPairs>
    <vt:vector size="4" baseType="variant">
      <vt:variant>
        <vt:lpstr>Theme</vt:lpstr>
      </vt:variant>
      <vt:variant>
        <vt:i4>32</vt:i4>
      </vt:variant>
      <vt:variant>
        <vt:lpstr>Slide Titles</vt:lpstr>
      </vt:variant>
      <vt:variant>
        <vt:i4>35</vt:i4>
      </vt:variant>
    </vt:vector>
  </HeadingPairs>
  <TitlesOfParts>
    <vt:vector size="67" baseType="lpstr">
      <vt:lpstr>Theme1</vt:lpstr>
      <vt:lpstr>2_Civic</vt:lpstr>
      <vt:lpstr>3_Equity</vt:lpstr>
      <vt:lpstr>3_Civic</vt:lpstr>
      <vt:lpstr>1_Solstice</vt:lpstr>
      <vt:lpstr>1_Opulent</vt:lpstr>
      <vt:lpstr>ParentOpnHse</vt:lpstr>
      <vt:lpstr>Theme_Mod_theme</vt:lpstr>
      <vt:lpstr>4_Civic</vt:lpstr>
      <vt:lpstr>4_Equity</vt:lpstr>
      <vt:lpstr>5_Civic</vt:lpstr>
      <vt:lpstr>2_Solstice</vt:lpstr>
      <vt:lpstr>Opulent</vt:lpstr>
      <vt:lpstr>1_ParentOpnHse</vt:lpstr>
      <vt:lpstr>6_Civic</vt:lpstr>
      <vt:lpstr>5_Equity</vt:lpstr>
      <vt:lpstr>7_Civic</vt:lpstr>
      <vt:lpstr>3_Solstice</vt:lpstr>
      <vt:lpstr>2_Opulent</vt:lpstr>
      <vt:lpstr>2_ParentOpnHse</vt:lpstr>
      <vt:lpstr>8_Civic</vt:lpstr>
      <vt:lpstr>6_Equity</vt:lpstr>
      <vt:lpstr>9_Civic</vt:lpstr>
      <vt:lpstr>4_Solstice</vt:lpstr>
      <vt:lpstr>3_Opulent</vt:lpstr>
      <vt:lpstr>3_ParentOpnHse</vt:lpstr>
      <vt:lpstr>10_Civic</vt:lpstr>
      <vt:lpstr>7_Equity</vt:lpstr>
      <vt:lpstr>11_Civic</vt:lpstr>
      <vt:lpstr>5_Solstice</vt:lpstr>
      <vt:lpstr>4_Opulent</vt:lpstr>
      <vt:lpstr>4_ParentOpnHse</vt:lpstr>
      <vt:lpstr>PowerPoint Presentation</vt:lpstr>
      <vt:lpstr>PowerPoint Presentation</vt:lpstr>
      <vt:lpstr> اشار: </vt:lpstr>
      <vt:lpstr> اشاره:</vt:lpstr>
      <vt:lpstr> بخش اول: راهبرد های نظام سلطه و بررسی ماهیت فتنه آینده </vt:lpstr>
      <vt:lpstr> بخش اول: راهبرد های نظام سلطه و بررسی ماهیت فتنه آینده </vt:lpstr>
      <vt:lpstr> راهبرد های نظام سلطه و بررسی ماهیت فتنه آینده </vt:lpstr>
      <vt:lpstr>مستندات پروژه نظام سلطه برای براندازی</vt:lpstr>
      <vt:lpstr>مستندات پروژه نظام سلطه برای براندازی</vt:lpstr>
      <vt:lpstr>مستندات پروژه نظام سلطه برای براندازی</vt:lpstr>
      <vt:lpstr>2-اهداف اعمال راهبرد تغییر محاسبات</vt:lpstr>
      <vt:lpstr>3ـ پیامدهای تغییر محاسبات</vt:lpstr>
      <vt:lpstr>4ـ حوزه های راهبردی تقابل بین ایران و آمریکا در عرصه داخلی ، منطقه ای و بین المللی </vt:lpstr>
      <vt:lpstr>5ـ پیامدهای منفی عقب نشینی و تسلیم</vt:lpstr>
      <vt:lpstr>6ـ پیامدها و دست آوردهای مثبت استقامت وپایداری</vt:lpstr>
      <vt:lpstr>7ـ بررسی نوع فتنه آینده</vt:lpstr>
      <vt:lpstr>7ـ بررسی نوع فتنه آینده</vt:lpstr>
      <vt:lpstr>7ـ بررسی نوع فتنه آینده</vt:lpstr>
      <vt:lpstr>7ـ بررسی نوع فتنه آینده</vt:lpstr>
      <vt:lpstr>7ـ بررسی نوع فتنه آینده</vt:lpstr>
      <vt:lpstr>بخش دوم: راهبردها و راه کارهای مقابله</vt:lpstr>
      <vt:lpstr>بخش دوم: راهبردها و راه کارهای مقابله</vt:lpstr>
      <vt:lpstr>بخش دوم: راهبردها و راه کارهای مقابله</vt:lpstr>
      <vt:lpstr>بخش دوم: راهبردها و راه کارهای مقابله</vt:lpstr>
      <vt:lpstr>بخش دوم: راهبردها و راه کارهای مقابله</vt:lpstr>
      <vt:lpstr>بخش دوم: راهبردها و راه کارهای مقابله</vt:lpstr>
      <vt:lpstr>بخش دوم: راهبردها و راه کارهای مقابله</vt:lpstr>
      <vt:lpstr>بخش دوم: راهبردها و راه کارهای مقابله</vt:lpstr>
      <vt:lpstr>نتیجه</vt:lpstr>
      <vt:lpstr>نتیجه</vt:lpstr>
      <vt:lpstr>نتیجه</vt:lpstr>
      <vt:lpstr>نتیجه</vt:lpstr>
      <vt:lpstr>امام خمینی : تاکفر وشرک در جهان هست</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Mortazavi</dc:creator>
  <cp:lastModifiedBy>MRT Pack 20 DVDs</cp:lastModifiedBy>
  <cp:revision>366</cp:revision>
  <dcterms:created xsi:type="dcterms:W3CDTF">2012-12-31T05:15:49Z</dcterms:created>
  <dcterms:modified xsi:type="dcterms:W3CDTF">2016-01-17T04:15:18Z</dcterms:modified>
</cp:coreProperties>
</file>