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02"/>
  </p:notesMasterIdLst>
  <p:sldIdLst>
    <p:sldId id="258" r:id="rId2"/>
    <p:sldId id="263" r:id="rId3"/>
    <p:sldId id="265" r:id="rId4"/>
    <p:sldId id="266" r:id="rId5"/>
    <p:sldId id="257" r:id="rId6"/>
    <p:sldId id="308" r:id="rId7"/>
    <p:sldId id="311" r:id="rId8"/>
    <p:sldId id="313" r:id="rId9"/>
    <p:sldId id="312" r:id="rId10"/>
    <p:sldId id="314" r:id="rId11"/>
    <p:sldId id="315" r:id="rId12"/>
    <p:sldId id="321" r:id="rId13"/>
    <p:sldId id="325" r:id="rId14"/>
    <p:sldId id="334" r:id="rId15"/>
    <p:sldId id="337" r:id="rId16"/>
    <p:sldId id="338" r:id="rId17"/>
    <p:sldId id="339" r:id="rId18"/>
    <p:sldId id="340" r:id="rId19"/>
    <p:sldId id="341" r:id="rId20"/>
    <p:sldId id="342" r:id="rId21"/>
    <p:sldId id="343" r:id="rId22"/>
    <p:sldId id="344" r:id="rId23"/>
    <p:sldId id="345" r:id="rId24"/>
    <p:sldId id="348" r:id="rId25"/>
    <p:sldId id="349" r:id="rId26"/>
    <p:sldId id="350" r:id="rId27"/>
    <p:sldId id="351" r:id="rId28"/>
    <p:sldId id="352" r:id="rId29"/>
    <p:sldId id="353" r:id="rId30"/>
    <p:sldId id="347" r:id="rId31"/>
    <p:sldId id="355" r:id="rId32"/>
    <p:sldId id="356" r:id="rId33"/>
    <p:sldId id="357" r:id="rId34"/>
    <p:sldId id="358" r:id="rId35"/>
    <p:sldId id="359" r:id="rId36"/>
    <p:sldId id="360" r:id="rId37"/>
    <p:sldId id="361" r:id="rId38"/>
    <p:sldId id="362" r:id="rId39"/>
    <p:sldId id="364" r:id="rId40"/>
    <p:sldId id="365" r:id="rId41"/>
    <p:sldId id="366" r:id="rId42"/>
    <p:sldId id="367" r:id="rId43"/>
    <p:sldId id="368" r:id="rId44"/>
    <p:sldId id="369" r:id="rId45"/>
    <p:sldId id="370" r:id="rId46"/>
    <p:sldId id="371"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8" r:id="rId63"/>
    <p:sldId id="389" r:id="rId64"/>
    <p:sldId id="390" r:id="rId65"/>
    <p:sldId id="391" r:id="rId66"/>
    <p:sldId id="392" r:id="rId67"/>
    <p:sldId id="393" r:id="rId68"/>
    <p:sldId id="394" r:id="rId69"/>
    <p:sldId id="396" r:id="rId70"/>
    <p:sldId id="397" r:id="rId71"/>
    <p:sldId id="398" r:id="rId72"/>
    <p:sldId id="399" r:id="rId73"/>
    <p:sldId id="400" r:id="rId74"/>
    <p:sldId id="401" r:id="rId75"/>
    <p:sldId id="402" r:id="rId76"/>
    <p:sldId id="404" r:id="rId77"/>
    <p:sldId id="405" r:id="rId78"/>
    <p:sldId id="406" r:id="rId79"/>
    <p:sldId id="407" r:id="rId80"/>
    <p:sldId id="408" r:id="rId81"/>
    <p:sldId id="409" r:id="rId82"/>
    <p:sldId id="410" r:id="rId83"/>
    <p:sldId id="411" r:id="rId84"/>
    <p:sldId id="412" r:id="rId85"/>
    <p:sldId id="413" r:id="rId86"/>
    <p:sldId id="414" r:id="rId87"/>
    <p:sldId id="415" r:id="rId88"/>
    <p:sldId id="416" r:id="rId89"/>
    <p:sldId id="417" r:id="rId90"/>
    <p:sldId id="418" r:id="rId91"/>
    <p:sldId id="421" r:id="rId92"/>
    <p:sldId id="422" r:id="rId93"/>
    <p:sldId id="423" r:id="rId94"/>
    <p:sldId id="424" r:id="rId95"/>
    <p:sldId id="425" r:id="rId96"/>
    <p:sldId id="426" r:id="rId97"/>
    <p:sldId id="427" r:id="rId98"/>
    <p:sldId id="428" r:id="rId99"/>
    <p:sldId id="429" r:id="rId100"/>
    <p:sldId id="433" r:id="rId10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7621F"/>
    <a:srgbClr val="000000"/>
    <a:srgbClr val="E4F91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43" autoAdjust="0"/>
    <p:restoredTop sz="91344" autoAdjust="0"/>
  </p:normalViewPr>
  <p:slideViewPr>
    <p:cSldViewPr>
      <p:cViewPr>
        <p:scale>
          <a:sx n="53" d="100"/>
          <a:sy n="53" d="100"/>
        </p:scale>
        <p:origin x="-1758"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75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075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75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104E178F-4399-4D09-B6B2-2CBE79F3AD32}"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EF435-9CA0-4AFC-B69E-FCF85F4A285A}" type="slidenum">
              <a:rPr lang="ar-SA"/>
              <a:pPr/>
              <a:t>4</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02A39-3911-4B61-9295-6701C9681AB0}" type="slidenum">
              <a:rPr lang="ar-SA"/>
              <a:pPr/>
              <a:t>6</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75DB4-EBE4-495A-A2AB-D1A8EF0B5DDF}" type="slidenum">
              <a:rPr lang="ar-SA"/>
              <a:pPr/>
              <a:t>7</a:t>
            </a:fld>
            <a:endParaRPr lang="en-US"/>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CC307E-DB4F-4F10-A8FC-E45B0849283D}" type="slidenum">
              <a:rPr lang="ar-SA"/>
              <a:pPr/>
              <a:t>8</a:t>
            </a:fld>
            <a:endParaRPr lang="en-US"/>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D9019-2613-4CAD-88D5-DAB32331167A}" type="slidenum">
              <a:rPr lang="ar-SA"/>
              <a:pPr/>
              <a:t>9</a:t>
            </a:fld>
            <a:endParaRPr lang="en-US"/>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8448C-531B-42BF-ADE9-6CB858A5965B}" type="slidenum">
              <a:rPr lang="ar-SA"/>
              <a:pPr/>
              <a:t>10</a:t>
            </a:fld>
            <a:endParaRPr lang="en-US"/>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9144000" cy="6856413"/>
            <a:chOff x="0" y="0"/>
            <a:chExt cx="5760" cy="4319"/>
          </a:xfrm>
        </p:grpSpPr>
        <p:sp>
          <p:nvSpPr>
            <p:cNvPr id="6451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6451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451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6451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451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6452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6452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6452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452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6452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6452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6452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6452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452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6452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6453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6453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6453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6453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6453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6453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6453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6453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6453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6453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6454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6454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6454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6454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454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454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6454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454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6454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6454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6455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64551" name="Group 39"/>
            <p:cNvGrpSpPr>
              <a:grpSpLocks/>
            </p:cNvGrpSpPr>
            <p:nvPr userDrawn="1"/>
          </p:nvGrpSpPr>
          <p:grpSpPr bwMode="auto">
            <a:xfrm>
              <a:off x="0" y="1632"/>
              <a:ext cx="5758" cy="1858"/>
              <a:chOff x="0" y="1632"/>
              <a:chExt cx="5758" cy="1858"/>
            </a:xfrm>
          </p:grpSpPr>
          <p:sp>
            <p:nvSpPr>
              <p:cNvPr id="6455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455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6455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645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64556" name="Rectangle 44"/>
          <p:cNvSpPr>
            <a:spLocks noGrp="1" noChangeArrowheads="1"/>
          </p:cNvSpPr>
          <p:nvPr>
            <p:ph type="dt" sz="quarter" idx="2"/>
          </p:nvPr>
        </p:nvSpPr>
        <p:spPr/>
        <p:txBody>
          <a:bodyPr/>
          <a:lstStyle>
            <a:lvl1pPr>
              <a:defRPr/>
            </a:lvl1pPr>
          </a:lstStyle>
          <a:p>
            <a:endParaRPr lang="en-US"/>
          </a:p>
        </p:txBody>
      </p:sp>
      <p:sp>
        <p:nvSpPr>
          <p:cNvPr id="64557" name="Rectangle 45"/>
          <p:cNvSpPr>
            <a:spLocks noGrp="1" noChangeArrowheads="1"/>
          </p:cNvSpPr>
          <p:nvPr>
            <p:ph type="ftr" sz="quarter" idx="3"/>
          </p:nvPr>
        </p:nvSpPr>
        <p:spPr/>
        <p:txBody>
          <a:bodyPr/>
          <a:lstStyle>
            <a:lvl1pPr>
              <a:defRPr/>
            </a:lvl1pPr>
          </a:lstStyle>
          <a:p>
            <a:endParaRPr lang="en-US"/>
          </a:p>
        </p:txBody>
      </p:sp>
      <p:sp>
        <p:nvSpPr>
          <p:cNvPr id="64558" name="Rectangle 46"/>
          <p:cNvSpPr>
            <a:spLocks noGrp="1" noChangeArrowheads="1"/>
          </p:cNvSpPr>
          <p:nvPr>
            <p:ph type="sldNum" sz="quarter" idx="4"/>
          </p:nvPr>
        </p:nvSpPr>
        <p:spPr/>
        <p:txBody>
          <a:bodyPr/>
          <a:lstStyle>
            <a:lvl1pPr>
              <a:defRPr/>
            </a:lvl1pPr>
          </a:lstStyle>
          <a:p>
            <a:fld id="{0AA5BC11-07EA-4CA1-B01C-EF16ECD227CD}"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7B9906-0300-427A-9D9C-A6164927921E}"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F70737-1F4B-44D5-B690-E51B045E0C5B}"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827FAAD6-CC81-4077-8398-622D99F04A7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1B258D-70F4-4146-81D8-FD1BF0524113}"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81F1D7-C4D6-4947-9900-2B02FEC51C8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98E745-D2BF-418A-8D52-0B3A5A32812D}"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782FD4-B686-4946-941B-E24EA1C2F88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E53E30-10F4-43DF-A77E-86BEE7F9D858}"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6E84E3D-A7A3-4D5F-BCF8-EBF38AE2CF4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CFF9F5-B912-4733-86A1-D3FF410964F2}"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E4885E-D9A8-4A1A-B62B-AA1B7A10ED69}"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9144000" cy="6856413"/>
            <a:chOff x="0" y="0"/>
            <a:chExt cx="5760" cy="4319"/>
          </a:xfrm>
        </p:grpSpPr>
        <p:sp>
          <p:nvSpPr>
            <p:cNvPr id="634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634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34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634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34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634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6349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634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34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635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635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635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635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35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635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6350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635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635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635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635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635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635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635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635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635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635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635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635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635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35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35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635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352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635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6352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635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63527" name="Group 39"/>
            <p:cNvGrpSpPr>
              <a:grpSpLocks/>
            </p:cNvGrpSpPr>
            <p:nvPr userDrawn="1"/>
          </p:nvGrpSpPr>
          <p:grpSpPr bwMode="auto">
            <a:xfrm>
              <a:off x="0" y="1632"/>
              <a:ext cx="5758" cy="1858"/>
              <a:chOff x="0" y="1632"/>
              <a:chExt cx="5758" cy="1858"/>
            </a:xfrm>
          </p:grpSpPr>
          <p:sp>
            <p:nvSpPr>
              <p:cNvPr id="635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35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6353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5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53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endParaRPr lang="en-US"/>
          </a:p>
        </p:txBody>
      </p:sp>
      <p:sp>
        <p:nvSpPr>
          <p:cNvPr id="6353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endParaRPr lang="en-US"/>
          </a:p>
        </p:txBody>
      </p:sp>
      <p:sp>
        <p:nvSpPr>
          <p:cNvPr id="6353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39BAD4B8-EB19-4232-9D3D-D81C921ECD61}"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100.xml.rels><?xml version="1.0" encoding="UTF-8" standalone="yes"?>
<Relationships xmlns="http://schemas.openxmlformats.org/package/2006/relationships"><Relationship Id="rId2" Type="http://schemas.openxmlformats.org/officeDocument/2006/relationships/hyperlink" Target="http://www.andisheqom.com/Files/newkalam.php?idVeiw=26880&amp;level=4&amp;subid=&amp;page=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73.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audio" Target="../media/audio4.wav"/></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5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audio" Target="../media/audio2.wav"/><Relationship Id="rId4" Type="http://schemas.openxmlformats.org/officeDocument/2006/relationships/audio" Target="../media/audio1.wav"/></Relationships>
</file>

<file path=ppt/slides/_rels/slide59.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0.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1.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3.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4.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5.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6.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4.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5.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6.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7.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73.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91.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4.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5.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6.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7.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audio" Target="../media/audio2.wav"/><Relationship Id="rId4" Type="http://schemas.openxmlformats.org/officeDocument/2006/relationships/audio" Target="../media/audio1.wav"/></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BES2"/>
          <p:cNvPicPr>
            <a:picLocks noChangeAspect="1" noChangeArrowheads="1"/>
          </p:cNvPicPr>
          <p:nvPr/>
        </p:nvPicPr>
        <p:blipFill>
          <a:blip r:embed="rId2"/>
          <a:srcRect/>
          <a:stretch>
            <a:fillRect/>
          </a:stretch>
        </p:blipFill>
        <p:spPr bwMode="auto">
          <a:xfrm>
            <a:off x="1547813" y="260350"/>
            <a:ext cx="5886450" cy="5886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solidFill>
            <a:schemeClr val="folHlink"/>
          </a:solidFill>
        </p:spPr>
        <p:txBody>
          <a:bodyPr/>
          <a:lstStyle/>
          <a:p>
            <a:r>
              <a:rPr lang="fa-IR">
                <a:cs typeface="B Titr" pitchFamily="2" charset="-78"/>
              </a:rPr>
              <a:t>فهرست مطالب</a:t>
            </a:r>
            <a:endParaRPr lang="en-US">
              <a:cs typeface="B Titr" pitchFamily="2" charset="-78"/>
            </a:endParaRPr>
          </a:p>
        </p:txBody>
      </p:sp>
      <p:sp>
        <p:nvSpPr>
          <p:cNvPr id="181256" name="Rectangle 8">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87450" y="2924175"/>
            <a:ext cx="6408738"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4200" b="1">
                <a:solidFill>
                  <a:srgbClr val="000000"/>
                </a:solidFill>
                <a:effectLst>
                  <a:outerShdw blurRad="38100" dist="38100" dir="2700000" algn="tl">
                    <a:srgbClr val="FFFFFF"/>
                  </a:outerShdw>
                </a:effectLst>
                <a:cs typeface="B Zar" pitchFamily="2" charset="-78"/>
              </a:rPr>
              <a:t>6  .  مراحل تحليل پديده سياسي </a:t>
            </a:r>
            <a:endParaRPr lang="en-US" sz="4200" b="1">
              <a:solidFill>
                <a:srgbClr val="000000"/>
              </a:solidFill>
              <a:effectLst>
                <a:outerShdw blurRad="38100" dist="38100" dir="2700000" algn="tl">
                  <a:srgbClr val="FFFFFF"/>
                </a:outerShdw>
              </a:effectLst>
              <a:cs typeface="B Za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81250">
                                            <p:txEl>
                                              <p:charRg st="4294967295" end="429496729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body" idx="1"/>
          </p:nvPr>
        </p:nvSpPr>
        <p:spPr>
          <a:xfrm>
            <a:off x="468313" y="836613"/>
            <a:ext cx="8229600" cy="4852987"/>
          </a:xfrm>
        </p:spPr>
        <p:txBody>
          <a:bodyPr/>
          <a:lstStyle/>
          <a:p>
            <a:pPr>
              <a:lnSpc>
                <a:spcPct val="80000"/>
              </a:lnSpc>
            </a:pPr>
            <a:r>
              <a:rPr lang="ar-SA" sz="2100" b="1">
                <a:cs typeface="B Zar" pitchFamily="2" charset="-78"/>
                <a:hlinkClick r:id="rId2"/>
              </a:rPr>
              <a:t>[1]</a:t>
            </a:r>
            <a:r>
              <a:rPr lang="ar-SA" sz="2100" b="1">
                <a:cs typeface="B Zar" pitchFamily="2" charset="-78"/>
              </a:rPr>
              <a:t> . بادامچیان، اسدا...؛  مبانی روش تحلیل سیاسی، تهران، سازمان تبلیغات اسلامی، 1370. </a:t>
            </a:r>
            <a:endParaRPr lang="ar-SA" sz="2100" b="1">
              <a:cs typeface="B Zar" pitchFamily="2" charset="-78"/>
              <a:hlinkClick r:id="rId2"/>
            </a:endParaRPr>
          </a:p>
          <a:p>
            <a:pPr>
              <a:lnSpc>
                <a:spcPct val="80000"/>
              </a:lnSpc>
            </a:pPr>
            <a:r>
              <a:rPr lang="ar-SA" sz="2100" b="1">
                <a:cs typeface="B Zar" pitchFamily="2" charset="-78"/>
                <a:hlinkClick r:id="rId2"/>
              </a:rPr>
              <a:t>[2]</a:t>
            </a:r>
            <a:r>
              <a:rPr lang="ar-SA" sz="2100" b="1">
                <a:cs typeface="B Zar" pitchFamily="2" charset="-78"/>
              </a:rPr>
              <a:t> . جهان­ بزرگی،احمد. متدولوژی تفسیر سیاسی، تهران، مؤسسه فرهنگی دانش و اندیشه، 1381.</a:t>
            </a:r>
            <a:endParaRPr lang="ar-SA" sz="2100" b="1">
              <a:cs typeface="B Zar" pitchFamily="2" charset="-78"/>
              <a:hlinkClick r:id="rId2"/>
            </a:endParaRPr>
          </a:p>
          <a:p>
            <a:pPr>
              <a:lnSpc>
                <a:spcPct val="80000"/>
              </a:lnSpc>
            </a:pPr>
            <a:r>
              <a:rPr lang="ar-SA" sz="2100" b="1">
                <a:cs typeface="B Zar" pitchFamily="2" charset="-78"/>
                <a:hlinkClick r:id="rId2"/>
              </a:rPr>
              <a:t>[3]</a:t>
            </a:r>
            <a:r>
              <a:rPr lang="ar-SA" sz="2100" b="1">
                <a:cs typeface="B Zar" pitchFamily="2" charset="-78"/>
              </a:rPr>
              <a:t> . خدادادی، محمد اسماعیل. مبانی علم سیاست، قم، یاقوت، 1382.</a:t>
            </a:r>
            <a:endParaRPr lang="ar-SA" sz="2100" b="1">
              <a:cs typeface="B Zar" pitchFamily="2" charset="-78"/>
              <a:hlinkClick r:id="rId2"/>
            </a:endParaRPr>
          </a:p>
          <a:p>
            <a:pPr>
              <a:lnSpc>
                <a:spcPct val="80000"/>
              </a:lnSpc>
            </a:pPr>
            <a:r>
              <a:rPr lang="ar-SA" sz="2100" b="1">
                <a:cs typeface="B Zar" pitchFamily="2" charset="-78"/>
                <a:hlinkClick r:id="rId2"/>
              </a:rPr>
              <a:t>[4]</a:t>
            </a:r>
            <a:r>
              <a:rPr lang="ar-SA" sz="2100" b="1">
                <a:cs typeface="B Zar" pitchFamily="2" charset="-78"/>
              </a:rPr>
              <a:t> . شعبانی ساروئی، رمضان. چگونه تحلیل سیاسی کنیم؟، قم، اعتدال، 1386.</a:t>
            </a:r>
            <a:endParaRPr lang="ar-SA" sz="2100" b="1">
              <a:cs typeface="B Zar" pitchFamily="2" charset="-78"/>
              <a:hlinkClick r:id="rId2"/>
            </a:endParaRPr>
          </a:p>
          <a:p>
            <a:pPr>
              <a:lnSpc>
                <a:spcPct val="80000"/>
              </a:lnSpc>
            </a:pPr>
            <a:r>
              <a:rPr lang="ar-SA" sz="2100" b="1">
                <a:cs typeface="B Zar" pitchFamily="2" charset="-78"/>
                <a:hlinkClick r:id="rId2"/>
              </a:rPr>
              <a:t>[5]</a:t>
            </a:r>
            <a:r>
              <a:rPr lang="ar-SA" sz="2100" b="1">
                <a:cs typeface="B Zar" pitchFamily="2" charset="-78"/>
              </a:rPr>
              <a:t> . طاهری، ابوالقاسم. روش تحقیق در علوم سیاسی، تهران، قومس، 1380. </a:t>
            </a:r>
            <a:endParaRPr lang="ar-SA" sz="2100" b="1">
              <a:cs typeface="B Zar" pitchFamily="2" charset="-78"/>
              <a:hlinkClick r:id="rId2"/>
            </a:endParaRPr>
          </a:p>
          <a:p>
            <a:pPr>
              <a:lnSpc>
                <a:spcPct val="80000"/>
              </a:lnSpc>
            </a:pPr>
            <a:r>
              <a:rPr lang="ar-SA" sz="2100" b="1">
                <a:cs typeface="B Zar" pitchFamily="2" charset="-78"/>
                <a:hlinkClick r:id="rId2"/>
              </a:rPr>
              <a:t>[6]</a:t>
            </a:r>
            <a:r>
              <a:rPr lang="ar-SA" sz="2100" b="1">
                <a:cs typeface="B Zar" pitchFamily="2" charset="-78"/>
              </a:rPr>
              <a:t> . عبدالرحمن عالم، بنیادهای علم سیاست، تهران، نشر نی، 1373.</a:t>
            </a:r>
            <a:endParaRPr lang="ar-SA" sz="2100" b="1">
              <a:cs typeface="B Zar" pitchFamily="2" charset="-78"/>
              <a:hlinkClick r:id="rId2"/>
            </a:endParaRPr>
          </a:p>
          <a:p>
            <a:pPr>
              <a:lnSpc>
                <a:spcPct val="80000"/>
              </a:lnSpc>
            </a:pPr>
            <a:r>
              <a:rPr lang="ar-SA" sz="2100" b="1">
                <a:cs typeface="B Zar" pitchFamily="2" charset="-78"/>
                <a:hlinkClick r:id="rId2"/>
              </a:rPr>
              <a:t>[7]</a:t>
            </a:r>
            <a:r>
              <a:rPr lang="ar-SA" sz="2100" b="1">
                <a:cs typeface="B Zar" pitchFamily="2" charset="-78"/>
              </a:rPr>
              <a:t> . فرهادی نیا، حمید. فن تحلیل سیاسی، تهران، فرهنگ انقلاب اسلامی، بی تا.</a:t>
            </a:r>
            <a:endParaRPr lang="ar-SA" sz="2100" b="1">
              <a:cs typeface="B Zar" pitchFamily="2" charset="-78"/>
              <a:hlinkClick r:id="rId2"/>
            </a:endParaRPr>
          </a:p>
          <a:p>
            <a:pPr>
              <a:lnSpc>
                <a:spcPct val="80000"/>
              </a:lnSpc>
            </a:pPr>
            <a:r>
              <a:rPr lang="ar-SA" sz="2100" b="1">
                <a:cs typeface="B Zar" pitchFamily="2" charset="-78"/>
                <a:hlinkClick r:id="rId2"/>
              </a:rPr>
              <a:t>[8]</a:t>
            </a:r>
            <a:r>
              <a:rPr lang="ar-SA" sz="2100" b="1">
                <a:cs typeface="B Zar" pitchFamily="2" charset="-78"/>
              </a:rPr>
              <a:t> . مدرسی، موسی. متد تحلیل پدیده­های سیاسی، قم، دفتر تبلیغات اسلامی، 1370.</a:t>
            </a:r>
            <a:endParaRPr lang="ar-SA" sz="2100" b="1">
              <a:cs typeface="B Zar" pitchFamily="2" charset="-78"/>
              <a:hlinkClick r:id="rId2"/>
            </a:endParaRPr>
          </a:p>
          <a:p>
            <a:pPr>
              <a:lnSpc>
                <a:spcPct val="80000"/>
              </a:lnSpc>
            </a:pPr>
            <a:r>
              <a:rPr lang="ar-SA" sz="2100" b="1">
                <a:cs typeface="B Zar" pitchFamily="2" charset="-78"/>
                <a:hlinkClick r:id="rId2"/>
              </a:rPr>
              <a:t>[9]</a:t>
            </a:r>
            <a:r>
              <a:rPr lang="ar-SA" sz="2100" b="1">
                <a:cs typeface="B Zar" pitchFamily="2" charset="-78"/>
              </a:rPr>
              <a:t> . مسعودپور، سیدعلی. مبانی دانش تحلیل سیاسی، تهران، سازمان عقیدتی سیاسی ارتش ج.ا.ا، 1384. </a:t>
            </a:r>
            <a:endParaRPr lang="ar-SA" sz="2100" b="1">
              <a:cs typeface="B Zar" pitchFamily="2" charset="-78"/>
              <a:hlinkClick r:id="rId2"/>
            </a:endParaRPr>
          </a:p>
          <a:p>
            <a:pPr>
              <a:lnSpc>
                <a:spcPct val="80000"/>
              </a:lnSpc>
            </a:pPr>
            <a:r>
              <a:rPr lang="ar-SA" sz="2100" b="1">
                <a:cs typeface="B Zar" pitchFamily="2" charset="-78"/>
                <a:hlinkClick r:id="rId2"/>
              </a:rPr>
              <a:t>[10]</a:t>
            </a:r>
            <a:r>
              <a:rPr lang="ar-SA" sz="2100" b="1">
                <a:cs typeface="B Zar" pitchFamily="2" charset="-78"/>
              </a:rPr>
              <a:t> . مطهری نیا، مهدی. درآمدی بر تحلیل سیاسی، تهران، نصر، 1380. </a:t>
            </a:r>
            <a:endParaRPr lang="ar-SA" sz="2100" b="1">
              <a:cs typeface="B Zar" pitchFamily="2" charset="-78"/>
              <a:hlinkClick r:id="rId2"/>
            </a:endParaRPr>
          </a:p>
          <a:p>
            <a:pPr>
              <a:lnSpc>
                <a:spcPct val="80000"/>
              </a:lnSpc>
            </a:pPr>
            <a:r>
              <a:rPr lang="ar-SA" sz="2100" b="1">
                <a:cs typeface="B Zar" pitchFamily="2" charset="-78"/>
                <a:hlinkClick r:id="rId2"/>
              </a:rPr>
              <a:t>[11]</a:t>
            </a:r>
            <a:r>
              <a:rPr lang="ar-SA" sz="2100" b="1">
                <a:cs typeface="B Zar" pitchFamily="2" charset="-78"/>
              </a:rPr>
              <a:t> . مظفری، آیت. روش تحلیل سیاسی، قم، زمزم، 1386.</a:t>
            </a:r>
            <a:endParaRPr lang="ar-SA" sz="2100" b="1">
              <a:cs typeface="B Zar" pitchFamily="2" charset="-78"/>
              <a:hlinkClick r:id="rId2"/>
            </a:endParaRPr>
          </a:p>
          <a:p>
            <a:pPr>
              <a:lnSpc>
                <a:spcPct val="80000"/>
              </a:lnSpc>
            </a:pPr>
            <a:r>
              <a:rPr lang="ar-SA" sz="2100" b="1">
                <a:cs typeface="B Zar" pitchFamily="2" charset="-78"/>
                <a:hlinkClick r:id="rId2"/>
              </a:rPr>
              <a:t>[12]</a:t>
            </a:r>
            <a:r>
              <a:rPr lang="ar-SA" sz="2100" b="1">
                <a:cs typeface="B Zar" pitchFamily="2" charset="-78"/>
              </a:rPr>
              <a:t> . منصوری، جواد. روش تحلیل پدیده­های سیاسی، تهران، آستان قدس رضوی، 1368.</a:t>
            </a:r>
            <a:endParaRPr lang="ar-SA" sz="2100" b="1">
              <a:cs typeface="B Zar" pitchFamily="2" charset="-78"/>
              <a:hlinkClick r:id="rId2"/>
            </a:endParaRPr>
          </a:p>
          <a:p>
            <a:pPr>
              <a:lnSpc>
                <a:spcPct val="80000"/>
              </a:lnSpc>
            </a:pPr>
            <a:r>
              <a:rPr lang="ar-SA" sz="2100" b="1">
                <a:cs typeface="B Zar" pitchFamily="2" charset="-78"/>
                <a:hlinkClick r:id="rId2"/>
              </a:rPr>
              <a:t>[13]</a:t>
            </a:r>
            <a:r>
              <a:rPr lang="ar-SA" sz="2100" b="1">
                <a:cs typeface="B Zar" pitchFamily="2" charset="-78"/>
              </a:rPr>
              <a:t> . مهدوی، غلامرضا. روش تحلیل پدیده­های سیاسی، تهران، انتشارات عقیدتی سیاسی ناجا،1380.</a:t>
            </a:r>
            <a:endParaRPr lang="en-US" sz="2100" b="1">
              <a:cs typeface="B Zar" pitchFamily="2" charset="-78"/>
            </a:endParaRPr>
          </a:p>
        </p:txBody>
      </p:sp>
      <p:sp>
        <p:nvSpPr>
          <p:cNvPr id="319491" name="Text Box 3"/>
          <p:cNvSpPr txBox="1">
            <a:spLocks noChangeArrowheads="1"/>
          </p:cNvSpPr>
          <p:nvPr/>
        </p:nvSpPr>
        <p:spPr bwMode="auto">
          <a:xfrm>
            <a:off x="2438400" y="115888"/>
            <a:ext cx="4495800" cy="701675"/>
          </a:xfrm>
          <a:prstGeom prst="rect">
            <a:avLst/>
          </a:prstGeom>
          <a:noFill/>
          <a:ln w="9525">
            <a:noFill/>
            <a:miter lim="800000"/>
            <a:headEnd/>
            <a:tailEnd/>
          </a:ln>
          <a:effectLst/>
        </p:spPr>
        <p:txBody>
          <a:bodyPr>
            <a:spAutoFit/>
          </a:bodyPr>
          <a:lstStyle/>
          <a:p>
            <a:pPr algn="ctr">
              <a:spcBef>
                <a:spcPct val="50000"/>
              </a:spcBef>
            </a:pPr>
            <a:r>
              <a:rPr lang="fa-IR" sz="4000" b="1">
                <a:solidFill>
                  <a:srgbClr val="E4F91D"/>
                </a:solidFill>
                <a:effectLst>
                  <a:outerShdw blurRad="38100" dist="38100" dir="2700000" algn="tl">
                    <a:srgbClr val="000000"/>
                  </a:outerShdw>
                </a:effectLst>
                <a:latin typeface="Tahoma" pitchFamily="34" charset="0"/>
              </a:rPr>
              <a:t>فهرست منابع </a:t>
            </a:r>
            <a:endParaRPr lang="en-US" sz="4000" b="1">
              <a:solidFill>
                <a:srgbClr val="E4F91D"/>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1150938" y="1196975"/>
            <a:ext cx="6408737" cy="1768475"/>
          </a:xfrm>
          <a:prstGeom prst="rect">
            <a:avLst/>
          </a:prstGeom>
          <a:noFill/>
          <a:ln w="9525">
            <a:noFill/>
            <a:miter lim="800000"/>
            <a:headEnd/>
            <a:tailEnd/>
          </a:ln>
          <a:effectLst/>
        </p:spPr>
        <p:txBody>
          <a:bodyPr>
            <a:spAutoFit/>
          </a:bodyPr>
          <a:lstStyle/>
          <a:p>
            <a:pPr algn="ctr">
              <a:spcBef>
                <a:spcPct val="50000"/>
              </a:spcBef>
            </a:pPr>
            <a:r>
              <a:rPr lang="fa-IR" sz="11000" b="1">
                <a:solidFill>
                  <a:srgbClr val="E4F91D"/>
                </a:solidFill>
                <a:effectLst>
                  <a:outerShdw blurRad="38100" dist="38100" dir="2700000" algn="tl">
                    <a:srgbClr val="000000"/>
                  </a:outerShdw>
                </a:effectLst>
                <a:latin typeface="Tahoma" pitchFamily="34" charset="0"/>
              </a:rPr>
              <a:t>بخش اول</a:t>
            </a:r>
            <a:endParaRPr lang="en-US" sz="11000" b="1">
              <a:solidFill>
                <a:srgbClr val="E4F91D"/>
              </a:solidFill>
              <a:effectLst>
                <a:outerShdw blurRad="38100" dist="38100" dir="2700000" algn="tl">
                  <a:srgbClr val="000000"/>
                </a:outerShdw>
              </a:effectLst>
              <a:latin typeface="Tahoma" pitchFamily="34" charset="0"/>
            </a:endParaRPr>
          </a:p>
        </p:txBody>
      </p:sp>
      <p:sp>
        <p:nvSpPr>
          <p:cNvPr id="184325" name="Rectangle 5"/>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1 .  اهميت تحليل سياسي</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Effect transition="in" filter="randombar(horizontal)">
                                      <p:cBhvr>
                                        <p:cTn id="7" dur="500"/>
                                        <p:tgtEl>
                                          <p:spTgt spid="1843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1 .  اهميت تحليل سياسي</a:t>
            </a:r>
            <a:endParaRPr lang="en-US" b="1">
              <a:cs typeface="B Titr" pitchFamily="2" charset="-78"/>
            </a:endParaRPr>
          </a:p>
        </p:txBody>
      </p:sp>
      <p:sp>
        <p:nvSpPr>
          <p:cNvPr id="190467" name="Rectangle 3"/>
          <p:cNvSpPr>
            <a:spLocks noGrp="1" noChangeArrowheads="1"/>
          </p:cNvSpPr>
          <p:nvPr>
            <p:ph type="body" idx="1"/>
          </p:nvPr>
        </p:nvSpPr>
        <p:spPr>
          <a:xfrm>
            <a:off x="457200" y="1600200"/>
            <a:ext cx="8229600" cy="4525963"/>
          </a:xfrm>
          <a:solidFill>
            <a:schemeClr val="accent1"/>
          </a:solidFill>
          <a:ln>
            <a:solidFill>
              <a:schemeClr val="accent1"/>
            </a:solidFill>
          </a:ln>
        </p:spPr>
        <p:txBody>
          <a:bodyPr/>
          <a:lstStyle/>
          <a:p>
            <a:pPr>
              <a:lnSpc>
                <a:spcPct val="80000"/>
              </a:lnSpc>
            </a:pPr>
            <a:r>
              <a:rPr lang="fa-IR" sz="3600" b="1">
                <a:cs typeface="B Zar" pitchFamily="2" charset="-78"/>
              </a:rPr>
              <a:t>1/1  -   </a:t>
            </a:r>
            <a:r>
              <a:rPr lang="fa-IR" sz="4000" b="1">
                <a:cs typeface="B Zar" pitchFamily="2" charset="-78"/>
              </a:rPr>
              <a:t>قدرت تحليل سياسي براي جمعيت عظيمي مانند جمعيت ما ، مثل يك حصار پولادين در مقابل بدخواهي هاي دشمنان است. لذا ما بايد رشد سياسي خود را بالا ببريم.</a:t>
            </a:r>
            <a:r>
              <a:rPr lang="fa-IR" sz="2000" b="1">
                <a:solidFill>
                  <a:srgbClr val="E4F91D"/>
                </a:solidFill>
                <a:cs typeface="B Zar" pitchFamily="2" charset="-78"/>
                <a:hlinkClick r:id="" action="ppaction://noaction"/>
              </a:rPr>
              <a:t>[1]</a:t>
            </a:r>
            <a:endParaRPr lang="fa-IR" sz="2000" b="1">
              <a:solidFill>
                <a:srgbClr val="E4F91D"/>
              </a:solidFill>
              <a:cs typeface="B Zar" pitchFamily="2" charset="-78"/>
            </a:endParaRPr>
          </a:p>
          <a:p>
            <a:pPr>
              <a:lnSpc>
                <a:spcPct val="80000"/>
              </a:lnSpc>
              <a:buFont typeface="Wingdings" pitchFamily="2" charset="2"/>
              <a:buNone/>
            </a:pPr>
            <a:endParaRPr lang="fa-IR" sz="3600" b="1">
              <a:solidFill>
                <a:srgbClr val="E4F91D"/>
              </a:solidFill>
              <a:cs typeface="B Zar" pitchFamily="2" charset="-78"/>
            </a:endParaRPr>
          </a:p>
          <a:p>
            <a:pPr>
              <a:lnSpc>
                <a:spcPct val="80000"/>
              </a:lnSpc>
            </a:pPr>
            <a:endParaRPr lang="fa-IR" sz="3600" b="1">
              <a:solidFill>
                <a:srgbClr val="E4F91D"/>
              </a:solidFill>
              <a:cs typeface="B Zar" pitchFamily="2" charset="-78"/>
            </a:endParaRPr>
          </a:p>
          <a:p>
            <a:pPr>
              <a:lnSpc>
                <a:spcPct val="80000"/>
              </a:lnSpc>
              <a:buFont typeface="Wingdings" pitchFamily="2" charset="2"/>
              <a:buNone/>
            </a:pPr>
            <a:r>
              <a:rPr lang="fa-IR" sz="2000" b="1">
                <a:hlinkClick r:id="" action="ppaction://noaction"/>
              </a:rPr>
              <a:t>[1]</a:t>
            </a:r>
            <a:r>
              <a:rPr lang="fa-IR" sz="2000" b="1"/>
              <a:t> -</a:t>
            </a:r>
            <a:r>
              <a:rPr lang="fa-IR" sz="2800" b="1"/>
              <a:t> </a:t>
            </a:r>
            <a:r>
              <a:rPr lang="ar-SA" sz="2500" b="1">
                <a:cs typeface="B Zar" pitchFamily="2" charset="-78"/>
              </a:rPr>
              <a:t>تدبير ماه ، متن كامل سخنراني مقام معظم رهبري در ص</a:t>
            </a:r>
            <a:r>
              <a:rPr lang="fa-IR" sz="2500" b="1">
                <a:cs typeface="B Zar" pitchFamily="2" charset="-78"/>
              </a:rPr>
              <a:t>ح</a:t>
            </a:r>
            <a:r>
              <a:rPr lang="ar-SA" sz="2500" b="1">
                <a:cs typeface="B Zar" pitchFamily="2" charset="-78"/>
              </a:rPr>
              <a:t>ن جامع رضوي ، نوروز 1388 سال چهارم</a:t>
            </a:r>
            <a:r>
              <a:rPr lang="fa-IR" sz="2500" b="1">
                <a:cs typeface="B Zar" pitchFamily="2" charset="-78"/>
              </a:rPr>
              <a:t>، اسفند 1387، ص88.</a:t>
            </a:r>
            <a:endParaRPr lang="fa-IR" sz="28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1 .  اهميت تحليل سياسي</a:t>
            </a:r>
            <a:endParaRPr lang="en-US" b="1">
              <a:cs typeface="B Titr" pitchFamily="2" charset="-78"/>
            </a:endParaRPr>
          </a:p>
        </p:txBody>
      </p:sp>
      <p:sp>
        <p:nvSpPr>
          <p:cNvPr id="195587" name="Rectangle 3"/>
          <p:cNvSpPr>
            <a:spLocks noGrp="1" noChangeArrowheads="1"/>
          </p:cNvSpPr>
          <p:nvPr>
            <p:ph type="body" idx="1"/>
          </p:nvPr>
        </p:nvSpPr>
        <p:spPr>
          <a:xfrm>
            <a:off x="457200" y="1600200"/>
            <a:ext cx="8229600" cy="1612900"/>
          </a:xfrm>
          <a:solidFill>
            <a:schemeClr val="accent1"/>
          </a:solidFill>
          <a:ln>
            <a:solidFill>
              <a:schemeClr val="accent1"/>
            </a:solidFill>
          </a:ln>
        </p:spPr>
        <p:txBody>
          <a:bodyPr/>
          <a:lstStyle/>
          <a:p>
            <a:r>
              <a:rPr lang="fa-IR" sz="3600" b="1">
                <a:cs typeface="B Zar" pitchFamily="2" charset="-78"/>
              </a:rPr>
              <a:t> 1/2 -  تحليل  سياسي  از  پديده ها ،  بصيرت مي آورد تا از اين طريق :</a:t>
            </a:r>
          </a:p>
        </p:txBody>
      </p:sp>
      <p:sp>
        <p:nvSpPr>
          <p:cNvPr id="195588" name="Rectangle 4"/>
          <p:cNvSpPr>
            <a:spLocks noChangeArrowheads="1"/>
          </p:cNvSpPr>
          <p:nvPr/>
        </p:nvSpPr>
        <p:spPr bwMode="auto">
          <a:xfrm>
            <a:off x="457200" y="29241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1/ 1/2  -  جهان اطراف را بهتر شناختن و  خوب فهميدن.</a:t>
            </a:r>
            <a:r>
              <a:rPr lang="fa-IR" sz="27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2/ 1/2  -  ضريب خطا  در شناخت و قضاوت را كاهش دادن.</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3/ 1/2  -  موضع گيري را صحيح اتخاذ كردن و خوب تشخيص دادن.</a:t>
            </a:r>
            <a:r>
              <a:rPr lang="fa-IR" sz="27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4/ 1/2  -  پيش بيني آينده را سهل­تر و متقن تر صورت دادن.</a:t>
            </a:r>
            <a:r>
              <a:rPr lang="fa-IR" sz="27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5/ 1/2  -  اجتناب از ضلالت و گمراهي.</a:t>
            </a:r>
            <a:r>
              <a:rPr lang="fa-IR" sz="2700">
                <a:effectLst>
                  <a:outerShdw blurRad="38100" dist="38100" dir="2700000" algn="tl">
                    <a:srgbClr val="000000"/>
                  </a:outerShdw>
                </a:effectLst>
                <a:cs typeface="B Zar" pitchFamily="2" charset="-78"/>
              </a:rPr>
              <a:t>  </a:t>
            </a:r>
            <a:endParaRPr lang="fa-IR" sz="2700" b="1">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1 .  اهميت تحليل سياسي</a:t>
            </a:r>
            <a:endParaRPr lang="en-US" b="1">
              <a:cs typeface="B Titr" pitchFamily="2" charset="-78"/>
            </a:endParaRPr>
          </a:p>
        </p:txBody>
      </p:sp>
      <p:sp>
        <p:nvSpPr>
          <p:cNvPr id="204803" name="Rectangle 3"/>
          <p:cNvSpPr>
            <a:spLocks noGrp="1" noChangeArrowheads="1"/>
          </p:cNvSpPr>
          <p:nvPr>
            <p:ph type="body" idx="1"/>
          </p:nvPr>
        </p:nvSpPr>
        <p:spPr>
          <a:xfrm>
            <a:off x="457200" y="1600200"/>
            <a:ext cx="8229600" cy="1252538"/>
          </a:xfrm>
          <a:solidFill>
            <a:schemeClr val="accent1"/>
          </a:solidFill>
          <a:ln>
            <a:solidFill>
              <a:schemeClr val="accent1"/>
            </a:solidFill>
          </a:ln>
        </p:spPr>
        <p:txBody>
          <a:bodyPr/>
          <a:lstStyle/>
          <a:p>
            <a:r>
              <a:rPr lang="fa-IR" sz="3500" b="1">
                <a:cs typeface="B Zar" pitchFamily="2" charset="-78"/>
              </a:rPr>
              <a:t>1/3 -  حضرت علي(عليه السلام)، انسان بصير را كسي مي داند كه:</a:t>
            </a:r>
            <a:r>
              <a:rPr lang="fa-IR" sz="3500" b="1"/>
              <a:t>‌</a:t>
            </a:r>
            <a:r>
              <a:rPr lang="fa-IR" sz="3500" b="1">
                <a:cs typeface="B Zar" pitchFamily="2" charset="-78"/>
              </a:rPr>
              <a:t> </a:t>
            </a:r>
          </a:p>
        </p:txBody>
      </p:sp>
      <p:sp>
        <p:nvSpPr>
          <p:cNvPr id="204804" name="Rectangle 4"/>
          <p:cNvSpPr>
            <a:spLocks noChangeArrowheads="1"/>
          </p:cNvSpPr>
          <p:nvPr/>
        </p:nvSpPr>
        <p:spPr bwMode="auto">
          <a:xfrm>
            <a:off x="457200" y="2852738"/>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1/ 1/3  -  هرآنچه مي شنود، فكر مي كند و با عقل و منطق به ارزيابي مي نشيند.</a:t>
            </a:r>
            <a:r>
              <a:rPr lang="fa-IR" sz="28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2/ 1/3  -  هرآنچه مي بيند، به ژرفاي آن مي رسد  و از سطحي نگري و ظاهربيني پرهيز مي كند.</a:t>
            </a:r>
            <a:r>
              <a:rPr lang="fa-IR" sz="28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3/ 1/3  -  با نگاه به گذشته از تاريخ عبرت مي گيرد و تاريخ را براي فهم مسائل پيراموني خود به كمك مي گيرد.</a:t>
            </a:r>
            <a:r>
              <a:rPr lang="fa-IR" sz="2800">
                <a:effectLst>
                  <a:outerShdw blurRad="38100" dist="38100" dir="2700000" algn="tl">
                    <a:srgbClr val="000000"/>
                  </a:outerShdw>
                </a:effectLst>
                <a:cs typeface="B Zar" pitchFamily="2" charset="-78"/>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ext Box 2"/>
          <p:cNvSpPr txBox="1">
            <a:spLocks noChangeArrowheads="1"/>
          </p:cNvSpPr>
          <p:nvPr/>
        </p:nvSpPr>
        <p:spPr bwMode="auto">
          <a:xfrm>
            <a:off x="1150938" y="1196975"/>
            <a:ext cx="6408737" cy="1768475"/>
          </a:xfrm>
          <a:prstGeom prst="rect">
            <a:avLst/>
          </a:prstGeom>
          <a:noFill/>
          <a:ln w="9525">
            <a:noFill/>
            <a:miter lim="800000"/>
            <a:headEnd/>
            <a:tailEnd/>
          </a:ln>
          <a:effectLst/>
        </p:spPr>
        <p:txBody>
          <a:bodyPr>
            <a:spAutoFit/>
          </a:bodyPr>
          <a:lstStyle/>
          <a:p>
            <a:pPr algn="ctr">
              <a:spcBef>
                <a:spcPct val="50000"/>
              </a:spcBef>
            </a:pPr>
            <a:r>
              <a:rPr lang="fa-IR" sz="11000" b="1">
                <a:solidFill>
                  <a:srgbClr val="E4F91D"/>
                </a:solidFill>
                <a:effectLst>
                  <a:outerShdw blurRad="38100" dist="38100" dir="2700000" algn="tl">
                    <a:srgbClr val="000000"/>
                  </a:outerShdw>
                </a:effectLst>
                <a:latin typeface="Tahoma" pitchFamily="34" charset="0"/>
              </a:rPr>
              <a:t>بخش دوم</a:t>
            </a:r>
            <a:endParaRPr lang="en-US" sz="11000" b="1">
              <a:solidFill>
                <a:srgbClr val="E4F91D"/>
              </a:solidFill>
              <a:effectLst>
                <a:outerShdw blurRad="38100" dist="38100" dir="2700000" algn="tl">
                  <a:srgbClr val="000000"/>
                </a:outerShdw>
              </a:effectLst>
              <a:latin typeface="Tahoma" pitchFamily="34" charset="0"/>
            </a:endParaRPr>
          </a:p>
        </p:txBody>
      </p:sp>
      <p:sp>
        <p:nvSpPr>
          <p:cNvPr id="207875" name="Rectangle 3"/>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2 .  اهداف در تحليل سياسي</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7874">
                                            <p:txEl>
                                              <p:pRg st="0" end="0"/>
                                            </p:txEl>
                                          </p:spTgt>
                                        </p:tgtEl>
                                        <p:attrNameLst>
                                          <p:attrName>style.visibility</p:attrName>
                                        </p:attrNameLst>
                                      </p:cBhvr>
                                      <p:to>
                                        <p:strVal val="visible"/>
                                      </p:to>
                                    </p:set>
                                    <p:animEffect transition="in" filter="randombar(horizontal)">
                                      <p:cBhvr>
                                        <p:cTn id="7" dur="500"/>
                                        <p:tgtEl>
                                          <p:spTgt spid="2078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2 .  اهداف در تحليل سياسي</a:t>
            </a:r>
            <a:endParaRPr lang="en-US" b="1">
              <a:cs typeface="B Titr" pitchFamily="2" charset="-78"/>
            </a:endParaRPr>
          </a:p>
        </p:txBody>
      </p:sp>
      <p:sp>
        <p:nvSpPr>
          <p:cNvPr id="208899" name="Rectangle 3"/>
          <p:cNvSpPr>
            <a:spLocks noGrp="1" noChangeArrowheads="1"/>
          </p:cNvSpPr>
          <p:nvPr>
            <p:ph type="body" idx="1"/>
          </p:nvPr>
        </p:nvSpPr>
        <p:spPr>
          <a:xfrm>
            <a:off x="457200" y="1600200"/>
            <a:ext cx="8229600" cy="4565650"/>
          </a:xfrm>
          <a:solidFill>
            <a:schemeClr val="accent1"/>
          </a:solidFill>
          <a:ln>
            <a:solidFill>
              <a:schemeClr val="accent1"/>
            </a:solidFill>
          </a:ln>
        </p:spPr>
        <p:txBody>
          <a:bodyPr/>
          <a:lstStyle/>
          <a:p>
            <a:pPr>
              <a:lnSpc>
                <a:spcPct val="80000"/>
              </a:lnSpc>
            </a:pPr>
            <a:r>
              <a:rPr lang="fa-IR" b="1">
                <a:cs typeface="B Zar" pitchFamily="2" charset="-78"/>
              </a:rPr>
              <a:t>1/2 -   شفاف سازي از يك پديده سياسي. </a:t>
            </a:r>
          </a:p>
          <a:p>
            <a:pPr>
              <a:lnSpc>
                <a:spcPct val="80000"/>
              </a:lnSpc>
            </a:pPr>
            <a:r>
              <a:rPr lang="fa-IR" b="1">
                <a:cs typeface="B Zar" pitchFamily="2" charset="-78"/>
              </a:rPr>
              <a:t>2/2  -  كالبد شكافي لايه هاي دروني يك پديده. </a:t>
            </a:r>
          </a:p>
          <a:p>
            <a:pPr>
              <a:lnSpc>
                <a:spcPct val="80000"/>
              </a:lnSpc>
            </a:pPr>
            <a:r>
              <a:rPr lang="fa-IR" b="1">
                <a:cs typeface="B Zar" pitchFamily="2" charset="-78"/>
              </a:rPr>
              <a:t>3/2  -  پيش بيني حوادث آينده . </a:t>
            </a:r>
          </a:p>
          <a:p>
            <a:pPr>
              <a:lnSpc>
                <a:spcPct val="80000"/>
              </a:lnSpc>
            </a:pPr>
            <a:r>
              <a:rPr lang="fa-IR" b="1">
                <a:cs typeface="B Zar" pitchFamily="2" charset="-78"/>
              </a:rPr>
              <a:t>4/2 – كمك به تصميم گيري و موضع گيري مناسب. </a:t>
            </a:r>
          </a:p>
          <a:p>
            <a:pPr>
              <a:lnSpc>
                <a:spcPct val="80000"/>
              </a:lnSpc>
            </a:pPr>
            <a:r>
              <a:rPr lang="fa-IR" b="1">
                <a:cs typeface="B Zar" pitchFamily="2" charset="-78"/>
              </a:rPr>
              <a:t>5/2  -  جدا كردن اطلاعات صحيح از اطلاعات غلط. </a:t>
            </a:r>
          </a:p>
          <a:p>
            <a:pPr>
              <a:lnSpc>
                <a:spcPct val="80000"/>
              </a:lnSpc>
            </a:pPr>
            <a:r>
              <a:rPr lang="fa-IR" b="1">
                <a:cs typeface="B Zar" pitchFamily="2" charset="-78"/>
              </a:rPr>
              <a:t>6/2  -  كمك در برقراري رابطه معقول بين حاكمان و خواسته هاي جامعه. </a:t>
            </a:r>
          </a:p>
          <a:p>
            <a:pPr>
              <a:lnSpc>
                <a:spcPct val="80000"/>
              </a:lnSpc>
            </a:pPr>
            <a:r>
              <a:rPr lang="fa-IR" b="1">
                <a:cs typeface="B Zar" pitchFamily="2" charset="-78"/>
              </a:rPr>
              <a:t>7/2  -  تأثيرگذاري بر محيط  سياسي و هدايت گري جامعه</a:t>
            </a:r>
            <a:r>
              <a:rPr lang="en-US" b="1">
                <a:cs typeface="B Zar" pitchFamily="2" charset="-78"/>
              </a:rPr>
              <a:t> </a:t>
            </a:r>
            <a:endParaRPr lang="fa-IR" b="1">
              <a:cs typeface="B Zar" pitchFamily="2" charset="-78"/>
            </a:endParaRPr>
          </a:p>
          <a:p>
            <a:pPr>
              <a:lnSpc>
                <a:spcPct val="80000"/>
              </a:lnSpc>
              <a:buFont typeface="Wingdings" pitchFamily="2" charset="2"/>
              <a:buNone/>
            </a:pPr>
            <a:endParaRPr lang="fa-IR" b="1">
              <a:cs typeface="B 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p:cNvSpPr txBox="1">
            <a:spLocks noChangeArrowheads="1"/>
          </p:cNvSpPr>
          <p:nvPr/>
        </p:nvSpPr>
        <p:spPr bwMode="auto">
          <a:xfrm>
            <a:off x="1150938" y="1196975"/>
            <a:ext cx="6408737" cy="1446550"/>
          </a:xfrm>
          <a:prstGeom prst="rect">
            <a:avLst/>
          </a:prstGeom>
          <a:noFill/>
          <a:ln w="9525">
            <a:noFill/>
            <a:miter lim="800000"/>
            <a:headEnd/>
            <a:tailEnd/>
          </a:ln>
          <a:effectLst/>
        </p:spPr>
        <p:txBody>
          <a:bodyPr>
            <a:spAutoFit/>
          </a:bodyPr>
          <a:lstStyle/>
          <a:p>
            <a:pPr algn="ctr">
              <a:spcBef>
                <a:spcPct val="50000"/>
              </a:spcBef>
            </a:pPr>
            <a:r>
              <a:rPr lang="fa-IR" sz="8800" b="1" dirty="0">
                <a:solidFill>
                  <a:srgbClr val="E4F91D"/>
                </a:solidFill>
                <a:effectLst>
                  <a:outerShdw blurRad="38100" dist="38100" dir="2700000" algn="tl">
                    <a:srgbClr val="000000"/>
                  </a:outerShdw>
                </a:effectLst>
                <a:latin typeface="Tahoma" pitchFamily="34" charset="0"/>
              </a:rPr>
              <a:t>بخش سوم</a:t>
            </a:r>
            <a:endParaRPr lang="en-US" sz="8800" b="1" dirty="0">
              <a:solidFill>
                <a:srgbClr val="E4F91D"/>
              </a:solidFill>
              <a:effectLst>
                <a:outerShdw blurRad="38100" dist="38100" dir="2700000" algn="tl">
                  <a:srgbClr val="000000"/>
                </a:outerShdw>
              </a:effectLst>
              <a:latin typeface="Tahoma" pitchFamily="34" charset="0"/>
            </a:endParaRPr>
          </a:p>
        </p:txBody>
      </p:sp>
      <p:sp>
        <p:nvSpPr>
          <p:cNvPr id="209923" name="Rectangle 3"/>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3 .  فايده تحليل سياسي</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9922">
                                            <p:txEl>
                                              <p:pRg st="0" end="0"/>
                                            </p:txEl>
                                          </p:spTgt>
                                        </p:tgtEl>
                                        <p:attrNameLst>
                                          <p:attrName>style.visibility</p:attrName>
                                        </p:attrNameLst>
                                      </p:cBhvr>
                                      <p:to>
                                        <p:strVal val="visible"/>
                                      </p:to>
                                    </p:set>
                                    <p:animEffect transition="in" filter="randombar(horizontal)">
                                      <p:cBhvr>
                                        <p:cTn id="7" dur="500"/>
                                        <p:tgtEl>
                                          <p:spTgt spid="2099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3 .  فايده تحليل سياسي</a:t>
            </a:r>
            <a:endParaRPr lang="en-US" b="1">
              <a:cs typeface="B Titr" pitchFamily="2" charset="-78"/>
            </a:endParaRPr>
          </a:p>
        </p:txBody>
      </p:sp>
      <p:sp>
        <p:nvSpPr>
          <p:cNvPr id="210947" name="Rectangle 3"/>
          <p:cNvSpPr>
            <a:spLocks noGrp="1" noChangeArrowheads="1"/>
          </p:cNvSpPr>
          <p:nvPr>
            <p:ph type="body" idx="1"/>
          </p:nvPr>
        </p:nvSpPr>
        <p:spPr>
          <a:xfrm>
            <a:off x="457200" y="1600200"/>
            <a:ext cx="8229600" cy="2765425"/>
          </a:xfrm>
          <a:solidFill>
            <a:schemeClr val="accent1"/>
          </a:solidFill>
          <a:ln>
            <a:solidFill>
              <a:schemeClr val="accent1"/>
            </a:solidFill>
          </a:ln>
        </p:spPr>
        <p:txBody>
          <a:bodyPr/>
          <a:lstStyle/>
          <a:p>
            <a:pPr>
              <a:lnSpc>
                <a:spcPct val="80000"/>
              </a:lnSpc>
            </a:pPr>
            <a:r>
              <a:rPr lang="fa-IR" sz="3800" b="1">
                <a:cs typeface="B Zar" pitchFamily="2" charset="-78"/>
              </a:rPr>
              <a:t>    با كمك تحليل سياسي، تحليل گر چراغي را روشن مي كند كه در سايه آن مردم حركت مي كنند تا به مقصد برسند.</a:t>
            </a:r>
          </a:p>
          <a:p>
            <a:pPr>
              <a:lnSpc>
                <a:spcPct val="80000"/>
              </a:lnSpc>
            </a:pPr>
            <a:r>
              <a:rPr lang="fa-IR" sz="3800" b="1">
                <a:cs typeface="B Zar" pitchFamily="2" charset="-78"/>
              </a:rPr>
              <a:t> «تحليل سياسي در ايجاد و ارتقاء بصيرت نقش اساسي دارد.»</a:t>
            </a:r>
            <a:r>
              <a:rPr lang="en-US" sz="3800" b="1">
                <a:cs typeface="B Zar" pitchFamily="2" charset="-78"/>
              </a:rPr>
              <a:t> </a:t>
            </a:r>
            <a:r>
              <a:rPr lang="fa-IR" sz="3800" b="1">
                <a:cs typeface="B Zar" pitchFamily="2" charset="-78"/>
              </a:rPr>
              <a:t> </a:t>
            </a:r>
          </a:p>
          <a:p>
            <a:pPr>
              <a:lnSpc>
                <a:spcPct val="80000"/>
              </a:lnSpc>
            </a:pPr>
            <a:endParaRPr lang="fa-IR" sz="3800" b="1">
              <a:cs typeface="B 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Box 2"/>
          <p:cNvSpPr txBox="1">
            <a:spLocks noChangeArrowheads="1"/>
          </p:cNvSpPr>
          <p:nvPr/>
        </p:nvSpPr>
        <p:spPr bwMode="auto">
          <a:xfrm>
            <a:off x="1150938" y="1196975"/>
            <a:ext cx="6408737" cy="1768475"/>
          </a:xfrm>
          <a:prstGeom prst="rect">
            <a:avLst/>
          </a:prstGeom>
          <a:noFill/>
          <a:ln w="9525">
            <a:noFill/>
            <a:miter lim="800000"/>
            <a:headEnd/>
            <a:tailEnd/>
          </a:ln>
          <a:effectLst/>
        </p:spPr>
        <p:txBody>
          <a:bodyPr>
            <a:spAutoFit/>
          </a:bodyPr>
          <a:lstStyle/>
          <a:p>
            <a:pPr algn="ctr">
              <a:spcBef>
                <a:spcPct val="50000"/>
              </a:spcBef>
            </a:pPr>
            <a:r>
              <a:rPr lang="fa-IR" sz="11000" b="1">
                <a:solidFill>
                  <a:srgbClr val="E4F91D"/>
                </a:solidFill>
                <a:effectLst>
                  <a:outerShdw blurRad="38100" dist="38100" dir="2700000" algn="tl">
                    <a:srgbClr val="000000"/>
                  </a:outerShdw>
                </a:effectLst>
                <a:latin typeface="Tahoma" pitchFamily="34" charset="0"/>
              </a:rPr>
              <a:t>بخش چهارم</a:t>
            </a:r>
            <a:endParaRPr lang="en-US" sz="11000" b="1">
              <a:solidFill>
                <a:srgbClr val="E4F91D"/>
              </a:solidFill>
              <a:effectLst>
                <a:outerShdw blurRad="38100" dist="38100" dir="2700000" algn="tl">
                  <a:srgbClr val="000000"/>
                </a:outerShdw>
              </a:effectLst>
              <a:latin typeface="Tahoma" pitchFamily="34" charset="0"/>
            </a:endParaRPr>
          </a:p>
        </p:txBody>
      </p:sp>
      <p:sp>
        <p:nvSpPr>
          <p:cNvPr id="212995" name="Rectangle 3"/>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4 .  موانع و مشكلات تحليل سياسي</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12994">
                                            <p:txEl>
                                              <p:pRg st="0" end="0"/>
                                            </p:txEl>
                                          </p:spTgt>
                                        </p:tgtEl>
                                        <p:attrNameLst>
                                          <p:attrName>style.visibility</p:attrName>
                                        </p:attrNameLst>
                                      </p:cBhvr>
                                      <p:to>
                                        <p:strVal val="visible"/>
                                      </p:to>
                                    </p:set>
                                    <p:animEffect transition="in" filter="randombar(horizontal)">
                                      <p:cBhvr>
                                        <p:cTn id="7" dur="500"/>
                                        <p:tgtEl>
                                          <p:spTgt spid="2129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SA LA WAT"/>
          <p:cNvPicPr>
            <a:picLocks noChangeAspect="1" noChangeArrowheads="1"/>
          </p:cNvPicPr>
          <p:nvPr/>
        </p:nvPicPr>
        <p:blipFill>
          <a:blip r:embed="rId2"/>
          <a:srcRect/>
          <a:stretch>
            <a:fillRect/>
          </a:stretch>
        </p:blipFill>
        <p:spPr bwMode="auto">
          <a:xfrm>
            <a:off x="863600" y="549275"/>
            <a:ext cx="7453313" cy="547211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274638"/>
            <a:ext cx="8229600" cy="1143000"/>
          </a:xfrm>
          <a:solidFill>
            <a:schemeClr val="folHlink"/>
          </a:solidFill>
          <a:ln/>
        </p:spPr>
        <p:txBody>
          <a:bodyPr/>
          <a:lstStyle/>
          <a:p>
            <a:r>
              <a:rPr lang="fa-IR" b="1">
                <a:solidFill>
                  <a:srgbClr val="000000"/>
                </a:solidFill>
                <a:effectLst>
                  <a:outerShdw blurRad="38100" dist="38100" dir="2700000" algn="tl">
                    <a:srgbClr val="FFFFFF"/>
                  </a:outerShdw>
                </a:effectLst>
                <a:cs typeface="B Titr" pitchFamily="2" charset="-78"/>
              </a:rPr>
              <a:t>4 .  موانع و مشكلات تحليل سياسي</a:t>
            </a:r>
            <a:endParaRPr lang="en-US" b="1">
              <a:cs typeface="B Titr" pitchFamily="2" charset="-78"/>
            </a:endParaRPr>
          </a:p>
        </p:txBody>
      </p:sp>
      <p:sp>
        <p:nvSpPr>
          <p:cNvPr id="215043" name="Rectangle 3"/>
          <p:cNvSpPr>
            <a:spLocks noGrp="1" noChangeArrowheads="1"/>
          </p:cNvSpPr>
          <p:nvPr>
            <p:ph type="body" idx="1"/>
          </p:nvPr>
        </p:nvSpPr>
        <p:spPr>
          <a:xfrm>
            <a:off x="457200" y="1600200"/>
            <a:ext cx="8229600" cy="4492625"/>
          </a:xfrm>
          <a:solidFill>
            <a:schemeClr val="accent1"/>
          </a:solidFill>
          <a:ln>
            <a:solidFill>
              <a:schemeClr val="accent1"/>
            </a:solidFill>
          </a:ln>
        </p:spPr>
        <p:txBody>
          <a:bodyPr/>
          <a:lstStyle/>
          <a:p>
            <a:pPr>
              <a:lnSpc>
                <a:spcPct val="80000"/>
              </a:lnSpc>
            </a:pPr>
            <a:r>
              <a:rPr lang="fa-IR" sz="3600" b="1">
                <a:cs typeface="B Zar" pitchFamily="2" charset="-78"/>
              </a:rPr>
              <a:t>1/4 –  با انسان  سروكار داريم كه داراي رفتاري پيچيده و در بسياري موارد غيرقابل شناخت و پيش بيني است.</a:t>
            </a:r>
          </a:p>
          <a:p>
            <a:pPr>
              <a:lnSpc>
                <a:spcPct val="80000"/>
              </a:lnSpc>
            </a:pPr>
            <a:r>
              <a:rPr lang="fa-IR" sz="3600" b="1">
                <a:cs typeface="B Zar" pitchFamily="2" charset="-78"/>
              </a:rPr>
              <a:t>2/4 –  كشف رابطه علي و معلولي در رفتار آدمي بسيار سخت تر از ساير موجودات است. </a:t>
            </a:r>
          </a:p>
          <a:p>
            <a:pPr>
              <a:lnSpc>
                <a:spcPct val="80000"/>
              </a:lnSpc>
            </a:pPr>
            <a:r>
              <a:rPr lang="fa-IR" sz="3600" b="1">
                <a:cs typeface="B Zar" pitchFamily="2" charset="-78"/>
              </a:rPr>
              <a:t>3/4 –  حضور رسانه ها در حوزه هاي رفتاري مردم، ثبوت رفتاري در افراد را بسيار ضربه پذيركرد.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1150938" y="1196975"/>
            <a:ext cx="6408737" cy="1768475"/>
          </a:xfrm>
          <a:prstGeom prst="rect">
            <a:avLst/>
          </a:prstGeom>
          <a:noFill/>
          <a:ln w="9525">
            <a:noFill/>
            <a:miter lim="800000"/>
            <a:headEnd/>
            <a:tailEnd/>
          </a:ln>
          <a:effectLst/>
        </p:spPr>
        <p:txBody>
          <a:bodyPr>
            <a:spAutoFit/>
          </a:bodyPr>
          <a:lstStyle/>
          <a:p>
            <a:pPr algn="ctr">
              <a:spcBef>
                <a:spcPct val="50000"/>
              </a:spcBef>
            </a:pPr>
            <a:r>
              <a:rPr lang="fa-IR" sz="11000" b="1">
                <a:solidFill>
                  <a:srgbClr val="E4F91D"/>
                </a:solidFill>
                <a:effectLst>
                  <a:outerShdw blurRad="38100" dist="38100" dir="2700000" algn="tl">
                    <a:srgbClr val="000000"/>
                  </a:outerShdw>
                </a:effectLst>
                <a:latin typeface="Tahoma" pitchFamily="34" charset="0"/>
              </a:rPr>
              <a:t>بخش پنجم</a:t>
            </a:r>
            <a:endParaRPr lang="en-US" sz="11000" b="1">
              <a:solidFill>
                <a:srgbClr val="E4F91D"/>
              </a:solidFill>
              <a:effectLst>
                <a:outerShdw blurRad="38100" dist="38100" dir="2700000" algn="tl">
                  <a:srgbClr val="000000"/>
                </a:outerShdw>
              </a:effectLst>
              <a:latin typeface="Tahoma" pitchFamily="34" charset="0"/>
            </a:endParaRPr>
          </a:p>
        </p:txBody>
      </p:sp>
      <p:sp>
        <p:nvSpPr>
          <p:cNvPr id="216067" name="Rectangle 3"/>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5 .  بررسي مفاهيم</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16066">
                                            <p:txEl>
                                              <p:pRg st="0" end="0"/>
                                            </p:txEl>
                                          </p:spTgt>
                                        </p:tgtEl>
                                        <p:attrNameLst>
                                          <p:attrName>style.visibility</p:attrName>
                                        </p:attrNameLst>
                                      </p:cBhvr>
                                      <p:to>
                                        <p:strVal val="visible"/>
                                      </p:to>
                                    </p:set>
                                    <p:animEffect transition="in" filter="randombar(horizontal)">
                                      <p:cBhvr>
                                        <p:cTn id="7" dur="500"/>
                                        <p:tgtEl>
                                          <p:spTgt spid="2160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1811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18116"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  –  مفاهيم همان واژه ها هستند كه در بستر زمان توسط انسان  بار علمي و فلسفي گرفتند.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2 -  بهره گيري از مفاهيم متناسب، ابزار اوليه يك تحليل گر براي تبيين پديده هاي سياسي است.</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3 -  در هر پديده اي بايد از مفاهيم همان پديده، تعربف درستي ارائه داد.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4  -  مفاهيم در انتقال انديشه ها بسيار مهم است.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1913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19140"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5  -  هر مفهوم داراي محتواي خاصي است، زيرا هر مفهومي در تعريف خودش متأثر از ارزشهاي صاحب تعريف است.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6  -  ما به ياري مفاهيم با جهان بيرون از خود رابطه برقرار مي كنيم و نسبت به حادثه مورد نظر،  شناخت  حاصل مي كنيم.</a:t>
            </a:r>
            <a:r>
              <a:rPr lang="en-US" sz="3000">
                <a:effectLst>
                  <a:outerShdw blurRad="38100" dist="38100" dir="2700000" algn="tl">
                    <a:srgbClr val="000000"/>
                  </a:outerShdw>
                </a:effectLst>
                <a:cs typeface="B Zar" pitchFamily="2" charset="-78"/>
              </a:rPr>
              <a:t> </a:t>
            </a:r>
            <a:r>
              <a:rPr lang="fa-IR" sz="3000" b="1">
                <a:effectLst>
                  <a:outerShdw blurRad="38100" dist="38100" dir="2700000" algn="tl">
                    <a:srgbClr val="000000"/>
                  </a:outerShdw>
                </a:effectLst>
                <a:cs typeface="B Zar" pitchFamily="2" charset="-78"/>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2630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26308" name="Rectangle 4"/>
          <p:cNvSpPr>
            <a:spLocks noChangeArrowheads="1"/>
          </p:cNvSpPr>
          <p:nvPr/>
        </p:nvSpPr>
        <p:spPr bwMode="auto">
          <a:xfrm>
            <a:off x="457200" y="2276475"/>
            <a:ext cx="7643813" cy="4032250"/>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7  - بنا بر اين ما بايد در ادامه به چند سؤال پاسخ بدهيم:</a:t>
            </a:r>
            <a:r>
              <a:rPr lang="en-US" sz="2800">
                <a:effectLst>
                  <a:outerShdw blurRad="38100" dist="38100" dir="2700000" algn="tl">
                    <a:srgbClr val="000000"/>
                  </a:outerShdw>
                </a:effectLst>
                <a:cs typeface="B Zar" pitchFamily="2" charset="-78"/>
              </a:rPr>
              <a:t> </a:t>
            </a:r>
            <a:endParaRPr lang="fa-IR" sz="2800">
              <a:effectLst>
                <a:outerShdw blurRad="38100" dist="38100" dir="2700000" algn="tl">
                  <a:srgbClr val="000000"/>
                </a:outerShdw>
              </a:effectLst>
              <a:cs typeface="B Zar" pitchFamily="2" charset="-78"/>
            </a:endParaRPr>
          </a:p>
        </p:txBody>
      </p:sp>
      <p:cxnSp>
        <p:nvCxnSpPr>
          <p:cNvPr id="226309" name="AutoShape 5"/>
          <p:cNvCxnSpPr>
            <a:cxnSpLocks noChangeShapeType="1"/>
          </p:cNvCxnSpPr>
          <p:nvPr/>
        </p:nvCxnSpPr>
        <p:spPr bwMode="auto">
          <a:xfrm flipH="1">
            <a:off x="4478338" y="3644900"/>
            <a:ext cx="454025" cy="0"/>
          </a:xfrm>
          <a:prstGeom prst="straightConnector1">
            <a:avLst/>
          </a:prstGeom>
          <a:noFill/>
          <a:ln w="9525">
            <a:solidFill>
              <a:srgbClr val="FF3300"/>
            </a:solidFill>
            <a:round/>
            <a:headEnd/>
            <a:tailEnd type="triangle" w="med" len="med"/>
          </a:ln>
          <a:effectLst/>
        </p:spPr>
      </p:cxnSp>
      <p:sp>
        <p:nvSpPr>
          <p:cNvPr id="226310" name="Rectangle 6"/>
          <p:cNvSpPr>
            <a:spLocks noChangeArrowheads="1"/>
          </p:cNvSpPr>
          <p:nvPr/>
        </p:nvSpPr>
        <p:spPr bwMode="auto">
          <a:xfrm>
            <a:off x="5064125" y="2997200"/>
            <a:ext cx="2892425" cy="1222375"/>
          </a:xfrm>
          <a:prstGeom prst="rect">
            <a:avLst/>
          </a:prstGeom>
          <a:solidFill>
            <a:srgbClr val="FFFF00"/>
          </a:solidFill>
          <a:ln w="9525">
            <a:noFill/>
            <a:miter lim="800000"/>
            <a:headEnd/>
            <a:tailEnd/>
          </a:ln>
          <a:effectLst/>
        </p:spPr>
        <p:txBody>
          <a:bodyPr wrap="none" anchor="ctr"/>
          <a:lstStyle/>
          <a:p>
            <a:pPr algn="ctr"/>
            <a:r>
              <a:rPr lang="fa-IR" sz="3800">
                <a:solidFill>
                  <a:schemeClr val="folHlink"/>
                </a:solidFill>
                <a:cs typeface="B Zar" pitchFamily="2" charset="-78"/>
              </a:rPr>
              <a:t>  </a:t>
            </a:r>
            <a:r>
              <a:rPr lang="fa-IR" sz="3500" b="1">
                <a:solidFill>
                  <a:schemeClr val="folHlink"/>
                </a:solidFill>
                <a:effectLst>
                  <a:outerShdw blurRad="38100" dist="38100" dir="2700000" algn="tl">
                    <a:srgbClr val="000000"/>
                  </a:outerShdw>
                </a:effectLst>
                <a:cs typeface="B Zar" pitchFamily="2" charset="-78"/>
              </a:rPr>
              <a:t>مفهوم چيست؟</a:t>
            </a:r>
            <a:r>
              <a:rPr lang="en-US" sz="3500">
                <a:solidFill>
                  <a:schemeClr val="folHlink"/>
                </a:solidFill>
                <a:cs typeface="B Zar" pitchFamily="2" charset="-78"/>
              </a:rPr>
              <a:t> </a:t>
            </a:r>
            <a:endParaRPr lang="en-US" sz="3500">
              <a:solidFill>
                <a:schemeClr val="folHlink"/>
              </a:solidFill>
              <a:effectLst>
                <a:outerShdw blurRad="38100" dist="38100" dir="2700000" algn="tl">
                  <a:srgbClr val="000000"/>
                </a:outerShdw>
              </a:effectLst>
              <a:latin typeface="Tahoma" pitchFamily="34" charset="0"/>
              <a:cs typeface="B Zar" pitchFamily="2" charset="-78"/>
            </a:endParaRPr>
          </a:p>
        </p:txBody>
      </p:sp>
      <p:sp>
        <p:nvSpPr>
          <p:cNvPr id="226311" name="Rectangle 7"/>
          <p:cNvSpPr>
            <a:spLocks noChangeArrowheads="1"/>
          </p:cNvSpPr>
          <p:nvPr/>
        </p:nvSpPr>
        <p:spPr bwMode="auto">
          <a:xfrm>
            <a:off x="684213" y="2997200"/>
            <a:ext cx="3671887" cy="1222375"/>
          </a:xfrm>
          <a:prstGeom prst="rect">
            <a:avLst/>
          </a:prstGeom>
          <a:solidFill>
            <a:srgbClr val="FFFF00"/>
          </a:solidFill>
          <a:ln w="9525">
            <a:noFill/>
            <a:miter lim="800000"/>
            <a:headEnd/>
            <a:tailEnd/>
          </a:ln>
          <a:effectLst/>
        </p:spPr>
        <p:txBody>
          <a:bodyPr wrap="none" anchor="ctr"/>
          <a:lstStyle/>
          <a:p>
            <a:r>
              <a:rPr lang="fa-IR" sz="3400" b="1">
                <a:solidFill>
                  <a:schemeClr val="folHlink"/>
                </a:solidFill>
                <a:effectLst>
                  <a:outerShdw blurRad="38100" dist="38100" dir="2700000" algn="tl">
                    <a:srgbClr val="000000"/>
                  </a:outerShdw>
                </a:effectLst>
                <a:cs typeface="B Zar" pitchFamily="2" charset="-78"/>
              </a:rPr>
              <a:t>چگونه شكل مي گيرد؟</a:t>
            </a:r>
            <a:r>
              <a:rPr lang="en-US" sz="3400">
                <a:solidFill>
                  <a:schemeClr val="folHlink"/>
                </a:solidFill>
                <a:cs typeface="B Zar" pitchFamily="2" charset="-78"/>
              </a:rPr>
              <a:t> </a:t>
            </a:r>
            <a:endParaRPr lang="en-US" sz="3400">
              <a:solidFill>
                <a:schemeClr val="folHlink"/>
              </a:solidFill>
              <a:effectLst>
                <a:outerShdw blurRad="38100" dist="38100" dir="2700000" algn="tl">
                  <a:srgbClr val="000000"/>
                </a:outerShdw>
              </a:effectLst>
              <a:latin typeface="Tahoma" pitchFamily="34" charset="0"/>
              <a:cs typeface="B Zar" pitchFamily="2" charset="-78"/>
            </a:endParaRPr>
          </a:p>
        </p:txBody>
      </p:sp>
      <p:sp>
        <p:nvSpPr>
          <p:cNvPr id="226312" name="Rectangle 8"/>
          <p:cNvSpPr>
            <a:spLocks noChangeArrowheads="1"/>
          </p:cNvSpPr>
          <p:nvPr/>
        </p:nvSpPr>
        <p:spPr bwMode="auto">
          <a:xfrm>
            <a:off x="4643438" y="4438650"/>
            <a:ext cx="3311525" cy="1222375"/>
          </a:xfrm>
          <a:prstGeom prst="rect">
            <a:avLst/>
          </a:prstGeom>
          <a:solidFill>
            <a:srgbClr val="FFFF00"/>
          </a:solidFill>
          <a:ln w="9525">
            <a:noFill/>
            <a:miter lim="800000"/>
            <a:headEnd/>
            <a:tailEnd/>
          </a:ln>
          <a:effectLst/>
        </p:spPr>
        <p:txBody>
          <a:bodyPr wrap="none" anchor="ctr"/>
          <a:lstStyle/>
          <a:p>
            <a:r>
              <a:rPr lang="fa-IR" sz="3000" b="1">
                <a:solidFill>
                  <a:schemeClr val="folHlink"/>
                </a:solidFill>
                <a:effectLst>
                  <a:outerShdw blurRad="38100" dist="38100" dir="2700000" algn="tl">
                    <a:srgbClr val="000000"/>
                  </a:outerShdw>
                </a:effectLst>
                <a:cs typeface="B Zar" pitchFamily="2" charset="-78"/>
              </a:rPr>
              <a:t>چگونه متحول مي شود؟</a:t>
            </a:r>
            <a:r>
              <a:rPr lang="en-US" sz="3000">
                <a:solidFill>
                  <a:schemeClr val="folHlink"/>
                </a:solidFill>
                <a:cs typeface="B Zar" pitchFamily="2" charset="-78"/>
              </a:rPr>
              <a:t> </a:t>
            </a:r>
            <a:endParaRPr lang="en-US" sz="3000">
              <a:solidFill>
                <a:schemeClr val="folHlink"/>
              </a:solidFill>
              <a:effectLst>
                <a:outerShdw blurRad="38100" dist="38100" dir="2700000" algn="tl">
                  <a:srgbClr val="000000"/>
                </a:outerShdw>
              </a:effectLst>
              <a:latin typeface="Tahoma" pitchFamily="34" charset="0"/>
              <a:cs typeface="B Zar" pitchFamily="2" charset="-78"/>
            </a:endParaRPr>
          </a:p>
        </p:txBody>
      </p:sp>
      <p:cxnSp>
        <p:nvCxnSpPr>
          <p:cNvPr id="226313" name="AutoShape 9"/>
          <p:cNvCxnSpPr>
            <a:cxnSpLocks noChangeShapeType="1"/>
          </p:cNvCxnSpPr>
          <p:nvPr/>
        </p:nvCxnSpPr>
        <p:spPr bwMode="auto">
          <a:xfrm flipH="1">
            <a:off x="4117975" y="5013325"/>
            <a:ext cx="454025" cy="0"/>
          </a:xfrm>
          <a:prstGeom prst="straightConnector1">
            <a:avLst/>
          </a:prstGeom>
          <a:noFill/>
          <a:ln w="9525">
            <a:solidFill>
              <a:srgbClr val="FF3300"/>
            </a:solidFill>
            <a:round/>
            <a:headEnd/>
            <a:tailEnd type="triangle" w="med" len="med"/>
          </a:ln>
          <a:effectLst/>
        </p:spPr>
      </p:cxnSp>
      <p:sp>
        <p:nvSpPr>
          <p:cNvPr id="226314" name="Rectangle 10"/>
          <p:cNvSpPr>
            <a:spLocks noChangeArrowheads="1"/>
          </p:cNvSpPr>
          <p:nvPr/>
        </p:nvSpPr>
        <p:spPr bwMode="auto">
          <a:xfrm>
            <a:off x="684213" y="4438650"/>
            <a:ext cx="3311525" cy="1222375"/>
          </a:xfrm>
          <a:prstGeom prst="rect">
            <a:avLst/>
          </a:prstGeom>
          <a:solidFill>
            <a:srgbClr val="FFFF00"/>
          </a:solidFill>
          <a:ln w="9525">
            <a:noFill/>
            <a:miter lim="800000"/>
            <a:headEnd/>
            <a:tailEnd/>
          </a:ln>
          <a:effectLst/>
        </p:spPr>
        <p:txBody>
          <a:bodyPr wrap="none" anchor="ctr"/>
          <a:lstStyle/>
          <a:p>
            <a:r>
              <a:rPr lang="fa-IR" sz="3000" b="1">
                <a:solidFill>
                  <a:schemeClr val="folHlink"/>
                </a:solidFill>
                <a:effectLst>
                  <a:outerShdw blurRad="38100" dist="38100" dir="2700000" algn="tl">
                    <a:srgbClr val="000000"/>
                  </a:outerShdw>
                </a:effectLst>
                <a:cs typeface="B Zar" pitchFamily="2" charset="-78"/>
              </a:rPr>
              <a:t>چگونه استحاله مي شود؟</a:t>
            </a:r>
            <a:r>
              <a:rPr lang="en-US" sz="3000">
                <a:solidFill>
                  <a:schemeClr val="folHlink"/>
                </a:solidFill>
                <a:cs typeface="B Zar" pitchFamily="2" charset="-78"/>
              </a:rPr>
              <a:t> </a:t>
            </a:r>
            <a:endParaRPr lang="en-US" sz="3000">
              <a:solidFill>
                <a:schemeClr val="folHlink"/>
              </a:solidFill>
              <a:effectLst>
                <a:outerShdw blurRad="38100" dist="38100" dir="2700000" algn="tl">
                  <a:srgbClr val="000000"/>
                </a:outerShdw>
              </a:effectLst>
              <a:latin typeface="Tahoma"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26309"/>
                                        </p:tgtEl>
                                        <p:attrNameLst>
                                          <p:attrName>style.visibility</p:attrName>
                                        </p:attrNameLst>
                                      </p:cBhvr>
                                      <p:to>
                                        <p:strVal val="visible"/>
                                      </p:to>
                                    </p:set>
                                    <p:anim calcmode="lin" valueType="num">
                                      <p:cBhvr>
                                        <p:cTn id="7" dur="500" fill="hold"/>
                                        <p:tgtEl>
                                          <p:spTgt spid="226309"/>
                                        </p:tgtEl>
                                        <p:attrNameLst>
                                          <p:attrName>ppt_w</p:attrName>
                                        </p:attrNameLst>
                                      </p:cBhvr>
                                      <p:tavLst>
                                        <p:tav tm="0">
                                          <p:val>
                                            <p:strVal val="#ppt_w*0.70"/>
                                          </p:val>
                                        </p:tav>
                                        <p:tav tm="100000">
                                          <p:val>
                                            <p:strVal val="#ppt_w"/>
                                          </p:val>
                                        </p:tav>
                                      </p:tavLst>
                                    </p:anim>
                                    <p:anim calcmode="lin" valueType="num">
                                      <p:cBhvr>
                                        <p:cTn id="8" dur="500" fill="hold"/>
                                        <p:tgtEl>
                                          <p:spTgt spid="226309"/>
                                        </p:tgtEl>
                                        <p:attrNameLst>
                                          <p:attrName>ppt_h</p:attrName>
                                        </p:attrNameLst>
                                      </p:cBhvr>
                                      <p:tavLst>
                                        <p:tav tm="0">
                                          <p:val>
                                            <p:strVal val="#ppt_h"/>
                                          </p:val>
                                        </p:tav>
                                        <p:tav tm="100000">
                                          <p:val>
                                            <p:strVal val="#ppt_h"/>
                                          </p:val>
                                        </p:tav>
                                      </p:tavLst>
                                    </p:anim>
                                    <p:animEffect transition="in" filter="fade">
                                      <p:cBhvr>
                                        <p:cTn id="9" dur="500"/>
                                        <p:tgtEl>
                                          <p:spTgt spid="226309"/>
                                        </p:tgtEl>
                                      </p:cBhvr>
                                    </p:animEffect>
                                  </p:childTnLst>
                                </p:cTn>
                              </p:par>
                              <p:par>
                                <p:cTn id="10" presetID="55" presetClass="entr" presetSubtype="0" fill="hold" nodeType="withEffect">
                                  <p:stCondLst>
                                    <p:cond delay="0"/>
                                  </p:stCondLst>
                                  <p:childTnLst>
                                    <p:set>
                                      <p:cBhvr>
                                        <p:cTn id="11" dur="1" fill="hold">
                                          <p:stCondLst>
                                            <p:cond delay="0"/>
                                          </p:stCondLst>
                                        </p:cTn>
                                        <p:tgtEl>
                                          <p:spTgt spid="226313"/>
                                        </p:tgtEl>
                                        <p:attrNameLst>
                                          <p:attrName>style.visibility</p:attrName>
                                        </p:attrNameLst>
                                      </p:cBhvr>
                                      <p:to>
                                        <p:strVal val="visible"/>
                                      </p:to>
                                    </p:set>
                                    <p:anim calcmode="lin" valueType="num">
                                      <p:cBhvr>
                                        <p:cTn id="12" dur="500" fill="hold"/>
                                        <p:tgtEl>
                                          <p:spTgt spid="226313"/>
                                        </p:tgtEl>
                                        <p:attrNameLst>
                                          <p:attrName>ppt_w</p:attrName>
                                        </p:attrNameLst>
                                      </p:cBhvr>
                                      <p:tavLst>
                                        <p:tav tm="0">
                                          <p:val>
                                            <p:strVal val="#ppt_w*0.70"/>
                                          </p:val>
                                        </p:tav>
                                        <p:tav tm="100000">
                                          <p:val>
                                            <p:strVal val="#ppt_w"/>
                                          </p:val>
                                        </p:tav>
                                      </p:tavLst>
                                    </p:anim>
                                    <p:anim calcmode="lin" valueType="num">
                                      <p:cBhvr>
                                        <p:cTn id="13" dur="500" fill="hold"/>
                                        <p:tgtEl>
                                          <p:spTgt spid="226313"/>
                                        </p:tgtEl>
                                        <p:attrNameLst>
                                          <p:attrName>ppt_h</p:attrName>
                                        </p:attrNameLst>
                                      </p:cBhvr>
                                      <p:tavLst>
                                        <p:tav tm="0">
                                          <p:val>
                                            <p:strVal val="#ppt_h"/>
                                          </p:val>
                                        </p:tav>
                                        <p:tav tm="100000">
                                          <p:val>
                                            <p:strVal val="#ppt_h"/>
                                          </p:val>
                                        </p:tav>
                                      </p:tavLst>
                                    </p:anim>
                                    <p:animEffect transition="in" filter="fade">
                                      <p:cBhvr>
                                        <p:cTn id="14" dur="500"/>
                                        <p:tgtEl>
                                          <p:spTgt spid="226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2733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27332" name="Rectangle 4"/>
          <p:cNvSpPr>
            <a:spLocks noChangeArrowheads="1"/>
          </p:cNvSpPr>
          <p:nvPr/>
        </p:nvSpPr>
        <p:spPr bwMode="auto">
          <a:xfrm>
            <a:off x="457200" y="2276475"/>
            <a:ext cx="7643813"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8  - اقسام مفاهيم:</a:t>
            </a:r>
            <a:endParaRPr lang="fa-IR" sz="2800">
              <a:effectLst>
                <a:outerShdw blurRad="38100" dist="38100" dir="2700000" algn="tl">
                  <a:srgbClr val="000000"/>
                </a:outerShdw>
              </a:effectLst>
              <a:cs typeface="B Zar" pitchFamily="2" charset="-78"/>
            </a:endParaRPr>
          </a:p>
        </p:txBody>
      </p:sp>
      <p:sp>
        <p:nvSpPr>
          <p:cNvPr id="227339" name="Rectangle 11">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827088" y="2924175"/>
            <a:ext cx="6985000" cy="15843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buFontTx/>
              <a:buAutoNum type="arabicPlain"/>
            </a:pPr>
            <a:r>
              <a:rPr lang="fa-IR" sz="3200" b="1">
                <a:solidFill>
                  <a:srgbClr val="000000"/>
                </a:solidFill>
                <a:effectLst>
                  <a:outerShdw blurRad="38100" dist="38100" dir="2700000" algn="tl">
                    <a:srgbClr val="FFFFFF"/>
                  </a:outerShdw>
                </a:effectLst>
                <a:cs typeface="B Zar" pitchFamily="2" charset="-78"/>
              </a:rPr>
              <a:t>-  تجربي، به وسيله حواس حاصل شده و قابل</a:t>
            </a:r>
          </a:p>
          <a:p>
            <a:pPr marL="342900" indent="-342900"/>
            <a:r>
              <a:rPr lang="fa-IR" sz="3200" b="1">
                <a:solidFill>
                  <a:srgbClr val="000000"/>
                </a:solidFill>
                <a:effectLst>
                  <a:outerShdw blurRad="38100" dist="38100" dir="2700000" algn="tl">
                    <a:srgbClr val="FFFFFF"/>
                  </a:outerShdw>
                </a:effectLst>
                <a:cs typeface="B Zar" pitchFamily="2" charset="-78"/>
              </a:rPr>
              <a:t>اندازه گيري  است.</a:t>
            </a:r>
            <a:endParaRPr lang="en-US" sz="3200" b="1">
              <a:solidFill>
                <a:srgbClr val="000000"/>
              </a:solidFill>
              <a:effectLst>
                <a:outerShdw blurRad="38100" dist="38100" dir="2700000" algn="tl">
                  <a:srgbClr val="FFFFFF"/>
                </a:outerShdw>
              </a:effectLst>
              <a:cs typeface="B Zar" pitchFamily="2" charset="-78"/>
            </a:endParaRPr>
          </a:p>
        </p:txBody>
      </p:sp>
      <p:sp>
        <p:nvSpPr>
          <p:cNvPr id="227341" name="Rectangle 13">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827088" y="5026025"/>
            <a:ext cx="6985000"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3200" b="1">
                <a:solidFill>
                  <a:srgbClr val="000000"/>
                </a:solidFill>
                <a:effectLst>
                  <a:outerShdw blurRad="38100" dist="38100" dir="2700000" algn="tl">
                    <a:srgbClr val="FFFFFF"/>
                  </a:outerShdw>
                </a:effectLst>
                <a:cs typeface="B Zar" pitchFamily="2" charset="-78"/>
              </a:rPr>
              <a:t>2 – اثباتي، به وسيله عقل به دست مي آيد</a:t>
            </a:r>
            <a:r>
              <a:rPr lang="fa-IR" sz="3200" b="1">
                <a:solidFill>
                  <a:srgbClr val="000000"/>
                </a:solidFill>
                <a:cs typeface="B Zar" pitchFamily="2" charset="-78"/>
              </a:rPr>
              <a:t> </a:t>
            </a:r>
            <a:endParaRPr lang="en-US" sz="3200" b="1">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2835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28356" name="Rectangle 4"/>
          <p:cNvSpPr>
            <a:spLocks noChangeArrowheads="1"/>
          </p:cNvSpPr>
          <p:nvPr/>
        </p:nvSpPr>
        <p:spPr bwMode="auto">
          <a:xfrm>
            <a:off x="457200" y="2276475"/>
            <a:ext cx="7643813"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8  - اقسام مفاهيم:</a:t>
            </a:r>
            <a:endParaRPr lang="fa-IR" sz="2800">
              <a:effectLst>
                <a:outerShdw blurRad="38100" dist="38100" dir="2700000" algn="tl">
                  <a:srgbClr val="000000"/>
                </a:outerShdw>
              </a:effectLst>
              <a:cs typeface="B Zar" pitchFamily="2" charset="-78"/>
            </a:endParaRPr>
          </a:p>
        </p:txBody>
      </p:sp>
      <p:sp>
        <p:nvSpPr>
          <p:cNvPr id="228359" name="Rectangle 7">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971550" y="3068638"/>
            <a:ext cx="6985000" cy="25209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3000" b="1">
                <a:solidFill>
                  <a:srgbClr val="000000"/>
                </a:solidFill>
                <a:effectLst>
                  <a:outerShdw blurRad="38100" dist="38100" dir="2700000" algn="tl">
                    <a:srgbClr val="FFFFFF"/>
                  </a:outerShdw>
                </a:effectLst>
                <a:cs typeface="B Zar" pitchFamily="2" charset="-78"/>
              </a:rPr>
              <a:t>3 –  فرا طبيعي، از طريق ايقان، ايمان ودل قابل</a:t>
            </a:r>
          </a:p>
          <a:p>
            <a:pPr marL="342900" indent="-342900"/>
            <a:r>
              <a:rPr lang="fa-IR" sz="3000" b="1">
                <a:solidFill>
                  <a:srgbClr val="000000"/>
                </a:solidFill>
                <a:effectLst>
                  <a:outerShdw blurRad="38100" dist="38100" dir="2700000" algn="tl">
                    <a:srgbClr val="FFFFFF"/>
                  </a:outerShdw>
                </a:effectLst>
                <a:cs typeface="B Zar" pitchFamily="2" charset="-78"/>
              </a:rPr>
              <a:t> درك است و قابل اندازه گيري نيست و تجربه</a:t>
            </a:r>
          </a:p>
          <a:p>
            <a:pPr marL="342900" indent="-342900"/>
            <a:r>
              <a:rPr lang="fa-IR" sz="3000" b="1">
                <a:solidFill>
                  <a:srgbClr val="000000"/>
                </a:solidFill>
                <a:effectLst>
                  <a:outerShdw blurRad="38100" dist="38100" dir="2700000" algn="tl">
                    <a:srgbClr val="FFFFFF"/>
                  </a:outerShdw>
                </a:effectLst>
                <a:cs typeface="B Zar" pitchFamily="2" charset="-78"/>
              </a:rPr>
              <a:t> در آن راه ندارد.</a:t>
            </a:r>
            <a:r>
              <a:rPr lang="fa-IR" sz="3000">
                <a:solidFill>
                  <a:srgbClr val="000000"/>
                </a:solidFill>
                <a:cs typeface="B Zar" pitchFamily="2" charset="-78"/>
              </a:rPr>
              <a:t> </a:t>
            </a:r>
            <a:endParaRPr lang="en-US" sz="3000">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2937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  مقدمه :</a:t>
            </a:r>
          </a:p>
        </p:txBody>
      </p:sp>
      <p:sp>
        <p:nvSpPr>
          <p:cNvPr id="229380" name="Rectangle 4"/>
          <p:cNvSpPr>
            <a:spLocks noChangeArrowheads="1"/>
          </p:cNvSpPr>
          <p:nvPr/>
        </p:nvSpPr>
        <p:spPr bwMode="auto">
          <a:xfrm>
            <a:off x="468313" y="2276475"/>
            <a:ext cx="7643812"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9  -  دسته بندي ديگري از  مفاهيم:</a:t>
            </a:r>
            <a:endParaRPr lang="fa-IR" sz="2800">
              <a:effectLst>
                <a:outerShdw blurRad="38100" dist="38100" dir="2700000" algn="tl">
                  <a:srgbClr val="000000"/>
                </a:outerShdw>
              </a:effectLst>
              <a:cs typeface="B Zar" pitchFamily="2" charset="-78"/>
            </a:endParaRPr>
          </a:p>
        </p:txBody>
      </p:sp>
      <p:sp>
        <p:nvSpPr>
          <p:cNvPr id="229381"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827088" y="3138488"/>
            <a:ext cx="6985000" cy="129857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buFontTx/>
              <a:buAutoNum type="arabicPlain"/>
            </a:pPr>
            <a:r>
              <a:rPr lang="fa-IR" sz="3800" b="1">
                <a:solidFill>
                  <a:srgbClr val="000000"/>
                </a:solidFill>
                <a:effectLst>
                  <a:outerShdw blurRad="38100" dist="38100" dir="2700000" algn="tl">
                    <a:srgbClr val="FFFFFF"/>
                  </a:outerShdw>
                </a:effectLst>
                <a:cs typeface="B Zar" pitchFamily="2" charset="-78"/>
              </a:rPr>
              <a:t>-  </a:t>
            </a:r>
            <a:r>
              <a:rPr lang="fa-IR" sz="3800">
                <a:solidFill>
                  <a:srgbClr val="000000"/>
                </a:solidFill>
                <a:cs typeface="B Zar" pitchFamily="2" charset="-78"/>
              </a:rPr>
              <a:t> </a:t>
            </a:r>
            <a:r>
              <a:rPr lang="fa-IR" sz="3800" b="1">
                <a:solidFill>
                  <a:srgbClr val="000000"/>
                </a:solidFill>
                <a:effectLst>
                  <a:outerShdw blurRad="38100" dist="38100" dir="2700000" algn="tl">
                    <a:srgbClr val="FFFFFF"/>
                  </a:outerShdw>
                </a:effectLst>
                <a:cs typeface="B Zar" pitchFamily="2" charset="-78"/>
              </a:rPr>
              <a:t>انضمامي، ما به ازاء خارجي دارد.</a:t>
            </a:r>
            <a:r>
              <a:rPr lang="en-US" sz="3800">
                <a:solidFill>
                  <a:srgbClr val="000000"/>
                </a:solidFill>
                <a:cs typeface="B Zar" pitchFamily="2" charset="-78"/>
              </a:rPr>
              <a:t> </a:t>
            </a:r>
            <a:endParaRPr lang="en-US" sz="3800" b="1">
              <a:solidFill>
                <a:srgbClr val="000000"/>
              </a:solidFill>
              <a:effectLst>
                <a:outerShdw blurRad="38100" dist="38100" dir="2700000" algn="tl">
                  <a:srgbClr val="FFFFFF"/>
                </a:outerShdw>
              </a:effectLst>
              <a:cs typeface="B Zar" pitchFamily="2" charset="-78"/>
            </a:endParaRPr>
          </a:p>
        </p:txBody>
      </p:sp>
      <p:sp>
        <p:nvSpPr>
          <p:cNvPr id="229382"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827088" y="4797425"/>
            <a:ext cx="6985000" cy="12954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3800" b="1">
                <a:solidFill>
                  <a:srgbClr val="000000"/>
                </a:solidFill>
                <a:effectLst>
                  <a:outerShdw blurRad="38100" dist="38100" dir="2700000" algn="tl">
                    <a:srgbClr val="FFFFFF"/>
                  </a:outerShdw>
                </a:effectLst>
                <a:cs typeface="B Zar" pitchFamily="2" charset="-78"/>
              </a:rPr>
              <a:t>2 – انتزاعي، ما به ازاء خارجي ندارد.</a:t>
            </a:r>
            <a:r>
              <a:rPr lang="fa-IR" sz="3800" b="1">
                <a:solidFill>
                  <a:srgbClr val="000000"/>
                </a:solidFill>
                <a:cs typeface="B Zar" pitchFamily="2" charset="-78"/>
              </a:rPr>
              <a:t> </a:t>
            </a:r>
            <a:endParaRPr lang="en-US" sz="3800" b="1">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3040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1/5  –  بينش :</a:t>
            </a:r>
          </a:p>
        </p:txBody>
      </p:sp>
      <p:sp>
        <p:nvSpPr>
          <p:cNvPr id="230404" name="Rectangle 4"/>
          <p:cNvSpPr>
            <a:spLocks noChangeArrowheads="1"/>
          </p:cNvSpPr>
          <p:nvPr/>
        </p:nvSpPr>
        <p:spPr bwMode="auto">
          <a:xfrm>
            <a:off x="457200" y="2276475"/>
            <a:ext cx="7643813" cy="41767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800" b="1">
                <a:effectLst>
                  <a:outerShdw blurRad="38100" dist="38100" dir="2700000" algn="tl">
                    <a:srgbClr val="000000"/>
                  </a:outerShdw>
                </a:effectLst>
                <a:cs typeface="B Zar" pitchFamily="2" charset="-78"/>
              </a:rPr>
              <a:t>1/ 1/5  -   همان الهاماتی که تبیین کننده و تعیین کننده رفتار آدمی است.</a:t>
            </a:r>
          </a:p>
          <a:p>
            <a:pPr marL="342900" indent="-342900">
              <a:spcBef>
                <a:spcPct val="20000"/>
              </a:spcBef>
              <a:buClr>
                <a:schemeClr val="hlink"/>
              </a:buClr>
              <a:buSzPct val="90000"/>
              <a:buFont typeface="Wingdings" pitchFamily="2" charset="2"/>
              <a:buBlip>
                <a:blip r:embed="rId2"/>
              </a:buBlip>
            </a:pPr>
            <a:endParaRPr lang="fa-IR" sz="3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800" b="1">
                <a:effectLst>
                  <a:outerShdw blurRad="38100" dist="38100" dir="2700000" algn="tl">
                    <a:srgbClr val="000000"/>
                  </a:outerShdw>
                </a:effectLst>
                <a:cs typeface="B Zar" pitchFamily="2" charset="-78"/>
              </a:rPr>
              <a:t>2/ 1/5  -  دورکیم: «علم سیاست آمیزه ای از واقعیت و  حقیقت است».</a:t>
            </a:r>
            <a:r>
              <a:rPr lang="en-US" sz="3800">
                <a:effectLst>
                  <a:outerShdw blurRad="38100" dist="38100" dir="2700000" algn="tl">
                    <a:srgbClr val="000000"/>
                  </a:outerShdw>
                </a:effectLst>
                <a:cs typeface="B Zar" pitchFamily="2" charset="-78"/>
              </a:rPr>
              <a:t> </a:t>
            </a:r>
            <a:r>
              <a:rPr lang="fa-IR" sz="3800" b="1">
                <a:effectLst>
                  <a:outerShdw blurRad="38100" dist="38100" dir="2700000" algn="tl">
                    <a:srgbClr val="000000"/>
                  </a:outerShdw>
                </a:effectLst>
                <a:cs typeface="B Zar" pitchFamily="2" charset="-78"/>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3142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3/1/5  –  طرح چند سؤال :</a:t>
            </a:r>
          </a:p>
        </p:txBody>
      </p:sp>
      <p:sp>
        <p:nvSpPr>
          <p:cNvPr id="231428" name="Rectangle 4"/>
          <p:cNvSpPr>
            <a:spLocks noChangeArrowheads="1"/>
          </p:cNvSpPr>
          <p:nvPr/>
        </p:nvSpPr>
        <p:spPr bwMode="auto">
          <a:xfrm>
            <a:off x="457200" y="2276475"/>
            <a:ext cx="7643813" cy="4176713"/>
          </a:xfrm>
          <a:prstGeom prst="rect">
            <a:avLst/>
          </a:prstGeom>
          <a:solidFill>
            <a:schemeClr val="accent1"/>
          </a:solidFill>
          <a:ln w="9525">
            <a:solidFill>
              <a:schemeClr val="accent1"/>
            </a:solidFill>
            <a:miter lim="800000"/>
            <a:headEnd/>
            <a:tailEnd/>
          </a:ln>
          <a:effectLst/>
        </p:spPr>
        <p:txBody>
          <a:bodyPr/>
          <a:lstStyle/>
          <a:p>
            <a:pPr marL="609600" indent="-609600">
              <a:spcBef>
                <a:spcPct val="20000"/>
              </a:spcBef>
              <a:buClr>
                <a:schemeClr val="hlink"/>
              </a:buClr>
              <a:buSzPct val="90000"/>
              <a:buFont typeface="Wingdings" pitchFamily="2" charset="2"/>
              <a:buNone/>
            </a:pPr>
            <a:endParaRPr lang="fa-IR" sz="3800" b="1">
              <a:effectLst>
                <a:outerShdw blurRad="38100" dist="38100" dir="2700000" algn="tl">
                  <a:srgbClr val="000000"/>
                </a:outerShdw>
              </a:effectLst>
              <a:cs typeface="B Zar" pitchFamily="2" charset="-78"/>
            </a:endParaRPr>
          </a:p>
          <a:p>
            <a:pPr marL="609600" indent="-609600">
              <a:spcBef>
                <a:spcPct val="20000"/>
              </a:spcBef>
              <a:buClr>
                <a:schemeClr val="hlink"/>
              </a:buClr>
              <a:buSzPct val="90000"/>
              <a:buFont typeface="Wingdings" pitchFamily="2" charset="2"/>
              <a:buAutoNum type="arabicPlain"/>
            </a:pPr>
            <a:r>
              <a:rPr lang="fa-IR" sz="3800" b="1">
                <a:effectLst>
                  <a:outerShdw blurRad="38100" dist="38100" dir="2700000" algn="tl">
                    <a:srgbClr val="000000"/>
                  </a:outerShdw>
                </a:effectLst>
                <a:cs typeface="B Zar" pitchFamily="2" charset="-78"/>
              </a:rPr>
              <a:t>-  جهان را چگونه ببینیم؟ آنگونه که هست یا آنگونه که باید باشد؟</a:t>
            </a:r>
            <a:r>
              <a:rPr lang="en-US" sz="3800">
                <a:effectLst>
                  <a:outerShdw blurRad="38100" dist="38100" dir="2700000" algn="tl">
                    <a:srgbClr val="000000"/>
                  </a:outerShdw>
                </a:effectLst>
                <a:cs typeface="B Zar" pitchFamily="2" charset="-78"/>
              </a:rPr>
              <a:t> </a:t>
            </a:r>
            <a:endParaRPr lang="fa-IR" sz="3800">
              <a:effectLst>
                <a:outerShdw blurRad="38100" dist="38100" dir="2700000" algn="tl">
                  <a:srgbClr val="000000"/>
                </a:outerShdw>
              </a:effectLst>
              <a:cs typeface="B Zar" pitchFamily="2" charset="-78"/>
            </a:endParaRPr>
          </a:p>
          <a:p>
            <a:pPr marL="609600" indent="-609600">
              <a:spcBef>
                <a:spcPct val="20000"/>
              </a:spcBef>
              <a:buClr>
                <a:schemeClr val="hlink"/>
              </a:buClr>
              <a:buSzPct val="90000"/>
              <a:buFont typeface="Wingdings" pitchFamily="2" charset="2"/>
              <a:buNone/>
            </a:pPr>
            <a:endParaRPr lang="fa-IR" sz="3800" b="1">
              <a:effectLst>
                <a:outerShdw blurRad="38100" dist="38100" dir="2700000" algn="tl">
                  <a:srgbClr val="000000"/>
                </a:outerShdw>
              </a:effectLst>
              <a:cs typeface="B Zar" pitchFamily="2" charset="-78"/>
            </a:endParaRPr>
          </a:p>
          <a:p>
            <a:pPr marL="609600" indent="-609600">
              <a:spcBef>
                <a:spcPct val="20000"/>
              </a:spcBef>
              <a:buClr>
                <a:schemeClr val="hlink"/>
              </a:buClr>
              <a:buSzPct val="90000"/>
              <a:buFont typeface="Wingdings" pitchFamily="2" charset="2"/>
              <a:buAutoNum type="arabicPlain" startAt="2"/>
            </a:pPr>
            <a:r>
              <a:rPr lang="fa-IR" sz="3800" b="1">
                <a:effectLst>
                  <a:outerShdw blurRad="38100" dist="38100" dir="2700000" algn="tl">
                    <a:srgbClr val="000000"/>
                  </a:outerShdw>
                </a:effectLst>
                <a:cs typeface="B Zar" pitchFamily="2" charset="-78"/>
              </a:rPr>
              <a:t>- روش برخورد با ارزشها و پدیده ها چگونه باید باشد؟</a:t>
            </a:r>
            <a:r>
              <a:rPr lang="en-US" sz="3800">
                <a:effectLst>
                  <a:outerShdw blurRad="38100" dist="38100" dir="2700000" algn="tl">
                    <a:srgbClr val="000000"/>
                  </a:outerShdw>
                </a:effectLst>
                <a:cs typeface="B Zar" pitchFamily="2" charset="-78"/>
              </a:rPr>
              <a:t> </a:t>
            </a:r>
            <a:endParaRPr lang="fa-IR" sz="3800" b="1">
              <a:effectLst>
                <a:outerShdw blurRad="38100" dist="38100" dir="2700000" algn="tl">
                  <a:srgbClr val="000000"/>
                </a:outerShdw>
              </a:effectLst>
              <a:cs typeface="B Zar" pitchFamily="2" charset="-78"/>
            </a:endParaRPr>
          </a:p>
          <a:p>
            <a:pPr marL="609600" indent="-609600">
              <a:spcBef>
                <a:spcPct val="20000"/>
              </a:spcBef>
              <a:buClr>
                <a:schemeClr val="hlink"/>
              </a:buClr>
              <a:buSzPct val="90000"/>
              <a:buFont typeface="Wingdings" pitchFamily="2" charset="2"/>
              <a:buNone/>
            </a:pPr>
            <a:r>
              <a:rPr lang="fa-IR" sz="3800" b="1">
                <a:effectLst>
                  <a:outerShdw blurRad="38100" dist="38100" dir="2700000" algn="tl">
                    <a:srgbClr val="000000"/>
                  </a:outerShdw>
                </a:effectLst>
                <a:cs typeface="B Zar" pitchFamily="2" charset="-78"/>
              </a:rPr>
              <a:t>».</a:t>
            </a:r>
            <a:r>
              <a:rPr lang="en-US" sz="3800">
                <a:effectLst>
                  <a:outerShdw blurRad="38100" dist="38100" dir="2700000" algn="tl">
                    <a:srgbClr val="000000"/>
                  </a:outerShdw>
                </a:effectLst>
                <a:cs typeface="B Zar" pitchFamily="2" charset="-78"/>
              </a:rPr>
              <a:t> </a:t>
            </a:r>
            <a:r>
              <a:rPr lang="fa-IR" sz="3800" b="1">
                <a:effectLst>
                  <a:outerShdw blurRad="38100" dist="38100" dir="2700000" algn="tl">
                    <a:srgbClr val="000000"/>
                  </a:outerShdw>
                </a:effectLst>
                <a:cs typeface="B Zar" pitchFamily="2" charset="-7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Shohada 1"/>
          <p:cNvPicPr>
            <a:picLocks noChangeAspect="1" noChangeArrowheads="1"/>
          </p:cNvPicPr>
          <p:nvPr/>
        </p:nvPicPr>
        <p:blipFill>
          <a:blip r:embed="rId2"/>
          <a:srcRect/>
          <a:stretch>
            <a:fillRect/>
          </a:stretch>
        </p:blipFill>
        <p:spPr bwMode="auto">
          <a:xfrm>
            <a:off x="225425" y="198438"/>
            <a:ext cx="5715000" cy="5715000"/>
          </a:xfrm>
          <a:prstGeom prst="rect">
            <a:avLst/>
          </a:prstGeom>
          <a:noFill/>
        </p:spPr>
      </p:pic>
      <p:pic>
        <p:nvPicPr>
          <p:cNvPr id="102405" name="Picture 5" descr="emam1"/>
          <p:cNvPicPr>
            <a:picLocks noChangeAspect="1" noChangeArrowheads="1"/>
          </p:cNvPicPr>
          <p:nvPr/>
        </p:nvPicPr>
        <p:blipFill>
          <a:blip r:embed="rId3"/>
          <a:srcRect/>
          <a:stretch>
            <a:fillRect/>
          </a:stretch>
        </p:blipFill>
        <p:spPr bwMode="auto">
          <a:xfrm>
            <a:off x="6300788" y="44450"/>
            <a:ext cx="2447925" cy="2879725"/>
          </a:xfrm>
          <a:prstGeom prst="rect">
            <a:avLst/>
          </a:prstGeom>
          <a:noFill/>
        </p:spPr>
      </p:pic>
      <p:pic>
        <p:nvPicPr>
          <p:cNvPr id="102406" name="Picture 6" descr="01[1]"/>
          <p:cNvPicPr>
            <a:picLocks noChangeAspect="1" noChangeArrowheads="1"/>
          </p:cNvPicPr>
          <p:nvPr/>
        </p:nvPicPr>
        <p:blipFill>
          <a:blip r:embed="rId4"/>
          <a:srcRect/>
          <a:stretch>
            <a:fillRect/>
          </a:stretch>
        </p:blipFill>
        <p:spPr bwMode="auto">
          <a:xfrm>
            <a:off x="6149975" y="3046413"/>
            <a:ext cx="2743200" cy="3767137"/>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2221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r>
              <a:rPr lang="fa-IR" sz="3600" b="1">
                <a:cs typeface="B Zar" pitchFamily="2" charset="-78"/>
              </a:rPr>
              <a:t>4/1/5  –  دسته بندي آدمها در حوزه بينش :</a:t>
            </a:r>
          </a:p>
        </p:txBody>
      </p:sp>
      <p:sp>
        <p:nvSpPr>
          <p:cNvPr id="222212" name="Rectangle 4"/>
          <p:cNvSpPr>
            <a:spLocks noChangeArrowheads="1"/>
          </p:cNvSpPr>
          <p:nvPr/>
        </p:nvSpPr>
        <p:spPr bwMode="auto">
          <a:xfrm>
            <a:off x="457200" y="2276475"/>
            <a:ext cx="8218488" cy="41767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None/>
            </a:pPr>
            <a:endParaRPr lang="fa-IR" sz="3000" b="1">
              <a:effectLst>
                <a:outerShdw blurRad="38100" dist="38100" dir="2700000" algn="tl">
                  <a:srgbClr val="000000"/>
                </a:outerShdw>
              </a:effectLst>
              <a:cs typeface="B Zar" pitchFamily="2" charset="-78"/>
            </a:endParaRPr>
          </a:p>
        </p:txBody>
      </p:sp>
      <p:sp>
        <p:nvSpPr>
          <p:cNvPr id="222250" name="Oval 42"/>
          <p:cNvSpPr>
            <a:spLocks noChangeArrowheads="1"/>
          </p:cNvSpPr>
          <p:nvPr/>
        </p:nvSpPr>
        <p:spPr bwMode="auto">
          <a:xfrm>
            <a:off x="5435600" y="4703763"/>
            <a:ext cx="3097213" cy="1533525"/>
          </a:xfrm>
          <a:prstGeom prst="ellipse">
            <a:avLst/>
          </a:prstGeom>
          <a:solidFill>
            <a:srgbClr val="00FF00"/>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4400" b="1">
                <a:solidFill>
                  <a:srgbClr val="000000"/>
                </a:solidFill>
                <a:effectLst>
                  <a:outerShdw blurRad="38100" dist="38100" dir="2700000" algn="tl">
                    <a:srgbClr val="FFFFFF"/>
                  </a:outerShdw>
                </a:effectLst>
                <a:latin typeface="Tahoma" pitchFamily="34" charset="0"/>
                <a:cs typeface="B Zar" pitchFamily="2" charset="-78"/>
              </a:rPr>
              <a:t>ظاهر بين</a:t>
            </a:r>
            <a:endParaRPr lang="en-US" sz="4400" b="1">
              <a:solidFill>
                <a:srgbClr val="000000"/>
              </a:solidFill>
              <a:effectLst>
                <a:outerShdw blurRad="38100" dist="38100" dir="2700000" algn="tl">
                  <a:srgbClr val="FFFFFF"/>
                </a:outerShdw>
              </a:effectLst>
              <a:latin typeface="Tahoma" pitchFamily="34" charset="0"/>
              <a:cs typeface="B Zar" pitchFamily="2" charset="-78"/>
            </a:endParaRPr>
          </a:p>
        </p:txBody>
      </p:sp>
      <p:sp>
        <p:nvSpPr>
          <p:cNvPr id="222251" name="Oval 43"/>
          <p:cNvSpPr>
            <a:spLocks noChangeArrowheads="1"/>
          </p:cNvSpPr>
          <p:nvPr/>
        </p:nvSpPr>
        <p:spPr bwMode="auto">
          <a:xfrm>
            <a:off x="539750" y="4703763"/>
            <a:ext cx="4608513" cy="1533525"/>
          </a:xfrm>
          <a:prstGeom prst="ellipse">
            <a:avLst/>
          </a:prstGeom>
          <a:solidFill>
            <a:srgbClr val="00FF00"/>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4400" b="1">
                <a:solidFill>
                  <a:srgbClr val="000000"/>
                </a:solidFill>
                <a:effectLst>
                  <a:outerShdw blurRad="38100" dist="38100" dir="2700000" algn="tl">
                    <a:srgbClr val="FFFFFF"/>
                  </a:outerShdw>
                </a:effectLst>
                <a:latin typeface="Tahoma" pitchFamily="34" charset="0"/>
                <a:cs typeface="B Zar" pitchFamily="2" charset="-78"/>
              </a:rPr>
              <a:t>ژرف نگر،عمق انديش</a:t>
            </a:r>
            <a:endParaRPr lang="en-US" sz="4400" b="1">
              <a:solidFill>
                <a:srgbClr val="000000"/>
              </a:solidFill>
              <a:effectLst>
                <a:outerShdw blurRad="38100" dist="38100" dir="2700000" algn="tl">
                  <a:srgbClr val="FFFFFF"/>
                </a:outerShdw>
              </a:effectLst>
              <a:latin typeface="Tahoma" pitchFamily="34" charset="0"/>
              <a:cs typeface="B Zar" pitchFamily="2" charset="-78"/>
            </a:endParaRPr>
          </a:p>
        </p:txBody>
      </p:sp>
      <p:cxnSp>
        <p:nvCxnSpPr>
          <p:cNvPr id="222252" name="AutoShape 44"/>
          <p:cNvCxnSpPr>
            <a:cxnSpLocks noChangeShapeType="1"/>
          </p:cNvCxnSpPr>
          <p:nvPr/>
        </p:nvCxnSpPr>
        <p:spPr bwMode="auto">
          <a:xfrm flipH="1">
            <a:off x="3568700" y="2276475"/>
            <a:ext cx="1219200" cy="2363788"/>
          </a:xfrm>
          <a:prstGeom prst="straightConnector1">
            <a:avLst/>
          </a:prstGeom>
          <a:noFill/>
          <a:ln w="9525">
            <a:solidFill>
              <a:schemeClr val="tx1"/>
            </a:solidFill>
            <a:prstDash val="dash"/>
            <a:round/>
            <a:headEnd/>
            <a:tailEnd type="triangle" w="med" len="med"/>
          </a:ln>
          <a:effectLst/>
        </p:spPr>
      </p:cxnSp>
      <p:cxnSp>
        <p:nvCxnSpPr>
          <p:cNvPr id="222253" name="AutoShape 45"/>
          <p:cNvCxnSpPr>
            <a:cxnSpLocks noChangeShapeType="1"/>
          </p:cNvCxnSpPr>
          <p:nvPr/>
        </p:nvCxnSpPr>
        <p:spPr bwMode="auto">
          <a:xfrm>
            <a:off x="4787900" y="2276475"/>
            <a:ext cx="987425" cy="2435225"/>
          </a:xfrm>
          <a:prstGeom prst="straightConnector1">
            <a:avLst/>
          </a:prstGeom>
          <a:noFill/>
          <a:ln w="9525">
            <a:solidFill>
              <a:schemeClr val="tx1"/>
            </a:solidFill>
            <a:prstDash val="dash"/>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22250"/>
                                        </p:tgtEl>
                                        <p:attrNameLst>
                                          <p:attrName>style.visibility</p:attrName>
                                        </p:attrNameLst>
                                      </p:cBhvr>
                                      <p:to>
                                        <p:strVal val="visible"/>
                                      </p:to>
                                    </p:set>
                                    <p:animEffect transition="in" filter="fade">
                                      <p:cBhvr>
                                        <p:cTn id="7" dur="800" decel="100000"/>
                                        <p:tgtEl>
                                          <p:spTgt spid="222250"/>
                                        </p:tgtEl>
                                      </p:cBhvr>
                                    </p:animEffect>
                                    <p:anim calcmode="lin" valueType="num">
                                      <p:cBhvr>
                                        <p:cTn id="8" dur="800" decel="100000" fill="hold"/>
                                        <p:tgtEl>
                                          <p:spTgt spid="222250"/>
                                        </p:tgtEl>
                                        <p:attrNameLst>
                                          <p:attrName>style.rotation</p:attrName>
                                        </p:attrNameLst>
                                      </p:cBhvr>
                                      <p:tavLst>
                                        <p:tav tm="0">
                                          <p:val>
                                            <p:fltVal val="-90"/>
                                          </p:val>
                                        </p:tav>
                                        <p:tav tm="100000">
                                          <p:val>
                                            <p:fltVal val="0"/>
                                          </p:val>
                                        </p:tav>
                                      </p:tavLst>
                                    </p:anim>
                                    <p:anim calcmode="lin" valueType="num">
                                      <p:cBhvr>
                                        <p:cTn id="9" dur="800" decel="100000" fill="hold"/>
                                        <p:tgtEl>
                                          <p:spTgt spid="222250"/>
                                        </p:tgtEl>
                                        <p:attrNameLst>
                                          <p:attrName>ppt_x</p:attrName>
                                        </p:attrNameLst>
                                      </p:cBhvr>
                                      <p:tavLst>
                                        <p:tav tm="0">
                                          <p:val>
                                            <p:strVal val="#ppt_x+0.4"/>
                                          </p:val>
                                        </p:tav>
                                        <p:tav tm="100000">
                                          <p:val>
                                            <p:strVal val="#ppt_x-0.05"/>
                                          </p:val>
                                        </p:tav>
                                      </p:tavLst>
                                    </p:anim>
                                    <p:anim calcmode="lin" valueType="num">
                                      <p:cBhvr>
                                        <p:cTn id="10" dur="800" decel="100000" fill="hold"/>
                                        <p:tgtEl>
                                          <p:spTgt spid="2222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222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22250"/>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222251"/>
                                        </p:tgtEl>
                                        <p:attrNameLst>
                                          <p:attrName>style.visibility</p:attrName>
                                        </p:attrNameLst>
                                      </p:cBhvr>
                                      <p:to>
                                        <p:strVal val="visible"/>
                                      </p:to>
                                    </p:set>
                                    <p:animEffect transition="in" filter="fade">
                                      <p:cBhvr>
                                        <p:cTn id="15" dur="800" decel="100000"/>
                                        <p:tgtEl>
                                          <p:spTgt spid="222251"/>
                                        </p:tgtEl>
                                      </p:cBhvr>
                                    </p:animEffect>
                                    <p:anim calcmode="lin" valueType="num">
                                      <p:cBhvr>
                                        <p:cTn id="16" dur="800" decel="100000" fill="hold"/>
                                        <p:tgtEl>
                                          <p:spTgt spid="222251"/>
                                        </p:tgtEl>
                                        <p:attrNameLst>
                                          <p:attrName>style.rotation</p:attrName>
                                        </p:attrNameLst>
                                      </p:cBhvr>
                                      <p:tavLst>
                                        <p:tav tm="0">
                                          <p:val>
                                            <p:fltVal val="-90"/>
                                          </p:val>
                                        </p:tav>
                                        <p:tav tm="100000">
                                          <p:val>
                                            <p:fltVal val="0"/>
                                          </p:val>
                                        </p:tav>
                                      </p:tavLst>
                                    </p:anim>
                                    <p:anim calcmode="lin" valueType="num">
                                      <p:cBhvr>
                                        <p:cTn id="17" dur="800" decel="100000" fill="hold"/>
                                        <p:tgtEl>
                                          <p:spTgt spid="222251"/>
                                        </p:tgtEl>
                                        <p:attrNameLst>
                                          <p:attrName>ppt_x</p:attrName>
                                        </p:attrNameLst>
                                      </p:cBhvr>
                                      <p:tavLst>
                                        <p:tav tm="0">
                                          <p:val>
                                            <p:strVal val="#ppt_x+0.4"/>
                                          </p:val>
                                        </p:tav>
                                        <p:tav tm="100000">
                                          <p:val>
                                            <p:strVal val="#ppt_x-0.05"/>
                                          </p:val>
                                        </p:tav>
                                      </p:tavLst>
                                    </p:anim>
                                    <p:anim calcmode="lin" valueType="num">
                                      <p:cBhvr>
                                        <p:cTn id="18" dur="800" decel="100000" fill="hold"/>
                                        <p:tgtEl>
                                          <p:spTgt spid="222251"/>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22251"/>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22251"/>
                                        </p:tgtEl>
                                        <p:attrNameLst>
                                          <p:attrName>ppt_y</p:attrName>
                                        </p:attrNameLst>
                                      </p:cBhvr>
                                      <p:tavLst>
                                        <p:tav tm="0">
                                          <p:val>
                                            <p:strVal val="#ppt_y+0.1"/>
                                          </p:val>
                                        </p:tav>
                                        <p:tav tm="100000">
                                          <p:val>
                                            <p:strVal val="#ppt_y"/>
                                          </p:val>
                                        </p:tav>
                                      </p:tavLst>
                                    </p:anim>
                                  </p:childTnLst>
                                </p:cTn>
                              </p:par>
                              <p:par>
                                <p:cTn id="21" presetID="22" presetClass="entr" presetSubtype="4" fill="hold" nodeType="withEffect">
                                  <p:stCondLst>
                                    <p:cond delay="0"/>
                                  </p:stCondLst>
                                  <p:childTnLst>
                                    <p:set>
                                      <p:cBhvr>
                                        <p:cTn id="22" dur="1" fill="hold">
                                          <p:stCondLst>
                                            <p:cond delay="0"/>
                                          </p:stCondLst>
                                        </p:cTn>
                                        <p:tgtEl>
                                          <p:spTgt spid="222252"/>
                                        </p:tgtEl>
                                        <p:attrNameLst>
                                          <p:attrName>style.visibility</p:attrName>
                                        </p:attrNameLst>
                                      </p:cBhvr>
                                      <p:to>
                                        <p:strVal val="visible"/>
                                      </p:to>
                                    </p:set>
                                    <p:animEffect transition="in" filter="wipe(down)">
                                      <p:cBhvr>
                                        <p:cTn id="23" dur="2000"/>
                                        <p:tgtEl>
                                          <p:spTgt spid="222252"/>
                                        </p:tgtEl>
                                      </p:cBhvr>
                                    </p:animEffect>
                                  </p:childTnLst>
                                </p:cTn>
                              </p:par>
                              <p:par>
                                <p:cTn id="24" presetID="22" presetClass="entr" presetSubtype="4" fill="hold" nodeType="withEffect">
                                  <p:stCondLst>
                                    <p:cond delay="0"/>
                                  </p:stCondLst>
                                  <p:childTnLst>
                                    <p:set>
                                      <p:cBhvr>
                                        <p:cTn id="25" dur="1" fill="hold">
                                          <p:stCondLst>
                                            <p:cond delay="0"/>
                                          </p:stCondLst>
                                        </p:cTn>
                                        <p:tgtEl>
                                          <p:spTgt spid="222253"/>
                                        </p:tgtEl>
                                        <p:attrNameLst>
                                          <p:attrName>style.visibility</p:attrName>
                                        </p:attrNameLst>
                                      </p:cBhvr>
                                      <p:to>
                                        <p:strVal val="visible"/>
                                      </p:to>
                                    </p:set>
                                    <p:animEffect transition="in" filter="wipe(down)">
                                      <p:cBhvr>
                                        <p:cTn id="26" dur="2000"/>
                                        <p:tgtEl>
                                          <p:spTgt spid="222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50" grpId="0" animBg="1"/>
      <p:bldP spid="22225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250825" y="260350"/>
            <a:ext cx="8642350" cy="6408738"/>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Zar" pitchFamily="2" charset="-78"/>
              </a:rPr>
              <a:t>تو مو  می بینی و او پیچش مو</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تو ابرو،  او اشارتهای ابرو</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چرخ با این اختران نغز و خوش و زیباستی</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صورتی در زیر دارد آنچه در بالاستی</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صورت زیرین اگر با نردبان معرفت</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رود بالا همی با اصل خویش یکتاستی</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 این سخن را در نیابد هیچ فهم ظاهری</a:t>
            </a:r>
            <a:br>
              <a:rPr lang="fa-IR"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rPr>
              <a:t>گر ابونصرستي  و گر،  بوعلی سیناستی</a:t>
            </a:r>
            <a:r>
              <a:rPr lang="en-US" b="1">
                <a:solidFill>
                  <a:srgbClr val="000000"/>
                </a:solidFill>
                <a:effectLst>
                  <a:outerShdw blurRad="38100" dist="38100" dir="2700000" algn="tl">
                    <a:srgbClr val="FFFFFF"/>
                  </a:outerShdw>
                </a:effectLst>
                <a:cs typeface="B Zar" pitchFamily="2" charset="-78"/>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3552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500" b="1">
                <a:cs typeface="B Zar" pitchFamily="2" charset="-78"/>
              </a:rPr>
              <a:t>5/ 1/5 -  تقسیم دیگرازآدم ها</a:t>
            </a:r>
            <a:r>
              <a:rPr lang="en-US" sz="3500" b="1">
                <a:cs typeface="B Zar" pitchFamily="2" charset="-78"/>
              </a:rPr>
              <a:t> </a:t>
            </a:r>
            <a:r>
              <a:rPr lang="fa-IR" sz="3500" b="1">
                <a:cs typeface="B Zar" pitchFamily="2" charset="-78"/>
              </a:rPr>
              <a:t>در حوزه بينش : </a:t>
            </a:r>
          </a:p>
        </p:txBody>
      </p:sp>
      <p:sp>
        <p:nvSpPr>
          <p:cNvPr id="235524" name="Rectangle 4"/>
          <p:cNvSpPr>
            <a:spLocks noChangeArrowheads="1"/>
          </p:cNvSpPr>
          <p:nvPr/>
        </p:nvSpPr>
        <p:spPr bwMode="auto">
          <a:xfrm>
            <a:off x="468313" y="2276475"/>
            <a:ext cx="7643812"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None/>
            </a:pPr>
            <a:endParaRPr lang="fa-IR" sz="2800">
              <a:effectLst>
                <a:outerShdw blurRad="38100" dist="38100" dir="2700000" algn="tl">
                  <a:srgbClr val="000000"/>
                </a:outerShdw>
              </a:effectLst>
              <a:cs typeface="B Zar" pitchFamily="2" charset="-78"/>
            </a:endParaRPr>
          </a:p>
        </p:txBody>
      </p:sp>
      <p:sp>
        <p:nvSpPr>
          <p:cNvPr id="235525" name="Rectangle 5">
            <a:hlinkClick r:id="rId2" action="ppaction://hlinksldjump" highlightClick="1">
              <a:snd r:embed="rId3" name="arrow.wav" builtIn="1"/>
            </a:hlinkClick>
            <a:hlinkHover r:id="" action="ppaction://noaction" highlightClick="1">
              <a:snd r:embed="rId4" name="click.wav" builtIn="1"/>
            </a:hlinkHover>
          </p:cNvPr>
          <p:cNvSpPr>
            <a:spLocks noChangeArrowheads="1"/>
          </p:cNvSpPr>
          <p:nvPr/>
        </p:nvSpPr>
        <p:spPr bwMode="auto">
          <a:xfrm>
            <a:off x="827088" y="2636838"/>
            <a:ext cx="6985000" cy="1655762"/>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lgn="ctr"/>
            <a:r>
              <a:rPr lang="fa-IR" sz="4200" b="1">
                <a:solidFill>
                  <a:srgbClr val="000000"/>
                </a:solidFill>
                <a:effectLst>
                  <a:outerShdw blurRad="38100" dist="38100" dir="2700000" algn="tl">
                    <a:srgbClr val="FFFFFF"/>
                  </a:outerShdw>
                </a:effectLst>
                <a:cs typeface="B Zar" pitchFamily="2" charset="-78"/>
              </a:rPr>
              <a:t>خودبين، تنگ نظر، كوته بین، </a:t>
            </a:r>
          </a:p>
          <a:p>
            <a:pPr marL="342900" indent="-342900" algn="ctr"/>
            <a:r>
              <a:rPr lang="fa-IR" sz="4200" b="1">
                <a:solidFill>
                  <a:srgbClr val="000000"/>
                </a:solidFill>
                <a:effectLst>
                  <a:outerShdw blurRad="38100" dist="38100" dir="2700000" algn="tl">
                    <a:srgbClr val="FFFFFF"/>
                  </a:outerShdw>
                </a:effectLst>
                <a:cs typeface="B Zar" pitchFamily="2" charset="-78"/>
              </a:rPr>
              <a:t>اسیر تعصبات جزمی خویش.</a:t>
            </a:r>
            <a:r>
              <a:rPr lang="en-US" sz="4200">
                <a:solidFill>
                  <a:srgbClr val="000000"/>
                </a:solidFill>
                <a:cs typeface="B Zar" pitchFamily="2" charset="-78"/>
              </a:rPr>
              <a:t> </a:t>
            </a:r>
            <a:r>
              <a:rPr lang="fa-IR" sz="4200" b="1">
                <a:solidFill>
                  <a:srgbClr val="000000"/>
                </a:solidFill>
                <a:effectLst>
                  <a:outerShdw blurRad="38100" dist="38100" dir="2700000" algn="tl">
                    <a:srgbClr val="FFFFFF"/>
                  </a:outerShdw>
                </a:effectLst>
                <a:cs typeface="B Zar" pitchFamily="2" charset="-78"/>
              </a:rPr>
              <a:t> </a:t>
            </a:r>
            <a:endParaRPr lang="en-US" sz="4200" b="1">
              <a:solidFill>
                <a:srgbClr val="000000"/>
              </a:solidFill>
              <a:effectLst>
                <a:outerShdw blurRad="38100" dist="38100" dir="2700000" algn="tl">
                  <a:srgbClr val="FFFFFF"/>
                </a:outerShdw>
              </a:effectLst>
              <a:cs typeface="B Zar" pitchFamily="2" charset="-78"/>
            </a:endParaRPr>
          </a:p>
        </p:txBody>
      </p:sp>
      <p:sp>
        <p:nvSpPr>
          <p:cNvPr id="235526" name="Rectangle 6">
            <a:hlinkClick r:id="rId2" action="ppaction://hlinksldjump" highlightClick="1">
              <a:snd r:embed="rId3" name="arrow.wav" builtIn="1"/>
            </a:hlinkClick>
            <a:hlinkHover r:id="" action="ppaction://noaction" highlightClick="1">
              <a:snd r:embed="rId4" name="click.wav" builtIn="1"/>
            </a:hlinkHover>
          </p:cNvPr>
          <p:cNvSpPr>
            <a:spLocks noChangeArrowheads="1"/>
          </p:cNvSpPr>
          <p:nvPr/>
        </p:nvSpPr>
        <p:spPr bwMode="auto">
          <a:xfrm>
            <a:off x="827088" y="4652963"/>
            <a:ext cx="6985000" cy="15843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lgn="ctr">
              <a:spcBef>
                <a:spcPct val="50000"/>
              </a:spcBef>
            </a:pPr>
            <a:r>
              <a:rPr lang="fa-IR" sz="3800" b="1">
                <a:solidFill>
                  <a:srgbClr val="000000"/>
                </a:solidFill>
                <a:cs typeface="B Zar" pitchFamily="2" charset="-78"/>
              </a:rPr>
              <a:t>جهان بین، همه جانبه نگر، يعني  نسبت به</a:t>
            </a:r>
          </a:p>
          <a:p>
            <a:pPr marL="342900" indent="-342900" algn="ctr">
              <a:spcBef>
                <a:spcPct val="50000"/>
              </a:spcBef>
            </a:pPr>
            <a:r>
              <a:rPr lang="fa-IR" sz="3800" b="1">
                <a:solidFill>
                  <a:srgbClr val="000000"/>
                </a:solidFill>
                <a:cs typeface="B Zar" pitchFamily="2" charset="-78"/>
              </a:rPr>
              <a:t> محیط اطراف بي تفاوت  نیست. </a:t>
            </a:r>
            <a:endParaRPr lang="en-US" sz="3800" b="1">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36547"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500" b="1">
              <a:cs typeface="B Zar" pitchFamily="2" charset="-78"/>
            </a:endParaRPr>
          </a:p>
          <a:p>
            <a:pPr>
              <a:lnSpc>
                <a:spcPct val="80000"/>
              </a:lnSpc>
            </a:pPr>
            <a:endParaRPr lang="fa-IR" sz="3500" b="1">
              <a:cs typeface="B Zar" pitchFamily="2" charset="-78"/>
            </a:endParaRPr>
          </a:p>
          <a:p>
            <a:pPr>
              <a:lnSpc>
                <a:spcPct val="80000"/>
              </a:lnSpc>
            </a:pPr>
            <a:r>
              <a:rPr lang="fa-IR" sz="3500" b="1">
                <a:cs typeface="B Zar" pitchFamily="2" charset="-78"/>
              </a:rPr>
              <a:t>6/ 1/5 -  بنا بر این بینش :</a:t>
            </a:r>
          </a:p>
          <a:p>
            <a:pPr>
              <a:lnSpc>
                <a:spcPct val="80000"/>
              </a:lnSpc>
            </a:pPr>
            <a:endParaRPr lang="fa-IR" sz="3500" b="1">
              <a:cs typeface="B Zar" pitchFamily="2" charset="-78"/>
            </a:endParaRPr>
          </a:p>
          <a:p>
            <a:pPr algn="ctr">
              <a:lnSpc>
                <a:spcPct val="80000"/>
              </a:lnSpc>
              <a:buFont typeface="Wingdings" pitchFamily="2" charset="2"/>
              <a:buNone/>
            </a:pPr>
            <a:r>
              <a:rPr lang="fa-IR" sz="3900" b="1">
                <a:cs typeface="B Zar" pitchFamily="2" charset="-78"/>
              </a:rPr>
              <a:t> یعنی تفسیری که انسان از خود و جهان</a:t>
            </a:r>
          </a:p>
          <a:p>
            <a:pPr algn="ctr">
              <a:lnSpc>
                <a:spcPct val="80000"/>
              </a:lnSpc>
              <a:buFont typeface="Wingdings" pitchFamily="2" charset="2"/>
              <a:buNone/>
            </a:pPr>
            <a:endParaRPr lang="fa-IR" sz="3900" b="1">
              <a:cs typeface="B Zar" pitchFamily="2" charset="-78"/>
            </a:endParaRPr>
          </a:p>
          <a:p>
            <a:pPr algn="ctr">
              <a:lnSpc>
                <a:spcPct val="80000"/>
              </a:lnSpc>
              <a:buFont typeface="Wingdings" pitchFamily="2" charset="2"/>
              <a:buNone/>
            </a:pPr>
            <a:r>
              <a:rPr lang="fa-IR" sz="3900" b="1">
                <a:cs typeface="B Zar" pitchFamily="2" charset="-78"/>
              </a:rPr>
              <a:t>اطرافش  دارد </a:t>
            </a:r>
          </a:p>
          <a:p>
            <a:pPr>
              <a:lnSpc>
                <a:spcPct val="80000"/>
              </a:lnSpc>
            </a:pPr>
            <a:endParaRPr lang="fa-IR" sz="3900" b="1">
              <a:cs typeface="B Zar" pitchFamily="2" charset="-78"/>
            </a:endParaRPr>
          </a:p>
          <a:p>
            <a:pPr>
              <a:lnSpc>
                <a:spcPct val="80000"/>
              </a:lnSpc>
              <a:buFont typeface="Wingdings" pitchFamily="2" charset="2"/>
              <a:buNone/>
            </a:pPr>
            <a:endParaRPr lang="fa-IR" sz="3500" b="1">
              <a:cs typeface="B Za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3757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7/ 1/5  -  مراحل رشد بینش:</a:t>
            </a:r>
            <a:r>
              <a:rPr lang="en-US" sz="3600">
                <a:cs typeface="B Zar" pitchFamily="2" charset="-78"/>
              </a:rPr>
              <a:t> </a:t>
            </a:r>
            <a:endParaRPr lang="fa-IR" sz="3600" b="1">
              <a:cs typeface="B Zar" pitchFamily="2" charset="-78"/>
            </a:endParaRPr>
          </a:p>
        </p:txBody>
      </p:sp>
      <p:sp>
        <p:nvSpPr>
          <p:cNvPr id="237572"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1  – </a:t>
            </a:r>
            <a:r>
              <a:rPr lang="en-US" sz="3300">
                <a:effectLst>
                  <a:outerShdw blurRad="38100" dist="38100" dir="2700000" algn="tl">
                    <a:srgbClr val="000000"/>
                  </a:outerShdw>
                </a:effectLst>
                <a:cs typeface="B Zar" pitchFamily="2" charset="-78"/>
              </a:rPr>
              <a:t> </a:t>
            </a:r>
            <a:r>
              <a:rPr lang="fa-IR" sz="3300" b="1">
                <a:effectLst>
                  <a:outerShdw blurRad="38100" dist="38100" dir="2700000" algn="tl">
                    <a:srgbClr val="000000"/>
                  </a:outerShdw>
                </a:effectLst>
                <a:cs typeface="B Zar" pitchFamily="2" charset="-78"/>
              </a:rPr>
              <a:t>جنینی         غریزه         احساس         تعقل</a:t>
            </a:r>
            <a:r>
              <a:rPr lang="en-US" sz="3300">
                <a:effectLst>
                  <a:outerShdw blurRad="38100" dist="38100" dir="2700000" algn="tl">
                    <a:srgbClr val="000000"/>
                  </a:outerShdw>
                </a:effectLst>
                <a:cs typeface="B Zar" pitchFamily="2" charset="-78"/>
              </a:rPr>
              <a:t> </a:t>
            </a:r>
            <a:endParaRPr lang="fa-IR" sz="33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2 - میانی، برداشت انسان از خود و محیطش كه متأثر از معرفت علمی و دیني است.</a:t>
            </a: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3 - پایانی، اوج کمال آدمی است، آنچه دیگران می دانند او می بیند.</a:t>
            </a:r>
            <a:r>
              <a:rPr lang="en-US" sz="3300">
                <a:effectLst>
                  <a:outerShdw blurRad="38100" dist="38100" dir="2700000" algn="tl">
                    <a:srgbClr val="000000"/>
                  </a:outerShdw>
                </a:effectLst>
                <a:cs typeface="B Zar" pitchFamily="2" charset="-78"/>
              </a:rPr>
              <a:t> </a:t>
            </a: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p:txBody>
      </p:sp>
      <p:sp>
        <p:nvSpPr>
          <p:cNvPr id="237573"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cxnSp>
        <p:nvCxnSpPr>
          <p:cNvPr id="237574" name="AutoShape 6"/>
          <p:cNvCxnSpPr>
            <a:cxnSpLocks noChangeShapeType="1"/>
          </p:cNvCxnSpPr>
          <p:nvPr/>
        </p:nvCxnSpPr>
        <p:spPr bwMode="auto">
          <a:xfrm flipH="1">
            <a:off x="5292725" y="2636838"/>
            <a:ext cx="454025" cy="0"/>
          </a:xfrm>
          <a:prstGeom prst="straightConnector1">
            <a:avLst/>
          </a:prstGeom>
          <a:noFill/>
          <a:ln w="9525">
            <a:solidFill>
              <a:srgbClr val="FF3300"/>
            </a:solidFill>
            <a:round/>
            <a:headEnd/>
            <a:tailEnd type="triangle" w="med" len="med"/>
          </a:ln>
          <a:effectLst/>
        </p:spPr>
      </p:cxnSp>
      <p:cxnSp>
        <p:nvCxnSpPr>
          <p:cNvPr id="237575" name="AutoShape 7"/>
          <p:cNvCxnSpPr>
            <a:cxnSpLocks noChangeShapeType="1"/>
          </p:cNvCxnSpPr>
          <p:nvPr/>
        </p:nvCxnSpPr>
        <p:spPr bwMode="auto">
          <a:xfrm flipH="1">
            <a:off x="3613150" y="2636838"/>
            <a:ext cx="454025" cy="0"/>
          </a:xfrm>
          <a:prstGeom prst="straightConnector1">
            <a:avLst/>
          </a:prstGeom>
          <a:noFill/>
          <a:ln w="9525">
            <a:solidFill>
              <a:srgbClr val="FF3300"/>
            </a:solidFill>
            <a:round/>
            <a:headEnd/>
            <a:tailEnd type="triangle" w="med" len="med"/>
          </a:ln>
          <a:effectLst/>
        </p:spPr>
      </p:cxnSp>
      <p:cxnSp>
        <p:nvCxnSpPr>
          <p:cNvPr id="237576" name="AutoShape 8"/>
          <p:cNvCxnSpPr>
            <a:cxnSpLocks noChangeShapeType="1"/>
          </p:cNvCxnSpPr>
          <p:nvPr/>
        </p:nvCxnSpPr>
        <p:spPr bwMode="auto">
          <a:xfrm flipH="1">
            <a:off x="1619250" y="2636838"/>
            <a:ext cx="454025" cy="0"/>
          </a:xfrm>
          <a:prstGeom prst="straightConnector1">
            <a:avLst/>
          </a:prstGeom>
          <a:noFill/>
          <a:ln w="9525">
            <a:solidFill>
              <a:srgbClr val="FF33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37574"/>
                                        </p:tgtEl>
                                        <p:attrNameLst>
                                          <p:attrName>style.visibility</p:attrName>
                                        </p:attrNameLst>
                                      </p:cBhvr>
                                      <p:to>
                                        <p:strVal val="visible"/>
                                      </p:to>
                                    </p:set>
                                    <p:anim calcmode="lin" valueType="num">
                                      <p:cBhvr>
                                        <p:cTn id="7" dur="500" fill="hold"/>
                                        <p:tgtEl>
                                          <p:spTgt spid="237574"/>
                                        </p:tgtEl>
                                        <p:attrNameLst>
                                          <p:attrName>ppt_w</p:attrName>
                                        </p:attrNameLst>
                                      </p:cBhvr>
                                      <p:tavLst>
                                        <p:tav tm="0">
                                          <p:val>
                                            <p:strVal val="#ppt_w*0.70"/>
                                          </p:val>
                                        </p:tav>
                                        <p:tav tm="100000">
                                          <p:val>
                                            <p:strVal val="#ppt_w"/>
                                          </p:val>
                                        </p:tav>
                                      </p:tavLst>
                                    </p:anim>
                                    <p:anim calcmode="lin" valueType="num">
                                      <p:cBhvr>
                                        <p:cTn id="8" dur="500" fill="hold"/>
                                        <p:tgtEl>
                                          <p:spTgt spid="237574"/>
                                        </p:tgtEl>
                                        <p:attrNameLst>
                                          <p:attrName>ppt_h</p:attrName>
                                        </p:attrNameLst>
                                      </p:cBhvr>
                                      <p:tavLst>
                                        <p:tav tm="0">
                                          <p:val>
                                            <p:strVal val="#ppt_h"/>
                                          </p:val>
                                        </p:tav>
                                        <p:tav tm="100000">
                                          <p:val>
                                            <p:strVal val="#ppt_h"/>
                                          </p:val>
                                        </p:tav>
                                      </p:tavLst>
                                    </p:anim>
                                    <p:animEffect transition="in" filter="fade">
                                      <p:cBhvr>
                                        <p:cTn id="9" dur="500"/>
                                        <p:tgtEl>
                                          <p:spTgt spid="237574"/>
                                        </p:tgtEl>
                                      </p:cBhvr>
                                    </p:animEffect>
                                  </p:childTnLst>
                                </p:cTn>
                              </p:par>
                              <p:par>
                                <p:cTn id="10" presetID="55" presetClass="entr" presetSubtype="0" fill="hold" nodeType="withEffect">
                                  <p:stCondLst>
                                    <p:cond delay="0"/>
                                  </p:stCondLst>
                                  <p:childTnLst>
                                    <p:set>
                                      <p:cBhvr>
                                        <p:cTn id="11" dur="1" fill="hold">
                                          <p:stCondLst>
                                            <p:cond delay="0"/>
                                          </p:stCondLst>
                                        </p:cTn>
                                        <p:tgtEl>
                                          <p:spTgt spid="237575"/>
                                        </p:tgtEl>
                                        <p:attrNameLst>
                                          <p:attrName>style.visibility</p:attrName>
                                        </p:attrNameLst>
                                      </p:cBhvr>
                                      <p:to>
                                        <p:strVal val="visible"/>
                                      </p:to>
                                    </p:set>
                                    <p:anim calcmode="lin" valueType="num">
                                      <p:cBhvr>
                                        <p:cTn id="12" dur="500" fill="hold"/>
                                        <p:tgtEl>
                                          <p:spTgt spid="237575"/>
                                        </p:tgtEl>
                                        <p:attrNameLst>
                                          <p:attrName>ppt_w</p:attrName>
                                        </p:attrNameLst>
                                      </p:cBhvr>
                                      <p:tavLst>
                                        <p:tav tm="0">
                                          <p:val>
                                            <p:strVal val="#ppt_w*0.70"/>
                                          </p:val>
                                        </p:tav>
                                        <p:tav tm="100000">
                                          <p:val>
                                            <p:strVal val="#ppt_w"/>
                                          </p:val>
                                        </p:tav>
                                      </p:tavLst>
                                    </p:anim>
                                    <p:anim calcmode="lin" valueType="num">
                                      <p:cBhvr>
                                        <p:cTn id="13" dur="500" fill="hold"/>
                                        <p:tgtEl>
                                          <p:spTgt spid="237575"/>
                                        </p:tgtEl>
                                        <p:attrNameLst>
                                          <p:attrName>ppt_h</p:attrName>
                                        </p:attrNameLst>
                                      </p:cBhvr>
                                      <p:tavLst>
                                        <p:tav tm="0">
                                          <p:val>
                                            <p:strVal val="#ppt_h"/>
                                          </p:val>
                                        </p:tav>
                                        <p:tav tm="100000">
                                          <p:val>
                                            <p:strVal val="#ppt_h"/>
                                          </p:val>
                                        </p:tav>
                                      </p:tavLst>
                                    </p:anim>
                                    <p:animEffect transition="in" filter="fade">
                                      <p:cBhvr>
                                        <p:cTn id="14" dur="500"/>
                                        <p:tgtEl>
                                          <p:spTgt spid="237575"/>
                                        </p:tgtEl>
                                      </p:cBhvr>
                                    </p:animEffect>
                                  </p:childTnLst>
                                </p:cTn>
                              </p:par>
                              <p:par>
                                <p:cTn id="15" presetID="55" presetClass="entr" presetSubtype="0" fill="hold" nodeType="withEffect">
                                  <p:stCondLst>
                                    <p:cond delay="0"/>
                                  </p:stCondLst>
                                  <p:childTnLst>
                                    <p:set>
                                      <p:cBhvr>
                                        <p:cTn id="16" dur="1" fill="hold">
                                          <p:stCondLst>
                                            <p:cond delay="0"/>
                                          </p:stCondLst>
                                        </p:cTn>
                                        <p:tgtEl>
                                          <p:spTgt spid="237576"/>
                                        </p:tgtEl>
                                        <p:attrNameLst>
                                          <p:attrName>style.visibility</p:attrName>
                                        </p:attrNameLst>
                                      </p:cBhvr>
                                      <p:to>
                                        <p:strVal val="visible"/>
                                      </p:to>
                                    </p:set>
                                    <p:anim calcmode="lin" valueType="num">
                                      <p:cBhvr>
                                        <p:cTn id="17" dur="500" fill="hold"/>
                                        <p:tgtEl>
                                          <p:spTgt spid="237576"/>
                                        </p:tgtEl>
                                        <p:attrNameLst>
                                          <p:attrName>ppt_w</p:attrName>
                                        </p:attrNameLst>
                                      </p:cBhvr>
                                      <p:tavLst>
                                        <p:tav tm="0">
                                          <p:val>
                                            <p:strVal val="#ppt_w*0.70"/>
                                          </p:val>
                                        </p:tav>
                                        <p:tav tm="100000">
                                          <p:val>
                                            <p:strVal val="#ppt_w"/>
                                          </p:val>
                                        </p:tav>
                                      </p:tavLst>
                                    </p:anim>
                                    <p:anim calcmode="lin" valueType="num">
                                      <p:cBhvr>
                                        <p:cTn id="18" dur="500" fill="hold"/>
                                        <p:tgtEl>
                                          <p:spTgt spid="237576"/>
                                        </p:tgtEl>
                                        <p:attrNameLst>
                                          <p:attrName>ppt_h</p:attrName>
                                        </p:attrNameLst>
                                      </p:cBhvr>
                                      <p:tavLst>
                                        <p:tav tm="0">
                                          <p:val>
                                            <p:strVal val="#ppt_h"/>
                                          </p:val>
                                        </p:tav>
                                        <p:tav tm="100000">
                                          <p:val>
                                            <p:strVal val="#ppt_h"/>
                                          </p:val>
                                        </p:tav>
                                      </p:tavLst>
                                    </p:anim>
                                    <p:animEffect transition="in" filter="fade">
                                      <p:cBhvr>
                                        <p:cTn id="19" dur="500"/>
                                        <p:tgtEl>
                                          <p:spTgt spid="237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38595"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4000" b="1">
              <a:cs typeface="B Zar" pitchFamily="2" charset="-78"/>
            </a:endParaRPr>
          </a:p>
          <a:p>
            <a:pPr>
              <a:lnSpc>
                <a:spcPct val="80000"/>
              </a:lnSpc>
            </a:pPr>
            <a:r>
              <a:rPr lang="fa-IR" sz="4000" b="1">
                <a:cs typeface="B Zar" pitchFamily="2" charset="-78"/>
              </a:rPr>
              <a:t> بنا بر این :</a:t>
            </a:r>
          </a:p>
          <a:p>
            <a:pPr>
              <a:lnSpc>
                <a:spcPct val="80000"/>
              </a:lnSpc>
              <a:buFont typeface="Wingdings" pitchFamily="2" charset="2"/>
              <a:buNone/>
            </a:pPr>
            <a:endParaRPr lang="fa-IR" sz="4000" b="1">
              <a:cs typeface="B Zar" pitchFamily="2" charset="-78"/>
            </a:endParaRPr>
          </a:p>
          <a:p>
            <a:pPr algn="ctr">
              <a:lnSpc>
                <a:spcPct val="80000"/>
              </a:lnSpc>
              <a:buFont typeface="Wingdings" pitchFamily="2" charset="2"/>
              <a:buNone/>
            </a:pPr>
            <a:r>
              <a:rPr lang="fa-IR" sz="4000" b="1">
                <a:cs typeface="B Zar" pitchFamily="2" charset="-78"/>
              </a:rPr>
              <a:t>در مراحل سه گانه فوق بتدریج فاصله ادارک</a:t>
            </a:r>
          </a:p>
          <a:p>
            <a:pPr algn="ctr">
              <a:lnSpc>
                <a:spcPct val="80000"/>
              </a:lnSpc>
              <a:buFont typeface="Wingdings" pitchFamily="2" charset="2"/>
              <a:buNone/>
            </a:pPr>
            <a:r>
              <a:rPr lang="fa-IR" sz="4000" b="1">
                <a:cs typeface="B Zar" pitchFamily="2" charset="-78"/>
              </a:rPr>
              <a:t> انسان تا حقیقت کمتر می شود. تا جایی که</a:t>
            </a:r>
          </a:p>
          <a:p>
            <a:pPr algn="ctr">
              <a:lnSpc>
                <a:spcPct val="80000"/>
              </a:lnSpc>
              <a:buFont typeface="Wingdings" pitchFamily="2" charset="2"/>
              <a:buNone/>
            </a:pPr>
            <a:r>
              <a:rPr lang="fa-IR" sz="4000" b="1">
                <a:cs typeface="B Zar" pitchFamily="2" charset="-78"/>
              </a:rPr>
              <a:t> معرفت توأم با بصیرت بدست می آید</a:t>
            </a:r>
            <a:r>
              <a:rPr lang="en-US" sz="4000">
                <a:cs typeface="B Zar" pitchFamily="2" charset="-78"/>
              </a:rPr>
              <a:t> </a:t>
            </a:r>
            <a:endParaRPr lang="fa-IR" sz="4000" b="1">
              <a:cs typeface="B Zar" pitchFamily="2" charset="-78"/>
            </a:endParaRPr>
          </a:p>
          <a:p>
            <a:pPr>
              <a:lnSpc>
                <a:spcPct val="80000"/>
              </a:lnSpc>
              <a:buFont typeface="Wingdings" pitchFamily="2" charset="2"/>
              <a:buNone/>
            </a:pPr>
            <a:r>
              <a:rPr lang="fa-IR" sz="4000" b="1">
                <a:cs typeface="B Zar" pitchFamily="2" charset="-78"/>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39619"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600" b="1">
              <a:cs typeface="B Zar" pitchFamily="2" charset="-78"/>
            </a:endParaRPr>
          </a:p>
          <a:p>
            <a:pPr>
              <a:lnSpc>
                <a:spcPct val="80000"/>
              </a:lnSpc>
            </a:pPr>
            <a:r>
              <a:rPr lang="fa-IR" sz="3600" b="1">
                <a:cs typeface="B Zar" pitchFamily="2" charset="-78"/>
              </a:rPr>
              <a:t>8/ 1/5  -  پس ريشه تمام اختلافها  در عالم</a:t>
            </a:r>
          </a:p>
          <a:p>
            <a:pPr>
              <a:lnSpc>
                <a:spcPct val="80000"/>
              </a:lnSpc>
              <a:buFont typeface="Wingdings" pitchFamily="2" charset="2"/>
              <a:buNone/>
            </a:pPr>
            <a:r>
              <a:rPr lang="fa-IR" sz="3600" b="1">
                <a:cs typeface="B Zar" pitchFamily="2" charset="-78"/>
              </a:rPr>
              <a:t> سياست در شيوه تحليل بينشي است، همان</a:t>
            </a:r>
          </a:p>
          <a:p>
            <a:pPr>
              <a:lnSpc>
                <a:spcPct val="80000"/>
              </a:lnSpc>
              <a:buFont typeface="Wingdings" pitchFamily="2" charset="2"/>
              <a:buNone/>
            </a:pPr>
            <a:r>
              <a:rPr lang="fa-IR" sz="3600" b="1">
                <a:cs typeface="B Zar" pitchFamily="2" charset="-78"/>
              </a:rPr>
              <a:t> برداشت هايي كه يك تحليل گر از پديده ها</a:t>
            </a:r>
          </a:p>
          <a:p>
            <a:pPr>
              <a:lnSpc>
                <a:spcPct val="80000"/>
              </a:lnSpc>
              <a:buFont typeface="Wingdings" pitchFamily="2" charset="2"/>
              <a:buNone/>
            </a:pPr>
            <a:r>
              <a:rPr lang="fa-IR" sz="3600" b="1">
                <a:cs typeface="B Zar" pitchFamily="2" charset="-78"/>
              </a:rPr>
              <a:t> دارد.</a:t>
            </a:r>
          </a:p>
          <a:p>
            <a:pPr>
              <a:lnSpc>
                <a:spcPct val="80000"/>
              </a:lnSpc>
              <a:buFont typeface="Wingdings" pitchFamily="2" charset="2"/>
              <a:buNone/>
            </a:pPr>
            <a:endParaRPr lang="fa-IR" sz="3600" b="1">
              <a:cs typeface="B Zar" pitchFamily="2" charset="-78"/>
            </a:endParaRPr>
          </a:p>
          <a:p>
            <a:pPr>
              <a:lnSpc>
                <a:spcPct val="80000"/>
              </a:lnSpc>
            </a:pPr>
            <a:r>
              <a:rPr lang="fa-IR" sz="3600" b="1">
                <a:cs typeface="B Zar" pitchFamily="2" charset="-78"/>
              </a:rPr>
              <a:t> فلذا مي گويد:  «برداشت من صحيح است و</a:t>
            </a:r>
          </a:p>
          <a:p>
            <a:pPr>
              <a:lnSpc>
                <a:spcPct val="80000"/>
              </a:lnSpc>
              <a:buFont typeface="Wingdings" pitchFamily="2" charset="2"/>
              <a:buNone/>
            </a:pPr>
            <a:r>
              <a:rPr lang="fa-IR" sz="3600" b="1">
                <a:cs typeface="B Zar" pitchFamily="2" charset="-78"/>
              </a:rPr>
              <a:t> بقيه غير صحيح است.</a:t>
            </a:r>
            <a:r>
              <a:rPr lang="en-US" sz="3600" b="1">
                <a:cs typeface="B Zar" pitchFamily="2" charset="-78"/>
              </a:rPr>
              <a:t> </a:t>
            </a:r>
            <a:endParaRPr lang="fa-IR" sz="3600" b="1">
              <a:cs typeface="B Zar"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0643"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600" b="1">
              <a:cs typeface="B Zar" pitchFamily="2" charset="-78"/>
            </a:endParaRPr>
          </a:p>
          <a:p>
            <a:pPr>
              <a:lnSpc>
                <a:spcPct val="80000"/>
              </a:lnSpc>
            </a:pPr>
            <a:endParaRPr lang="fa-IR" sz="3600" b="1">
              <a:cs typeface="B Zar" pitchFamily="2" charset="-78"/>
            </a:endParaRPr>
          </a:p>
          <a:p>
            <a:pPr>
              <a:lnSpc>
                <a:spcPct val="80000"/>
              </a:lnSpc>
            </a:pPr>
            <a:r>
              <a:rPr lang="fa-IR" sz="3600" b="1">
                <a:cs typeface="B Zar" pitchFamily="2" charset="-78"/>
              </a:rPr>
              <a:t>9/ 1/5  -  بنا بر اين </a:t>
            </a:r>
            <a:r>
              <a:rPr lang="ar-SA" sz="3600" b="1">
                <a:cs typeface="B Zar" pitchFamily="2" charset="-78"/>
              </a:rPr>
              <a:t>امور واقعي بخودي خود</a:t>
            </a:r>
            <a:endParaRPr lang="fa-IR" sz="3600" b="1">
              <a:cs typeface="B Zar" pitchFamily="2" charset="-78"/>
            </a:endParaRPr>
          </a:p>
          <a:p>
            <a:pPr>
              <a:lnSpc>
                <a:spcPct val="80000"/>
              </a:lnSpc>
              <a:buFont typeface="Wingdings" pitchFamily="2" charset="2"/>
              <a:buNone/>
            </a:pPr>
            <a:r>
              <a:rPr lang="ar-SA" sz="3600" b="1">
                <a:cs typeface="B Zar" pitchFamily="2" charset="-78"/>
              </a:rPr>
              <a:t> بازگو كننده چيزي نيستند و اين ما هستيم كه با</a:t>
            </a:r>
            <a:endParaRPr lang="fa-IR" sz="3600" b="1">
              <a:cs typeface="B Zar" pitchFamily="2" charset="-78"/>
            </a:endParaRPr>
          </a:p>
          <a:p>
            <a:pPr>
              <a:lnSpc>
                <a:spcPct val="80000"/>
              </a:lnSpc>
              <a:buFont typeface="Wingdings" pitchFamily="2" charset="2"/>
              <a:buNone/>
            </a:pPr>
            <a:r>
              <a:rPr lang="ar-SA" sz="3600" b="1">
                <a:cs typeface="B Zar" pitchFamily="2" charset="-78"/>
              </a:rPr>
              <a:t>تفسير و بينش خاص خودمان به آن معني و مفهوم</a:t>
            </a:r>
            <a:endParaRPr lang="fa-IR" sz="3600" b="1">
              <a:cs typeface="B Zar" pitchFamily="2" charset="-78"/>
            </a:endParaRPr>
          </a:p>
          <a:p>
            <a:pPr>
              <a:lnSpc>
                <a:spcPct val="80000"/>
              </a:lnSpc>
              <a:buFont typeface="Wingdings" pitchFamily="2" charset="2"/>
              <a:buNone/>
            </a:pPr>
            <a:r>
              <a:rPr lang="ar-SA" sz="3600" b="1">
                <a:cs typeface="B Zar" pitchFamily="2" charset="-78"/>
              </a:rPr>
              <a:t>مي</a:t>
            </a:r>
            <a:r>
              <a:rPr lang="fa-IR" sz="3600" b="1">
                <a:cs typeface="B Zar" pitchFamily="2" charset="-78"/>
              </a:rPr>
              <a:t> </a:t>
            </a:r>
            <a:r>
              <a:rPr lang="ar-SA" sz="3600" b="1">
                <a:cs typeface="B Zar" pitchFamily="2" charset="-78"/>
              </a:rPr>
              <a:t>بخشيم</a:t>
            </a:r>
            <a:r>
              <a:rPr lang="fa-IR" sz="3600" b="1">
                <a:cs typeface="B Zar" pitchFamily="2" charset="-78"/>
              </a:rPr>
              <a:t>.</a:t>
            </a:r>
            <a:r>
              <a:rPr lang="en-US" sz="3600">
                <a:cs typeface="B Zar" pitchFamily="2" charset="-78"/>
              </a:rPr>
              <a:t> </a:t>
            </a:r>
            <a:endParaRPr lang="fa-IR" sz="3600" b="1">
              <a:cs typeface="B Za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1667"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600" b="1">
              <a:cs typeface="B Zar" pitchFamily="2" charset="-78"/>
            </a:endParaRPr>
          </a:p>
          <a:p>
            <a:pPr>
              <a:lnSpc>
                <a:spcPct val="80000"/>
              </a:lnSpc>
            </a:pPr>
            <a:endParaRPr lang="fa-IR" sz="3600" b="1">
              <a:cs typeface="B Zar" pitchFamily="2" charset="-78"/>
            </a:endParaRPr>
          </a:p>
          <a:p>
            <a:pPr>
              <a:lnSpc>
                <a:spcPct val="80000"/>
              </a:lnSpc>
            </a:pPr>
            <a:r>
              <a:rPr lang="fa-IR" sz="3600" b="1">
                <a:cs typeface="B Zar" pitchFamily="2" charset="-78"/>
              </a:rPr>
              <a:t>10/ 1/5  -  در </a:t>
            </a:r>
            <a:r>
              <a:rPr lang="ar-SA" sz="3600" b="1">
                <a:cs typeface="B Zar" pitchFamily="2" charset="-78"/>
              </a:rPr>
              <a:t>عرصه سياست، رهبران و</a:t>
            </a:r>
            <a:endParaRPr lang="fa-IR" sz="3600" b="1">
              <a:cs typeface="B Zar" pitchFamily="2" charset="-78"/>
            </a:endParaRPr>
          </a:p>
          <a:p>
            <a:pPr>
              <a:lnSpc>
                <a:spcPct val="80000"/>
              </a:lnSpc>
              <a:buFont typeface="Wingdings" pitchFamily="2" charset="2"/>
              <a:buNone/>
            </a:pPr>
            <a:r>
              <a:rPr lang="ar-SA" sz="3600" b="1">
                <a:cs typeface="B Zar" pitchFamily="2" charset="-78"/>
              </a:rPr>
              <a:t>سياستمداراني قادر به ادامه حيات هستند كه داراي</a:t>
            </a:r>
            <a:endParaRPr lang="fa-IR" sz="3600" b="1">
              <a:cs typeface="B Zar" pitchFamily="2" charset="-78"/>
            </a:endParaRPr>
          </a:p>
          <a:p>
            <a:pPr>
              <a:lnSpc>
                <a:spcPct val="80000"/>
              </a:lnSpc>
              <a:buFont typeface="Wingdings" pitchFamily="2" charset="2"/>
              <a:buNone/>
            </a:pPr>
            <a:r>
              <a:rPr lang="ar-SA" sz="3600" b="1">
                <a:cs typeface="B Zar" pitchFamily="2" charset="-78"/>
              </a:rPr>
              <a:t>نوعي ثبات در بينش، اعتقادات و ارزشهاي والاي</a:t>
            </a:r>
            <a:endParaRPr lang="fa-IR" sz="3600" b="1">
              <a:cs typeface="B Zar" pitchFamily="2" charset="-78"/>
            </a:endParaRPr>
          </a:p>
          <a:p>
            <a:pPr>
              <a:lnSpc>
                <a:spcPct val="80000"/>
              </a:lnSpc>
              <a:buFont typeface="Wingdings" pitchFamily="2" charset="2"/>
              <a:buNone/>
            </a:pPr>
            <a:r>
              <a:rPr lang="ar-SA" sz="3600" b="1">
                <a:cs typeface="B Zar" pitchFamily="2" charset="-78"/>
              </a:rPr>
              <a:t>الهي باشند</a:t>
            </a:r>
            <a:r>
              <a:rPr lang="fa-IR" sz="3600" b="1">
                <a:cs typeface="B Zar" pitchFamily="2" charset="-78"/>
              </a:rPr>
              <a:t>.</a:t>
            </a:r>
            <a:r>
              <a:rPr lang="en-US" sz="3600" b="1">
                <a:cs typeface="B Zar" pitchFamily="2" charset="-78"/>
              </a:rPr>
              <a:t> </a:t>
            </a:r>
            <a:endParaRPr lang="fa-IR" sz="3600" b="1">
              <a:cs typeface="B Za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3715"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600" b="1">
              <a:cs typeface="B Zar" pitchFamily="2" charset="-78"/>
            </a:endParaRPr>
          </a:p>
          <a:p>
            <a:pPr>
              <a:lnSpc>
                <a:spcPct val="80000"/>
              </a:lnSpc>
            </a:pPr>
            <a:endParaRPr lang="fa-IR" sz="3600" b="1">
              <a:cs typeface="B Zar" pitchFamily="2" charset="-78"/>
            </a:endParaRPr>
          </a:p>
          <a:p>
            <a:pPr>
              <a:lnSpc>
                <a:spcPct val="80000"/>
              </a:lnSpc>
            </a:pPr>
            <a:r>
              <a:rPr lang="fa-IR" sz="3600" b="1">
                <a:cs typeface="B Zar" pitchFamily="2" charset="-78"/>
              </a:rPr>
              <a:t>11/ 1/5  -  </a:t>
            </a:r>
            <a:r>
              <a:rPr lang="ar-SA" sz="3600" b="1">
                <a:cs typeface="B Zar" pitchFamily="2" charset="-78"/>
              </a:rPr>
              <a:t>«كارل ياسپرس» : </a:t>
            </a:r>
            <a:r>
              <a:rPr lang="fa-IR" sz="3600" b="1">
                <a:cs typeface="B Zar" pitchFamily="2" charset="-78"/>
              </a:rPr>
              <a:t>«</a:t>
            </a:r>
            <a:r>
              <a:rPr lang="ar-SA" sz="3600" b="1">
                <a:cs typeface="B Zar" pitchFamily="2" charset="-78"/>
              </a:rPr>
              <a:t>ريشه</a:t>
            </a:r>
            <a:r>
              <a:rPr lang="en-US" sz="3600" b="1">
                <a:cs typeface="B Zar" pitchFamily="2" charset="-78"/>
              </a:rPr>
              <a:t> </a:t>
            </a:r>
            <a:r>
              <a:rPr lang="ar-SA" sz="3600" b="1">
                <a:cs typeface="B Zar" pitchFamily="2" charset="-78"/>
              </a:rPr>
              <a:t>هاي</a:t>
            </a:r>
            <a:endParaRPr lang="en-US" sz="3600" b="1">
              <a:cs typeface="B Zar" pitchFamily="2" charset="-78"/>
            </a:endParaRPr>
          </a:p>
          <a:p>
            <a:pPr>
              <a:lnSpc>
                <a:spcPct val="80000"/>
              </a:lnSpc>
              <a:buFont typeface="Wingdings" pitchFamily="2" charset="2"/>
              <a:buNone/>
            </a:pPr>
            <a:r>
              <a:rPr lang="ar-SA" sz="3600" b="1">
                <a:cs typeface="B Zar" pitchFamily="2" charset="-78"/>
              </a:rPr>
              <a:t>مختلف علوم اگر با دانش مطلق در پيوند</a:t>
            </a:r>
            <a:endParaRPr lang="en-US" sz="3600" b="1">
              <a:cs typeface="B Zar" pitchFamily="2" charset="-78"/>
            </a:endParaRPr>
          </a:p>
          <a:p>
            <a:pPr>
              <a:lnSpc>
                <a:spcPct val="80000"/>
              </a:lnSpc>
              <a:buFont typeface="Wingdings" pitchFamily="2" charset="2"/>
              <a:buNone/>
            </a:pPr>
            <a:r>
              <a:rPr lang="ar-SA" sz="3600" b="1">
                <a:cs typeface="B Zar" pitchFamily="2" charset="-78"/>
              </a:rPr>
              <a:t>نباشند و از</a:t>
            </a:r>
            <a:r>
              <a:rPr lang="en-US" sz="3600" b="1">
                <a:cs typeface="B Zar" pitchFamily="2" charset="-78"/>
              </a:rPr>
              <a:t> </a:t>
            </a:r>
            <a:r>
              <a:rPr lang="ar-SA" sz="3600" b="1">
                <a:cs typeface="B Zar" pitchFamily="2" charset="-78"/>
              </a:rPr>
              <a:t>هستي مطلق سرچشمه نگيرند، </a:t>
            </a:r>
            <a:endParaRPr lang="en-US" sz="3600" b="1">
              <a:cs typeface="B Zar" pitchFamily="2" charset="-78"/>
            </a:endParaRPr>
          </a:p>
          <a:p>
            <a:pPr>
              <a:lnSpc>
                <a:spcPct val="80000"/>
              </a:lnSpc>
              <a:buFont typeface="Wingdings" pitchFamily="2" charset="2"/>
              <a:buNone/>
            </a:pPr>
            <a:r>
              <a:rPr lang="ar-SA" sz="3600" b="1">
                <a:cs typeface="B Zar" pitchFamily="2" charset="-78"/>
              </a:rPr>
              <a:t>مفهوم خودش را از دست ميدهد</a:t>
            </a:r>
            <a:r>
              <a:rPr lang="fa-IR" sz="3600" b="1">
                <a:cs typeface="B Zar" pitchFamily="2" charset="-78"/>
              </a:rPr>
              <a:t>»</a:t>
            </a:r>
            <a:r>
              <a:rPr lang="fa-IR" sz="3600">
                <a:cs typeface="B Zar" pitchFamily="2" charset="-78"/>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solidFill>
            <a:schemeClr val="folHlink"/>
          </a:solidFill>
        </p:spPr>
        <p:txBody>
          <a:bodyPr/>
          <a:lstStyle/>
          <a:p>
            <a:r>
              <a:rPr lang="fa-IR">
                <a:cs typeface="B Titr" pitchFamily="2" charset="-78"/>
              </a:rPr>
              <a:t>شناسنامه درس</a:t>
            </a:r>
            <a:endParaRPr lang="en-US">
              <a:cs typeface="B Titr" pitchFamily="2" charset="-78"/>
            </a:endParaRPr>
          </a:p>
        </p:txBody>
      </p:sp>
      <p:sp>
        <p:nvSpPr>
          <p:cNvPr id="109571" name="Rectangle 3"/>
          <p:cNvSpPr>
            <a:spLocks noGrp="1" noChangeArrowheads="1"/>
          </p:cNvSpPr>
          <p:nvPr>
            <p:ph type="body" idx="1"/>
          </p:nvPr>
        </p:nvSpPr>
        <p:spPr>
          <a:solidFill>
            <a:schemeClr val="accent1"/>
          </a:solidFill>
          <a:ln>
            <a:solidFill>
              <a:schemeClr val="folHlink"/>
            </a:solidFill>
          </a:ln>
        </p:spPr>
        <p:txBody>
          <a:bodyPr/>
          <a:lstStyle/>
          <a:p>
            <a:pPr>
              <a:lnSpc>
                <a:spcPct val="90000"/>
              </a:lnSpc>
            </a:pPr>
            <a:endParaRPr lang="fa-IR" b="1"/>
          </a:p>
          <a:p>
            <a:pPr>
              <a:lnSpc>
                <a:spcPct val="90000"/>
              </a:lnSpc>
            </a:pPr>
            <a:r>
              <a:rPr lang="fa-IR" b="1">
                <a:latin typeface="Arial Black" pitchFamily="34" charset="0"/>
              </a:rPr>
              <a:t>نام درس : درآمدی بر روش تحليل سياسی </a:t>
            </a:r>
          </a:p>
          <a:p>
            <a:pPr>
              <a:lnSpc>
                <a:spcPct val="90000"/>
              </a:lnSpc>
            </a:pPr>
            <a:r>
              <a:rPr lang="fa-IR" b="1"/>
              <a:t>تعداد واحد درسی :  2 واحد</a:t>
            </a:r>
          </a:p>
          <a:p>
            <a:pPr>
              <a:lnSpc>
                <a:spcPct val="90000"/>
              </a:lnSpc>
            </a:pPr>
            <a:r>
              <a:rPr lang="fa-IR" b="1"/>
              <a:t>منابع : درج در ضميمه بحث </a:t>
            </a:r>
          </a:p>
          <a:p>
            <a:pPr>
              <a:lnSpc>
                <a:spcPct val="90000"/>
              </a:lnSpc>
            </a:pPr>
            <a:r>
              <a:rPr lang="fa-IR" b="1"/>
              <a:t>استاد :‌ دكتر محمد اسماعيل خدادادی – عضو هیأت علمی و رئيس گروه علوم سياسی</a:t>
            </a:r>
            <a:endParaRPr lang="en-US" b="1"/>
          </a:p>
          <a:p>
            <a:pPr>
              <a:lnSpc>
                <a:spcPct val="90000"/>
              </a:lnSpc>
            </a:pPr>
            <a:r>
              <a:rPr lang="fa-IR" b="1"/>
              <a:t>ناشر : دانشكده شهيد </a:t>
            </a:r>
            <a:r>
              <a:rPr lang="fa-IR" b="1">
                <a:latin typeface="Arial Black" pitchFamily="34" charset="0"/>
              </a:rPr>
              <a:t>محلاتی(ره) – قم </a:t>
            </a:r>
            <a:endParaRPr lang="fa-IR" b="1"/>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09570">
                                            <p:txEl>
                                              <p:charRg st="4294967295" end="4294967295"/>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animEffect transition="in" filter="fade">
                                      <p:cBhvr>
                                        <p:cTn id="11" dur="1000"/>
                                        <p:tgtEl>
                                          <p:spTgt spid="109571">
                                            <p:txEl>
                                              <p:pRg st="1" end="1"/>
                                            </p:txEl>
                                          </p:spTgt>
                                        </p:tgtEl>
                                      </p:cBhvr>
                                    </p:animEffect>
                                    <p:anim calcmode="lin" valueType="num">
                                      <p:cBhvr>
                                        <p:cTn id="12" dur="10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09571">
                                            <p:txEl>
                                              <p:pRg st="1" end="1"/>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095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Effect transition="in" filter="fade">
                                      <p:cBhvr>
                                        <p:cTn id="19" dur="1000"/>
                                        <p:tgtEl>
                                          <p:spTgt spid="109571">
                                            <p:txEl>
                                              <p:pRg st="2" end="2"/>
                                            </p:txEl>
                                          </p:spTgt>
                                        </p:tgtEl>
                                      </p:cBhvr>
                                    </p:animEffect>
                                    <p:anim calcmode="lin" valueType="num">
                                      <p:cBhvr>
                                        <p:cTn id="20" dur="10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09571">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095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09571">
                                            <p:txEl>
                                              <p:pRg st="3" end="3"/>
                                            </p:txEl>
                                          </p:spTgt>
                                        </p:tgtEl>
                                        <p:attrNameLst>
                                          <p:attrName>style.visibility</p:attrName>
                                        </p:attrNameLst>
                                      </p:cBhvr>
                                      <p:to>
                                        <p:strVal val="visible"/>
                                      </p:to>
                                    </p:set>
                                    <p:animEffect transition="in" filter="fade">
                                      <p:cBhvr>
                                        <p:cTn id="27" dur="1000"/>
                                        <p:tgtEl>
                                          <p:spTgt spid="109571">
                                            <p:txEl>
                                              <p:pRg st="3" end="3"/>
                                            </p:txEl>
                                          </p:spTgt>
                                        </p:tgtEl>
                                      </p:cBhvr>
                                    </p:animEffect>
                                    <p:anim calcmode="lin" valueType="num">
                                      <p:cBhvr>
                                        <p:cTn id="28" dur="10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9571">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957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09571">
                                            <p:txEl>
                                              <p:pRg st="4" end="4"/>
                                            </p:txEl>
                                          </p:spTgt>
                                        </p:tgtEl>
                                        <p:attrNameLst>
                                          <p:attrName>style.visibility</p:attrName>
                                        </p:attrNameLst>
                                      </p:cBhvr>
                                      <p:to>
                                        <p:strVal val="visible"/>
                                      </p:to>
                                    </p:set>
                                    <p:animEffect transition="in" filter="fade">
                                      <p:cBhvr>
                                        <p:cTn id="35" dur="1000"/>
                                        <p:tgtEl>
                                          <p:spTgt spid="109571">
                                            <p:txEl>
                                              <p:pRg st="4" end="4"/>
                                            </p:txEl>
                                          </p:spTgt>
                                        </p:tgtEl>
                                      </p:cBhvr>
                                    </p:animEffect>
                                    <p:anim calcmode="lin" valueType="num">
                                      <p:cBhvr>
                                        <p:cTn id="36" dur="1000" fill="hold"/>
                                        <p:tgtEl>
                                          <p:spTgt spid="109571">
                                            <p:txEl>
                                              <p:pRg st="4" end="4"/>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09571">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0957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09571">
                                            <p:txEl>
                                              <p:pRg st="5" end="5"/>
                                            </p:txEl>
                                          </p:spTgt>
                                        </p:tgtEl>
                                        <p:attrNameLst>
                                          <p:attrName>style.visibility</p:attrName>
                                        </p:attrNameLst>
                                      </p:cBhvr>
                                      <p:to>
                                        <p:strVal val="visible"/>
                                      </p:to>
                                    </p:set>
                                    <p:animEffect transition="in" filter="fade">
                                      <p:cBhvr>
                                        <p:cTn id="43" dur="1000"/>
                                        <p:tgtEl>
                                          <p:spTgt spid="109571">
                                            <p:txEl>
                                              <p:pRg st="5" end="5"/>
                                            </p:txEl>
                                          </p:spTgt>
                                        </p:tgtEl>
                                      </p:cBhvr>
                                    </p:animEffect>
                                    <p:anim calcmode="lin" valueType="num">
                                      <p:cBhvr>
                                        <p:cTn id="44" dur="1000" fill="hold"/>
                                        <p:tgtEl>
                                          <p:spTgt spid="109571">
                                            <p:txEl>
                                              <p:pRg st="5" end="5"/>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09571">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09571">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4739"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pPr>
              <a:lnSpc>
                <a:spcPct val="80000"/>
              </a:lnSpc>
            </a:pPr>
            <a:endParaRPr lang="fa-IR" sz="3600" b="1">
              <a:cs typeface="B Zar" pitchFamily="2" charset="-78"/>
            </a:endParaRPr>
          </a:p>
          <a:p>
            <a:pPr>
              <a:lnSpc>
                <a:spcPct val="80000"/>
              </a:lnSpc>
            </a:pPr>
            <a:endParaRPr lang="fa-IR" sz="3600" b="1">
              <a:cs typeface="B Zar" pitchFamily="2" charset="-78"/>
            </a:endParaRPr>
          </a:p>
          <a:p>
            <a:pPr>
              <a:lnSpc>
                <a:spcPct val="80000"/>
              </a:lnSpc>
            </a:pPr>
            <a:r>
              <a:rPr lang="fa-IR" sz="3600" b="1">
                <a:cs typeface="B Zar" pitchFamily="2" charset="-78"/>
              </a:rPr>
              <a:t>12/ 1/5  -</a:t>
            </a:r>
            <a:r>
              <a:rPr lang="ar-SA" sz="3600" b="1">
                <a:cs typeface="B Zar" pitchFamily="2" charset="-78"/>
              </a:rPr>
              <a:t>«ويليام جيمز» : انسانها تنها بخشي از</a:t>
            </a:r>
            <a:endParaRPr lang="fa-IR" sz="3600" b="1">
              <a:cs typeface="B Zar" pitchFamily="2" charset="-78"/>
            </a:endParaRPr>
          </a:p>
          <a:p>
            <a:pPr>
              <a:lnSpc>
                <a:spcPct val="80000"/>
              </a:lnSpc>
              <a:buFont typeface="Wingdings" pitchFamily="2" charset="2"/>
              <a:buNone/>
            </a:pPr>
            <a:r>
              <a:rPr lang="ar-SA" sz="3600" b="1">
                <a:cs typeface="B Zar" pitchFamily="2" charset="-78"/>
              </a:rPr>
              <a:t> بينش (بسيار جزئي) خودشان را براي شناخت</a:t>
            </a:r>
            <a:endParaRPr lang="fa-IR" sz="3600" b="1">
              <a:cs typeface="B Zar" pitchFamily="2" charset="-78"/>
            </a:endParaRPr>
          </a:p>
          <a:p>
            <a:pPr>
              <a:lnSpc>
                <a:spcPct val="80000"/>
              </a:lnSpc>
              <a:buFont typeface="Wingdings" pitchFamily="2" charset="2"/>
              <a:buNone/>
            </a:pPr>
            <a:r>
              <a:rPr lang="ar-SA" sz="3600" b="1">
                <a:cs typeface="B Zar" pitchFamily="2" charset="-78"/>
              </a:rPr>
              <a:t>پديده</a:t>
            </a:r>
            <a:r>
              <a:rPr lang="fa-IR" sz="3600" b="1">
                <a:cs typeface="B Zar" pitchFamily="2" charset="-78"/>
              </a:rPr>
              <a:t> </a:t>
            </a:r>
            <a:r>
              <a:rPr lang="ar-SA" sz="3600" b="1">
                <a:cs typeface="B Zar" pitchFamily="2" charset="-78"/>
              </a:rPr>
              <a:t>هاي محيط خود به كار مي</a:t>
            </a:r>
            <a:r>
              <a:rPr lang="fa-IR" sz="3600" b="1">
                <a:cs typeface="B Zar" pitchFamily="2" charset="-78"/>
              </a:rPr>
              <a:t> </a:t>
            </a:r>
            <a:r>
              <a:rPr lang="ar-SA" sz="3600" b="1">
                <a:cs typeface="B Zar" pitchFamily="2" charset="-78"/>
              </a:rPr>
              <a:t>گيرند</a:t>
            </a:r>
            <a:r>
              <a:rPr lang="fa-IR" sz="3600" b="1">
                <a:cs typeface="B Zar" pitchFamily="2" charset="-78"/>
              </a:rPr>
              <a:t>.</a:t>
            </a:r>
            <a:r>
              <a:rPr lang="en-US" sz="3600">
                <a:cs typeface="B Zar" pitchFamily="2" charset="-78"/>
              </a:rPr>
              <a:t> </a:t>
            </a:r>
            <a:endParaRPr lang="fa-IR" sz="3600">
              <a:cs typeface="B Zar" pitchFamily="2" charset="-78"/>
            </a:endParaRPr>
          </a:p>
          <a:p>
            <a:pPr>
              <a:lnSpc>
                <a:spcPct val="80000"/>
              </a:lnSpc>
              <a:buFont typeface="Wingdings" pitchFamily="2" charset="2"/>
              <a:buNone/>
            </a:pPr>
            <a:endParaRPr lang="fa-IR" sz="3600">
              <a:cs typeface="B Zar"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5763"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endParaRPr lang="fa-IR" sz="3600" b="1">
              <a:cs typeface="B Zar" pitchFamily="2" charset="-78"/>
            </a:endParaRPr>
          </a:p>
          <a:p>
            <a:endParaRPr lang="fa-IR" sz="3600" b="1">
              <a:cs typeface="B Zar" pitchFamily="2" charset="-78"/>
            </a:endParaRPr>
          </a:p>
          <a:p>
            <a:r>
              <a:rPr lang="fa-IR" sz="3600" b="1">
                <a:cs typeface="B Zar" pitchFamily="2" charset="-78"/>
              </a:rPr>
              <a:t>13/ 1/5  - </a:t>
            </a:r>
            <a:r>
              <a:rPr lang="ar-SA" b="1">
                <a:cs typeface="B Zar" pitchFamily="2" charset="-78"/>
              </a:rPr>
              <a:t>«كارل ماركس» : آدم</a:t>
            </a:r>
            <a:r>
              <a:rPr lang="fa-IR" b="1">
                <a:cs typeface="B Zar" pitchFamily="2" charset="-78"/>
              </a:rPr>
              <a:t> </a:t>
            </a:r>
            <a:r>
              <a:rPr lang="ar-SA" b="1">
                <a:cs typeface="B Zar" pitchFamily="2" charset="-78"/>
              </a:rPr>
              <a:t>ها طوري ساخته</a:t>
            </a:r>
            <a:endParaRPr lang="fa-IR" b="1">
              <a:cs typeface="B Zar" pitchFamily="2" charset="-78"/>
            </a:endParaRPr>
          </a:p>
          <a:p>
            <a:pPr>
              <a:buFont typeface="Wingdings" pitchFamily="2" charset="2"/>
              <a:buNone/>
            </a:pPr>
            <a:r>
              <a:rPr lang="ar-SA" b="1">
                <a:cs typeface="B Zar" pitchFamily="2" charset="-78"/>
              </a:rPr>
              <a:t> شدند كه هميشه، از خودشان، آنچه انجام مي</a:t>
            </a:r>
            <a:r>
              <a:rPr lang="fa-IR" b="1">
                <a:cs typeface="B Zar" pitchFamily="2" charset="-78"/>
              </a:rPr>
              <a:t> </a:t>
            </a:r>
            <a:r>
              <a:rPr lang="ar-SA" b="1">
                <a:cs typeface="B Zar" pitchFamily="2" charset="-78"/>
              </a:rPr>
              <a:t>دهند،</a:t>
            </a:r>
            <a:endParaRPr lang="fa-IR" b="1">
              <a:cs typeface="B Zar" pitchFamily="2" charset="-78"/>
            </a:endParaRPr>
          </a:p>
          <a:p>
            <a:pPr>
              <a:buFont typeface="Wingdings" pitchFamily="2" charset="2"/>
              <a:buNone/>
            </a:pPr>
            <a:r>
              <a:rPr lang="ar-SA" b="1">
                <a:cs typeface="B Zar" pitchFamily="2" charset="-78"/>
              </a:rPr>
              <a:t>آنچه</a:t>
            </a:r>
            <a:r>
              <a:rPr lang="fa-IR" b="1">
                <a:cs typeface="B Zar" pitchFamily="2" charset="-78"/>
              </a:rPr>
              <a:t> </a:t>
            </a:r>
            <a:r>
              <a:rPr lang="ar-SA" b="1">
                <a:cs typeface="B Zar" pitchFamily="2" charset="-78"/>
              </a:rPr>
              <a:t> بايد</a:t>
            </a:r>
            <a:r>
              <a:rPr lang="fa-IR" b="1">
                <a:cs typeface="B Zar" pitchFamily="2" charset="-78"/>
              </a:rPr>
              <a:t> </a:t>
            </a:r>
            <a:r>
              <a:rPr lang="ar-SA" b="1">
                <a:cs typeface="B Zar" pitchFamily="2" charset="-78"/>
              </a:rPr>
              <a:t> انجام</a:t>
            </a:r>
            <a:r>
              <a:rPr lang="fa-IR" b="1">
                <a:cs typeface="B Zar" pitchFamily="2" charset="-78"/>
              </a:rPr>
              <a:t> </a:t>
            </a:r>
            <a:r>
              <a:rPr lang="ar-SA" b="1">
                <a:cs typeface="B Zar" pitchFamily="2" charset="-78"/>
              </a:rPr>
              <a:t> بدهند و </a:t>
            </a:r>
            <a:r>
              <a:rPr lang="fa-IR" b="1">
                <a:cs typeface="B Zar" pitchFamily="2" charset="-78"/>
              </a:rPr>
              <a:t> </a:t>
            </a:r>
            <a:r>
              <a:rPr lang="ar-SA" b="1">
                <a:cs typeface="B Zar" pitchFamily="2" charset="-78"/>
              </a:rPr>
              <a:t>جهاني كه در</a:t>
            </a:r>
            <a:r>
              <a:rPr lang="fa-IR" b="1">
                <a:cs typeface="B Zar" pitchFamily="2" charset="-78"/>
              </a:rPr>
              <a:t> </a:t>
            </a:r>
            <a:r>
              <a:rPr lang="ar-SA" b="1">
                <a:cs typeface="B Zar" pitchFamily="2" charset="-78"/>
              </a:rPr>
              <a:t>آن زندگي </a:t>
            </a:r>
            <a:r>
              <a:rPr lang="fa-IR" b="1">
                <a:cs typeface="B Zar" pitchFamily="2" charset="-78"/>
              </a:rPr>
              <a:t> </a:t>
            </a:r>
            <a:r>
              <a:rPr lang="ar-SA" b="1">
                <a:cs typeface="B Zar" pitchFamily="2" charset="-78"/>
              </a:rPr>
              <a:t>مي</a:t>
            </a:r>
            <a:r>
              <a:rPr lang="fa-IR" b="1">
                <a:cs typeface="B Zar" pitchFamily="2" charset="-78"/>
              </a:rPr>
              <a:t> </a:t>
            </a:r>
            <a:r>
              <a:rPr lang="ar-SA" b="1">
                <a:cs typeface="B Zar" pitchFamily="2" charset="-78"/>
              </a:rPr>
              <a:t>كنند تصور نادرستي دارند</a:t>
            </a:r>
            <a:r>
              <a:rPr lang="en-US">
                <a:cs typeface="B Zar" pitchFamily="2" charset="-78"/>
              </a:rPr>
              <a:t> </a:t>
            </a:r>
            <a:endParaRPr lang="fa-IR">
              <a:cs typeface="B Zar"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a:t>
            </a:r>
            <a:endParaRPr lang="en-US" b="1">
              <a:cs typeface="B Titr" pitchFamily="2" charset="-78"/>
            </a:endParaRPr>
          </a:p>
        </p:txBody>
      </p:sp>
      <p:sp>
        <p:nvSpPr>
          <p:cNvPr id="246787" name="Rectangle 3"/>
          <p:cNvSpPr>
            <a:spLocks noGrp="1" noChangeArrowheads="1"/>
          </p:cNvSpPr>
          <p:nvPr>
            <p:ph type="body" idx="1"/>
          </p:nvPr>
        </p:nvSpPr>
        <p:spPr>
          <a:xfrm>
            <a:off x="457200" y="1600200"/>
            <a:ext cx="8229600" cy="4852988"/>
          </a:xfrm>
          <a:solidFill>
            <a:schemeClr val="accent1"/>
          </a:solidFill>
          <a:ln>
            <a:solidFill>
              <a:schemeClr val="accent1"/>
            </a:solidFill>
          </a:ln>
        </p:spPr>
        <p:txBody>
          <a:bodyPr/>
          <a:lstStyle/>
          <a:p>
            <a:r>
              <a:rPr lang="fa-IR" sz="3600" b="1">
                <a:cs typeface="B Zar" pitchFamily="2" charset="-78"/>
              </a:rPr>
              <a:t>14/ 1/5  -  </a:t>
            </a:r>
            <a:r>
              <a:rPr lang="ar-SA" sz="3600" b="1">
                <a:cs typeface="B Zar" pitchFamily="2" charset="-78"/>
              </a:rPr>
              <a:t>عناصر تأثير گذار بر بينش</a:t>
            </a:r>
            <a:r>
              <a:rPr lang="fa-IR" sz="3600" b="1">
                <a:cs typeface="B Zar" pitchFamily="2" charset="-78"/>
              </a:rPr>
              <a:t>: </a:t>
            </a:r>
            <a:endParaRPr lang="en-US" sz="3600" b="1">
              <a:cs typeface="B Zar" pitchFamily="2" charset="-78"/>
            </a:endParaRPr>
          </a:p>
          <a:p>
            <a:pPr>
              <a:buFont typeface="Wingdings" pitchFamily="2" charset="2"/>
              <a:buNone/>
            </a:pPr>
            <a:endParaRPr lang="en-US" sz="3600" b="1">
              <a:cs typeface="B Zar" pitchFamily="2" charset="-78"/>
            </a:endParaRPr>
          </a:p>
          <a:p>
            <a:r>
              <a:rPr lang="fa-IR" sz="3000" b="1">
                <a:cs typeface="B Zar" pitchFamily="2" charset="-78"/>
              </a:rPr>
              <a:t> 1 – </a:t>
            </a:r>
            <a:r>
              <a:rPr lang="ar-SA" sz="3000" b="1">
                <a:cs typeface="B Zar" pitchFamily="2" charset="-78"/>
              </a:rPr>
              <a:t>ارزش</a:t>
            </a:r>
            <a:r>
              <a:rPr lang="fa-IR" sz="3000" b="1">
                <a:cs typeface="B Zar" pitchFamily="2" charset="-78"/>
              </a:rPr>
              <a:t> </a:t>
            </a:r>
            <a:r>
              <a:rPr lang="ar-SA" sz="3000" b="1">
                <a:cs typeface="B Zar" pitchFamily="2" charset="-78"/>
              </a:rPr>
              <a:t>ها : </a:t>
            </a:r>
            <a:r>
              <a:rPr lang="en-US" sz="3000" b="1">
                <a:cs typeface="B Zar" pitchFamily="2" charset="-78"/>
              </a:rPr>
              <a:t>[values]</a:t>
            </a:r>
            <a:r>
              <a:rPr lang="fa-IR" sz="3000" b="1">
                <a:cs typeface="B Zar" pitchFamily="2" charset="-78"/>
              </a:rPr>
              <a:t>               ترجيح  يك حقيقت.</a:t>
            </a:r>
          </a:p>
          <a:p>
            <a:pPr>
              <a:buFont typeface="Wingdings" pitchFamily="2" charset="2"/>
              <a:buNone/>
            </a:pPr>
            <a:endParaRPr lang="fa-IR" sz="3000" b="1">
              <a:cs typeface="B Zar" pitchFamily="2" charset="-78"/>
            </a:endParaRPr>
          </a:p>
          <a:p>
            <a:pPr>
              <a:buFont typeface="Wingdings" pitchFamily="2" charset="2"/>
              <a:buNone/>
            </a:pPr>
            <a:r>
              <a:rPr lang="fa-IR" sz="3000" b="1">
                <a:cs typeface="B Zar" pitchFamily="2" charset="-78"/>
              </a:rPr>
              <a:t>2 -  باورها : </a:t>
            </a:r>
            <a:r>
              <a:rPr lang="en-US" sz="3000" b="1">
                <a:cs typeface="B Zar" pitchFamily="2" charset="-78"/>
              </a:rPr>
              <a:t>[Beliefs]</a:t>
            </a:r>
            <a:r>
              <a:rPr lang="fa-IR" sz="3000" b="1">
                <a:cs typeface="B Zar" pitchFamily="2" charset="-78"/>
              </a:rPr>
              <a:t>                       </a:t>
            </a:r>
            <a:r>
              <a:rPr lang="ar-SA" sz="3000" b="1">
                <a:cs typeface="B Zar" pitchFamily="2" charset="-78"/>
              </a:rPr>
              <a:t>ايمان به يك واقعيت</a:t>
            </a:r>
            <a:r>
              <a:rPr lang="fa-IR" sz="3000" b="1">
                <a:cs typeface="B Zar" pitchFamily="2" charset="-78"/>
              </a:rPr>
              <a:t>.</a:t>
            </a:r>
          </a:p>
          <a:p>
            <a:pPr>
              <a:buFont typeface="Wingdings" pitchFamily="2" charset="2"/>
              <a:buNone/>
            </a:pPr>
            <a:endParaRPr lang="fa-IR" sz="3000" b="1">
              <a:cs typeface="B Zar" pitchFamily="2" charset="-78"/>
            </a:endParaRPr>
          </a:p>
          <a:p>
            <a:r>
              <a:rPr lang="fa-IR" sz="3000" b="1">
                <a:cs typeface="B Zar" pitchFamily="2" charset="-78"/>
              </a:rPr>
              <a:t>3 - </a:t>
            </a:r>
            <a:r>
              <a:rPr lang="ar-SA" sz="3000" b="1">
                <a:cs typeface="B Zar" pitchFamily="2" charset="-78"/>
              </a:rPr>
              <a:t>آكاهي ها : </a:t>
            </a:r>
            <a:r>
              <a:rPr lang="en-US" sz="3000" b="1">
                <a:cs typeface="B Zar" pitchFamily="2" charset="-78"/>
              </a:rPr>
              <a:t>[Lognitions]</a:t>
            </a:r>
            <a:r>
              <a:rPr lang="fa-IR" sz="3000" b="1">
                <a:cs typeface="B Zar" pitchFamily="2" charset="-78"/>
              </a:rPr>
              <a:t>           شناخت از محيط.</a:t>
            </a:r>
          </a:p>
        </p:txBody>
      </p:sp>
      <p:cxnSp>
        <p:nvCxnSpPr>
          <p:cNvPr id="246788" name="AutoShape 4"/>
          <p:cNvCxnSpPr>
            <a:cxnSpLocks noChangeShapeType="1"/>
          </p:cNvCxnSpPr>
          <p:nvPr/>
        </p:nvCxnSpPr>
        <p:spPr bwMode="auto">
          <a:xfrm flipH="1">
            <a:off x="3902075" y="3213100"/>
            <a:ext cx="454025" cy="0"/>
          </a:xfrm>
          <a:prstGeom prst="straightConnector1">
            <a:avLst/>
          </a:prstGeom>
          <a:noFill/>
          <a:ln w="9525">
            <a:solidFill>
              <a:srgbClr val="FF3300"/>
            </a:solidFill>
            <a:round/>
            <a:headEnd/>
            <a:tailEnd type="triangle" w="med" len="med"/>
          </a:ln>
          <a:effectLst/>
        </p:spPr>
      </p:cxnSp>
      <p:cxnSp>
        <p:nvCxnSpPr>
          <p:cNvPr id="246789" name="AutoShape 5"/>
          <p:cNvCxnSpPr>
            <a:cxnSpLocks noChangeShapeType="1"/>
          </p:cNvCxnSpPr>
          <p:nvPr/>
        </p:nvCxnSpPr>
        <p:spPr bwMode="auto">
          <a:xfrm flipH="1">
            <a:off x="4211638" y="4292600"/>
            <a:ext cx="454025" cy="0"/>
          </a:xfrm>
          <a:prstGeom prst="straightConnector1">
            <a:avLst/>
          </a:prstGeom>
          <a:noFill/>
          <a:ln w="9525">
            <a:solidFill>
              <a:srgbClr val="FF3300"/>
            </a:solidFill>
            <a:round/>
            <a:headEnd/>
            <a:tailEnd type="triangle" w="med" len="med"/>
          </a:ln>
          <a:effectLst/>
        </p:spPr>
      </p:cxnSp>
      <p:cxnSp>
        <p:nvCxnSpPr>
          <p:cNvPr id="246790" name="AutoShape 6"/>
          <p:cNvCxnSpPr>
            <a:cxnSpLocks noChangeShapeType="1"/>
          </p:cNvCxnSpPr>
          <p:nvPr/>
        </p:nvCxnSpPr>
        <p:spPr bwMode="auto">
          <a:xfrm flipH="1">
            <a:off x="3348038" y="5373688"/>
            <a:ext cx="454025" cy="0"/>
          </a:xfrm>
          <a:prstGeom prst="straightConnector1">
            <a:avLst/>
          </a:prstGeom>
          <a:noFill/>
          <a:ln w="9525">
            <a:solidFill>
              <a:srgbClr val="FF33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46788"/>
                                        </p:tgtEl>
                                        <p:attrNameLst>
                                          <p:attrName>style.visibility</p:attrName>
                                        </p:attrNameLst>
                                      </p:cBhvr>
                                      <p:to>
                                        <p:strVal val="visible"/>
                                      </p:to>
                                    </p:set>
                                    <p:anim calcmode="lin" valueType="num">
                                      <p:cBhvr>
                                        <p:cTn id="7" dur="500" fill="hold"/>
                                        <p:tgtEl>
                                          <p:spTgt spid="246788"/>
                                        </p:tgtEl>
                                        <p:attrNameLst>
                                          <p:attrName>ppt_w</p:attrName>
                                        </p:attrNameLst>
                                      </p:cBhvr>
                                      <p:tavLst>
                                        <p:tav tm="0">
                                          <p:val>
                                            <p:strVal val="#ppt_w*0.70"/>
                                          </p:val>
                                        </p:tav>
                                        <p:tav tm="100000">
                                          <p:val>
                                            <p:strVal val="#ppt_w"/>
                                          </p:val>
                                        </p:tav>
                                      </p:tavLst>
                                    </p:anim>
                                    <p:anim calcmode="lin" valueType="num">
                                      <p:cBhvr>
                                        <p:cTn id="8" dur="500" fill="hold"/>
                                        <p:tgtEl>
                                          <p:spTgt spid="246788"/>
                                        </p:tgtEl>
                                        <p:attrNameLst>
                                          <p:attrName>ppt_h</p:attrName>
                                        </p:attrNameLst>
                                      </p:cBhvr>
                                      <p:tavLst>
                                        <p:tav tm="0">
                                          <p:val>
                                            <p:strVal val="#ppt_h"/>
                                          </p:val>
                                        </p:tav>
                                        <p:tav tm="100000">
                                          <p:val>
                                            <p:strVal val="#ppt_h"/>
                                          </p:val>
                                        </p:tav>
                                      </p:tavLst>
                                    </p:anim>
                                    <p:animEffect transition="in" filter="fade">
                                      <p:cBhvr>
                                        <p:cTn id="9" dur="500"/>
                                        <p:tgtEl>
                                          <p:spTgt spid="246788"/>
                                        </p:tgtEl>
                                      </p:cBhvr>
                                    </p:animEffect>
                                  </p:childTnLst>
                                </p:cTn>
                              </p:par>
                              <p:par>
                                <p:cTn id="10" presetID="55" presetClass="entr" presetSubtype="0" fill="hold" nodeType="withEffect">
                                  <p:stCondLst>
                                    <p:cond delay="0"/>
                                  </p:stCondLst>
                                  <p:childTnLst>
                                    <p:set>
                                      <p:cBhvr>
                                        <p:cTn id="11" dur="1" fill="hold">
                                          <p:stCondLst>
                                            <p:cond delay="0"/>
                                          </p:stCondLst>
                                        </p:cTn>
                                        <p:tgtEl>
                                          <p:spTgt spid="246789"/>
                                        </p:tgtEl>
                                        <p:attrNameLst>
                                          <p:attrName>style.visibility</p:attrName>
                                        </p:attrNameLst>
                                      </p:cBhvr>
                                      <p:to>
                                        <p:strVal val="visible"/>
                                      </p:to>
                                    </p:set>
                                    <p:anim calcmode="lin" valueType="num">
                                      <p:cBhvr>
                                        <p:cTn id="12" dur="500" fill="hold"/>
                                        <p:tgtEl>
                                          <p:spTgt spid="246789"/>
                                        </p:tgtEl>
                                        <p:attrNameLst>
                                          <p:attrName>ppt_w</p:attrName>
                                        </p:attrNameLst>
                                      </p:cBhvr>
                                      <p:tavLst>
                                        <p:tav tm="0">
                                          <p:val>
                                            <p:strVal val="#ppt_w*0.70"/>
                                          </p:val>
                                        </p:tav>
                                        <p:tav tm="100000">
                                          <p:val>
                                            <p:strVal val="#ppt_w"/>
                                          </p:val>
                                        </p:tav>
                                      </p:tavLst>
                                    </p:anim>
                                    <p:anim calcmode="lin" valueType="num">
                                      <p:cBhvr>
                                        <p:cTn id="13" dur="500" fill="hold"/>
                                        <p:tgtEl>
                                          <p:spTgt spid="246789"/>
                                        </p:tgtEl>
                                        <p:attrNameLst>
                                          <p:attrName>ppt_h</p:attrName>
                                        </p:attrNameLst>
                                      </p:cBhvr>
                                      <p:tavLst>
                                        <p:tav tm="0">
                                          <p:val>
                                            <p:strVal val="#ppt_h"/>
                                          </p:val>
                                        </p:tav>
                                        <p:tav tm="100000">
                                          <p:val>
                                            <p:strVal val="#ppt_h"/>
                                          </p:val>
                                        </p:tav>
                                      </p:tavLst>
                                    </p:anim>
                                    <p:animEffect transition="in" filter="fade">
                                      <p:cBhvr>
                                        <p:cTn id="14" dur="500"/>
                                        <p:tgtEl>
                                          <p:spTgt spid="246789"/>
                                        </p:tgtEl>
                                      </p:cBhvr>
                                    </p:animEffect>
                                  </p:childTnLst>
                                </p:cTn>
                              </p:par>
                              <p:par>
                                <p:cTn id="15" presetID="55" presetClass="entr" presetSubtype="0" fill="hold" nodeType="withEffect">
                                  <p:stCondLst>
                                    <p:cond delay="0"/>
                                  </p:stCondLst>
                                  <p:childTnLst>
                                    <p:set>
                                      <p:cBhvr>
                                        <p:cTn id="16" dur="1" fill="hold">
                                          <p:stCondLst>
                                            <p:cond delay="0"/>
                                          </p:stCondLst>
                                        </p:cTn>
                                        <p:tgtEl>
                                          <p:spTgt spid="246790"/>
                                        </p:tgtEl>
                                        <p:attrNameLst>
                                          <p:attrName>style.visibility</p:attrName>
                                        </p:attrNameLst>
                                      </p:cBhvr>
                                      <p:to>
                                        <p:strVal val="visible"/>
                                      </p:to>
                                    </p:set>
                                    <p:anim calcmode="lin" valueType="num">
                                      <p:cBhvr>
                                        <p:cTn id="17" dur="500" fill="hold"/>
                                        <p:tgtEl>
                                          <p:spTgt spid="246790"/>
                                        </p:tgtEl>
                                        <p:attrNameLst>
                                          <p:attrName>ppt_w</p:attrName>
                                        </p:attrNameLst>
                                      </p:cBhvr>
                                      <p:tavLst>
                                        <p:tav tm="0">
                                          <p:val>
                                            <p:strVal val="#ppt_w*0.70"/>
                                          </p:val>
                                        </p:tav>
                                        <p:tav tm="100000">
                                          <p:val>
                                            <p:strVal val="#ppt_w"/>
                                          </p:val>
                                        </p:tav>
                                      </p:tavLst>
                                    </p:anim>
                                    <p:anim calcmode="lin" valueType="num">
                                      <p:cBhvr>
                                        <p:cTn id="18" dur="500" fill="hold"/>
                                        <p:tgtEl>
                                          <p:spTgt spid="246790"/>
                                        </p:tgtEl>
                                        <p:attrNameLst>
                                          <p:attrName>ppt_h</p:attrName>
                                        </p:attrNameLst>
                                      </p:cBhvr>
                                      <p:tavLst>
                                        <p:tav tm="0">
                                          <p:val>
                                            <p:strVal val="#ppt_h"/>
                                          </p:val>
                                        </p:tav>
                                        <p:tav tm="100000">
                                          <p:val>
                                            <p:strVal val="#ppt_h"/>
                                          </p:val>
                                        </p:tav>
                                      </p:tavLst>
                                    </p:anim>
                                    <p:animEffect transition="in" filter="fade">
                                      <p:cBhvr>
                                        <p:cTn id="19" dur="500"/>
                                        <p:tgtEl>
                                          <p:spTgt spid="246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4781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15/ 1/5  -  الگوهاي بينشي :</a:t>
            </a:r>
            <a:r>
              <a:rPr lang="en-US" sz="3600">
                <a:cs typeface="B Zar" pitchFamily="2" charset="-78"/>
              </a:rPr>
              <a:t> </a:t>
            </a:r>
            <a:endParaRPr lang="fa-IR" sz="3600" b="1">
              <a:cs typeface="B Zar" pitchFamily="2" charset="-78"/>
            </a:endParaRPr>
          </a:p>
        </p:txBody>
      </p:sp>
      <p:sp>
        <p:nvSpPr>
          <p:cNvPr id="247812" name="Rectangle 4"/>
          <p:cNvSpPr>
            <a:spLocks noChangeArrowheads="1"/>
          </p:cNvSpPr>
          <p:nvPr/>
        </p:nvSpPr>
        <p:spPr bwMode="auto">
          <a:xfrm>
            <a:off x="457200" y="2276475"/>
            <a:ext cx="7643813"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1  – </a:t>
            </a:r>
            <a:r>
              <a:rPr lang="fa-IR" sz="3300" b="1">
                <a:effectLst>
                  <a:outerShdw blurRad="38100" dist="38100" dir="2700000" algn="tl">
                    <a:srgbClr val="000000"/>
                  </a:outerShdw>
                </a:effectLst>
                <a:cs typeface="B Titr" pitchFamily="2" charset="-78"/>
              </a:rPr>
              <a:t> </a:t>
            </a:r>
            <a:r>
              <a:rPr lang="fa-IR" sz="3300" b="1">
                <a:solidFill>
                  <a:srgbClr val="E4F91D"/>
                </a:solidFill>
                <a:effectLst>
                  <a:outerShdw blurRad="38100" dist="38100" dir="2700000" algn="tl">
                    <a:srgbClr val="000000"/>
                  </a:outerShdw>
                </a:effectLst>
                <a:cs typeface="B Titr" pitchFamily="2" charset="-78"/>
              </a:rPr>
              <a:t>رئاليسم (عين گرايي):</a:t>
            </a:r>
            <a:r>
              <a:rPr lang="fa-IR" sz="3300" b="1">
                <a:solidFill>
                  <a:srgbClr val="E4F91D"/>
                </a:solidFill>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قوانين حاكم بر طبيعت (خشن، بي رحم و...) بر رفتار آدمي سايه افكنده است. پس سياست يعني تلاش و رقابت بر سر تصاحب قدرت و حكومت چيزي جز كنترل رفتار ديگران نيست و در اين راه به اخلاق نيازي نيست.</a:t>
            </a: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(ماكياول، هابز، مورگنتا و</a:t>
            </a:r>
            <a:r>
              <a:rPr lang="fa-IR" sz="3200" b="1">
                <a:effectLst>
                  <a:outerShdw blurRad="38100" dist="38100" dir="2700000" algn="tl">
                    <a:srgbClr val="000000"/>
                  </a:outerShdw>
                </a:effectLst>
              </a:rPr>
              <a:t>‌</a:t>
            </a:r>
            <a:r>
              <a:rPr lang="fa-IR" sz="3200" b="1">
                <a:effectLst>
                  <a:outerShdw blurRad="38100" dist="38100" dir="2700000" algn="tl">
                    <a:srgbClr val="000000"/>
                  </a:outerShdw>
                </a:effectLst>
                <a:cs typeface="B Zar" pitchFamily="2" charset="-78"/>
              </a:rPr>
              <a:t> ريمون آرون: «سياست: الحق لمن غلب»)  </a:t>
            </a:r>
          </a:p>
        </p:txBody>
      </p:sp>
      <p:sp>
        <p:nvSpPr>
          <p:cNvPr id="247813"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4883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15/ 1/5  -  الگوهاي بينشي :</a:t>
            </a:r>
            <a:r>
              <a:rPr lang="en-US" sz="3600">
                <a:cs typeface="B Zar" pitchFamily="2" charset="-78"/>
              </a:rPr>
              <a:t> </a:t>
            </a:r>
            <a:endParaRPr lang="fa-IR" sz="3600" b="1">
              <a:cs typeface="B Zar" pitchFamily="2" charset="-78"/>
            </a:endParaRPr>
          </a:p>
        </p:txBody>
      </p:sp>
      <p:sp>
        <p:nvSpPr>
          <p:cNvPr id="248836"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2  –  ايده آليسم(ذهن گرايي) :</a:t>
            </a: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  انسان فطرتي خدايي دارد، پس بايد از خشونت</a:t>
            </a:r>
          </a:p>
          <a:p>
            <a:pPr marL="342900" indent="-342900">
              <a:spcBef>
                <a:spcPct val="20000"/>
              </a:spcBef>
              <a:buClr>
                <a:schemeClr val="hlink"/>
              </a:buClr>
              <a:buSzPct val="90000"/>
              <a:buFont typeface="Wingdings" pitchFamily="2" charset="2"/>
              <a:buNone/>
            </a:pPr>
            <a:r>
              <a:rPr lang="fa-IR" sz="3300" b="1">
                <a:effectLst>
                  <a:outerShdw blurRad="38100" dist="38100" dir="2700000" algn="tl">
                    <a:srgbClr val="000000"/>
                  </a:outerShdw>
                </a:effectLst>
                <a:cs typeface="B Zar" pitchFamily="2" charset="-78"/>
              </a:rPr>
              <a:t> بپرهيزد و عدالت هدف او و رعايت اصول اخلاقي</a:t>
            </a:r>
          </a:p>
          <a:p>
            <a:pPr marL="342900" indent="-342900">
              <a:spcBef>
                <a:spcPct val="20000"/>
              </a:spcBef>
              <a:buClr>
                <a:schemeClr val="hlink"/>
              </a:buClr>
              <a:buSzPct val="90000"/>
              <a:buFont typeface="Wingdings" pitchFamily="2" charset="2"/>
              <a:buNone/>
            </a:pPr>
            <a:r>
              <a:rPr lang="fa-IR" sz="3300" b="1">
                <a:effectLst>
                  <a:outerShdw blurRad="38100" dist="38100" dir="2700000" algn="tl">
                    <a:srgbClr val="000000"/>
                  </a:outerShdw>
                </a:effectLst>
                <a:cs typeface="B Zar" pitchFamily="2" charset="-78"/>
              </a:rPr>
              <a:t>منش او باشد. انسان بايد به مطلوب ها فكر كند.</a:t>
            </a:r>
          </a:p>
          <a:p>
            <a:pPr marL="342900" indent="-342900">
              <a:spcBef>
                <a:spcPct val="20000"/>
              </a:spcBef>
              <a:buClr>
                <a:schemeClr val="hlink"/>
              </a:buClr>
              <a:buSzPct val="90000"/>
              <a:buFont typeface="Wingdings" pitchFamily="2" charset="2"/>
              <a:buNone/>
            </a:pPr>
            <a:r>
              <a:rPr lang="fa-IR" sz="3300" b="1">
                <a:effectLst>
                  <a:outerShdw blurRad="38100" dist="38100" dir="2700000" algn="tl">
                    <a:srgbClr val="000000"/>
                  </a:outerShdw>
                </a:effectLst>
                <a:cs typeface="B Zar" pitchFamily="2" charset="-78"/>
              </a:rPr>
              <a:t>(گاندي، كانت، راسل) اينها نگفتند كه اخلاق خوب</a:t>
            </a:r>
          </a:p>
          <a:p>
            <a:pPr marL="342900" indent="-342900">
              <a:spcBef>
                <a:spcPct val="20000"/>
              </a:spcBef>
              <a:buClr>
                <a:schemeClr val="hlink"/>
              </a:buClr>
              <a:buSzPct val="90000"/>
              <a:buFont typeface="Wingdings" pitchFamily="2" charset="2"/>
              <a:buNone/>
            </a:pPr>
            <a:r>
              <a:rPr lang="fa-IR" sz="3300" b="1">
                <a:effectLst>
                  <a:outerShdw blurRad="38100" dist="38100" dir="2700000" algn="tl">
                    <a:srgbClr val="000000"/>
                  </a:outerShdw>
                </a:effectLst>
                <a:cs typeface="B Zar" pitchFamily="2" charset="-78"/>
              </a:rPr>
              <a:t>را چگونه ميتوان عملي كرد و از كجا بايد گرفت؟</a:t>
            </a:r>
            <a:r>
              <a:rPr lang="en-US" sz="3300">
                <a:effectLst>
                  <a:outerShdw blurRad="38100" dist="38100" dir="2700000" algn="tl">
                    <a:srgbClr val="000000"/>
                  </a:outerShdw>
                </a:effectLst>
                <a:cs typeface="B Zar" pitchFamily="2" charset="-78"/>
              </a:rPr>
              <a:t> </a:t>
            </a: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p:txBody>
      </p:sp>
      <p:sp>
        <p:nvSpPr>
          <p:cNvPr id="248837"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4985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15/ 1/5  -  الگوهاي بينشي :</a:t>
            </a:r>
            <a:r>
              <a:rPr lang="en-US" sz="3600">
                <a:cs typeface="B Zar" pitchFamily="2" charset="-78"/>
              </a:rPr>
              <a:t> </a:t>
            </a:r>
            <a:endParaRPr lang="fa-IR" sz="3600" b="1">
              <a:cs typeface="B Zar" pitchFamily="2" charset="-78"/>
            </a:endParaRPr>
          </a:p>
        </p:txBody>
      </p:sp>
      <p:sp>
        <p:nvSpPr>
          <p:cNvPr id="249860"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3  – علمي و تجربي :</a:t>
            </a: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 آدمها نه خوب و نه بد هستند بلكه رفتار او تحت</a:t>
            </a:r>
          </a:p>
          <a:p>
            <a:pPr marL="342900" indent="-342900">
              <a:spcBef>
                <a:spcPct val="20000"/>
              </a:spcBef>
              <a:buClr>
                <a:schemeClr val="hlink"/>
              </a:buClr>
              <a:buSzPct val="90000"/>
              <a:buFont typeface="Wingdings" pitchFamily="2" charset="2"/>
              <a:buNone/>
            </a:pPr>
            <a:r>
              <a:rPr lang="fa-IR" sz="3300" b="1">
                <a:effectLst>
                  <a:outerShdw blurRad="38100" dist="38100" dir="2700000" algn="tl">
                    <a:srgbClr val="000000"/>
                  </a:outerShdw>
                </a:effectLst>
                <a:cs typeface="B Zar" pitchFamily="2" charset="-78"/>
              </a:rPr>
              <a:t> تأثير محركهاي بيروني است.</a:t>
            </a:r>
            <a:r>
              <a:rPr lang="en-US" sz="3300" b="1">
                <a:effectLst>
                  <a:outerShdw blurRad="38100" dist="38100" dir="2700000" algn="tl">
                    <a:srgbClr val="000000"/>
                  </a:outerShdw>
                </a:effectLst>
                <a:cs typeface="B Zar" pitchFamily="2" charset="-78"/>
              </a:rPr>
              <a:t>S          O         R</a:t>
            </a:r>
            <a:r>
              <a:rPr lang="fa-IR" sz="3300" b="1">
                <a:effectLst>
                  <a:outerShdw blurRad="38100" dist="38100" dir="2700000" algn="tl">
                    <a:srgbClr val="000000"/>
                  </a:outerShdw>
                </a:effectLst>
                <a:cs typeface="B Zar" pitchFamily="2" charset="-78"/>
              </a:rPr>
              <a:t> اينها رفتار آدمي را مانند يك دوربين و ضبط صوت بررسي مي كنند و به دنبال ثبت وقايع هستند.</a:t>
            </a:r>
            <a:r>
              <a:rPr lang="en-US" sz="3300" b="1">
                <a:effectLst>
                  <a:outerShdw blurRad="38100" dist="38100" dir="2700000" algn="tl">
                    <a:srgbClr val="000000"/>
                  </a:outerShdw>
                </a:effectLst>
                <a:cs typeface="B Zar" pitchFamily="2" charset="-78"/>
              </a:rPr>
              <a:t> </a:t>
            </a:r>
            <a:r>
              <a:rPr lang="fa-IR" sz="3300" b="1">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p:txBody>
      </p:sp>
      <p:sp>
        <p:nvSpPr>
          <p:cNvPr id="249861"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cxnSp>
        <p:nvCxnSpPr>
          <p:cNvPr id="249862" name="AutoShape 6"/>
          <p:cNvCxnSpPr>
            <a:cxnSpLocks noChangeShapeType="1"/>
          </p:cNvCxnSpPr>
          <p:nvPr/>
        </p:nvCxnSpPr>
        <p:spPr bwMode="auto">
          <a:xfrm>
            <a:off x="1116013" y="3789363"/>
            <a:ext cx="792162" cy="0"/>
          </a:xfrm>
          <a:prstGeom prst="straightConnector1">
            <a:avLst/>
          </a:prstGeom>
          <a:noFill/>
          <a:ln w="98425">
            <a:solidFill>
              <a:srgbClr val="FFFF00"/>
            </a:solidFill>
            <a:round/>
            <a:headEnd/>
            <a:tailEnd type="triangle" w="med" len="med"/>
          </a:ln>
          <a:effectLst/>
        </p:spPr>
      </p:cxnSp>
      <p:cxnSp>
        <p:nvCxnSpPr>
          <p:cNvPr id="249863" name="AutoShape 7"/>
          <p:cNvCxnSpPr>
            <a:cxnSpLocks noChangeShapeType="1"/>
          </p:cNvCxnSpPr>
          <p:nvPr/>
        </p:nvCxnSpPr>
        <p:spPr bwMode="auto">
          <a:xfrm>
            <a:off x="2555875" y="3789363"/>
            <a:ext cx="792163" cy="0"/>
          </a:xfrm>
          <a:prstGeom prst="straightConnector1">
            <a:avLst/>
          </a:prstGeom>
          <a:noFill/>
          <a:ln w="98425">
            <a:solidFill>
              <a:srgbClr val="FFFF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49862"/>
                                        </p:tgtEl>
                                        <p:attrNameLst>
                                          <p:attrName>style.visibility</p:attrName>
                                        </p:attrNameLst>
                                      </p:cBhvr>
                                      <p:to>
                                        <p:strVal val="visible"/>
                                      </p:to>
                                    </p:set>
                                    <p:animEffect transition="in" filter="circle(in)">
                                      <p:cBhvr>
                                        <p:cTn id="7" dur="2000"/>
                                        <p:tgtEl>
                                          <p:spTgt spid="249862"/>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49863"/>
                                        </p:tgtEl>
                                        <p:attrNameLst>
                                          <p:attrName>style.visibility</p:attrName>
                                        </p:attrNameLst>
                                      </p:cBhvr>
                                      <p:to>
                                        <p:strVal val="visible"/>
                                      </p:to>
                                    </p:set>
                                    <p:animEffect transition="in" filter="circle(in)">
                                      <p:cBhvr>
                                        <p:cTn id="11" dur="2000"/>
                                        <p:tgtEl>
                                          <p:spTgt spid="249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5088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15/ 1/5  -  الگوهاي بينشي :</a:t>
            </a:r>
            <a:r>
              <a:rPr lang="en-US" sz="3600">
                <a:cs typeface="B Zar" pitchFamily="2" charset="-78"/>
              </a:rPr>
              <a:t> </a:t>
            </a:r>
            <a:endParaRPr lang="fa-IR" sz="3600" b="1">
              <a:cs typeface="B Zar" pitchFamily="2" charset="-78"/>
            </a:endParaRPr>
          </a:p>
        </p:txBody>
      </p:sp>
      <p:sp>
        <p:nvSpPr>
          <p:cNvPr id="250884"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4  –  شهودي : </a:t>
            </a: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 انسان موجودي دو بعدي  و  بين زمين و آسمان در تردد است. در زمين احساس و عقل و در آسمان درك و شهود. </a:t>
            </a: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در اينجا يقين جاي احساس و عقل را مي­گيرد. (مكتب اشراق).</a:t>
            </a:r>
          </a:p>
        </p:txBody>
      </p:sp>
      <p:sp>
        <p:nvSpPr>
          <p:cNvPr id="250885"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Oval 2"/>
          <p:cNvSpPr>
            <a:spLocks noChangeArrowheads="1"/>
          </p:cNvSpPr>
          <p:nvPr/>
        </p:nvSpPr>
        <p:spPr bwMode="auto">
          <a:xfrm>
            <a:off x="2286000" y="4343400"/>
            <a:ext cx="4572000" cy="1828800"/>
          </a:xfrm>
          <a:prstGeom prst="ellipse">
            <a:avLst/>
          </a:prstGeom>
          <a:solidFill>
            <a:srgbClr val="00FF00"/>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3300" b="1">
                <a:solidFill>
                  <a:srgbClr val="000000"/>
                </a:solidFill>
                <a:effectLst>
                  <a:outerShdw blurRad="38100" dist="38100" dir="2700000" algn="tl">
                    <a:srgbClr val="FFFFFF"/>
                  </a:outerShdw>
                </a:effectLst>
                <a:cs typeface="B Zar" pitchFamily="2" charset="-78"/>
              </a:rPr>
              <a:t>حرف آن هندي به ارسطو،</a:t>
            </a:r>
          </a:p>
          <a:p>
            <a:pPr algn="ctr"/>
            <a:r>
              <a:rPr lang="fa-IR" sz="3300" b="1">
                <a:solidFill>
                  <a:srgbClr val="000000"/>
                </a:solidFill>
                <a:effectLst>
                  <a:outerShdw blurRad="38100" dist="38100" dir="2700000" algn="tl">
                    <a:srgbClr val="FFFFFF"/>
                  </a:outerShdw>
                </a:effectLst>
                <a:cs typeface="B Zar" pitchFamily="2" charset="-78"/>
              </a:rPr>
              <a:t>كه آدميان :</a:t>
            </a:r>
            <a:r>
              <a:rPr lang="fa-IR" sz="3300">
                <a:solidFill>
                  <a:srgbClr val="000000"/>
                </a:solidFill>
                <a:cs typeface="B Zar" pitchFamily="2" charset="-78"/>
              </a:rPr>
              <a:t> </a:t>
            </a:r>
            <a:r>
              <a:rPr lang="fa-IR" sz="3800">
                <a:solidFill>
                  <a:srgbClr val="000000"/>
                </a:solidFill>
                <a:effectLst>
                  <a:outerShdw blurRad="38100" dist="38100" dir="2700000" algn="tl">
                    <a:srgbClr val="FFFFFF"/>
                  </a:outerShdw>
                </a:effectLst>
                <a:latin typeface="Tahoma" pitchFamily="34" charset="0"/>
              </a:rPr>
              <a:t> </a:t>
            </a:r>
            <a:endParaRPr lang="en-US" sz="3800">
              <a:solidFill>
                <a:srgbClr val="000000"/>
              </a:solidFill>
              <a:effectLst>
                <a:outerShdw blurRad="38100" dist="38100" dir="2700000" algn="tl">
                  <a:srgbClr val="FFFFFF"/>
                </a:outerShdw>
              </a:effectLst>
              <a:latin typeface="Tahoma" pitchFamily="34" charset="0"/>
            </a:endParaRPr>
          </a:p>
        </p:txBody>
      </p:sp>
      <p:sp>
        <p:nvSpPr>
          <p:cNvPr id="252931" name="Oval 3"/>
          <p:cNvSpPr>
            <a:spLocks noChangeArrowheads="1"/>
          </p:cNvSpPr>
          <p:nvPr/>
        </p:nvSpPr>
        <p:spPr bwMode="auto">
          <a:xfrm>
            <a:off x="2411413" y="0"/>
            <a:ext cx="4321175" cy="1828800"/>
          </a:xfrm>
          <a:prstGeom prst="ellipse">
            <a:avLst/>
          </a:prstGeom>
          <a:solidFill>
            <a:srgbClr val="CCFFCC"/>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2800" b="1">
                <a:solidFill>
                  <a:srgbClr val="000000"/>
                </a:solidFill>
                <a:effectLst>
                  <a:outerShdw blurRad="38100" dist="38100" dir="2700000" algn="tl">
                    <a:srgbClr val="FFFFFF"/>
                  </a:outerShdw>
                </a:effectLst>
                <a:cs typeface="B Titr" pitchFamily="2" charset="-78"/>
              </a:rPr>
              <a:t>آنها كه درك مي كنند، انسانند</a:t>
            </a:r>
            <a:endParaRPr lang="en-US" sz="2800" b="1">
              <a:solidFill>
                <a:srgbClr val="000000"/>
              </a:solidFill>
              <a:effectLst>
                <a:outerShdw blurRad="38100" dist="38100" dir="2700000" algn="tl">
                  <a:srgbClr val="FFFFFF"/>
                </a:outerShdw>
              </a:effectLst>
              <a:cs typeface="B Titr" pitchFamily="2" charset="-78"/>
            </a:endParaRPr>
          </a:p>
        </p:txBody>
      </p:sp>
      <p:sp>
        <p:nvSpPr>
          <p:cNvPr id="252932" name="Oval 4"/>
          <p:cNvSpPr>
            <a:spLocks noChangeArrowheads="1"/>
          </p:cNvSpPr>
          <p:nvPr/>
        </p:nvSpPr>
        <p:spPr bwMode="auto">
          <a:xfrm>
            <a:off x="304800" y="1981200"/>
            <a:ext cx="3048000" cy="1828800"/>
          </a:xfrm>
          <a:prstGeom prst="ellipse">
            <a:avLst/>
          </a:prstGeom>
          <a:solidFill>
            <a:srgbClr val="CCFFCC"/>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2700" b="1">
                <a:solidFill>
                  <a:srgbClr val="000000"/>
                </a:solidFill>
                <a:effectLst>
                  <a:outerShdw blurRad="38100" dist="38100" dir="2700000" algn="tl">
                    <a:srgbClr val="FFFFFF"/>
                  </a:outerShdw>
                </a:effectLst>
                <a:cs typeface="B Titr" pitchFamily="2" charset="-78"/>
              </a:rPr>
              <a:t>اقلّ آنها درك مي كنند</a:t>
            </a:r>
            <a:endParaRPr lang="en-US" sz="2700" b="1">
              <a:solidFill>
                <a:srgbClr val="000000"/>
              </a:solidFill>
              <a:effectLst>
                <a:outerShdw blurRad="38100" dist="38100" dir="2700000" algn="tl">
                  <a:srgbClr val="FFFFFF"/>
                </a:outerShdw>
              </a:effectLst>
              <a:cs typeface="B Titr" pitchFamily="2" charset="-78"/>
            </a:endParaRPr>
          </a:p>
        </p:txBody>
      </p:sp>
      <p:sp>
        <p:nvSpPr>
          <p:cNvPr id="252933" name="Oval 5"/>
          <p:cNvSpPr>
            <a:spLocks noChangeArrowheads="1"/>
          </p:cNvSpPr>
          <p:nvPr/>
        </p:nvSpPr>
        <p:spPr bwMode="auto">
          <a:xfrm>
            <a:off x="5795963" y="1828800"/>
            <a:ext cx="3119437" cy="1828800"/>
          </a:xfrm>
          <a:prstGeom prst="ellipse">
            <a:avLst/>
          </a:prstGeom>
          <a:solidFill>
            <a:srgbClr val="CCFFCC"/>
          </a:solidFill>
          <a:ln w="9525">
            <a:solidFill>
              <a:srgbClr val="990000"/>
            </a:solidFill>
            <a:round/>
            <a:headEnd/>
            <a:tailEnd/>
          </a:ln>
          <a:effectLst>
            <a:outerShdw dist="107763" dir="2700000" algn="ctr" rotWithShape="0">
              <a:schemeClr val="bg2">
                <a:alpha val="50000"/>
              </a:schemeClr>
            </a:outerShdw>
          </a:effectLst>
        </p:spPr>
        <p:txBody>
          <a:bodyPr wrap="none" anchor="ctr"/>
          <a:lstStyle/>
          <a:p>
            <a:pPr algn="ctr"/>
            <a:r>
              <a:rPr lang="fa-IR" sz="2700" b="1">
                <a:solidFill>
                  <a:srgbClr val="000000"/>
                </a:solidFill>
                <a:effectLst>
                  <a:outerShdw blurRad="38100" dist="38100" dir="2700000" algn="tl">
                    <a:srgbClr val="FFFFFF"/>
                  </a:outerShdw>
                </a:effectLst>
                <a:cs typeface="B Titr" pitchFamily="2" charset="-78"/>
              </a:rPr>
              <a:t>كمترين آنها مي انديشند</a:t>
            </a:r>
            <a:endParaRPr lang="en-US" sz="2700" b="1">
              <a:solidFill>
                <a:srgbClr val="000000"/>
              </a:solidFill>
              <a:effectLst>
                <a:outerShdw blurRad="38100" dist="38100" dir="2700000" algn="tl">
                  <a:srgbClr val="FFFFFF"/>
                </a:outerShdw>
              </a:effectLst>
              <a:cs typeface="B Titr" pitchFamily="2" charset="-78"/>
            </a:endParaRPr>
          </a:p>
        </p:txBody>
      </p:sp>
      <p:cxnSp>
        <p:nvCxnSpPr>
          <p:cNvPr id="252934" name="AutoShape 6"/>
          <p:cNvCxnSpPr>
            <a:cxnSpLocks noChangeShapeType="1"/>
            <a:stCxn id="252930" idx="0"/>
            <a:endCxn id="252931" idx="4"/>
          </p:cNvCxnSpPr>
          <p:nvPr/>
        </p:nvCxnSpPr>
        <p:spPr bwMode="auto">
          <a:xfrm flipV="1">
            <a:off x="4572000" y="1828800"/>
            <a:ext cx="0" cy="2514600"/>
          </a:xfrm>
          <a:prstGeom prst="straightConnector1">
            <a:avLst/>
          </a:prstGeom>
          <a:noFill/>
          <a:ln w="9525">
            <a:solidFill>
              <a:schemeClr val="tx1"/>
            </a:solidFill>
            <a:round/>
            <a:headEnd/>
            <a:tailEnd type="triangle" w="med" len="med"/>
          </a:ln>
          <a:effectLst/>
        </p:spPr>
      </p:cxnSp>
      <p:cxnSp>
        <p:nvCxnSpPr>
          <p:cNvPr id="252935" name="AutoShape 7"/>
          <p:cNvCxnSpPr>
            <a:cxnSpLocks noChangeShapeType="1"/>
            <a:stCxn id="252930" idx="7"/>
            <a:endCxn id="252933" idx="4"/>
          </p:cNvCxnSpPr>
          <p:nvPr/>
        </p:nvCxnSpPr>
        <p:spPr bwMode="auto">
          <a:xfrm flipV="1">
            <a:off x="6188075" y="3657600"/>
            <a:ext cx="1168400" cy="954088"/>
          </a:xfrm>
          <a:prstGeom prst="straightConnector1">
            <a:avLst/>
          </a:prstGeom>
          <a:noFill/>
          <a:ln w="9525">
            <a:solidFill>
              <a:schemeClr val="tx1"/>
            </a:solidFill>
            <a:prstDash val="dash"/>
            <a:round/>
            <a:headEnd/>
            <a:tailEnd type="triangle" w="med" len="med"/>
          </a:ln>
          <a:effectLst/>
        </p:spPr>
      </p:cxnSp>
      <p:cxnSp>
        <p:nvCxnSpPr>
          <p:cNvPr id="252936" name="AutoShape 8"/>
          <p:cNvCxnSpPr>
            <a:cxnSpLocks noChangeShapeType="1"/>
            <a:stCxn id="252930" idx="1"/>
            <a:endCxn id="252932" idx="4"/>
          </p:cNvCxnSpPr>
          <p:nvPr/>
        </p:nvCxnSpPr>
        <p:spPr bwMode="auto">
          <a:xfrm flipH="1" flipV="1">
            <a:off x="1828800" y="3810000"/>
            <a:ext cx="1127125" cy="801688"/>
          </a:xfrm>
          <a:prstGeom prst="straightConnector1">
            <a:avLst/>
          </a:prstGeom>
          <a:noFill/>
          <a:ln w="9525">
            <a:solidFill>
              <a:schemeClr val="tx1"/>
            </a:solidFill>
            <a:prstDash val="dash"/>
            <a:round/>
            <a:headEnd/>
            <a:tailEnd type="triangle" w="med" len="med"/>
          </a:ln>
          <a:effectLst/>
        </p:spPr>
      </p:cxnSp>
      <p:pic>
        <p:nvPicPr>
          <p:cNvPr id="252939" name="Picture 11">
            <a:hlinkClick r:id="" action="ppaction://media"/>
          </p:cNvPr>
          <p:cNvPicPr>
            <a:picLocks noRot="1" noChangeAspect="1" noChangeArrowheads="1"/>
          </p:cNvPicPr>
          <p:nvPr>
            <a:wavAudioFile r:embed="rId1" name="ringin.wav"/>
          </p:nvPr>
        </p:nvPicPr>
        <p:blipFill>
          <a:blip r:embed="rId3"/>
          <a:srcRect/>
          <a:stretch>
            <a:fillRect/>
          </a:stretch>
        </p:blipFill>
        <p:spPr bwMode="auto">
          <a:xfrm>
            <a:off x="7696200" y="1143000"/>
            <a:ext cx="1588" cy="1588"/>
          </a:xfrm>
          <a:prstGeom prst="rect">
            <a:avLst/>
          </a:prstGeom>
          <a:noFill/>
          <a:ln w="9525">
            <a:noFill/>
            <a:miter lim="800000"/>
            <a:headEnd/>
            <a:tailEnd/>
          </a:ln>
        </p:spPr>
      </p:pic>
    </p:spTree>
  </p:cSld>
  <p:clrMapOvr>
    <a:masterClrMapping/>
  </p:clrMapOvr>
  <p:transition spd="slow" advClick="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52930"/>
                                        </p:tgtEl>
                                        <p:attrNameLst>
                                          <p:attrName>style.visibility</p:attrName>
                                        </p:attrNameLst>
                                      </p:cBhvr>
                                      <p:to>
                                        <p:strVal val="visible"/>
                                      </p:to>
                                    </p:set>
                                    <p:animEffect transition="in" filter="fade">
                                      <p:cBhvr>
                                        <p:cTn id="7" dur="800" decel="100000"/>
                                        <p:tgtEl>
                                          <p:spTgt spid="252930"/>
                                        </p:tgtEl>
                                      </p:cBhvr>
                                    </p:animEffect>
                                    <p:anim calcmode="lin" valueType="num">
                                      <p:cBhvr>
                                        <p:cTn id="8" dur="800" decel="100000" fill="hold"/>
                                        <p:tgtEl>
                                          <p:spTgt spid="252930"/>
                                        </p:tgtEl>
                                        <p:attrNameLst>
                                          <p:attrName>style.rotation</p:attrName>
                                        </p:attrNameLst>
                                      </p:cBhvr>
                                      <p:tavLst>
                                        <p:tav tm="0">
                                          <p:val>
                                            <p:fltVal val="-90"/>
                                          </p:val>
                                        </p:tav>
                                        <p:tav tm="100000">
                                          <p:val>
                                            <p:fltVal val="0"/>
                                          </p:val>
                                        </p:tav>
                                      </p:tavLst>
                                    </p:anim>
                                    <p:anim calcmode="lin" valueType="num">
                                      <p:cBhvr>
                                        <p:cTn id="9" dur="800" decel="100000" fill="hold"/>
                                        <p:tgtEl>
                                          <p:spTgt spid="252930"/>
                                        </p:tgtEl>
                                        <p:attrNameLst>
                                          <p:attrName>ppt_x</p:attrName>
                                        </p:attrNameLst>
                                      </p:cBhvr>
                                      <p:tavLst>
                                        <p:tav tm="0">
                                          <p:val>
                                            <p:strVal val="#ppt_x+0.4"/>
                                          </p:val>
                                        </p:tav>
                                        <p:tav tm="100000">
                                          <p:val>
                                            <p:strVal val="#ppt_x-0.05"/>
                                          </p:val>
                                        </p:tav>
                                      </p:tavLst>
                                    </p:anim>
                                    <p:anim calcmode="lin" valueType="num">
                                      <p:cBhvr>
                                        <p:cTn id="10" dur="800" decel="100000" fill="hold"/>
                                        <p:tgtEl>
                                          <p:spTgt spid="2529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529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52930"/>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252932"/>
                                        </p:tgtEl>
                                        <p:attrNameLst>
                                          <p:attrName>style.visibility</p:attrName>
                                        </p:attrNameLst>
                                      </p:cBhvr>
                                      <p:to>
                                        <p:strVal val="visible"/>
                                      </p:to>
                                    </p:set>
                                    <p:animEffect transition="in" filter="fade">
                                      <p:cBhvr>
                                        <p:cTn id="15" dur="800" decel="100000"/>
                                        <p:tgtEl>
                                          <p:spTgt spid="252932"/>
                                        </p:tgtEl>
                                      </p:cBhvr>
                                    </p:animEffect>
                                    <p:anim calcmode="lin" valueType="num">
                                      <p:cBhvr>
                                        <p:cTn id="16" dur="800" decel="100000" fill="hold"/>
                                        <p:tgtEl>
                                          <p:spTgt spid="252932"/>
                                        </p:tgtEl>
                                        <p:attrNameLst>
                                          <p:attrName>style.rotation</p:attrName>
                                        </p:attrNameLst>
                                      </p:cBhvr>
                                      <p:tavLst>
                                        <p:tav tm="0">
                                          <p:val>
                                            <p:fltVal val="-90"/>
                                          </p:val>
                                        </p:tav>
                                        <p:tav tm="100000">
                                          <p:val>
                                            <p:fltVal val="0"/>
                                          </p:val>
                                        </p:tav>
                                      </p:tavLst>
                                    </p:anim>
                                    <p:anim calcmode="lin" valueType="num">
                                      <p:cBhvr>
                                        <p:cTn id="17" dur="800" decel="100000" fill="hold"/>
                                        <p:tgtEl>
                                          <p:spTgt spid="252932"/>
                                        </p:tgtEl>
                                        <p:attrNameLst>
                                          <p:attrName>ppt_x</p:attrName>
                                        </p:attrNameLst>
                                      </p:cBhvr>
                                      <p:tavLst>
                                        <p:tav tm="0">
                                          <p:val>
                                            <p:strVal val="#ppt_x+0.4"/>
                                          </p:val>
                                        </p:tav>
                                        <p:tav tm="100000">
                                          <p:val>
                                            <p:strVal val="#ppt_x-0.05"/>
                                          </p:val>
                                        </p:tav>
                                      </p:tavLst>
                                    </p:anim>
                                    <p:anim calcmode="lin" valueType="num">
                                      <p:cBhvr>
                                        <p:cTn id="18" dur="800" decel="100000" fill="hold"/>
                                        <p:tgtEl>
                                          <p:spTgt spid="25293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5293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52932"/>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252931"/>
                                        </p:tgtEl>
                                        <p:attrNameLst>
                                          <p:attrName>style.visibility</p:attrName>
                                        </p:attrNameLst>
                                      </p:cBhvr>
                                      <p:to>
                                        <p:strVal val="visible"/>
                                      </p:to>
                                    </p:set>
                                    <p:animEffect transition="in" filter="fade">
                                      <p:cBhvr>
                                        <p:cTn id="23" dur="800" decel="100000"/>
                                        <p:tgtEl>
                                          <p:spTgt spid="252931"/>
                                        </p:tgtEl>
                                      </p:cBhvr>
                                    </p:animEffect>
                                    <p:anim calcmode="lin" valueType="num">
                                      <p:cBhvr>
                                        <p:cTn id="24" dur="800" decel="100000" fill="hold"/>
                                        <p:tgtEl>
                                          <p:spTgt spid="252931"/>
                                        </p:tgtEl>
                                        <p:attrNameLst>
                                          <p:attrName>style.rotation</p:attrName>
                                        </p:attrNameLst>
                                      </p:cBhvr>
                                      <p:tavLst>
                                        <p:tav tm="0">
                                          <p:val>
                                            <p:fltVal val="-90"/>
                                          </p:val>
                                        </p:tav>
                                        <p:tav tm="100000">
                                          <p:val>
                                            <p:fltVal val="0"/>
                                          </p:val>
                                        </p:tav>
                                      </p:tavLst>
                                    </p:anim>
                                    <p:anim calcmode="lin" valueType="num">
                                      <p:cBhvr>
                                        <p:cTn id="25" dur="800" decel="100000" fill="hold"/>
                                        <p:tgtEl>
                                          <p:spTgt spid="252931"/>
                                        </p:tgtEl>
                                        <p:attrNameLst>
                                          <p:attrName>ppt_x</p:attrName>
                                        </p:attrNameLst>
                                      </p:cBhvr>
                                      <p:tavLst>
                                        <p:tav tm="0">
                                          <p:val>
                                            <p:strVal val="#ppt_x+0.4"/>
                                          </p:val>
                                        </p:tav>
                                        <p:tav tm="100000">
                                          <p:val>
                                            <p:strVal val="#ppt_x-0.05"/>
                                          </p:val>
                                        </p:tav>
                                      </p:tavLst>
                                    </p:anim>
                                    <p:anim calcmode="lin" valueType="num">
                                      <p:cBhvr>
                                        <p:cTn id="26" dur="800" decel="100000" fill="hold"/>
                                        <p:tgtEl>
                                          <p:spTgt spid="252931"/>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52931"/>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52931"/>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252933"/>
                                        </p:tgtEl>
                                        <p:attrNameLst>
                                          <p:attrName>style.visibility</p:attrName>
                                        </p:attrNameLst>
                                      </p:cBhvr>
                                      <p:to>
                                        <p:strVal val="visible"/>
                                      </p:to>
                                    </p:set>
                                    <p:animEffect transition="in" filter="fade">
                                      <p:cBhvr>
                                        <p:cTn id="31" dur="800" decel="100000"/>
                                        <p:tgtEl>
                                          <p:spTgt spid="252933"/>
                                        </p:tgtEl>
                                      </p:cBhvr>
                                    </p:animEffect>
                                    <p:anim calcmode="lin" valueType="num">
                                      <p:cBhvr>
                                        <p:cTn id="32" dur="800" decel="100000" fill="hold"/>
                                        <p:tgtEl>
                                          <p:spTgt spid="252933"/>
                                        </p:tgtEl>
                                        <p:attrNameLst>
                                          <p:attrName>style.rotation</p:attrName>
                                        </p:attrNameLst>
                                      </p:cBhvr>
                                      <p:tavLst>
                                        <p:tav tm="0">
                                          <p:val>
                                            <p:fltVal val="-90"/>
                                          </p:val>
                                        </p:tav>
                                        <p:tav tm="100000">
                                          <p:val>
                                            <p:fltVal val="0"/>
                                          </p:val>
                                        </p:tav>
                                      </p:tavLst>
                                    </p:anim>
                                    <p:anim calcmode="lin" valueType="num">
                                      <p:cBhvr>
                                        <p:cTn id="33" dur="800" decel="100000" fill="hold"/>
                                        <p:tgtEl>
                                          <p:spTgt spid="252933"/>
                                        </p:tgtEl>
                                        <p:attrNameLst>
                                          <p:attrName>ppt_x</p:attrName>
                                        </p:attrNameLst>
                                      </p:cBhvr>
                                      <p:tavLst>
                                        <p:tav tm="0">
                                          <p:val>
                                            <p:strVal val="#ppt_x+0.4"/>
                                          </p:val>
                                        </p:tav>
                                        <p:tav tm="100000">
                                          <p:val>
                                            <p:strVal val="#ppt_x-0.05"/>
                                          </p:val>
                                        </p:tav>
                                      </p:tavLst>
                                    </p:anim>
                                    <p:anim calcmode="lin" valueType="num">
                                      <p:cBhvr>
                                        <p:cTn id="34" dur="800" decel="100000" fill="hold"/>
                                        <p:tgtEl>
                                          <p:spTgt spid="252933"/>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52933"/>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52933"/>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52936"/>
                                        </p:tgtEl>
                                        <p:attrNameLst>
                                          <p:attrName>style.visibility</p:attrName>
                                        </p:attrNameLst>
                                      </p:cBhvr>
                                      <p:to>
                                        <p:strVal val="visible"/>
                                      </p:to>
                                    </p:set>
                                    <p:animEffect transition="in" filter="wipe(down)">
                                      <p:cBhvr>
                                        <p:cTn id="41" dur="2000"/>
                                        <p:tgtEl>
                                          <p:spTgt spid="252936"/>
                                        </p:tgtEl>
                                      </p:cBhvr>
                                    </p:animEffect>
                                  </p:childTnLst>
                                </p:cTn>
                              </p:par>
                              <p:par>
                                <p:cTn id="42" presetID="22" presetClass="entr" presetSubtype="4" fill="hold" nodeType="withEffect">
                                  <p:stCondLst>
                                    <p:cond delay="0"/>
                                  </p:stCondLst>
                                  <p:childTnLst>
                                    <p:set>
                                      <p:cBhvr>
                                        <p:cTn id="43" dur="1" fill="hold">
                                          <p:stCondLst>
                                            <p:cond delay="0"/>
                                          </p:stCondLst>
                                        </p:cTn>
                                        <p:tgtEl>
                                          <p:spTgt spid="252934"/>
                                        </p:tgtEl>
                                        <p:attrNameLst>
                                          <p:attrName>style.visibility</p:attrName>
                                        </p:attrNameLst>
                                      </p:cBhvr>
                                      <p:to>
                                        <p:strVal val="visible"/>
                                      </p:to>
                                    </p:set>
                                    <p:animEffect transition="in" filter="wipe(down)">
                                      <p:cBhvr>
                                        <p:cTn id="44" dur="2000"/>
                                        <p:tgtEl>
                                          <p:spTgt spid="252934"/>
                                        </p:tgtEl>
                                      </p:cBhvr>
                                    </p:animEffect>
                                  </p:childTnLst>
                                </p:cTn>
                              </p:par>
                              <p:par>
                                <p:cTn id="45" presetID="22" presetClass="entr" presetSubtype="4" fill="hold" nodeType="withEffect">
                                  <p:stCondLst>
                                    <p:cond delay="0"/>
                                  </p:stCondLst>
                                  <p:childTnLst>
                                    <p:set>
                                      <p:cBhvr>
                                        <p:cTn id="46" dur="1" fill="hold">
                                          <p:stCondLst>
                                            <p:cond delay="0"/>
                                          </p:stCondLst>
                                        </p:cTn>
                                        <p:tgtEl>
                                          <p:spTgt spid="252935"/>
                                        </p:tgtEl>
                                        <p:attrNameLst>
                                          <p:attrName>style.visibility</p:attrName>
                                        </p:attrNameLst>
                                      </p:cBhvr>
                                      <p:to>
                                        <p:strVal val="visible"/>
                                      </p:to>
                                    </p:set>
                                    <p:animEffect transition="in" filter="wipe(down)">
                                      <p:cBhvr>
                                        <p:cTn id="47" dur="2000"/>
                                        <p:tgtEl>
                                          <p:spTgt spid="252935"/>
                                        </p:tgtEl>
                                      </p:cBhvr>
                                    </p:animEffect>
                                  </p:childTnLst>
                                </p:cTn>
                              </p:par>
                            </p:childTnLst>
                          </p:cTn>
                        </p:par>
                        <p:par>
                          <p:cTn id="48" fill="hold">
                            <p:stCondLst>
                              <p:cond delay="2000"/>
                            </p:stCondLst>
                            <p:childTnLst>
                              <p:par>
                                <p:cTn id="49" presetID="1" presetClass="mediacall" presetSubtype="0" fill="hold" nodeType="afterEffect">
                                  <p:stCondLst>
                                    <p:cond delay="300000"/>
                                  </p:stCondLst>
                                  <p:childTnLst>
                                    <p:cmd type="call" cmd="playFrom(0.0)">
                                      <p:cBhvr>
                                        <p:cTn id="50" dur="906" fill="hold"/>
                                        <p:tgtEl>
                                          <p:spTgt spid="25293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showWhenStopped="0">
                <p:cTn id="51" fill="hold" display="0">
                  <p:stCondLst>
                    <p:cond delay="indefinite"/>
                  </p:stCondLst>
                  <p:endCondLst>
                    <p:cond evt="onNext" delay="0">
                      <p:tgtEl>
                        <p:sldTgt/>
                      </p:tgtEl>
                    </p:cond>
                    <p:cond evt="onPrev" delay="0">
                      <p:tgtEl>
                        <p:sldTgt/>
                      </p:tgtEl>
                    </p:cond>
                    <p:cond evt="onStopAudio" delay="0">
                      <p:tgtEl>
                        <p:sldTgt/>
                      </p:tgtEl>
                    </p:cond>
                  </p:endCondLst>
                </p:cTn>
                <p:tgtEl>
                  <p:spTgt spid="252939"/>
                </p:tgtEl>
              </p:cMediaNode>
            </p:audio>
          </p:childTnLst>
        </p:cTn>
      </p:par>
    </p:tnLst>
    <p:bldLst>
      <p:bldP spid="252930" grpId="0" animBg="1"/>
      <p:bldP spid="252931" grpId="0" animBg="1"/>
      <p:bldP spid="252932" grpId="0" animBg="1"/>
      <p:bldP spid="25293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5395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16/ 1/5  - پايه اساسي بينش ها : </a:t>
            </a:r>
          </a:p>
        </p:txBody>
      </p:sp>
      <p:sp>
        <p:nvSpPr>
          <p:cNvPr id="253956"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300" b="1">
              <a:solidFill>
                <a:srgbClr val="E4F91D"/>
              </a:solidFill>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solidFill>
                  <a:srgbClr val="E4F91D"/>
                </a:solidFill>
                <a:effectLst>
                  <a:outerShdw blurRad="38100" dist="38100" dir="2700000" algn="tl">
                    <a:srgbClr val="000000"/>
                  </a:outerShdw>
                </a:effectLst>
                <a:cs typeface="B Titr" pitchFamily="2" charset="-78"/>
              </a:rPr>
              <a:t>1 –  عقل گرايان(راسيوناليسم) :</a:t>
            </a:r>
            <a:r>
              <a:rPr lang="fa-IR" sz="3200" b="1">
                <a:effectLst>
                  <a:outerShdw blurRad="38100" dist="38100" dir="2700000" algn="tl">
                    <a:srgbClr val="000000"/>
                  </a:outerShdw>
                </a:effectLst>
                <a:cs typeface="B Zar" pitchFamily="2" charset="-78"/>
              </a:rPr>
              <a:t> عقل تنها ابزار شناخت است و مصلحت را مي فهمد.  </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solidFill>
                  <a:srgbClr val="E4F91D"/>
                </a:solidFill>
                <a:effectLst>
                  <a:outerShdw blurRad="38100" dist="38100" dir="2700000" algn="tl">
                    <a:srgbClr val="000000"/>
                  </a:outerShdw>
                </a:effectLst>
                <a:cs typeface="B Titr" pitchFamily="2" charset="-78"/>
              </a:rPr>
              <a:t>2 –  عمل گرايان(پراگماتيسم) : </a:t>
            </a:r>
            <a:r>
              <a:rPr lang="fa-IR" sz="3200" b="1">
                <a:effectLst>
                  <a:outerShdw blurRad="38100" dist="38100" dir="2700000" algn="tl">
                    <a:srgbClr val="000000"/>
                  </a:outerShdw>
                </a:effectLst>
                <a:cs typeface="B Zar" pitchFamily="2" charset="-78"/>
              </a:rPr>
              <a:t> به جاي پرداختن به اصول، بايد  به غايت فكر كرد.</a:t>
            </a:r>
            <a:endParaRPr lang="fa-IR" sz="3300" b="1">
              <a:effectLst>
                <a:outerShdw blurRad="38100" dist="38100" dir="2700000" algn="tl">
                  <a:srgbClr val="000000"/>
                </a:outerShdw>
              </a:effectLst>
              <a:cs typeface="B Zar" pitchFamily="2" charset="-78"/>
            </a:endParaRPr>
          </a:p>
        </p:txBody>
      </p:sp>
      <p:sp>
        <p:nvSpPr>
          <p:cNvPr id="253957"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
        <p:nvSpPr>
          <p:cNvPr id="253959" name="AutoShape 7"/>
          <p:cNvSpPr>
            <a:spLocks/>
          </p:cNvSpPr>
          <p:nvPr/>
        </p:nvSpPr>
        <p:spPr bwMode="auto">
          <a:xfrm rot="16200000">
            <a:off x="4392613" y="-350838"/>
            <a:ext cx="287338" cy="5256213"/>
          </a:xfrm>
          <a:prstGeom prst="rightBrace">
            <a:avLst>
              <a:gd name="adj1" fmla="val 152440"/>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5600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16/ 1/5  - پايه اساسي بينش ها : </a:t>
            </a:r>
          </a:p>
        </p:txBody>
      </p:sp>
      <p:sp>
        <p:nvSpPr>
          <p:cNvPr id="256004" name="Rectangle 4"/>
          <p:cNvSpPr>
            <a:spLocks noChangeArrowheads="1"/>
          </p:cNvSpPr>
          <p:nvPr/>
        </p:nvSpPr>
        <p:spPr bwMode="auto">
          <a:xfrm>
            <a:off x="457200" y="2276475"/>
            <a:ext cx="7643813" cy="36734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2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solidFill>
                  <a:srgbClr val="E4F91D"/>
                </a:solidFill>
                <a:effectLst>
                  <a:outerShdw blurRad="38100" dist="38100" dir="2700000" algn="tl">
                    <a:srgbClr val="000000"/>
                  </a:outerShdw>
                </a:effectLst>
                <a:cs typeface="B Titr" pitchFamily="2" charset="-78"/>
              </a:rPr>
              <a:t>3 – جزم گرا (دگماتيسم) :</a:t>
            </a:r>
            <a:r>
              <a:rPr lang="fa-IR" sz="3200" b="1">
                <a:effectLst>
                  <a:outerShdw blurRad="38100" dist="38100" dir="2700000" algn="tl">
                    <a:srgbClr val="000000"/>
                  </a:outerShdw>
                </a:effectLst>
                <a:cs typeface="B Zar" pitchFamily="2" charset="-78"/>
              </a:rPr>
              <a:t> ايمان بدون عقل. مانند مسيحيت تحريف شده. </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solidFill>
                  <a:srgbClr val="E4F91D"/>
                </a:solidFill>
                <a:effectLst>
                  <a:outerShdw blurRad="38100" dist="38100" dir="2700000" algn="tl">
                    <a:srgbClr val="000000"/>
                  </a:outerShdw>
                </a:effectLst>
                <a:cs typeface="B Titr" pitchFamily="2" charset="-78"/>
              </a:rPr>
              <a:t>4 –  فرآيند بينش ها : </a:t>
            </a:r>
            <a:r>
              <a:rPr lang="fa-IR" sz="3200" b="1">
                <a:effectLst>
                  <a:outerShdw blurRad="38100" dist="38100" dir="2700000" algn="tl">
                    <a:srgbClr val="000000"/>
                  </a:outerShdw>
                </a:effectLst>
                <a:cs typeface="B Zar" pitchFamily="2" charset="-78"/>
              </a:rPr>
              <a:t>(تلفيق عنصر ايمان و علم و عمل) شهيد مطهري در كتاب «انسان و ايمان»</a:t>
            </a:r>
            <a:r>
              <a:rPr lang="en-US" sz="3200">
                <a:effectLst>
                  <a:outerShdw blurRad="38100" dist="38100" dir="2700000" algn="tl">
                    <a:srgbClr val="000000"/>
                  </a:outerShdw>
                </a:effectLst>
                <a:cs typeface="B Zar" pitchFamily="2" charset="-78"/>
              </a:rPr>
              <a:t> </a:t>
            </a:r>
            <a:endParaRPr lang="fa-IR" sz="3200">
              <a:effectLst>
                <a:outerShdw blurRad="38100" dist="38100" dir="2700000" algn="tl">
                  <a:srgbClr val="000000"/>
                </a:outerShdw>
              </a:effectLst>
              <a:cs typeface="B Zar" pitchFamily="2" charset="-78"/>
            </a:endParaRPr>
          </a:p>
        </p:txBody>
      </p:sp>
      <p:sp>
        <p:nvSpPr>
          <p:cNvPr id="256005"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
        <p:nvSpPr>
          <p:cNvPr id="256006" name="AutoShape 6"/>
          <p:cNvSpPr>
            <a:spLocks/>
          </p:cNvSpPr>
          <p:nvPr/>
        </p:nvSpPr>
        <p:spPr bwMode="auto">
          <a:xfrm rot="16200000">
            <a:off x="4392613" y="-350838"/>
            <a:ext cx="287338" cy="5256213"/>
          </a:xfrm>
          <a:prstGeom prst="rightBrace">
            <a:avLst>
              <a:gd name="adj1" fmla="val 152440"/>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a:xfrm>
            <a:off x="457200" y="274638"/>
            <a:ext cx="8229600" cy="1143000"/>
          </a:xfrm>
          <a:solidFill>
            <a:schemeClr val="folHlink"/>
          </a:solidFill>
          <a:ln/>
        </p:spPr>
        <p:txBody>
          <a:bodyPr/>
          <a:lstStyle/>
          <a:p>
            <a:r>
              <a:rPr lang="fa-IR" b="1">
                <a:cs typeface="B Titr" pitchFamily="2" charset="-78"/>
              </a:rPr>
              <a:t>هدفهای دقیق یادگیری</a:t>
            </a:r>
            <a:endParaRPr lang="en-US" b="1">
              <a:cs typeface="B Titr" pitchFamily="2" charset="-78"/>
            </a:endParaRPr>
          </a:p>
        </p:txBody>
      </p:sp>
      <p:sp>
        <p:nvSpPr>
          <p:cNvPr id="97286" name="Rectangle 6"/>
          <p:cNvSpPr>
            <a:spLocks noGrp="1" noChangeArrowheads="1"/>
          </p:cNvSpPr>
          <p:nvPr>
            <p:ph type="body" idx="1"/>
          </p:nvPr>
        </p:nvSpPr>
        <p:spPr>
          <a:xfrm>
            <a:off x="457200" y="1600200"/>
            <a:ext cx="8229600" cy="4525963"/>
          </a:xfrm>
          <a:solidFill>
            <a:schemeClr val="accent1"/>
          </a:solidFill>
          <a:ln>
            <a:solidFill>
              <a:schemeClr val="accent1"/>
            </a:solidFill>
          </a:ln>
        </p:spPr>
        <p:txBody>
          <a:bodyPr/>
          <a:lstStyle/>
          <a:p>
            <a:endParaRPr lang="fa-IR" b="1"/>
          </a:p>
          <a:p>
            <a:r>
              <a:rPr lang="fa-IR" b="1"/>
              <a:t>از خواننده انتظار می رود پس از مطالعه و یادگیری این بحث بتواند :</a:t>
            </a:r>
          </a:p>
          <a:p>
            <a:r>
              <a:rPr lang="fa-IR" b="1"/>
              <a:t>اهمیت و ضرورت تحلیل سیاسی را  بیان کند و مفاهیم مرتبط را به اختصار توضیح دهد </a:t>
            </a:r>
          </a:p>
          <a:p>
            <a:r>
              <a:rPr lang="fa-IR" b="1"/>
              <a:t>مراحل تحلیل سیاسی را نام ببرد.</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5805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17/ 1/5  - چند سؤال در پايان بحث بينش ها : </a:t>
            </a:r>
          </a:p>
        </p:txBody>
      </p:sp>
      <p:sp>
        <p:nvSpPr>
          <p:cNvPr id="258052" name="Rectangle 4"/>
          <p:cNvSpPr>
            <a:spLocks noChangeArrowheads="1"/>
          </p:cNvSpPr>
          <p:nvPr/>
        </p:nvSpPr>
        <p:spPr bwMode="auto">
          <a:xfrm>
            <a:off x="468313" y="2276475"/>
            <a:ext cx="7643812" cy="41052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200" b="1">
              <a:solidFill>
                <a:srgbClr val="E4F91D"/>
              </a:solidFill>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1 –  چگونه مي توان راه درست انديشيدن را براي كسب شناخت فراگرفت؟</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2 – آيا شناخت يعني حاصل انعكاس اشياء؟</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3 –  آيا عقل تنها وسيله مطمئن شناخت است؟</a:t>
            </a:r>
          </a:p>
        </p:txBody>
      </p:sp>
      <p:sp>
        <p:nvSpPr>
          <p:cNvPr id="258053"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5907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17/ 1/5  - چند سؤال در پايان بحث بينش ها : </a:t>
            </a:r>
          </a:p>
        </p:txBody>
      </p:sp>
      <p:sp>
        <p:nvSpPr>
          <p:cNvPr id="259076" name="Rectangle 4"/>
          <p:cNvSpPr>
            <a:spLocks noChangeArrowheads="1"/>
          </p:cNvSpPr>
          <p:nvPr/>
        </p:nvSpPr>
        <p:spPr bwMode="auto">
          <a:xfrm>
            <a:off x="457200" y="2276475"/>
            <a:ext cx="7643813" cy="4032250"/>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4 –  آيا عقل در درون خودش مطلق است يا</a:t>
            </a:r>
          </a:p>
          <a:p>
            <a:pPr marL="342900" indent="-342900">
              <a:spcBef>
                <a:spcPct val="20000"/>
              </a:spcBef>
              <a:buClr>
                <a:schemeClr val="hlink"/>
              </a:buClr>
              <a:buSzPct val="90000"/>
              <a:buFont typeface="Wingdings" pitchFamily="2" charset="2"/>
              <a:buNone/>
            </a:pPr>
            <a:r>
              <a:rPr lang="fa-IR" sz="3200" b="1">
                <a:effectLst>
                  <a:outerShdw blurRad="38100" dist="38100" dir="2700000" algn="tl">
                    <a:srgbClr val="000000"/>
                  </a:outerShdw>
                </a:effectLst>
                <a:cs typeface="B Titr" pitchFamily="2" charset="-78"/>
              </a:rPr>
              <a:t> فنا پذير؟</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5 – آيا شناخت همان كشف و شهود است؟</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Tit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Titr" pitchFamily="2" charset="-78"/>
              </a:rPr>
              <a:t>6 – شناخت اكتسابي يا فطري است؟ (</a:t>
            </a:r>
            <a:r>
              <a:rPr lang="fa-IR" sz="2400" b="1">
                <a:effectLst>
                  <a:outerShdw blurRad="38100" dist="38100" dir="2700000" algn="tl">
                    <a:srgbClr val="000000"/>
                  </a:outerShdw>
                </a:effectLst>
                <a:cs typeface="B Titr" pitchFamily="2" charset="-78"/>
              </a:rPr>
              <a:t>حرف افلاطون فطري است</a:t>
            </a:r>
            <a:r>
              <a:rPr lang="fa-IR" sz="3200" b="1">
                <a:effectLst>
                  <a:outerShdw blurRad="38100" dist="38100" dir="2700000" algn="tl">
                    <a:srgbClr val="000000"/>
                  </a:outerShdw>
                </a:effectLst>
                <a:cs typeface="B Titr" pitchFamily="2" charset="-78"/>
              </a:rPr>
              <a:t>).</a:t>
            </a:r>
            <a:r>
              <a:rPr lang="en-US" sz="3200">
                <a:effectLst>
                  <a:outerShdw blurRad="38100" dist="38100" dir="2700000" algn="tl">
                    <a:srgbClr val="000000"/>
                  </a:outerShdw>
                </a:effectLst>
                <a:cs typeface="B Titr" pitchFamily="2" charset="-78"/>
              </a:rPr>
              <a:t> </a:t>
            </a:r>
            <a:endParaRPr lang="fa-IR" sz="3200">
              <a:effectLst>
                <a:outerShdw blurRad="38100" dist="38100" dir="2700000" algn="tl">
                  <a:srgbClr val="000000"/>
                </a:outerShdw>
              </a:effectLst>
              <a:cs typeface="B Titr" pitchFamily="2" charset="-78"/>
            </a:endParaRPr>
          </a:p>
        </p:txBody>
      </p:sp>
      <p:sp>
        <p:nvSpPr>
          <p:cNvPr id="259077" name="Line 5"/>
          <p:cNvSpPr>
            <a:spLocks noChangeShapeType="1"/>
          </p:cNvSpPr>
          <p:nvPr/>
        </p:nvSpPr>
        <p:spPr bwMode="auto">
          <a:xfrm flipH="1" flipV="1">
            <a:off x="2222500" y="8890000"/>
            <a:ext cx="228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112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 17/ 1/5  - چند سؤال در پايان بحث بينش ها :</a:t>
            </a:r>
          </a:p>
        </p:txBody>
      </p:sp>
      <p:sp>
        <p:nvSpPr>
          <p:cNvPr id="261124" name="Rectangle 4"/>
          <p:cNvSpPr>
            <a:spLocks noChangeArrowheads="1"/>
          </p:cNvSpPr>
          <p:nvPr/>
        </p:nvSpPr>
        <p:spPr bwMode="auto">
          <a:xfrm>
            <a:off x="457200" y="2276475"/>
            <a:ext cx="7643813" cy="432117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solidFill>
                  <a:srgbClr val="E4F91D"/>
                </a:solidFill>
                <a:effectLst>
                  <a:outerShdw blurRad="38100" dist="38100" dir="2700000" algn="tl">
                    <a:srgbClr val="000000"/>
                  </a:outerShdw>
                </a:effectLst>
                <a:cs typeface="B Zar" pitchFamily="2" charset="-78"/>
              </a:rPr>
              <a:t>جواب:</a:t>
            </a:r>
            <a:endParaRPr lang="fa-IR" sz="2800">
              <a:solidFill>
                <a:srgbClr val="E4F91D"/>
              </a:solidFill>
              <a:effectLst>
                <a:outerShdw blurRad="38100" dist="38100" dir="2700000" algn="tl">
                  <a:srgbClr val="000000"/>
                </a:outerShdw>
              </a:effectLst>
              <a:cs typeface="B Zar" pitchFamily="2" charset="-78"/>
            </a:endParaRPr>
          </a:p>
        </p:txBody>
      </p:sp>
      <p:sp>
        <p:nvSpPr>
          <p:cNvPr id="261125"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827088" y="3068638"/>
            <a:ext cx="6985000" cy="32400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800" b="1">
                <a:solidFill>
                  <a:srgbClr val="000000"/>
                </a:solidFill>
                <a:effectLst>
                  <a:outerShdw blurRad="38100" dist="38100" dir="2700000" algn="tl">
                    <a:srgbClr val="FFFFFF"/>
                  </a:outerShdw>
                </a:effectLst>
                <a:cs typeface="B Zar" pitchFamily="2" charset="-78"/>
              </a:rPr>
              <a:t>در جواب به اين سؤالات بايد به مباحث پيرامون</a:t>
            </a:r>
          </a:p>
          <a:p>
            <a:pPr marL="342900" indent="-342900"/>
            <a:endParaRPr lang="fa-IR" sz="2800" b="1">
              <a:solidFill>
                <a:srgbClr val="000000"/>
              </a:solidFill>
              <a:effectLst>
                <a:outerShdw blurRad="38100" dist="38100" dir="2700000" algn="tl">
                  <a:srgbClr val="FFFFFF"/>
                </a:outerShdw>
              </a:effectLst>
              <a:cs typeface="B Zar" pitchFamily="2" charset="-78"/>
            </a:endParaRPr>
          </a:p>
          <a:p>
            <a:pPr marL="342900" indent="-342900"/>
            <a:r>
              <a:rPr lang="fa-IR" sz="2800" b="1">
                <a:solidFill>
                  <a:srgbClr val="000000"/>
                </a:solidFill>
                <a:effectLst>
                  <a:outerShdw blurRad="38100" dist="38100" dir="2700000" algn="tl">
                    <a:srgbClr val="FFFFFF"/>
                  </a:outerShdw>
                </a:effectLst>
                <a:cs typeface="B Zar" pitchFamily="2" charset="-78"/>
              </a:rPr>
              <a:t>روش (</a:t>
            </a:r>
            <a:r>
              <a:rPr lang="en-US" sz="2800" b="1">
                <a:solidFill>
                  <a:srgbClr val="000000"/>
                </a:solidFill>
                <a:effectLst>
                  <a:outerShdw blurRad="38100" dist="38100" dir="2700000" algn="tl">
                    <a:srgbClr val="FFFFFF"/>
                  </a:outerShdw>
                </a:effectLst>
                <a:cs typeface="B Zar" pitchFamily="2" charset="-78"/>
              </a:rPr>
              <a:t>Method</a:t>
            </a:r>
            <a:r>
              <a:rPr lang="fa-IR" sz="2800" b="1">
                <a:solidFill>
                  <a:srgbClr val="000000"/>
                </a:solidFill>
                <a:effectLst>
                  <a:outerShdw blurRad="38100" dist="38100" dir="2700000" algn="tl">
                    <a:srgbClr val="FFFFFF"/>
                  </a:outerShdw>
                </a:effectLst>
                <a:cs typeface="B Zar" pitchFamily="2" charset="-78"/>
              </a:rPr>
              <a:t>) پرداخت. </a:t>
            </a:r>
          </a:p>
          <a:p>
            <a:pPr marL="342900" indent="-342900"/>
            <a:endParaRPr lang="fa-IR" sz="2800" b="1">
              <a:solidFill>
                <a:srgbClr val="000000"/>
              </a:solidFill>
              <a:effectLst>
                <a:outerShdw blurRad="38100" dist="38100" dir="2700000" algn="tl">
                  <a:srgbClr val="FFFFFF"/>
                </a:outerShdw>
              </a:effectLst>
              <a:cs typeface="B Zar" pitchFamily="2" charset="-78"/>
            </a:endParaRPr>
          </a:p>
          <a:p>
            <a:pPr marL="342900" indent="-342900"/>
            <a:r>
              <a:rPr lang="fa-IR" sz="2800" b="1">
                <a:solidFill>
                  <a:srgbClr val="000000"/>
                </a:solidFill>
                <a:effectLst>
                  <a:outerShdw blurRad="38100" dist="38100" dir="2700000" algn="tl">
                    <a:srgbClr val="FFFFFF"/>
                  </a:outerShdw>
                </a:effectLst>
                <a:cs typeface="B Zar" pitchFamily="2" charset="-78"/>
              </a:rPr>
              <a:t>"بهره گيري از روش براي رسيدن به شناخت واقعي"</a:t>
            </a:r>
            <a:endParaRPr lang="en-US" sz="2800">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214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214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1/ 2/5  -  روش همان طريقي است كه تحليل گر در تبيين پديده هاي سياسي برمي گزيند.</a:t>
            </a:r>
          </a:p>
          <a:p>
            <a:pPr marL="342900" indent="-342900">
              <a:spcBef>
                <a:spcPct val="20000"/>
              </a:spcBef>
              <a:buClr>
                <a:schemeClr val="hlink"/>
              </a:buClr>
              <a:buSzPct val="90000"/>
              <a:buFont typeface="Wingdings" pitchFamily="2" charset="2"/>
              <a:buNone/>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2/ 2/5  -  اهميت روش به اين است كه روش ابزار درست انديشيدن است و شناخت بدون روش صحيح، دانش بدون نظم است. كه ذهن را خسته مي كند.</a:t>
            </a:r>
            <a:r>
              <a:rPr lang="en-US" sz="3300">
                <a:effectLst>
                  <a:outerShdw blurRad="38100" dist="38100" dir="2700000" algn="tl">
                    <a:srgbClr val="000000"/>
                  </a:outerShdw>
                </a:effectLst>
                <a:cs typeface="B Zar" pitchFamily="2" charset="-78"/>
              </a:rPr>
              <a:t> </a:t>
            </a:r>
            <a:endParaRPr lang="fa-IR" sz="33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317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317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3/ 2/5  -  طبقه بندي روش ها : </a:t>
            </a:r>
          </a:p>
          <a:p>
            <a:pPr marL="342900" indent="-342900">
              <a:spcBef>
                <a:spcPct val="20000"/>
              </a:spcBef>
              <a:buClr>
                <a:schemeClr val="hlink"/>
              </a:buClr>
              <a:buSzPct val="90000"/>
              <a:buFont typeface="Wingdings" pitchFamily="2" charset="2"/>
              <a:buBlip>
                <a:blip r:embed="rId2"/>
              </a:buBlip>
            </a:pPr>
            <a:r>
              <a:rPr lang="fa-IR" sz="3100" b="1">
                <a:effectLst>
                  <a:outerShdw blurRad="38100" dist="38100" dir="2700000" algn="tl">
                    <a:srgbClr val="000000"/>
                  </a:outerShdw>
                </a:effectLst>
                <a:cs typeface="B Zar" pitchFamily="2" charset="-78"/>
              </a:rPr>
              <a:t>1 –  امروزه يكي از كارهاي سخت در تحليل پديده هاي سياسي، اتخاذ روش درست براي شناخت و تحليل پديده هاي سياسي است. </a:t>
            </a:r>
          </a:p>
          <a:p>
            <a:pPr marL="342900" indent="-342900">
              <a:spcBef>
                <a:spcPct val="20000"/>
              </a:spcBef>
              <a:buClr>
                <a:schemeClr val="hlink"/>
              </a:buClr>
              <a:buSzPct val="90000"/>
              <a:buFont typeface="Wingdings" pitchFamily="2" charset="2"/>
              <a:buNone/>
            </a:pPr>
            <a:endParaRPr lang="fa-IR" sz="31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100" b="1">
                <a:effectLst>
                  <a:outerShdw blurRad="38100" dist="38100" dir="2700000" algn="tl">
                    <a:srgbClr val="000000"/>
                  </a:outerShdw>
                </a:effectLst>
                <a:cs typeface="B Zar" pitchFamily="2" charset="-78"/>
              </a:rPr>
              <a:t>2 –  امروزه با نوعي كثرت گرايي روش شناختي در قلمرو تحليل سياسي سروكار داريم. پس روش شناسي(</a:t>
            </a:r>
            <a:r>
              <a:rPr lang="en-US" sz="3100" b="1">
                <a:effectLst>
                  <a:outerShdw blurRad="38100" dist="38100" dir="2700000" algn="tl">
                    <a:srgbClr val="000000"/>
                  </a:outerShdw>
                </a:effectLst>
                <a:cs typeface="B Zar" pitchFamily="2" charset="-78"/>
              </a:rPr>
              <a:t>Methodology</a:t>
            </a:r>
            <a:r>
              <a:rPr lang="fa-IR" sz="3100" b="1">
                <a:effectLst>
                  <a:outerShdw blurRad="38100" dist="38100" dir="2700000" algn="tl">
                    <a:srgbClr val="000000"/>
                  </a:outerShdw>
                </a:effectLst>
                <a:cs typeface="B Zar" pitchFamily="2" charset="-78"/>
              </a:rPr>
              <a:t>) خيلي مهم است.</a:t>
            </a:r>
            <a:r>
              <a:rPr lang="en-US" sz="3100">
                <a:effectLst>
                  <a:outerShdw blurRad="38100" dist="38100" dir="2700000" algn="tl">
                    <a:srgbClr val="000000"/>
                  </a:outerShdw>
                </a:effectLst>
                <a:cs typeface="B Zar" pitchFamily="2" charset="-78"/>
              </a:rPr>
              <a:t> </a:t>
            </a:r>
            <a:endParaRPr lang="fa-IR" sz="31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419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419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3/ 2/5  -  طبقه بندي روش ها : </a:t>
            </a:r>
          </a:p>
          <a:p>
            <a:pPr marL="342900" indent="-342900">
              <a:spcBef>
                <a:spcPct val="20000"/>
              </a:spcBef>
              <a:buClr>
                <a:schemeClr val="hlink"/>
              </a:buClr>
              <a:buSzPct val="90000"/>
              <a:buFont typeface="Wingdings" pitchFamily="2" charset="2"/>
              <a:buBlip>
                <a:blip r:embed="rId2"/>
              </a:buBlip>
            </a:pPr>
            <a:r>
              <a:rPr lang="fa-IR" sz="3100" b="1">
                <a:solidFill>
                  <a:srgbClr val="F7621F"/>
                </a:solidFill>
                <a:effectLst>
                  <a:outerShdw blurRad="38100" dist="38100" dir="2700000" algn="tl">
                    <a:srgbClr val="000000"/>
                  </a:outerShdw>
                </a:effectLst>
                <a:cs typeface="B Zar" pitchFamily="2" charset="-78"/>
              </a:rPr>
              <a:t>3 –  انواع روش ها :</a:t>
            </a: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(البته روشهايي چون، انتقادي، تركيبي، انتزاعي، تطبيقي، فلسفي، كثرت گرا، توسعه گرا، وجودگرا، انسان گرا، ساختارگرا، عام گرا، خاص گرا، مشاهده گرا، تبيين گرا، كل نگر، جزء نگر، آزمون و خطا همواره در تحليل پديده هاي اجتماعي مورد بهره برداري قرار گرفته اند).</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521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dirty="0">
                <a:cs typeface="B Zar" pitchFamily="2" charset="-78"/>
              </a:rPr>
              <a:t>2/5  –  روش (</a:t>
            </a:r>
            <a:r>
              <a:rPr lang="en-US" sz="2800" b="1" dirty="0">
                <a:cs typeface="B Zar" pitchFamily="2" charset="-78"/>
              </a:rPr>
              <a:t>Method</a:t>
            </a:r>
            <a:r>
              <a:rPr lang="fa-IR" sz="3600" b="1" dirty="0">
                <a:cs typeface="B Zar" pitchFamily="2" charset="-78"/>
              </a:rPr>
              <a:t>)</a:t>
            </a:r>
            <a:r>
              <a:rPr lang="en-US" sz="3600" dirty="0">
                <a:cs typeface="B Zar" pitchFamily="2" charset="-78"/>
              </a:rPr>
              <a:t> </a:t>
            </a:r>
            <a:r>
              <a:rPr lang="fa-IR" sz="3600" b="1" dirty="0">
                <a:cs typeface="B Zar" pitchFamily="2" charset="-78"/>
              </a:rPr>
              <a:t> :</a:t>
            </a:r>
          </a:p>
        </p:txBody>
      </p:sp>
      <p:sp>
        <p:nvSpPr>
          <p:cNvPr id="26522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3/ 2/5  -  طبقه بندي روش ها : </a:t>
            </a:r>
          </a:p>
          <a:p>
            <a:pPr marL="342900" indent="-342900">
              <a:spcBef>
                <a:spcPct val="20000"/>
              </a:spcBef>
              <a:buClr>
                <a:schemeClr val="hlink"/>
              </a:buClr>
              <a:buSzPct val="90000"/>
              <a:buFont typeface="Wingdings" pitchFamily="2" charset="2"/>
              <a:buBlip>
                <a:blip r:embed="rId2"/>
              </a:buBlip>
            </a:pPr>
            <a:r>
              <a:rPr lang="fa-IR" sz="2800" b="1">
                <a:solidFill>
                  <a:srgbClr val="F7621F"/>
                </a:solidFill>
                <a:effectLst>
                  <a:outerShdw blurRad="38100" dist="38100" dir="2700000" algn="tl">
                    <a:srgbClr val="000000"/>
                  </a:outerShdw>
                </a:effectLst>
                <a:cs typeface="B Zar" pitchFamily="2" charset="-78"/>
              </a:rPr>
              <a:t>3 –  انواع روش ها :</a:t>
            </a:r>
            <a:endParaRPr lang="fa-IR" sz="2800" b="1">
              <a:effectLst>
                <a:outerShdw blurRad="38100" dist="38100" dir="2700000" algn="tl">
                  <a:srgbClr val="000000"/>
                </a:outerShdw>
              </a:effectLst>
              <a:cs typeface="B Zar" pitchFamily="2" charset="-78"/>
            </a:endParaRPr>
          </a:p>
        </p:txBody>
      </p:sp>
      <p:sp>
        <p:nvSpPr>
          <p:cNvPr id="265221" name="Rectangle 5"/>
          <p:cNvSpPr>
            <a:spLocks noChangeArrowheads="1"/>
          </p:cNvSpPr>
          <p:nvPr/>
        </p:nvSpPr>
        <p:spPr bwMode="auto">
          <a:xfrm>
            <a:off x="611188" y="2924175"/>
            <a:ext cx="2159000" cy="609600"/>
          </a:xfrm>
          <a:prstGeom prst="rect">
            <a:avLst/>
          </a:prstGeom>
          <a:blipFill dpi="0" rotWithShape="0">
            <a:blip r:embed="rId3"/>
            <a:srcRect/>
            <a:tile tx="0" ty="0" sx="100000" sy="100000" flip="none" algn="tl"/>
          </a:blipFill>
          <a:ln w="9525">
            <a:solidFill>
              <a:schemeClr val="bg1"/>
            </a:solidFill>
            <a:miter lim="800000"/>
            <a:headEnd/>
            <a:tailEnd/>
          </a:ln>
          <a:effectLst/>
        </p:spPr>
        <p:txBody>
          <a:bodyPr wrap="none" anchor="ctr"/>
          <a:lstStyle/>
          <a:p>
            <a:pPr algn="ctr"/>
            <a:r>
              <a:rPr lang="fa-IR" sz="2000" b="1" dirty="0">
                <a:solidFill>
                  <a:srgbClr val="000000"/>
                </a:solidFill>
                <a:effectLst>
                  <a:outerShdw blurRad="38100" dist="38100" dir="2700000" algn="tl">
                    <a:srgbClr val="FFFFFF"/>
                  </a:outerShdw>
                </a:effectLst>
              </a:rPr>
              <a:t>2. عينی (استقرايی)</a:t>
            </a:r>
            <a:endParaRPr lang="en-US" sz="2000" b="1" dirty="0">
              <a:solidFill>
                <a:srgbClr val="000000"/>
              </a:solidFill>
              <a:effectLst>
                <a:outerShdw blurRad="38100" dist="38100" dir="2700000" algn="tl">
                  <a:srgbClr val="FFFFFF"/>
                </a:outerShdw>
              </a:effectLst>
            </a:endParaRPr>
          </a:p>
        </p:txBody>
      </p:sp>
      <p:sp>
        <p:nvSpPr>
          <p:cNvPr id="265222" name="Rectangle 6"/>
          <p:cNvSpPr>
            <a:spLocks noChangeArrowheads="1"/>
          </p:cNvSpPr>
          <p:nvPr/>
        </p:nvSpPr>
        <p:spPr bwMode="auto">
          <a:xfrm>
            <a:off x="2867025" y="2924175"/>
            <a:ext cx="2209800" cy="612775"/>
          </a:xfrm>
          <a:prstGeom prst="rect">
            <a:avLst/>
          </a:prstGeom>
          <a:blipFill dpi="0" rotWithShape="0">
            <a:blip r:embed="rId3"/>
            <a:srcRect/>
            <a:tile tx="0" ty="0" sx="100000" sy="100000" flip="none" algn="tl"/>
          </a:blipFill>
          <a:ln w="9525">
            <a:solidFill>
              <a:schemeClr val="bg1"/>
            </a:solidFill>
            <a:miter lim="800000"/>
            <a:headEnd/>
            <a:tailEnd/>
          </a:ln>
          <a:effectLst/>
        </p:spPr>
        <p:txBody>
          <a:bodyPr wrap="none" anchor="ctr"/>
          <a:lstStyle/>
          <a:p>
            <a:pPr algn="ctr"/>
            <a:r>
              <a:rPr lang="fa-IR" sz="2000" b="1" dirty="0">
                <a:solidFill>
                  <a:srgbClr val="000000"/>
                </a:solidFill>
                <a:effectLst>
                  <a:outerShdw blurRad="38100" dist="38100" dir="2700000" algn="tl">
                    <a:srgbClr val="FFFFFF"/>
                  </a:outerShdw>
                </a:effectLst>
              </a:rPr>
              <a:t>1. ذهنی</a:t>
            </a:r>
            <a:r>
              <a:rPr lang="fa-IR" sz="2000" dirty="0"/>
              <a:t> </a:t>
            </a:r>
            <a:r>
              <a:rPr lang="fa-IR" sz="2000" b="1" dirty="0">
                <a:solidFill>
                  <a:srgbClr val="000000"/>
                </a:solidFill>
                <a:effectLst>
                  <a:outerShdw blurRad="38100" dist="38100" dir="2700000" algn="tl">
                    <a:srgbClr val="FFFFFF"/>
                  </a:outerShdw>
                </a:effectLst>
              </a:rPr>
              <a:t>(قياسی)</a:t>
            </a:r>
            <a:endParaRPr lang="en-US" sz="2000" b="1" dirty="0">
              <a:solidFill>
                <a:srgbClr val="000000"/>
              </a:solidFill>
              <a:effectLst>
                <a:outerShdw blurRad="38100" dist="38100" dir="2700000" algn="tl">
                  <a:srgbClr val="FFFFFF"/>
                </a:outerShdw>
              </a:effectLst>
            </a:endParaRPr>
          </a:p>
        </p:txBody>
      </p:sp>
      <p:sp>
        <p:nvSpPr>
          <p:cNvPr id="265224" name="Rectangle 8"/>
          <p:cNvSpPr>
            <a:spLocks noChangeArrowheads="1"/>
          </p:cNvSpPr>
          <p:nvPr/>
        </p:nvSpPr>
        <p:spPr bwMode="auto">
          <a:xfrm>
            <a:off x="827088" y="3860800"/>
            <a:ext cx="7129462" cy="1152525"/>
          </a:xfrm>
          <a:prstGeom prst="rect">
            <a:avLst/>
          </a:prstGeom>
          <a:blipFill dpi="0" rotWithShape="0">
            <a:blip r:embed="rId3"/>
            <a:srcRect/>
            <a:tile tx="0" ty="0" sx="100000" sy="100000" flip="none" algn="tl"/>
          </a:blipFill>
          <a:ln w="9525">
            <a:solidFill>
              <a:schemeClr val="bg1"/>
            </a:solidFill>
            <a:miter lim="800000"/>
            <a:headEnd/>
            <a:tailEnd/>
          </a:ln>
          <a:effectLst/>
        </p:spPr>
        <p:txBody>
          <a:bodyPr wrap="none" anchor="ctr"/>
          <a:lstStyle/>
          <a:p>
            <a:pPr marL="342900" indent="-342900">
              <a:buFontTx/>
              <a:buAutoNum type="arabicPeriod"/>
            </a:pPr>
            <a:r>
              <a:rPr lang="fa-IR" sz="2200" b="1" dirty="0">
                <a:solidFill>
                  <a:srgbClr val="000000"/>
                </a:solidFill>
                <a:effectLst>
                  <a:outerShdw blurRad="38100" dist="38100" dir="2700000" algn="tl">
                    <a:srgbClr val="FFFFFF"/>
                  </a:outerShdw>
                </a:effectLst>
                <a:cs typeface="B Zar" pitchFamily="2" charset="-78"/>
              </a:rPr>
              <a:t>تمام مراحل كار در ذهن فاعل شناسانده صورت مي گيرد. به اين</a:t>
            </a:r>
          </a:p>
          <a:p>
            <a:pPr marL="342900" indent="-342900"/>
            <a:r>
              <a:rPr lang="fa-IR" sz="2200" b="1" dirty="0">
                <a:solidFill>
                  <a:srgbClr val="000000"/>
                </a:solidFill>
                <a:effectLst>
                  <a:outerShdw blurRad="38100" dist="38100" dir="2700000" algn="tl">
                    <a:srgbClr val="FFFFFF"/>
                  </a:outerShdw>
                </a:effectLst>
                <a:cs typeface="B Zar" pitchFamily="2" charset="-78"/>
              </a:rPr>
              <a:t> روش، هنجاري و دستوري گويند.  در اينجا بايدها و نبايدها مطرح است</a:t>
            </a:r>
            <a:r>
              <a:rPr lang="en-US" sz="2200" b="1" dirty="0">
                <a:solidFill>
                  <a:srgbClr val="000000"/>
                </a:solidFill>
                <a:cs typeface="B Zar" pitchFamily="2" charset="-78"/>
              </a:rPr>
              <a:t> </a:t>
            </a:r>
            <a:r>
              <a:rPr lang="fa-IR" sz="2200" b="1" dirty="0">
                <a:solidFill>
                  <a:srgbClr val="000000"/>
                </a:solidFill>
                <a:effectLst>
                  <a:outerShdw blurRad="38100" dist="38100" dir="2700000" algn="tl">
                    <a:srgbClr val="FFFFFF"/>
                  </a:outerShdw>
                </a:effectLst>
                <a:cs typeface="B Zar" pitchFamily="2" charset="-78"/>
              </a:rPr>
              <a:t>  </a:t>
            </a:r>
            <a:endParaRPr lang="en-US" sz="2200" b="1" dirty="0">
              <a:solidFill>
                <a:srgbClr val="000000"/>
              </a:solidFill>
              <a:effectLst>
                <a:outerShdw blurRad="38100" dist="38100" dir="2700000" algn="tl">
                  <a:srgbClr val="FFFFFF"/>
                </a:outerShdw>
              </a:effectLst>
              <a:cs typeface="B Zar" pitchFamily="2" charset="-78"/>
            </a:endParaRPr>
          </a:p>
        </p:txBody>
      </p:sp>
      <p:sp>
        <p:nvSpPr>
          <p:cNvPr id="265225" name="Rectangle 9"/>
          <p:cNvSpPr>
            <a:spLocks noChangeArrowheads="1"/>
          </p:cNvSpPr>
          <p:nvPr/>
        </p:nvSpPr>
        <p:spPr bwMode="auto">
          <a:xfrm>
            <a:off x="755650" y="5300663"/>
            <a:ext cx="7129463" cy="1152525"/>
          </a:xfrm>
          <a:prstGeom prst="rect">
            <a:avLst/>
          </a:prstGeom>
          <a:blipFill dpi="0" rotWithShape="0">
            <a:blip r:embed="rId3"/>
            <a:srcRect/>
            <a:tile tx="0" ty="0" sx="100000" sy="100000" flip="none" algn="tl"/>
          </a:blipFill>
          <a:ln w="9525">
            <a:solidFill>
              <a:schemeClr val="bg1"/>
            </a:solidFill>
            <a:miter lim="800000"/>
            <a:headEnd/>
            <a:tailEnd/>
          </a:ln>
          <a:effectLst/>
        </p:spPr>
        <p:txBody>
          <a:bodyPr wrap="none" anchor="ctr"/>
          <a:lstStyle/>
          <a:p>
            <a:pPr marL="342900" indent="-342900"/>
            <a:r>
              <a:rPr lang="fa-IR" sz="2200" b="1">
                <a:solidFill>
                  <a:srgbClr val="000000"/>
                </a:solidFill>
                <a:effectLst>
                  <a:outerShdw blurRad="38100" dist="38100" dir="2700000" algn="tl">
                    <a:srgbClr val="FFFFFF"/>
                  </a:outerShdw>
                </a:effectLst>
                <a:cs typeface="B Zar" pitchFamily="2" charset="-78"/>
              </a:rPr>
              <a:t>2 . تمام مراحل كار در بيرون صورت مي گيرد. توجه به بيرون است.</a:t>
            </a:r>
          </a:p>
          <a:p>
            <a:pPr marL="342900" indent="-342900"/>
            <a:r>
              <a:rPr lang="fa-IR" sz="2200" b="1">
                <a:solidFill>
                  <a:srgbClr val="000000"/>
                </a:solidFill>
                <a:effectLst>
                  <a:outerShdw blurRad="38100" dist="38100" dir="2700000" algn="tl">
                    <a:srgbClr val="FFFFFF"/>
                  </a:outerShdw>
                </a:effectLst>
                <a:cs typeface="B Zar" pitchFamily="2" charset="-78"/>
              </a:rPr>
              <a:t> به آن روش اثباتي هم مي گويند و  بر هست ها متمركز است.</a:t>
            </a:r>
            <a:r>
              <a:rPr lang="en-US" sz="2200" b="1">
                <a:solidFill>
                  <a:srgbClr val="000000"/>
                </a:solidFill>
                <a:cs typeface="B Zar" pitchFamily="2" charset="-78"/>
              </a:rPr>
              <a:t> </a:t>
            </a:r>
          </a:p>
        </p:txBody>
      </p:sp>
      <p:sp>
        <p:nvSpPr>
          <p:cNvPr id="265228" name="Line 12"/>
          <p:cNvSpPr>
            <a:spLocks noChangeShapeType="1"/>
          </p:cNvSpPr>
          <p:nvPr/>
        </p:nvSpPr>
        <p:spPr bwMode="auto">
          <a:xfrm>
            <a:off x="684213" y="3500438"/>
            <a:ext cx="71437" cy="1800225"/>
          </a:xfrm>
          <a:prstGeom prst="line">
            <a:avLst/>
          </a:prstGeom>
          <a:noFill/>
          <a:ln w="9525">
            <a:solidFill>
              <a:srgbClr val="00FF00"/>
            </a:solidFill>
            <a:round/>
            <a:headEnd/>
            <a:tailEnd type="triangle" w="med" len="med"/>
          </a:ln>
          <a:effectLst/>
        </p:spPr>
        <p:txBody>
          <a:bodyPr/>
          <a:lstStyle/>
          <a:p>
            <a:endParaRPr lang="en-US"/>
          </a:p>
        </p:txBody>
      </p:sp>
      <p:sp>
        <p:nvSpPr>
          <p:cNvPr id="265229" name="Line 13"/>
          <p:cNvSpPr>
            <a:spLocks noChangeShapeType="1"/>
          </p:cNvSpPr>
          <p:nvPr/>
        </p:nvSpPr>
        <p:spPr bwMode="auto">
          <a:xfrm>
            <a:off x="5076825" y="3213100"/>
            <a:ext cx="2232025" cy="576263"/>
          </a:xfrm>
          <a:prstGeom prst="line">
            <a:avLst/>
          </a:prstGeom>
          <a:noFill/>
          <a:ln w="9525">
            <a:solidFill>
              <a:srgbClr val="00FF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5221"/>
                                        </p:tgtEl>
                                        <p:attrNameLst>
                                          <p:attrName>style.visibility</p:attrName>
                                        </p:attrNameLst>
                                      </p:cBhvr>
                                      <p:to>
                                        <p:strVal val="visible"/>
                                      </p:to>
                                    </p:set>
                                    <p:anim calcmode="lin" valueType="num">
                                      <p:cBhvr>
                                        <p:cTn id="7" dur="500" fill="hold"/>
                                        <p:tgtEl>
                                          <p:spTgt spid="26522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5221"/>
                                        </p:tgtEl>
                                        <p:attrNameLst>
                                          <p:attrName>ppt_y</p:attrName>
                                        </p:attrNameLst>
                                      </p:cBhvr>
                                      <p:tavLst>
                                        <p:tav tm="0">
                                          <p:val>
                                            <p:strVal val="#ppt_y"/>
                                          </p:val>
                                        </p:tav>
                                        <p:tav tm="100000">
                                          <p:val>
                                            <p:strVal val="#ppt_y"/>
                                          </p:val>
                                        </p:tav>
                                      </p:tavLst>
                                    </p:anim>
                                    <p:anim calcmode="lin" valueType="num">
                                      <p:cBhvr>
                                        <p:cTn id="9" dur="500" fill="hold"/>
                                        <p:tgtEl>
                                          <p:spTgt spid="26522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522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5221"/>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265222"/>
                                        </p:tgtEl>
                                        <p:attrNameLst>
                                          <p:attrName>style.visibility</p:attrName>
                                        </p:attrNameLst>
                                      </p:cBhvr>
                                      <p:to>
                                        <p:strVal val="visible"/>
                                      </p:to>
                                    </p:set>
                                    <p:anim calcmode="lin" valueType="num">
                                      <p:cBhvr>
                                        <p:cTn id="14" dur="500" fill="hold"/>
                                        <p:tgtEl>
                                          <p:spTgt spid="26522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65222"/>
                                        </p:tgtEl>
                                        <p:attrNameLst>
                                          <p:attrName>ppt_y</p:attrName>
                                        </p:attrNameLst>
                                      </p:cBhvr>
                                      <p:tavLst>
                                        <p:tav tm="0">
                                          <p:val>
                                            <p:strVal val="#ppt_y"/>
                                          </p:val>
                                        </p:tav>
                                        <p:tav tm="100000">
                                          <p:val>
                                            <p:strVal val="#ppt_y"/>
                                          </p:val>
                                        </p:tav>
                                      </p:tavLst>
                                    </p:anim>
                                    <p:anim calcmode="lin" valueType="num">
                                      <p:cBhvr>
                                        <p:cTn id="16" dur="500" fill="hold"/>
                                        <p:tgtEl>
                                          <p:spTgt spid="26522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6522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65222"/>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65224"/>
                                        </p:tgtEl>
                                        <p:attrNameLst>
                                          <p:attrName>style.visibility</p:attrName>
                                        </p:attrNameLst>
                                      </p:cBhvr>
                                      <p:to>
                                        <p:strVal val="visible"/>
                                      </p:to>
                                    </p:set>
                                    <p:anim calcmode="lin" valueType="num">
                                      <p:cBhvr>
                                        <p:cTn id="21" dur="500" fill="hold"/>
                                        <p:tgtEl>
                                          <p:spTgt spid="265224"/>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65224"/>
                                        </p:tgtEl>
                                        <p:attrNameLst>
                                          <p:attrName>ppt_y</p:attrName>
                                        </p:attrNameLst>
                                      </p:cBhvr>
                                      <p:tavLst>
                                        <p:tav tm="0">
                                          <p:val>
                                            <p:strVal val="#ppt_y"/>
                                          </p:val>
                                        </p:tav>
                                        <p:tav tm="100000">
                                          <p:val>
                                            <p:strVal val="#ppt_y"/>
                                          </p:val>
                                        </p:tav>
                                      </p:tavLst>
                                    </p:anim>
                                    <p:anim calcmode="lin" valueType="num">
                                      <p:cBhvr>
                                        <p:cTn id="23" dur="500" fill="hold"/>
                                        <p:tgtEl>
                                          <p:spTgt spid="265224"/>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65224"/>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65224"/>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265225"/>
                                        </p:tgtEl>
                                        <p:attrNameLst>
                                          <p:attrName>style.visibility</p:attrName>
                                        </p:attrNameLst>
                                      </p:cBhvr>
                                      <p:to>
                                        <p:strVal val="visible"/>
                                      </p:to>
                                    </p:set>
                                    <p:anim calcmode="lin" valueType="num">
                                      <p:cBhvr>
                                        <p:cTn id="28" dur="500" fill="hold"/>
                                        <p:tgtEl>
                                          <p:spTgt spid="26522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65225"/>
                                        </p:tgtEl>
                                        <p:attrNameLst>
                                          <p:attrName>ppt_y</p:attrName>
                                        </p:attrNameLst>
                                      </p:cBhvr>
                                      <p:tavLst>
                                        <p:tav tm="0">
                                          <p:val>
                                            <p:strVal val="#ppt_y"/>
                                          </p:val>
                                        </p:tav>
                                        <p:tav tm="100000">
                                          <p:val>
                                            <p:strVal val="#ppt_y"/>
                                          </p:val>
                                        </p:tav>
                                      </p:tavLst>
                                    </p:anim>
                                    <p:anim calcmode="lin" valueType="num">
                                      <p:cBhvr>
                                        <p:cTn id="30" dur="500" fill="hold"/>
                                        <p:tgtEl>
                                          <p:spTgt spid="26522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6522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animBg="1"/>
      <p:bldP spid="265222" grpId="0" animBg="1"/>
      <p:bldP spid="265224" grpId="0" animBg="1"/>
      <p:bldP spid="26522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624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624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a:p>
            <a:pPr marL="342900" indent="-342900">
              <a:spcBef>
                <a:spcPct val="20000"/>
              </a:spcBef>
              <a:buClr>
                <a:schemeClr val="hlink"/>
              </a:buClr>
              <a:buSzPct val="90000"/>
              <a:buFont typeface="Wingdings" pitchFamily="2" charset="2"/>
              <a:buNone/>
            </a:pPr>
            <a:endParaRPr lang="fa-IR" sz="2700" b="1">
              <a:solidFill>
                <a:srgbClr val="E4F91D"/>
              </a:solidFill>
              <a:effectLst>
                <a:outerShdw blurRad="38100" dist="38100" dir="2700000" algn="tl">
                  <a:srgbClr val="000000"/>
                </a:outerShdw>
              </a:effectLst>
              <a:cs typeface="B Zar" pitchFamily="2" charset="-78"/>
            </a:endParaRPr>
          </a:p>
        </p:txBody>
      </p:sp>
      <p:sp>
        <p:nvSpPr>
          <p:cNvPr id="266246"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84213" y="3213100"/>
            <a:ext cx="6985000" cy="3240088"/>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500" b="1">
                <a:solidFill>
                  <a:srgbClr val="000000"/>
                </a:solidFill>
                <a:effectLst>
                  <a:outerShdw blurRad="38100" dist="38100" dir="2700000" algn="tl">
                    <a:srgbClr val="FFFFFF"/>
                  </a:outerShdw>
                </a:effectLst>
                <a:cs typeface="B Titr" pitchFamily="2" charset="-78"/>
              </a:rPr>
              <a:t>1 –  روش توصيفي (</a:t>
            </a:r>
            <a:r>
              <a:rPr lang="en-US" sz="2500" b="1">
                <a:solidFill>
                  <a:srgbClr val="000000"/>
                </a:solidFill>
                <a:effectLst>
                  <a:outerShdw blurRad="38100" dist="38100" dir="2700000" algn="tl">
                    <a:srgbClr val="FFFFFF"/>
                  </a:outerShdw>
                </a:effectLst>
                <a:cs typeface="B Titr" pitchFamily="2" charset="-78"/>
              </a:rPr>
              <a:t>Historical Analysis</a:t>
            </a:r>
            <a:r>
              <a:rPr lang="fa-IR" sz="2500" b="1">
                <a:solidFill>
                  <a:srgbClr val="000000"/>
                </a:solidFill>
                <a:effectLst>
                  <a:outerShdw blurRad="38100" dist="38100" dir="2700000" algn="tl">
                    <a:srgbClr val="FFFFFF"/>
                  </a:outerShdw>
                </a:effectLst>
                <a:cs typeface="B Titr" pitchFamily="2" charset="-78"/>
              </a:rPr>
              <a:t>)</a:t>
            </a:r>
          </a:p>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2 –  روش  تحليل علّي (</a:t>
            </a:r>
            <a:r>
              <a:rPr lang="en-US" sz="2500" b="1">
                <a:solidFill>
                  <a:srgbClr val="000000"/>
                </a:solidFill>
                <a:effectLst>
                  <a:outerShdw blurRad="38100" dist="38100" dir="2700000" algn="tl">
                    <a:srgbClr val="FFFFFF"/>
                  </a:outerShdw>
                </a:effectLst>
                <a:cs typeface="B Titr" pitchFamily="2" charset="-78"/>
              </a:rPr>
              <a:t>Causal Analysis</a:t>
            </a:r>
            <a:r>
              <a:rPr lang="fa-IR" sz="2500" b="1">
                <a:solidFill>
                  <a:srgbClr val="000000"/>
                </a:solidFill>
                <a:effectLst>
                  <a:outerShdw blurRad="38100" dist="38100" dir="2700000" algn="tl">
                    <a:srgbClr val="FFFFFF"/>
                  </a:outerShdw>
                </a:effectLst>
                <a:cs typeface="B Titr" pitchFamily="2" charset="-78"/>
              </a:rPr>
              <a:t>)</a:t>
            </a:r>
          </a:p>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3 –  روش  تحليل مقايسه اي (</a:t>
            </a:r>
            <a:r>
              <a:rPr lang="en-US" sz="2500" b="1">
                <a:solidFill>
                  <a:srgbClr val="000000"/>
                </a:solidFill>
                <a:effectLst>
                  <a:outerShdw blurRad="38100" dist="38100" dir="2700000" algn="tl">
                    <a:srgbClr val="FFFFFF"/>
                  </a:outerShdw>
                </a:effectLst>
                <a:cs typeface="B Titr" pitchFamily="2" charset="-78"/>
              </a:rPr>
              <a:t>Comparative Analysis</a:t>
            </a:r>
            <a:r>
              <a:rPr lang="fa-IR" sz="2500" b="1">
                <a:solidFill>
                  <a:srgbClr val="000000"/>
                </a:solidFill>
                <a:effectLst>
                  <a:outerShdw blurRad="38100" dist="38100" dir="2700000" algn="tl">
                    <a:srgbClr val="FFFFFF"/>
                  </a:outerShdw>
                </a:effectLst>
                <a:cs typeface="B Titr" pitchFamily="2" charset="-78"/>
              </a:rPr>
              <a:t>)</a:t>
            </a:r>
          </a:p>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4 – روش  تحليل محتوي (</a:t>
            </a:r>
            <a:r>
              <a:rPr lang="en-US" sz="2500" b="1">
                <a:solidFill>
                  <a:srgbClr val="000000"/>
                </a:solidFill>
                <a:effectLst>
                  <a:outerShdw blurRad="38100" dist="38100" dir="2700000" algn="tl">
                    <a:srgbClr val="FFFFFF"/>
                  </a:outerShdw>
                </a:effectLst>
                <a:cs typeface="B Titr" pitchFamily="2" charset="-78"/>
              </a:rPr>
              <a:t>Containing Analysis</a:t>
            </a:r>
            <a:r>
              <a:rPr lang="fa-IR" sz="2500" b="1">
                <a:solidFill>
                  <a:srgbClr val="000000"/>
                </a:solidFill>
                <a:effectLst>
                  <a:outerShdw blurRad="38100" dist="38100" dir="2700000" algn="tl">
                    <a:srgbClr val="FFFFFF"/>
                  </a:outerShdw>
                </a:effectLst>
                <a:cs typeface="B Titr" pitchFamily="2" charset="-78"/>
              </a:rPr>
              <a:t>)</a:t>
            </a:r>
            <a:r>
              <a:rPr lang="en-US" sz="2500" b="1">
                <a:solidFill>
                  <a:srgbClr val="000000"/>
                </a:solidFill>
                <a:cs typeface="B Titr" pitchFamily="2" charset="-78"/>
              </a:rPr>
              <a:t> </a:t>
            </a:r>
            <a:endParaRPr lang="fa-IR" sz="2500" b="1">
              <a:solidFill>
                <a:srgbClr val="000000"/>
              </a:solidFill>
              <a:effectLst>
                <a:outerShdw blurRad="38100" dist="38100" dir="2700000" algn="tl">
                  <a:srgbClr val="FFFFFF"/>
                </a:outerShdw>
              </a:effectLst>
              <a:cs typeface="B Titr" pitchFamily="2" charset="-78"/>
            </a:endParaRPr>
          </a:p>
          <a:p>
            <a:pPr marL="342900" indent="-342900"/>
            <a:endParaRPr lang="en-US" sz="2500" b="1">
              <a:solidFill>
                <a:srgbClr val="000000"/>
              </a:solidFill>
              <a:cs typeface="B Titr"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726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726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67269"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1/4/2/5 –  روش توصيفي (</a:t>
            </a:r>
            <a:r>
              <a:rPr lang="en-US" sz="2500" b="1">
                <a:solidFill>
                  <a:srgbClr val="000000"/>
                </a:solidFill>
                <a:effectLst>
                  <a:outerShdw blurRad="38100" dist="38100" dir="2700000" algn="tl">
                    <a:srgbClr val="FFFFFF"/>
                  </a:outerShdw>
                </a:effectLst>
                <a:cs typeface="B Titr" pitchFamily="2" charset="-78"/>
              </a:rPr>
              <a:t>Historical Analysis</a:t>
            </a:r>
            <a:r>
              <a:rPr lang="fa-IR" sz="2500" b="1">
                <a:solidFill>
                  <a:srgbClr val="000000"/>
                </a:solidFill>
                <a:effectLst>
                  <a:outerShdw blurRad="38100" dist="38100" dir="2700000" algn="tl">
                    <a:srgbClr val="FFFFFF"/>
                  </a:outerShdw>
                </a:effectLst>
                <a:cs typeface="B Titr" pitchFamily="2" charset="-78"/>
              </a:rPr>
              <a:t>)  :</a:t>
            </a:r>
          </a:p>
          <a:p>
            <a:pPr marL="342900" indent="-342900"/>
            <a:endParaRPr lang="fa-IR" sz="2500" b="1">
              <a:solidFill>
                <a:srgbClr val="000000"/>
              </a:solidFill>
              <a:effectLst>
                <a:outerShdw blurRad="38100" dist="38100" dir="2700000" algn="tl">
                  <a:srgbClr val="FFFFFF"/>
                </a:outerShdw>
              </a:effectLst>
              <a:cs typeface="B Titr" pitchFamily="2" charset="-78"/>
            </a:endParaRPr>
          </a:p>
        </p:txBody>
      </p:sp>
      <p:sp>
        <p:nvSpPr>
          <p:cNvPr id="267271" name="Rectangle 7"/>
          <p:cNvSpPr>
            <a:spLocks noChangeArrowheads="1"/>
          </p:cNvSpPr>
          <p:nvPr/>
        </p:nvSpPr>
        <p:spPr bwMode="auto">
          <a:xfrm>
            <a:off x="539750" y="3860800"/>
            <a:ext cx="7416800" cy="2663825"/>
          </a:xfrm>
          <a:prstGeom prst="rect">
            <a:avLst/>
          </a:prstGeom>
          <a:blipFill dpi="0" rotWithShape="0">
            <a:blip r:embed="rId6"/>
            <a:srcRect/>
            <a:tile tx="0" ty="0" sx="100000" sy="100000" flip="none" algn="tl"/>
          </a:blipFill>
          <a:ln w="9525">
            <a:solidFill>
              <a:schemeClr val="bg1"/>
            </a:solidFill>
            <a:miter lim="800000"/>
            <a:headEnd/>
            <a:tailEnd/>
          </a:ln>
          <a:effectLst/>
        </p:spPr>
        <p:txBody>
          <a:bodyPr wrap="none" anchor="ctr"/>
          <a:lstStyle/>
          <a:p>
            <a:pPr marL="342900" indent="-342900"/>
            <a:r>
              <a:rPr lang="fa-IR" sz="2700" b="1">
                <a:solidFill>
                  <a:srgbClr val="000000"/>
                </a:solidFill>
                <a:effectLst>
                  <a:outerShdw blurRad="38100" dist="38100" dir="2700000" algn="tl">
                    <a:srgbClr val="FFFFFF"/>
                  </a:outerShdw>
                </a:effectLst>
                <a:cs typeface="B Zar" pitchFamily="2" charset="-78"/>
              </a:rPr>
              <a:t>1 – در اين روش به چرايي يك پديده اشاره نمي شود.</a:t>
            </a:r>
          </a:p>
          <a:p>
            <a:pPr marL="342900" indent="-342900"/>
            <a:r>
              <a:rPr lang="fa-IR" sz="2700" b="1">
                <a:solidFill>
                  <a:srgbClr val="000000"/>
                </a:solidFill>
                <a:effectLst>
                  <a:outerShdw blurRad="38100" dist="38100" dir="2700000" algn="tl">
                    <a:srgbClr val="FFFFFF"/>
                  </a:outerShdw>
                </a:effectLst>
                <a:cs typeface="B Zar" pitchFamily="2" charset="-78"/>
              </a:rPr>
              <a:t> بلكه تنها به معرفي ابعاد، زوايا و چيستي آن پرداخته مي شود.</a:t>
            </a:r>
          </a:p>
          <a:p>
            <a:pPr marL="342900" indent="-342900"/>
            <a:r>
              <a:rPr lang="fa-IR" sz="2700" b="1">
                <a:solidFill>
                  <a:srgbClr val="000000"/>
                </a:solidFill>
                <a:effectLst>
                  <a:outerShdw blurRad="38100" dist="38100" dir="2700000" algn="tl">
                    <a:srgbClr val="FFFFFF"/>
                  </a:outerShdw>
                </a:effectLst>
                <a:cs typeface="B Zar" pitchFamily="2" charset="-78"/>
              </a:rPr>
              <a:t>2 – توصيف عيني، واقعي و منظم يك پديده هدف است كه</a:t>
            </a:r>
          </a:p>
          <a:p>
            <a:pPr marL="342900" indent="-342900"/>
            <a:r>
              <a:rPr lang="fa-IR" sz="2700" b="1">
                <a:solidFill>
                  <a:srgbClr val="000000"/>
                </a:solidFill>
                <a:effectLst>
                  <a:outerShdw blurRad="38100" dist="38100" dir="2700000" algn="tl">
                    <a:srgbClr val="FFFFFF"/>
                  </a:outerShdw>
                </a:effectLst>
                <a:cs typeface="B Zar" pitchFamily="2" charset="-78"/>
              </a:rPr>
              <a:t> با گردآوري اطلاعات جامع و مانع صورت مي گيرد.</a:t>
            </a:r>
          </a:p>
          <a:p>
            <a:pPr marL="342900" indent="-342900"/>
            <a:r>
              <a:rPr lang="fa-IR" sz="2700" b="1">
                <a:solidFill>
                  <a:srgbClr val="000000"/>
                </a:solidFill>
                <a:effectLst>
                  <a:outerShdw blurRad="38100" dist="38100" dir="2700000" algn="tl">
                    <a:srgbClr val="FFFFFF"/>
                  </a:outerShdw>
                </a:effectLst>
                <a:cs typeface="B Zar" pitchFamily="2" charset="-78"/>
              </a:rPr>
              <a:t>3- بررسي پيرامون آن حادثه در گذشته صورت مي گيرد.</a:t>
            </a:r>
            <a:endParaRPr lang="en-US" sz="2700" b="1">
              <a:solidFill>
                <a:srgbClr val="000000"/>
              </a:solidFill>
              <a:effectLst>
                <a:outerShdw blurRad="38100" dist="38100" dir="2700000" algn="tl">
                  <a:srgbClr val="FFFFFF"/>
                </a:outerShd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7271"/>
                                        </p:tgtEl>
                                        <p:attrNameLst>
                                          <p:attrName>style.visibility</p:attrName>
                                        </p:attrNameLst>
                                      </p:cBhvr>
                                      <p:to>
                                        <p:strVal val="visible"/>
                                      </p:to>
                                    </p:set>
                                    <p:anim calcmode="lin" valueType="num">
                                      <p:cBhvr>
                                        <p:cTn id="7" dur="500" fill="hold"/>
                                        <p:tgtEl>
                                          <p:spTgt spid="26727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7271"/>
                                        </p:tgtEl>
                                        <p:attrNameLst>
                                          <p:attrName>ppt_y</p:attrName>
                                        </p:attrNameLst>
                                      </p:cBhvr>
                                      <p:tavLst>
                                        <p:tav tm="0">
                                          <p:val>
                                            <p:strVal val="#ppt_y"/>
                                          </p:val>
                                        </p:tav>
                                        <p:tav tm="100000">
                                          <p:val>
                                            <p:strVal val="#ppt_y"/>
                                          </p:val>
                                        </p:tav>
                                      </p:tavLst>
                                    </p:anim>
                                    <p:anim calcmode="lin" valueType="num">
                                      <p:cBhvr>
                                        <p:cTn id="9" dur="500" fill="hold"/>
                                        <p:tgtEl>
                                          <p:spTgt spid="26727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727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7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829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829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68293"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2/4/2/5 –  روش  تحليل علّي (</a:t>
            </a:r>
            <a:r>
              <a:rPr lang="en-US" sz="2500" b="1">
                <a:solidFill>
                  <a:srgbClr val="000000"/>
                </a:solidFill>
                <a:effectLst>
                  <a:outerShdw blurRad="38100" dist="38100" dir="2700000" algn="tl">
                    <a:srgbClr val="FFFFFF"/>
                  </a:outerShdw>
                </a:effectLst>
                <a:cs typeface="B Titr" pitchFamily="2" charset="-78"/>
              </a:rPr>
              <a:t>Causal Analysis</a:t>
            </a:r>
            <a:r>
              <a:rPr lang="fa-IR" sz="2500" b="1">
                <a:solidFill>
                  <a:srgbClr val="000000"/>
                </a:solidFill>
                <a:effectLst>
                  <a:outerShdw blurRad="38100" dist="38100" dir="2700000" algn="tl">
                    <a:srgbClr val="FFFFFF"/>
                  </a:outerShdw>
                </a:effectLst>
                <a:cs typeface="B Titr" pitchFamily="2" charset="-78"/>
              </a:rPr>
              <a:t>) :</a:t>
            </a:r>
          </a:p>
          <a:p>
            <a:pPr marL="342900" indent="-342900"/>
            <a:endParaRPr lang="fa-IR" sz="2500" b="1">
              <a:solidFill>
                <a:srgbClr val="000000"/>
              </a:solidFill>
              <a:effectLst>
                <a:outerShdw blurRad="38100" dist="38100" dir="2700000" algn="tl">
                  <a:srgbClr val="FFFFFF"/>
                </a:outerShdw>
              </a:effectLst>
              <a:cs typeface="B Titr" pitchFamily="2" charset="-78"/>
            </a:endParaRPr>
          </a:p>
        </p:txBody>
      </p:sp>
      <p:sp>
        <p:nvSpPr>
          <p:cNvPr id="268294" name="Rectangle 6"/>
          <p:cNvSpPr>
            <a:spLocks noChangeArrowheads="1"/>
          </p:cNvSpPr>
          <p:nvPr/>
        </p:nvSpPr>
        <p:spPr bwMode="auto">
          <a:xfrm>
            <a:off x="539750" y="3860800"/>
            <a:ext cx="7416800" cy="2663825"/>
          </a:xfrm>
          <a:prstGeom prst="rect">
            <a:avLst/>
          </a:prstGeom>
          <a:solidFill>
            <a:srgbClr val="00FFFF"/>
          </a:solidFill>
          <a:ln w="9525">
            <a:solidFill>
              <a:schemeClr val="bg1"/>
            </a:solidFill>
            <a:miter lim="800000"/>
            <a:headEnd/>
            <a:tailEnd/>
          </a:ln>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1 – روش تحليل علّي را روش «پس از وقوع» نيز ناميده اند.</a:t>
            </a:r>
          </a:p>
          <a:p>
            <a:pPr marL="342900" indent="-342900"/>
            <a:r>
              <a:rPr lang="fa-IR" sz="2600" b="1">
                <a:solidFill>
                  <a:srgbClr val="000000"/>
                </a:solidFill>
                <a:effectLst>
                  <a:outerShdw blurRad="38100" dist="38100" dir="2700000" algn="tl">
                    <a:srgbClr val="FFFFFF"/>
                  </a:outerShdw>
                </a:effectLst>
                <a:cs typeface="B Zar" pitchFamily="2" charset="-78"/>
              </a:rPr>
              <a:t>2 – تحليل گر به دنبال كشف رابطه بين علت و معلول</a:t>
            </a:r>
          </a:p>
          <a:p>
            <a:pPr marL="342900" indent="-342900"/>
            <a:r>
              <a:rPr lang="fa-IR" sz="2600" b="1">
                <a:solidFill>
                  <a:srgbClr val="000000"/>
                </a:solidFill>
                <a:effectLst>
                  <a:outerShdw blurRad="38100" dist="38100" dir="2700000" algn="tl">
                    <a:srgbClr val="FFFFFF"/>
                  </a:outerShdw>
                </a:effectLst>
                <a:cs typeface="B Zar" pitchFamily="2" charset="-78"/>
              </a:rPr>
              <a:t>(</a:t>
            </a:r>
            <a:r>
              <a:rPr lang="en-US" sz="2200">
                <a:solidFill>
                  <a:srgbClr val="000000"/>
                </a:solidFill>
                <a:effectLst>
                  <a:outerShdw blurRad="38100" dist="38100" dir="2700000" algn="tl">
                    <a:srgbClr val="FFFFFF"/>
                  </a:outerShdw>
                </a:effectLst>
                <a:cs typeface="B Zar" pitchFamily="2" charset="-78"/>
              </a:rPr>
              <a:t>Cause and Effect</a:t>
            </a:r>
            <a:r>
              <a:rPr lang="fa-IR" sz="2600" b="1">
                <a:solidFill>
                  <a:srgbClr val="000000"/>
                </a:solidFill>
                <a:effectLst>
                  <a:outerShdw blurRad="38100" dist="38100" dir="2700000" algn="tl">
                    <a:srgbClr val="FFFFFF"/>
                  </a:outerShdw>
                </a:effectLst>
                <a:cs typeface="B Zar" pitchFamily="2" charset="-78"/>
              </a:rPr>
              <a:t>) مي باشد. </a:t>
            </a:r>
          </a:p>
          <a:p>
            <a:pPr marL="342900" indent="-342900"/>
            <a:r>
              <a:rPr lang="fa-IR" sz="2600" b="1">
                <a:solidFill>
                  <a:srgbClr val="000000"/>
                </a:solidFill>
                <a:effectLst>
                  <a:outerShdw blurRad="38100" dist="38100" dir="2700000" algn="tl">
                    <a:srgbClr val="FFFFFF"/>
                  </a:outerShdw>
                </a:effectLst>
                <a:cs typeface="B Zar" pitchFamily="2" charset="-78"/>
              </a:rPr>
              <a:t>3 – تحليل گر به دنبال پاسخ به چرايي يك حادثه است.  </a:t>
            </a:r>
          </a:p>
          <a:p>
            <a:pPr marL="342900" indent="-342900"/>
            <a:r>
              <a:rPr lang="fa-IR" sz="2600" b="1">
                <a:solidFill>
                  <a:srgbClr val="000000"/>
                </a:solidFill>
                <a:effectLst>
                  <a:outerShdw blurRad="38100" dist="38100" dir="2700000" algn="tl">
                    <a:srgbClr val="FFFFFF"/>
                  </a:outerShdw>
                </a:effectLst>
                <a:cs typeface="B Zar" pitchFamily="2" charset="-78"/>
              </a:rPr>
              <a:t>4 – در پديده هاي سياسي، علت ها مي تواند گوناگون و </a:t>
            </a:r>
          </a:p>
          <a:p>
            <a:pPr marL="342900" indent="-342900"/>
            <a:r>
              <a:rPr lang="fa-IR" sz="2600" b="1">
                <a:solidFill>
                  <a:srgbClr val="000000"/>
                </a:solidFill>
                <a:effectLst>
                  <a:outerShdw blurRad="38100" dist="38100" dir="2700000" algn="tl">
                    <a:srgbClr val="FFFFFF"/>
                  </a:outerShdw>
                </a:effectLst>
                <a:cs typeface="B Zar" pitchFamily="2" charset="-78"/>
              </a:rPr>
              <a:t>پيچيده  باشد.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8294"/>
                                        </p:tgtEl>
                                        <p:attrNameLst>
                                          <p:attrName>style.visibility</p:attrName>
                                        </p:attrNameLst>
                                      </p:cBhvr>
                                      <p:to>
                                        <p:strVal val="visible"/>
                                      </p:to>
                                    </p:set>
                                    <p:anim calcmode="lin" valueType="num">
                                      <p:cBhvr>
                                        <p:cTn id="7" dur="500" fill="hold"/>
                                        <p:tgtEl>
                                          <p:spTgt spid="26829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8294"/>
                                        </p:tgtEl>
                                        <p:attrNameLst>
                                          <p:attrName>ppt_y</p:attrName>
                                        </p:attrNameLst>
                                      </p:cBhvr>
                                      <p:tavLst>
                                        <p:tav tm="0">
                                          <p:val>
                                            <p:strVal val="#ppt_y"/>
                                          </p:val>
                                        </p:tav>
                                        <p:tav tm="100000">
                                          <p:val>
                                            <p:strVal val="#ppt_y"/>
                                          </p:val>
                                        </p:tav>
                                      </p:tavLst>
                                    </p:anim>
                                    <p:anim calcmode="lin" valueType="num">
                                      <p:cBhvr>
                                        <p:cTn id="9" dur="500" fill="hold"/>
                                        <p:tgtEl>
                                          <p:spTgt spid="26829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829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8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solidFill>
            <a:schemeClr val="folHlink"/>
          </a:solidFill>
        </p:spPr>
        <p:txBody>
          <a:bodyPr/>
          <a:lstStyle/>
          <a:p>
            <a:r>
              <a:rPr lang="fa-IR">
                <a:cs typeface="B Titr" pitchFamily="2" charset="-78"/>
              </a:rPr>
              <a:t>فهرست مطالب</a:t>
            </a:r>
            <a:endParaRPr lang="en-US">
              <a:cs typeface="B Titr" pitchFamily="2" charset="-78"/>
            </a:endParaRPr>
          </a:p>
        </p:txBody>
      </p:sp>
      <p:sp>
        <p:nvSpPr>
          <p:cNvPr id="162822"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1714500"/>
            <a:ext cx="5791200"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4200" b="1">
                <a:solidFill>
                  <a:srgbClr val="000000"/>
                </a:solidFill>
                <a:effectLst>
                  <a:outerShdw blurRad="38100" dist="38100" dir="2700000" algn="tl">
                    <a:srgbClr val="FFFFFF"/>
                  </a:outerShdw>
                </a:effectLst>
                <a:cs typeface="B Zar" pitchFamily="2" charset="-78"/>
              </a:rPr>
              <a:t>1 .  اهميت</a:t>
            </a:r>
            <a:endParaRPr lang="en-US" sz="4200" b="1">
              <a:solidFill>
                <a:srgbClr val="000000"/>
              </a:solidFill>
              <a:effectLst>
                <a:outerShdw blurRad="38100" dist="38100" dir="2700000" algn="tl">
                  <a:srgbClr val="FFFFFF"/>
                </a:outerShdw>
              </a:effectLst>
              <a:cs typeface="B Zar" pitchFamily="2" charset="-78"/>
            </a:endParaRPr>
          </a:p>
        </p:txBody>
      </p:sp>
      <p:sp>
        <p:nvSpPr>
          <p:cNvPr id="162823" name="Rectangle 7">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2924175"/>
            <a:ext cx="5791200"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4200" b="1">
                <a:solidFill>
                  <a:srgbClr val="000000"/>
                </a:solidFill>
                <a:effectLst>
                  <a:outerShdw blurRad="38100" dist="38100" dir="2700000" algn="tl">
                    <a:srgbClr val="FFFFFF"/>
                  </a:outerShdw>
                </a:effectLst>
                <a:cs typeface="B Zar" pitchFamily="2" charset="-78"/>
              </a:rPr>
              <a:t>2  .  اهداف </a:t>
            </a:r>
            <a:endParaRPr lang="en-US" sz="4200" b="1">
              <a:solidFill>
                <a:srgbClr val="000000"/>
              </a:solidFill>
              <a:effectLst>
                <a:outerShdw blurRad="38100" dist="38100" dir="2700000" algn="tl">
                  <a:srgbClr val="FFFFFF"/>
                </a:outerShdw>
              </a:effectLst>
              <a:cs typeface="B Zar" pitchFamily="2" charset="-78"/>
            </a:endParaRPr>
          </a:p>
        </p:txBody>
      </p:sp>
      <p:sp>
        <p:nvSpPr>
          <p:cNvPr id="162824" name="Rectangle 8">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4149725"/>
            <a:ext cx="5791200"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4200" b="1">
                <a:solidFill>
                  <a:srgbClr val="000000"/>
                </a:solidFill>
                <a:effectLst>
                  <a:outerShdw blurRad="38100" dist="38100" dir="2700000" algn="tl">
                    <a:srgbClr val="FFFFFF"/>
                  </a:outerShdw>
                </a:effectLst>
                <a:cs typeface="B Zar" pitchFamily="2" charset="-78"/>
              </a:rPr>
              <a:t>3  .  فايده </a:t>
            </a:r>
            <a:endParaRPr lang="en-US" sz="4200" b="1">
              <a:solidFill>
                <a:srgbClr val="000000"/>
              </a:solidFill>
              <a:effectLst>
                <a:outerShdw blurRad="38100" dist="38100" dir="2700000" algn="tl">
                  <a:srgbClr val="FFFFFF"/>
                </a:outerShdw>
              </a:effectLst>
              <a:cs typeface="B Zar" pitchFamily="2" charset="-78"/>
            </a:endParaRPr>
          </a:p>
        </p:txBody>
      </p:sp>
      <p:sp>
        <p:nvSpPr>
          <p:cNvPr id="162825" name="Rectangle 9">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5386388"/>
            <a:ext cx="5791200" cy="106680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pPr>
            <a:r>
              <a:rPr lang="fa-IR" sz="4200" b="1">
                <a:solidFill>
                  <a:srgbClr val="000000"/>
                </a:solidFill>
                <a:effectLst>
                  <a:outerShdw blurRad="38100" dist="38100" dir="2700000" algn="tl">
                    <a:srgbClr val="FFFFFF"/>
                  </a:outerShdw>
                </a:effectLst>
                <a:cs typeface="B Zar" pitchFamily="2" charset="-78"/>
              </a:rPr>
              <a:t>4 .  موانع و مشكلات</a:t>
            </a:r>
            <a:endParaRPr lang="en-US" sz="4200" b="1">
              <a:solidFill>
                <a:srgbClr val="000000"/>
              </a:solidFill>
              <a:effectLst>
                <a:outerShdw blurRad="38100" dist="38100" dir="2700000" algn="tl">
                  <a:srgbClr val="FFFFFF"/>
                </a:outerShdw>
              </a:effectLst>
              <a:cs typeface="B Za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62818">
                                            <p:txEl>
                                              <p:charRg st="4294967295" end="429496729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6931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6931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69317"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endParaRPr lang="fa-IR" sz="2500" b="1">
              <a:solidFill>
                <a:srgbClr val="000000"/>
              </a:solidFill>
              <a:effectLst>
                <a:outerShdw blurRad="38100" dist="38100" dir="2700000" algn="tl">
                  <a:srgbClr val="FFFFFF"/>
                </a:outerShdw>
              </a:effectLst>
              <a:cs typeface="B Titr" pitchFamily="2" charset="-78"/>
            </a:endParaRPr>
          </a:p>
          <a:p>
            <a:pPr marL="342900" indent="-342900"/>
            <a:r>
              <a:rPr lang="fa-IR" sz="2500" b="1">
                <a:solidFill>
                  <a:srgbClr val="000000"/>
                </a:solidFill>
                <a:effectLst>
                  <a:outerShdw blurRad="38100" dist="38100" dir="2700000" algn="tl">
                    <a:srgbClr val="FFFFFF"/>
                  </a:outerShdw>
                </a:effectLst>
                <a:cs typeface="B Titr" pitchFamily="2" charset="-78"/>
              </a:rPr>
              <a:t>2/4/2/5 –  روش  تحليل علّي (</a:t>
            </a:r>
            <a:r>
              <a:rPr lang="en-US" sz="2500" b="1">
                <a:solidFill>
                  <a:srgbClr val="000000"/>
                </a:solidFill>
                <a:effectLst>
                  <a:outerShdw blurRad="38100" dist="38100" dir="2700000" algn="tl">
                    <a:srgbClr val="FFFFFF"/>
                  </a:outerShdw>
                </a:effectLst>
                <a:cs typeface="B Titr" pitchFamily="2" charset="-78"/>
              </a:rPr>
              <a:t>Causal Analysis</a:t>
            </a:r>
            <a:r>
              <a:rPr lang="fa-IR" sz="2500" b="1">
                <a:solidFill>
                  <a:srgbClr val="000000"/>
                </a:solidFill>
                <a:effectLst>
                  <a:outerShdw blurRad="38100" dist="38100" dir="2700000" algn="tl">
                    <a:srgbClr val="FFFFFF"/>
                  </a:outerShdw>
                </a:effectLst>
                <a:cs typeface="B Titr" pitchFamily="2" charset="-78"/>
              </a:rPr>
              <a:t>) :</a:t>
            </a:r>
          </a:p>
          <a:p>
            <a:pPr marL="342900" indent="-342900"/>
            <a:endParaRPr lang="fa-IR" sz="2500" b="1">
              <a:solidFill>
                <a:srgbClr val="000000"/>
              </a:solidFill>
              <a:effectLst>
                <a:outerShdw blurRad="38100" dist="38100" dir="2700000" algn="tl">
                  <a:srgbClr val="FFFFFF"/>
                </a:outerShdw>
              </a:effectLst>
              <a:cs typeface="B Titr" pitchFamily="2" charset="-78"/>
            </a:endParaRPr>
          </a:p>
        </p:txBody>
      </p:sp>
      <p:sp>
        <p:nvSpPr>
          <p:cNvPr id="269318" name="Rectangle 6"/>
          <p:cNvSpPr>
            <a:spLocks noChangeArrowheads="1"/>
          </p:cNvSpPr>
          <p:nvPr/>
        </p:nvSpPr>
        <p:spPr bwMode="auto">
          <a:xfrm>
            <a:off x="539750" y="3860800"/>
            <a:ext cx="7416800" cy="2663825"/>
          </a:xfrm>
          <a:prstGeom prst="rect">
            <a:avLst/>
          </a:prstGeom>
          <a:solidFill>
            <a:srgbClr val="00FFFF"/>
          </a:solidFill>
          <a:ln w="9525">
            <a:solidFill>
              <a:schemeClr val="bg1"/>
            </a:solidFill>
            <a:miter lim="800000"/>
            <a:headEnd/>
            <a:tailEnd/>
          </a:ln>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5 – بررسي متغيرها در تمام سطوح بسيار مهم است.</a:t>
            </a:r>
            <a:r>
              <a:rPr lang="en-US" sz="2600" b="1">
                <a:solidFill>
                  <a:srgbClr val="000000"/>
                </a:solidFill>
                <a:cs typeface="B Zar" pitchFamily="2" charset="-78"/>
              </a:rPr>
              <a:t> </a:t>
            </a:r>
            <a:r>
              <a:rPr lang="fa-IR" sz="2600" b="1">
                <a:solidFill>
                  <a:srgbClr val="000000"/>
                </a:solidFill>
                <a:effectLst>
                  <a:outerShdw blurRad="38100" dist="38100" dir="2700000" algn="tl">
                    <a:srgbClr val="FFFFFF"/>
                  </a:outerShdw>
                </a:effectLst>
                <a:cs typeface="B Zar" pitchFamily="2" charset="-78"/>
              </a:rPr>
              <a:t> </a:t>
            </a:r>
          </a:p>
          <a:p>
            <a:pPr marL="342900" indent="-342900"/>
            <a:r>
              <a:rPr lang="fa-IR" sz="2600" b="1">
                <a:solidFill>
                  <a:srgbClr val="000000"/>
                </a:solidFill>
                <a:effectLst>
                  <a:outerShdw blurRad="38100" dist="38100" dir="2700000" algn="tl">
                    <a:srgbClr val="FFFFFF"/>
                  </a:outerShdw>
                </a:effectLst>
                <a:cs typeface="B Zar" pitchFamily="2" charset="-78"/>
              </a:rPr>
              <a:t>6 – تأييد يا ردّ اثبات رابطه بين علت به دست آمده با معلول،</a:t>
            </a:r>
          </a:p>
          <a:p>
            <a:pPr marL="342900" indent="-342900"/>
            <a:r>
              <a:rPr lang="fa-IR" sz="2600" b="1">
                <a:solidFill>
                  <a:srgbClr val="000000"/>
                </a:solidFill>
                <a:effectLst>
                  <a:outerShdw blurRad="38100" dist="38100" dir="2700000" algn="tl">
                    <a:srgbClr val="FFFFFF"/>
                  </a:outerShdw>
                </a:effectLst>
                <a:cs typeface="B Zar" pitchFamily="2" charset="-78"/>
              </a:rPr>
              <a:t>هدف تحليل گر است.  مانند: علت شكل گيري انقلاب اسلامي</a:t>
            </a:r>
          </a:p>
          <a:p>
            <a:pPr marL="342900" indent="-342900"/>
            <a:r>
              <a:rPr lang="fa-IR" sz="2600" b="1">
                <a:solidFill>
                  <a:srgbClr val="000000"/>
                </a:solidFill>
                <a:effectLst>
                  <a:outerShdw blurRad="38100" dist="38100" dir="2700000" algn="tl">
                    <a:srgbClr val="FFFFFF"/>
                  </a:outerShdw>
                </a:effectLst>
                <a:cs typeface="B Zar" pitchFamily="2" charset="-78"/>
              </a:rPr>
              <a:t>چه بود؟</a:t>
            </a:r>
          </a:p>
          <a:p>
            <a:pPr marL="342900" indent="-342900"/>
            <a:r>
              <a:rPr lang="fa-IR" sz="2600" b="1">
                <a:solidFill>
                  <a:srgbClr val="000000"/>
                </a:solidFill>
                <a:effectLst>
                  <a:outerShdw blurRad="38100" dist="38100" dir="2700000" algn="tl">
                    <a:srgbClr val="FFFFFF"/>
                  </a:outerShdw>
                </a:effectLst>
                <a:cs typeface="B Zar" pitchFamily="2" charset="-78"/>
              </a:rPr>
              <a:t>چرا به شورش هاي بعد از انتخابات دهم رياست جمهوري فتنه</a:t>
            </a:r>
          </a:p>
          <a:p>
            <a:pPr marL="342900" indent="-342900"/>
            <a:r>
              <a:rPr lang="fa-IR" sz="2600" b="1">
                <a:solidFill>
                  <a:srgbClr val="000000"/>
                </a:solidFill>
                <a:effectLst>
                  <a:outerShdw blurRad="38100" dist="38100" dir="2700000" algn="tl">
                    <a:srgbClr val="FFFFFF"/>
                  </a:outerShdw>
                </a:effectLst>
                <a:cs typeface="B Zar" pitchFamily="2" charset="-78"/>
              </a:rPr>
              <a:t>گفته شد؟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9318"/>
                                        </p:tgtEl>
                                        <p:attrNameLst>
                                          <p:attrName>style.visibility</p:attrName>
                                        </p:attrNameLst>
                                      </p:cBhvr>
                                      <p:to>
                                        <p:strVal val="visible"/>
                                      </p:to>
                                    </p:set>
                                    <p:anim calcmode="lin" valueType="num">
                                      <p:cBhvr>
                                        <p:cTn id="7" dur="500" fill="hold"/>
                                        <p:tgtEl>
                                          <p:spTgt spid="2693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9318"/>
                                        </p:tgtEl>
                                        <p:attrNameLst>
                                          <p:attrName>ppt_y</p:attrName>
                                        </p:attrNameLst>
                                      </p:cBhvr>
                                      <p:tavLst>
                                        <p:tav tm="0">
                                          <p:val>
                                            <p:strVal val="#ppt_y"/>
                                          </p:val>
                                        </p:tav>
                                        <p:tav tm="100000">
                                          <p:val>
                                            <p:strVal val="#ppt_y"/>
                                          </p:val>
                                        </p:tav>
                                      </p:tavLst>
                                    </p:anim>
                                    <p:anim calcmode="lin" valueType="num">
                                      <p:cBhvr>
                                        <p:cTn id="9" dur="500" fill="hold"/>
                                        <p:tgtEl>
                                          <p:spTgt spid="2693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93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9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033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034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0341"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000" b="1">
                <a:solidFill>
                  <a:srgbClr val="000000"/>
                </a:solidFill>
                <a:effectLst>
                  <a:outerShdw blurRad="38100" dist="38100" dir="2700000" algn="tl">
                    <a:srgbClr val="FFFFFF"/>
                  </a:outerShdw>
                </a:effectLst>
                <a:cs typeface="B Titr" pitchFamily="2" charset="-78"/>
              </a:rPr>
              <a:t>3/4/2/5 – روش  تحليل مقايسه اي (</a:t>
            </a:r>
            <a:r>
              <a:rPr lang="en-US" sz="2000" b="1">
                <a:solidFill>
                  <a:srgbClr val="000000"/>
                </a:solidFill>
                <a:effectLst>
                  <a:outerShdw blurRad="38100" dist="38100" dir="2700000" algn="tl">
                    <a:srgbClr val="FFFFFF"/>
                  </a:outerShdw>
                </a:effectLst>
                <a:cs typeface="B Titr" pitchFamily="2" charset="-78"/>
              </a:rPr>
              <a:t>Comparative Analysis</a:t>
            </a:r>
            <a:r>
              <a:rPr lang="fa-IR" sz="2000" b="1">
                <a:solidFill>
                  <a:srgbClr val="000000"/>
                </a:solidFill>
                <a:effectLst>
                  <a:outerShdw blurRad="38100" dist="38100" dir="2700000" algn="tl">
                    <a:srgbClr val="FFFFFF"/>
                  </a:outerShdw>
                </a:effectLst>
                <a:cs typeface="B Titr" pitchFamily="2" charset="-78"/>
              </a:rPr>
              <a:t>)</a:t>
            </a:r>
            <a:r>
              <a:rPr lang="fa-IR" sz="2000">
                <a:solidFill>
                  <a:srgbClr val="000000"/>
                </a:solidFill>
                <a:cs typeface="B Titr" pitchFamily="2" charset="-78"/>
              </a:rPr>
              <a:t> </a:t>
            </a:r>
            <a:r>
              <a:rPr lang="fa-IR" sz="2000" b="1">
                <a:solidFill>
                  <a:srgbClr val="000000"/>
                </a:solidFill>
                <a:effectLst>
                  <a:outerShdw blurRad="38100" dist="38100" dir="2700000" algn="tl">
                    <a:srgbClr val="FFFFFF"/>
                  </a:outerShdw>
                </a:effectLst>
                <a:cs typeface="B Titr" pitchFamily="2" charset="-78"/>
              </a:rPr>
              <a:t>:</a:t>
            </a:r>
          </a:p>
        </p:txBody>
      </p:sp>
      <p:sp>
        <p:nvSpPr>
          <p:cNvPr id="270342" name="Rectangle 6"/>
          <p:cNvSpPr>
            <a:spLocks noChangeArrowheads="1"/>
          </p:cNvSpPr>
          <p:nvPr/>
        </p:nvSpPr>
        <p:spPr bwMode="auto">
          <a:xfrm>
            <a:off x="539750" y="3860800"/>
            <a:ext cx="7416800" cy="2663825"/>
          </a:xfrm>
          <a:prstGeom prst="rect">
            <a:avLst/>
          </a:prstGeom>
          <a:solidFill>
            <a:srgbClr val="99CC00"/>
          </a:solidFill>
          <a:ln w="9525">
            <a:solidFill>
              <a:schemeClr val="bg1"/>
            </a:solidFill>
            <a:miter lim="800000"/>
            <a:headEnd/>
            <a:tailEnd/>
          </a:ln>
          <a:effectLst/>
        </p:spPr>
        <p:txBody>
          <a:bodyPr wrap="none" anchor="ctr"/>
          <a:lstStyle/>
          <a:p>
            <a:pPr marL="342900" indent="-342900"/>
            <a:r>
              <a:rPr lang="fa-IR" sz="2400" b="1">
                <a:solidFill>
                  <a:srgbClr val="000000"/>
                </a:solidFill>
                <a:effectLst>
                  <a:outerShdw blurRad="38100" dist="38100" dir="2700000" algn="tl">
                    <a:srgbClr val="FFFFFF"/>
                  </a:outerShdw>
                </a:effectLst>
                <a:cs typeface="B Zar" pitchFamily="2" charset="-78"/>
              </a:rPr>
              <a:t>1 – بهره گيري از اين روش، سابقه اي طولاني دارد و به يونان قديم</a:t>
            </a:r>
          </a:p>
          <a:p>
            <a:pPr marL="342900" indent="-342900"/>
            <a:r>
              <a:rPr lang="fa-IR" sz="2400" b="1">
                <a:solidFill>
                  <a:srgbClr val="000000"/>
                </a:solidFill>
                <a:effectLst>
                  <a:outerShdw blurRad="38100" dist="38100" dir="2700000" algn="tl">
                    <a:srgbClr val="FFFFFF"/>
                  </a:outerShdw>
                </a:effectLst>
                <a:cs typeface="B Zar" pitchFamily="2" charset="-78"/>
              </a:rPr>
              <a:t>برمي گردد كه آن  را در مباحث ارسطو مي توان يافت.</a:t>
            </a:r>
            <a:r>
              <a:rPr lang="fa-IR" sz="2400" b="1">
                <a:solidFill>
                  <a:srgbClr val="000000"/>
                </a:solidFill>
                <a:effectLst>
                  <a:outerShdw blurRad="38100" dist="38100" dir="2700000" algn="tl">
                    <a:srgbClr val="FFFFFF"/>
                  </a:outerShdw>
                </a:effectLst>
                <a:cs typeface="B Zar" pitchFamily="2" charset="-78"/>
                <a:hlinkClick r:id="" action="ppaction://noaction"/>
              </a:rPr>
              <a:t>1</a:t>
            </a:r>
            <a:r>
              <a:rPr lang="fa-IR" sz="2400" b="1">
                <a:solidFill>
                  <a:srgbClr val="000000"/>
                </a:solidFill>
                <a:effectLst>
                  <a:outerShdw blurRad="38100" dist="38100" dir="2700000" algn="tl">
                    <a:srgbClr val="FFFFFF"/>
                  </a:outerShdw>
                </a:effectLst>
                <a:cs typeface="B Zar" pitchFamily="2" charset="-78"/>
              </a:rPr>
              <a:t> </a:t>
            </a:r>
          </a:p>
          <a:p>
            <a:pPr marL="342900" indent="-342900"/>
            <a:r>
              <a:rPr lang="fa-IR" sz="2400" b="1">
                <a:solidFill>
                  <a:srgbClr val="000000"/>
                </a:solidFill>
                <a:effectLst>
                  <a:outerShdw blurRad="38100" dist="38100" dir="2700000" algn="tl">
                    <a:srgbClr val="FFFFFF"/>
                  </a:outerShdw>
                </a:effectLst>
                <a:cs typeface="B Zar" pitchFamily="2" charset="-78"/>
              </a:rPr>
              <a:t>2 – اين روش نياز به تبحر و تسلط كافي دارد. تا تمام شاخصه هاي</a:t>
            </a:r>
          </a:p>
          <a:p>
            <a:pPr marL="342900" indent="-342900"/>
            <a:r>
              <a:rPr lang="fa-IR" sz="2400" b="1">
                <a:solidFill>
                  <a:srgbClr val="000000"/>
                </a:solidFill>
                <a:effectLst>
                  <a:outerShdw blurRad="38100" dist="38100" dir="2700000" algn="tl">
                    <a:srgbClr val="FFFFFF"/>
                  </a:outerShdw>
                </a:effectLst>
                <a:cs typeface="B Zar" pitchFamily="2" charset="-78"/>
              </a:rPr>
              <a:t>مشابه و متفاوت را بين دو حادثه پيدا بكند. </a:t>
            </a:r>
          </a:p>
          <a:p>
            <a:pPr marL="342900" indent="-342900"/>
            <a:r>
              <a:rPr lang="fa-IR" sz="2000" b="1">
                <a:solidFill>
                  <a:srgbClr val="000000"/>
                </a:solidFill>
                <a:effectLst>
                  <a:outerShdw blurRad="38100" dist="38100" dir="2700000" algn="tl">
                    <a:srgbClr val="FFFFFF"/>
                  </a:outerShdw>
                </a:effectLst>
                <a:cs typeface="B Zar" pitchFamily="2" charset="-78"/>
              </a:rPr>
              <a:t>			    (مانند مقايسه انقلاب اسلامي با ساير انقلاب ها).</a:t>
            </a:r>
          </a:p>
          <a:p>
            <a:pPr marL="342900" indent="-342900"/>
            <a:r>
              <a:rPr lang="en-US" b="1">
                <a:solidFill>
                  <a:srgbClr val="000000"/>
                </a:solidFill>
                <a:effectLst>
                  <a:outerShdw blurRad="38100" dist="38100" dir="2700000" algn="tl">
                    <a:srgbClr val="FFFFFF"/>
                  </a:outerShdw>
                </a:effectLst>
                <a:cs typeface="B Zar" pitchFamily="2" charset="-78"/>
              </a:rPr>
              <a:t> </a:t>
            </a:r>
            <a:br>
              <a:rPr lang="en-US" b="1">
                <a:solidFill>
                  <a:srgbClr val="000000"/>
                </a:solidFill>
                <a:effectLst>
                  <a:outerShdw blurRad="38100" dist="38100" dir="2700000" algn="tl">
                    <a:srgbClr val="FFFFFF"/>
                  </a:outerShdw>
                </a:effectLst>
                <a:cs typeface="B Zar" pitchFamily="2" charset="-78"/>
              </a:rPr>
            </a:br>
            <a:r>
              <a:rPr lang="fa-IR" b="1">
                <a:solidFill>
                  <a:srgbClr val="000000"/>
                </a:solidFill>
                <a:effectLst>
                  <a:outerShdw blurRad="38100" dist="38100" dir="2700000" algn="tl">
                    <a:srgbClr val="FFFFFF"/>
                  </a:outerShdw>
                </a:effectLst>
                <a:cs typeface="B Zar" pitchFamily="2" charset="-78"/>
                <a:hlinkClick r:id="" action="ppaction://noaction"/>
              </a:rPr>
              <a:t>1 -  ماكياول</a:t>
            </a:r>
            <a:r>
              <a:rPr lang="fa-IR" b="1">
                <a:solidFill>
                  <a:srgbClr val="000000"/>
                </a:solidFill>
                <a:effectLst>
                  <a:outerShdw blurRad="38100" dist="38100" dir="2700000" algn="tl">
                    <a:srgbClr val="FFFFFF"/>
                  </a:outerShdw>
                </a:effectLst>
                <a:cs typeface="B Zar" pitchFamily="2" charset="-78"/>
              </a:rPr>
              <a:t>، منتسكيو، ماركس، وبر، دوتوكويل، ديويد ايستون، آلموند، وربا، رابرت دال،</a:t>
            </a:r>
          </a:p>
          <a:p>
            <a:pPr marL="342900" indent="-342900"/>
            <a:r>
              <a:rPr lang="fa-IR" b="1">
                <a:solidFill>
                  <a:srgbClr val="000000"/>
                </a:solidFill>
                <a:effectLst>
                  <a:outerShdw blurRad="38100" dist="38100" dir="2700000" algn="tl">
                    <a:srgbClr val="FFFFFF"/>
                  </a:outerShdw>
                </a:effectLst>
                <a:cs typeface="B Zar" pitchFamily="2" charset="-78"/>
              </a:rPr>
              <a:t> از اين روش  معمولا بهره برده اند.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0342"/>
                                        </p:tgtEl>
                                        <p:attrNameLst>
                                          <p:attrName>style.visibility</p:attrName>
                                        </p:attrNameLst>
                                      </p:cBhvr>
                                      <p:to>
                                        <p:strVal val="visible"/>
                                      </p:to>
                                    </p:set>
                                    <p:anim calcmode="lin" valueType="num">
                                      <p:cBhvr>
                                        <p:cTn id="7" dur="500" fill="hold"/>
                                        <p:tgtEl>
                                          <p:spTgt spid="27034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0342"/>
                                        </p:tgtEl>
                                        <p:attrNameLst>
                                          <p:attrName>ppt_y</p:attrName>
                                        </p:attrNameLst>
                                      </p:cBhvr>
                                      <p:tavLst>
                                        <p:tav tm="0">
                                          <p:val>
                                            <p:strVal val="#ppt_y"/>
                                          </p:val>
                                        </p:tav>
                                        <p:tav tm="100000">
                                          <p:val>
                                            <p:strVal val="#ppt_y"/>
                                          </p:val>
                                        </p:tav>
                                      </p:tavLst>
                                    </p:anim>
                                    <p:anim calcmode="lin" valueType="num">
                                      <p:cBhvr>
                                        <p:cTn id="9" dur="500" fill="hold"/>
                                        <p:tgtEl>
                                          <p:spTgt spid="27034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034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0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136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136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1366" name="Rectangle 6"/>
          <p:cNvSpPr>
            <a:spLocks noChangeArrowheads="1"/>
          </p:cNvSpPr>
          <p:nvPr/>
        </p:nvSpPr>
        <p:spPr bwMode="auto">
          <a:xfrm>
            <a:off x="539750" y="3860800"/>
            <a:ext cx="7416800" cy="2663825"/>
          </a:xfrm>
          <a:prstGeom prst="rect">
            <a:avLst/>
          </a:prstGeom>
          <a:solidFill>
            <a:srgbClr val="99CC00"/>
          </a:solidFill>
          <a:ln w="9525">
            <a:solidFill>
              <a:schemeClr val="bg1"/>
            </a:solidFill>
            <a:miter lim="800000"/>
            <a:headEnd/>
            <a:tailEnd/>
          </a:ln>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3 – اين روش مي تواند از چرايي عبور كند و به كشف حقايق</a:t>
            </a:r>
          </a:p>
          <a:p>
            <a:pPr marL="342900" indent="-342900"/>
            <a:r>
              <a:rPr lang="fa-IR" sz="2600" b="1">
                <a:solidFill>
                  <a:srgbClr val="000000"/>
                </a:solidFill>
                <a:effectLst>
                  <a:outerShdw blurRad="38100" dist="38100" dir="2700000" algn="tl">
                    <a:srgbClr val="FFFFFF"/>
                  </a:outerShdw>
                </a:effectLst>
                <a:cs typeface="B Zar" pitchFamily="2" charset="-78"/>
              </a:rPr>
              <a:t> برسد.</a:t>
            </a:r>
          </a:p>
          <a:p>
            <a:pPr marL="342900" indent="-342900"/>
            <a:r>
              <a:rPr lang="fa-IR" sz="2600" b="1">
                <a:solidFill>
                  <a:srgbClr val="000000"/>
                </a:solidFill>
                <a:effectLst>
                  <a:outerShdw blurRad="38100" dist="38100" dir="2700000" algn="tl">
                    <a:srgbClr val="FFFFFF"/>
                  </a:outerShdw>
                </a:effectLst>
                <a:cs typeface="B Zar" pitchFamily="2" charset="-78"/>
              </a:rPr>
              <a:t>4 –  در اين روش با بهره گيري از روش توصيفي و تحليل علّي،</a:t>
            </a:r>
          </a:p>
          <a:p>
            <a:pPr marL="342900" indent="-342900"/>
            <a:r>
              <a:rPr lang="fa-IR" sz="2600" b="1">
                <a:solidFill>
                  <a:srgbClr val="000000"/>
                </a:solidFill>
                <a:effectLst>
                  <a:outerShdw blurRad="38100" dist="38100" dir="2700000" algn="tl">
                    <a:srgbClr val="FFFFFF"/>
                  </a:outerShdw>
                </a:effectLst>
                <a:cs typeface="B Zar" pitchFamily="2" charset="-78"/>
              </a:rPr>
              <a:t>به يك كار بسيار مهمي بين بين دو پديده دست مي زند.</a:t>
            </a:r>
            <a:endParaRPr lang="fa-IR" sz="2600" b="1">
              <a:solidFill>
                <a:srgbClr val="000000"/>
              </a:solidFill>
              <a:cs typeface="B Zar" pitchFamily="2" charset="-78"/>
            </a:endParaRPr>
          </a:p>
        </p:txBody>
      </p:sp>
      <p:sp>
        <p:nvSpPr>
          <p:cNvPr id="271367" name="Rectangle 7">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000" b="1">
                <a:solidFill>
                  <a:srgbClr val="000000"/>
                </a:solidFill>
                <a:effectLst>
                  <a:outerShdw blurRad="38100" dist="38100" dir="2700000" algn="tl">
                    <a:srgbClr val="FFFFFF"/>
                  </a:outerShdw>
                </a:effectLst>
                <a:cs typeface="B Titr" pitchFamily="2" charset="-78"/>
              </a:rPr>
              <a:t>3/4/2/5 – روش  تحليل مقايسه اي (</a:t>
            </a:r>
            <a:r>
              <a:rPr lang="en-US" sz="2000" b="1">
                <a:solidFill>
                  <a:srgbClr val="000000"/>
                </a:solidFill>
                <a:effectLst>
                  <a:outerShdw blurRad="38100" dist="38100" dir="2700000" algn="tl">
                    <a:srgbClr val="FFFFFF"/>
                  </a:outerShdw>
                </a:effectLst>
                <a:cs typeface="B Titr" pitchFamily="2" charset="-78"/>
              </a:rPr>
              <a:t>Comparative Analysis</a:t>
            </a:r>
            <a:r>
              <a:rPr lang="fa-IR" sz="2000" b="1">
                <a:solidFill>
                  <a:srgbClr val="000000"/>
                </a:solidFill>
                <a:effectLst>
                  <a:outerShdw blurRad="38100" dist="38100" dir="2700000" algn="tl">
                    <a:srgbClr val="FFFFFF"/>
                  </a:outerShdw>
                </a:effectLst>
                <a:cs typeface="B Titr" pitchFamily="2" charset="-78"/>
              </a:rPr>
              <a:t>)</a:t>
            </a:r>
            <a:r>
              <a:rPr lang="fa-IR" sz="2000">
                <a:solidFill>
                  <a:srgbClr val="000000"/>
                </a:solidFill>
                <a:cs typeface="B Titr" pitchFamily="2" charset="-78"/>
              </a:rPr>
              <a:t> </a:t>
            </a:r>
            <a:r>
              <a:rPr lang="fa-IR" sz="2000" b="1">
                <a:solidFill>
                  <a:srgbClr val="000000"/>
                </a:solidFill>
                <a:effectLst>
                  <a:outerShdw blurRad="38100" dist="38100" dir="2700000" algn="tl">
                    <a:srgbClr val="FFFFFF"/>
                  </a:outerShdw>
                </a:effectLst>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1366"/>
                                        </p:tgtEl>
                                        <p:attrNameLst>
                                          <p:attrName>style.visibility</p:attrName>
                                        </p:attrNameLst>
                                      </p:cBhvr>
                                      <p:to>
                                        <p:strVal val="visible"/>
                                      </p:to>
                                    </p:set>
                                    <p:anim calcmode="lin" valueType="num">
                                      <p:cBhvr>
                                        <p:cTn id="7" dur="500" fill="hold"/>
                                        <p:tgtEl>
                                          <p:spTgt spid="2713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1366"/>
                                        </p:tgtEl>
                                        <p:attrNameLst>
                                          <p:attrName>ppt_y</p:attrName>
                                        </p:attrNameLst>
                                      </p:cBhvr>
                                      <p:tavLst>
                                        <p:tav tm="0">
                                          <p:val>
                                            <p:strVal val="#ppt_y"/>
                                          </p:val>
                                        </p:tav>
                                        <p:tav tm="100000">
                                          <p:val>
                                            <p:strVal val="#ppt_y"/>
                                          </p:val>
                                        </p:tav>
                                      </p:tavLst>
                                    </p:anim>
                                    <p:anim calcmode="lin" valueType="num">
                                      <p:cBhvr>
                                        <p:cTn id="9" dur="500" fill="hold"/>
                                        <p:tgtEl>
                                          <p:spTgt spid="2713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13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1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238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238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2390" name="Rectangle 6"/>
          <p:cNvSpPr>
            <a:spLocks noChangeArrowheads="1"/>
          </p:cNvSpPr>
          <p:nvPr/>
        </p:nvSpPr>
        <p:spPr bwMode="auto">
          <a:xfrm>
            <a:off x="539750" y="3933825"/>
            <a:ext cx="7416800" cy="2736850"/>
          </a:xfrm>
          <a:prstGeom prst="rect">
            <a:avLst/>
          </a:prstGeom>
          <a:solidFill>
            <a:srgbClr val="99CC00"/>
          </a:solidFill>
          <a:ln w="9525">
            <a:solidFill>
              <a:schemeClr val="bg1"/>
            </a:solidFill>
            <a:miter lim="800000"/>
            <a:headEnd/>
            <a:tailEnd/>
          </a:ln>
          <a:effectLst/>
        </p:spPr>
        <p:txBody>
          <a:bodyPr wrap="none" anchor="ctr"/>
          <a:lstStyle/>
          <a:p>
            <a:pPr marL="342900" indent="-342900"/>
            <a:r>
              <a:rPr lang="fa-IR" sz="2200" b="1">
                <a:solidFill>
                  <a:srgbClr val="000000"/>
                </a:solidFill>
                <a:cs typeface="B Zar" pitchFamily="2" charset="-78"/>
              </a:rPr>
              <a:t>5 – مقايسه بين دو دوره عملكرد دولت ها، مجالس و... </a:t>
            </a:r>
          </a:p>
          <a:p>
            <a:pPr marL="342900" indent="-342900"/>
            <a:r>
              <a:rPr lang="fa-IR" sz="1900" b="1">
                <a:solidFill>
                  <a:srgbClr val="000000"/>
                </a:solidFill>
                <a:cs typeface="B Zar" pitchFamily="2" charset="-78"/>
              </a:rPr>
              <a:t>				(مانند دولت هاي بعد از انقلاب اسلامي) :</a:t>
            </a:r>
            <a:r>
              <a:rPr lang="en-US" sz="1900">
                <a:solidFill>
                  <a:srgbClr val="000000"/>
                </a:solidFill>
                <a:cs typeface="B Zar" pitchFamily="2" charset="-78"/>
              </a:rPr>
              <a:t> </a:t>
            </a:r>
            <a:endParaRPr lang="fa-IR" sz="1900" b="1">
              <a:solidFill>
                <a:srgbClr val="000000"/>
              </a:solidFill>
              <a:cs typeface="B Zar" pitchFamily="2" charset="-78"/>
            </a:endParaRPr>
          </a:p>
          <a:p>
            <a:pPr marL="342900" indent="-342900"/>
            <a:r>
              <a:rPr lang="fa-IR" sz="1900" b="1">
                <a:solidFill>
                  <a:srgbClr val="000000"/>
                </a:solidFill>
                <a:cs typeface="B Zar" pitchFamily="2" charset="-78"/>
              </a:rPr>
              <a:t>1 – دولت موقت (بازرگان).</a:t>
            </a:r>
          </a:p>
          <a:p>
            <a:pPr marL="342900" indent="-342900"/>
            <a:r>
              <a:rPr lang="fa-IR" sz="1900" b="1">
                <a:solidFill>
                  <a:srgbClr val="000000"/>
                </a:solidFill>
                <a:cs typeface="B Zar" pitchFamily="2" charset="-78"/>
              </a:rPr>
              <a:t>2 – دولت بحران (بني صدر).</a:t>
            </a:r>
          </a:p>
          <a:p>
            <a:pPr marL="342900" indent="-342900"/>
            <a:r>
              <a:rPr lang="fa-IR" sz="1900" b="1">
                <a:solidFill>
                  <a:srgbClr val="000000"/>
                </a:solidFill>
                <a:cs typeface="B Zar" pitchFamily="2" charset="-78"/>
              </a:rPr>
              <a:t>3 – دولت مكتبي (شهيد رجايي)</a:t>
            </a:r>
          </a:p>
          <a:p>
            <a:pPr marL="342900" indent="-342900"/>
            <a:r>
              <a:rPr lang="fa-IR" sz="1900" b="1">
                <a:solidFill>
                  <a:srgbClr val="000000"/>
                </a:solidFill>
                <a:cs typeface="B Zar" pitchFamily="2" charset="-78"/>
              </a:rPr>
              <a:t>4 – دولت دفاع (رهبري).</a:t>
            </a:r>
          </a:p>
          <a:p>
            <a:pPr marL="342900" indent="-342900"/>
            <a:r>
              <a:rPr lang="fa-IR" sz="1900" b="1">
                <a:solidFill>
                  <a:srgbClr val="000000"/>
                </a:solidFill>
                <a:cs typeface="B Zar" pitchFamily="2" charset="-78"/>
              </a:rPr>
              <a:t>5 – دولت سازندگي (هاشمي).</a:t>
            </a:r>
          </a:p>
          <a:p>
            <a:pPr marL="342900" indent="-342900"/>
            <a:r>
              <a:rPr lang="fa-IR" sz="1900" b="1">
                <a:solidFill>
                  <a:srgbClr val="000000"/>
                </a:solidFill>
                <a:cs typeface="B Zar" pitchFamily="2" charset="-78"/>
              </a:rPr>
              <a:t>6 - دولت توسعه سياسي (خاتمي).</a:t>
            </a:r>
          </a:p>
          <a:p>
            <a:pPr marL="342900" indent="-342900"/>
            <a:r>
              <a:rPr lang="fa-IR" sz="1900" b="1">
                <a:solidFill>
                  <a:srgbClr val="000000"/>
                </a:solidFill>
                <a:cs typeface="B Zar" pitchFamily="2" charset="-78"/>
              </a:rPr>
              <a:t>7 – دولت عدالت(احمدي نژاد).</a:t>
            </a:r>
            <a:r>
              <a:rPr lang="en-US" sz="1900" b="1">
                <a:solidFill>
                  <a:srgbClr val="000000"/>
                </a:solidFill>
                <a:cs typeface="B Zar" pitchFamily="2" charset="-78"/>
              </a:rPr>
              <a:t> </a:t>
            </a:r>
            <a:endParaRPr lang="fa-IR" sz="1900" b="1">
              <a:solidFill>
                <a:srgbClr val="000000"/>
              </a:solidFill>
              <a:cs typeface="B Zar" pitchFamily="2" charset="-78"/>
            </a:endParaRPr>
          </a:p>
        </p:txBody>
      </p:sp>
      <p:sp>
        <p:nvSpPr>
          <p:cNvPr id="272391" name="Rectangle 7">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000" b="1">
                <a:solidFill>
                  <a:srgbClr val="000000"/>
                </a:solidFill>
                <a:effectLst>
                  <a:outerShdw blurRad="38100" dist="38100" dir="2700000" algn="tl">
                    <a:srgbClr val="FFFFFF"/>
                  </a:outerShdw>
                </a:effectLst>
                <a:cs typeface="B Titr" pitchFamily="2" charset="-78"/>
              </a:rPr>
              <a:t>3/4/2/5 – روش  تحليل مقايسه اي (</a:t>
            </a:r>
            <a:r>
              <a:rPr lang="en-US" sz="2000" b="1">
                <a:solidFill>
                  <a:srgbClr val="000000"/>
                </a:solidFill>
                <a:effectLst>
                  <a:outerShdw blurRad="38100" dist="38100" dir="2700000" algn="tl">
                    <a:srgbClr val="FFFFFF"/>
                  </a:outerShdw>
                </a:effectLst>
                <a:cs typeface="B Titr" pitchFamily="2" charset="-78"/>
              </a:rPr>
              <a:t>Comparative Analysis</a:t>
            </a:r>
            <a:r>
              <a:rPr lang="fa-IR" sz="2000" b="1">
                <a:solidFill>
                  <a:srgbClr val="000000"/>
                </a:solidFill>
                <a:effectLst>
                  <a:outerShdw blurRad="38100" dist="38100" dir="2700000" algn="tl">
                    <a:srgbClr val="FFFFFF"/>
                  </a:outerShdw>
                </a:effectLst>
                <a:cs typeface="B Titr" pitchFamily="2" charset="-78"/>
              </a:rPr>
              <a:t>)</a:t>
            </a:r>
            <a:r>
              <a:rPr lang="fa-IR" sz="2000">
                <a:solidFill>
                  <a:srgbClr val="000000"/>
                </a:solidFill>
                <a:cs typeface="B Titr" pitchFamily="2" charset="-78"/>
              </a:rPr>
              <a:t> </a:t>
            </a:r>
            <a:r>
              <a:rPr lang="fa-IR" sz="2000" b="1">
                <a:solidFill>
                  <a:srgbClr val="000000"/>
                </a:solidFill>
                <a:effectLst>
                  <a:outerShdw blurRad="38100" dist="38100" dir="2700000" algn="tl">
                    <a:srgbClr val="FFFFFF"/>
                  </a:outerShdw>
                </a:effectLst>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2390"/>
                                        </p:tgtEl>
                                        <p:attrNameLst>
                                          <p:attrName>style.visibility</p:attrName>
                                        </p:attrNameLst>
                                      </p:cBhvr>
                                      <p:to>
                                        <p:strVal val="visible"/>
                                      </p:to>
                                    </p:set>
                                    <p:anim calcmode="lin" valueType="num">
                                      <p:cBhvr>
                                        <p:cTn id="7" dur="500" fill="hold"/>
                                        <p:tgtEl>
                                          <p:spTgt spid="27239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2390"/>
                                        </p:tgtEl>
                                        <p:attrNameLst>
                                          <p:attrName>ppt_y</p:attrName>
                                        </p:attrNameLst>
                                      </p:cBhvr>
                                      <p:tavLst>
                                        <p:tav tm="0">
                                          <p:val>
                                            <p:strVal val="#ppt_y"/>
                                          </p:val>
                                        </p:tav>
                                        <p:tav tm="100000">
                                          <p:val>
                                            <p:strVal val="#ppt_y"/>
                                          </p:val>
                                        </p:tav>
                                      </p:tavLst>
                                    </p:anim>
                                    <p:anim calcmode="lin" valueType="num">
                                      <p:cBhvr>
                                        <p:cTn id="9" dur="500" fill="hold"/>
                                        <p:tgtEl>
                                          <p:spTgt spid="27239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239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2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341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341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3413" name="Rectangle 5"/>
          <p:cNvSpPr>
            <a:spLocks noChangeArrowheads="1"/>
          </p:cNvSpPr>
          <p:nvPr/>
        </p:nvSpPr>
        <p:spPr bwMode="auto">
          <a:xfrm>
            <a:off x="539750" y="3860800"/>
            <a:ext cx="7416800" cy="2736850"/>
          </a:xfrm>
          <a:prstGeom prst="rect">
            <a:avLst/>
          </a:prstGeom>
          <a:solidFill>
            <a:srgbClr val="99CC00"/>
          </a:solidFill>
          <a:ln w="9525">
            <a:solidFill>
              <a:schemeClr val="bg1"/>
            </a:solidFill>
            <a:miter lim="800000"/>
            <a:headEnd/>
            <a:tailEnd/>
          </a:ln>
          <a:effectLst/>
        </p:spPr>
        <p:txBody>
          <a:bodyPr wrap="none" anchor="ctr"/>
          <a:lstStyle/>
          <a:p>
            <a:pPr marL="342900" indent="-342900"/>
            <a:r>
              <a:rPr lang="fa-IR" sz="2600" b="1">
                <a:solidFill>
                  <a:srgbClr val="000000"/>
                </a:solidFill>
                <a:cs typeface="B Zar" pitchFamily="2" charset="-78"/>
              </a:rPr>
              <a:t>6 – امروزه اين روش جاي خودش را در سياست باز كرده</a:t>
            </a:r>
          </a:p>
          <a:p>
            <a:pPr marL="342900" indent="-342900"/>
            <a:r>
              <a:rPr lang="fa-IR" sz="2600" b="1">
                <a:solidFill>
                  <a:srgbClr val="000000"/>
                </a:solidFill>
                <a:cs typeface="B Zar" pitchFamily="2" charset="-78"/>
              </a:rPr>
              <a:t> است. مانند «درس سياست مقايسه اي». </a:t>
            </a:r>
          </a:p>
          <a:p>
            <a:pPr marL="342900" indent="-342900"/>
            <a:endParaRPr lang="fa-IR" sz="2600" b="1">
              <a:solidFill>
                <a:srgbClr val="000000"/>
              </a:solidFill>
              <a:cs typeface="B Zar" pitchFamily="2" charset="-78"/>
            </a:endParaRPr>
          </a:p>
          <a:p>
            <a:pPr marL="342900" indent="-342900"/>
            <a:r>
              <a:rPr lang="fa-IR" sz="2600" b="1">
                <a:solidFill>
                  <a:srgbClr val="000000"/>
                </a:solidFill>
                <a:cs typeface="B Zar" pitchFamily="2" charset="-78"/>
              </a:rPr>
              <a:t>7 – در اين روش، ضعف ها، قوت ها، معايب، محاسن، زشتي، </a:t>
            </a:r>
          </a:p>
          <a:p>
            <a:pPr marL="342900" indent="-342900"/>
            <a:r>
              <a:rPr lang="fa-IR" sz="2600" b="1">
                <a:solidFill>
                  <a:srgbClr val="000000"/>
                </a:solidFill>
                <a:cs typeface="B Zar" pitchFamily="2" charset="-78"/>
              </a:rPr>
              <a:t>زيبايي، خوبي و بدي پديده هاي مورد مطالعه مد نظر است.</a:t>
            </a:r>
            <a:r>
              <a:rPr lang="en-US" sz="2600">
                <a:solidFill>
                  <a:srgbClr val="000000"/>
                </a:solidFill>
                <a:cs typeface="B Zar" pitchFamily="2" charset="-78"/>
              </a:rPr>
              <a:t> </a:t>
            </a:r>
            <a:endParaRPr lang="fa-IR" sz="2600">
              <a:solidFill>
                <a:srgbClr val="000000"/>
              </a:solidFill>
              <a:cs typeface="B Zar" pitchFamily="2" charset="-78"/>
            </a:endParaRPr>
          </a:p>
        </p:txBody>
      </p:sp>
      <p:sp>
        <p:nvSpPr>
          <p:cNvPr id="273414"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000" b="1">
                <a:solidFill>
                  <a:srgbClr val="000000"/>
                </a:solidFill>
                <a:effectLst>
                  <a:outerShdw blurRad="38100" dist="38100" dir="2700000" algn="tl">
                    <a:srgbClr val="FFFFFF"/>
                  </a:outerShdw>
                </a:effectLst>
                <a:cs typeface="B Titr" pitchFamily="2" charset="-78"/>
              </a:rPr>
              <a:t>3/4/2/5 – روش  تحليل مقايسه اي (</a:t>
            </a:r>
            <a:r>
              <a:rPr lang="en-US" sz="2000" b="1">
                <a:solidFill>
                  <a:srgbClr val="000000"/>
                </a:solidFill>
                <a:effectLst>
                  <a:outerShdw blurRad="38100" dist="38100" dir="2700000" algn="tl">
                    <a:srgbClr val="FFFFFF"/>
                  </a:outerShdw>
                </a:effectLst>
                <a:cs typeface="B Titr" pitchFamily="2" charset="-78"/>
              </a:rPr>
              <a:t>Comparative Analysis</a:t>
            </a:r>
            <a:r>
              <a:rPr lang="fa-IR" sz="2000" b="1">
                <a:solidFill>
                  <a:srgbClr val="000000"/>
                </a:solidFill>
                <a:effectLst>
                  <a:outerShdw blurRad="38100" dist="38100" dir="2700000" algn="tl">
                    <a:srgbClr val="FFFFFF"/>
                  </a:outerShdw>
                </a:effectLst>
                <a:cs typeface="B Titr" pitchFamily="2" charset="-78"/>
              </a:rPr>
              <a:t>)</a:t>
            </a:r>
            <a:r>
              <a:rPr lang="fa-IR" sz="2000">
                <a:solidFill>
                  <a:srgbClr val="000000"/>
                </a:solidFill>
                <a:cs typeface="B Titr" pitchFamily="2" charset="-78"/>
              </a:rPr>
              <a:t> </a:t>
            </a:r>
            <a:r>
              <a:rPr lang="fa-IR" sz="2000" b="1">
                <a:solidFill>
                  <a:srgbClr val="000000"/>
                </a:solidFill>
                <a:effectLst>
                  <a:outerShdw blurRad="38100" dist="38100" dir="2700000" algn="tl">
                    <a:srgbClr val="FFFFFF"/>
                  </a:outerShdw>
                </a:effectLst>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3413"/>
                                        </p:tgtEl>
                                        <p:attrNameLst>
                                          <p:attrName>style.visibility</p:attrName>
                                        </p:attrNameLst>
                                      </p:cBhvr>
                                      <p:to>
                                        <p:strVal val="visible"/>
                                      </p:to>
                                    </p:set>
                                    <p:anim calcmode="lin" valueType="num">
                                      <p:cBhvr>
                                        <p:cTn id="7" dur="500" fill="hold"/>
                                        <p:tgtEl>
                                          <p:spTgt spid="2734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3413"/>
                                        </p:tgtEl>
                                        <p:attrNameLst>
                                          <p:attrName>ppt_y</p:attrName>
                                        </p:attrNameLst>
                                      </p:cBhvr>
                                      <p:tavLst>
                                        <p:tav tm="0">
                                          <p:val>
                                            <p:strVal val="#ppt_y"/>
                                          </p:val>
                                        </p:tav>
                                        <p:tav tm="100000">
                                          <p:val>
                                            <p:strVal val="#ppt_y"/>
                                          </p:val>
                                        </p:tav>
                                      </p:tavLst>
                                    </p:anim>
                                    <p:anim calcmode="lin" valueType="num">
                                      <p:cBhvr>
                                        <p:cTn id="9" dur="500" fill="hold"/>
                                        <p:tgtEl>
                                          <p:spTgt spid="2734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34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3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443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443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4437" name="Rectangle 5"/>
          <p:cNvSpPr>
            <a:spLocks noChangeArrowheads="1"/>
          </p:cNvSpPr>
          <p:nvPr/>
        </p:nvSpPr>
        <p:spPr bwMode="auto">
          <a:xfrm>
            <a:off x="539750" y="3860800"/>
            <a:ext cx="7416800" cy="2736850"/>
          </a:xfrm>
          <a:prstGeom prst="rect">
            <a:avLst/>
          </a:prstGeom>
          <a:solidFill>
            <a:srgbClr val="FFFF99"/>
          </a:solidFill>
          <a:ln w="9525">
            <a:solidFill>
              <a:schemeClr val="bg1"/>
            </a:solidFill>
            <a:miter lim="800000"/>
            <a:headEnd/>
            <a:tailEnd/>
          </a:ln>
          <a:effectLst/>
        </p:spPr>
        <p:txBody>
          <a:bodyPr wrap="none" anchor="ctr"/>
          <a:lstStyle/>
          <a:p>
            <a:pPr marL="342900" indent="-342900"/>
            <a:r>
              <a:rPr lang="fa-IR" sz="2600" b="1">
                <a:solidFill>
                  <a:srgbClr val="000000"/>
                </a:solidFill>
                <a:cs typeface="B Zar" pitchFamily="2" charset="-78"/>
              </a:rPr>
              <a:t>1 – روش تجزيه و تحليل محتوا، عبارت است از طبقه بندي، </a:t>
            </a:r>
          </a:p>
          <a:p>
            <a:pPr marL="342900" indent="-342900"/>
            <a:r>
              <a:rPr lang="fa-IR" sz="2600" b="1">
                <a:solidFill>
                  <a:srgbClr val="000000"/>
                </a:solidFill>
                <a:cs typeface="B Zar" pitchFamily="2" charset="-78"/>
              </a:rPr>
              <a:t>تلخيص و تفسير سخنراني ها، نوشته هاي اشخاص، محتواي برنامه</a:t>
            </a:r>
          </a:p>
          <a:p>
            <a:pPr marL="342900" indent="-342900"/>
            <a:r>
              <a:rPr lang="fa-IR" sz="2600" b="1">
                <a:solidFill>
                  <a:srgbClr val="000000"/>
                </a:solidFill>
                <a:cs typeface="B Zar" pitchFamily="2" charset="-78"/>
              </a:rPr>
              <a:t>رسانه ها، بيانيه احزاب، اعلاميه ها، محتواي نشريات سازمانهاي </a:t>
            </a:r>
          </a:p>
          <a:p>
            <a:pPr marL="342900" indent="-342900"/>
            <a:r>
              <a:rPr lang="fa-IR" sz="2600" b="1">
                <a:solidFill>
                  <a:srgbClr val="000000"/>
                </a:solidFill>
                <a:cs typeface="B Zar" pitchFamily="2" charset="-78"/>
              </a:rPr>
              <a:t>عمومي كه به منظور پي بردن به رويكرد، گرايش، تمايلات، خط</a:t>
            </a:r>
          </a:p>
          <a:p>
            <a:pPr marL="342900" indent="-342900"/>
            <a:r>
              <a:rPr lang="fa-IR" sz="2600" b="1">
                <a:solidFill>
                  <a:srgbClr val="000000"/>
                </a:solidFill>
                <a:cs typeface="B Zar" pitchFamily="2" charset="-78"/>
              </a:rPr>
              <a:t>مشي ها، نظريات، عقايد افراد و يا جريان هاي مهم سياسي به</a:t>
            </a:r>
          </a:p>
          <a:p>
            <a:pPr marL="342900" indent="-342900"/>
            <a:r>
              <a:rPr lang="fa-IR" sz="2600" b="1">
                <a:solidFill>
                  <a:srgbClr val="000000"/>
                </a:solidFill>
                <a:cs typeface="B Zar" pitchFamily="2" charset="-78"/>
              </a:rPr>
              <a:t>كار مي رود.</a:t>
            </a:r>
          </a:p>
        </p:txBody>
      </p:sp>
      <p:sp>
        <p:nvSpPr>
          <p:cNvPr id="274438"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200" b="1">
                <a:solidFill>
                  <a:srgbClr val="000000"/>
                </a:solidFill>
                <a:effectLst>
                  <a:outerShdw blurRad="38100" dist="38100" dir="2700000" algn="tl">
                    <a:srgbClr val="FFFFFF"/>
                  </a:outerShdw>
                </a:effectLst>
                <a:cs typeface="B Titr" pitchFamily="2" charset="-78"/>
              </a:rPr>
              <a:t>4/4/2/5 – روش  تحليل محتوي (</a:t>
            </a:r>
            <a:r>
              <a:rPr lang="en-US" sz="2200" b="1">
                <a:solidFill>
                  <a:srgbClr val="000000"/>
                </a:solidFill>
                <a:effectLst>
                  <a:outerShdw blurRad="38100" dist="38100" dir="2700000" algn="tl">
                    <a:srgbClr val="FFFFFF"/>
                  </a:outerShdw>
                </a:effectLst>
                <a:cs typeface="B Titr" pitchFamily="2" charset="-78"/>
              </a:rPr>
              <a:t>Containing Analysis</a:t>
            </a:r>
            <a:r>
              <a:rPr lang="fa-IR" sz="2200" b="1">
                <a:solidFill>
                  <a:srgbClr val="000000"/>
                </a:solidFill>
                <a:effectLst>
                  <a:outerShdw blurRad="38100" dist="38100" dir="2700000" algn="tl">
                    <a:srgbClr val="FFFFFF"/>
                  </a:outerShdw>
                </a:effectLst>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4437"/>
                                        </p:tgtEl>
                                        <p:attrNameLst>
                                          <p:attrName>style.visibility</p:attrName>
                                        </p:attrNameLst>
                                      </p:cBhvr>
                                      <p:to>
                                        <p:strVal val="visible"/>
                                      </p:to>
                                    </p:set>
                                    <p:anim calcmode="lin" valueType="num">
                                      <p:cBhvr>
                                        <p:cTn id="7" dur="500" fill="hold"/>
                                        <p:tgtEl>
                                          <p:spTgt spid="27443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4437"/>
                                        </p:tgtEl>
                                        <p:attrNameLst>
                                          <p:attrName>ppt_y</p:attrName>
                                        </p:attrNameLst>
                                      </p:cBhvr>
                                      <p:tavLst>
                                        <p:tav tm="0">
                                          <p:val>
                                            <p:strVal val="#ppt_y"/>
                                          </p:val>
                                        </p:tav>
                                        <p:tav tm="100000">
                                          <p:val>
                                            <p:strVal val="#ppt_y"/>
                                          </p:val>
                                        </p:tav>
                                      </p:tavLst>
                                    </p:anim>
                                    <p:anim calcmode="lin" valueType="num">
                                      <p:cBhvr>
                                        <p:cTn id="9" dur="500" fill="hold"/>
                                        <p:tgtEl>
                                          <p:spTgt spid="27443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443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4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545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2/5  –  روش (</a:t>
            </a:r>
            <a:r>
              <a:rPr lang="en-US" sz="2800" b="1">
                <a:cs typeface="B Zar" pitchFamily="2" charset="-78"/>
              </a:rPr>
              <a:t>Method</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7546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700" b="1">
                <a:solidFill>
                  <a:srgbClr val="E4F91D"/>
                </a:solidFill>
                <a:effectLst>
                  <a:outerShdw blurRad="38100" dist="38100" dir="2700000" algn="tl">
                    <a:srgbClr val="000000"/>
                  </a:outerShdw>
                </a:effectLst>
                <a:cs typeface="B Zar" pitchFamily="2" charset="-78"/>
              </a:rPr>
              <a:t>4/ 2/5  -  روشهاي  معمول در تحليل  پديده هاي سياسي :</a:t>
            </a:r>
          </a:p>
        </p:txBody>
      </p:sp>
      <p:sp>
        <p:nvSpPr>
          <p:cNvPr id="275461" name="Rectangle 5"/>
          <p:cNvSpPr>
            <a:spLocks noChangeArrowheads="1"/>
          </p:cNvSpPr>
          <p:nvPr/>
        </p:nvSpPr>
        <p:spPr bwMode="auto">
          <a:xfrm>
            <a:off x="539750" y="3860800"/>
            <a:ext cx="7416800" cy="2736850"/>
          </a:xfrm>
          <a:prstGeom prst="rect">
            <a:avLst/>
          </a:prstGeom>
          <a:solidFill>
            <a:srgbClr val="FFFF99"/>
          </a:solidFill>
          <a:ln w="9525">
            <a:solidFill>
              <a:schemeClr val="bg1"/>
            </a:solidFill>
            <a:miter lim="800000"/>
            <a:headEnd/>
            <a:tailEnd/>
          </a:ln>
          <a:effectLst/>
        </p:spPr>
        <p:txBody>
          <a:bodyPr wrap="none" anchor="ctr"/>
          <a:lstStyle/>
          <a:p>
            <a:pPr marL="342900" indent="-342900"/>
            <a:r>
              <a:rPr lang="fa-IR" sz="2300" b="1">
                <a:solidFill>
                  <a:srgbClr val="000000"/>
                </a:solidFill>
                <a:cs typeface="B Zar" pitchFamily="2" charset="-78"/>
              </a:rPr>
              <a:t>2 – اين روش زماني مورد استفاده قرار مي گيرد كه به گوينده،</a:t>
            </a:r>
          </a:p>
          <a:p>
            <a:pPr marL="342900" indent="-342900"/>
            <a:r>
              <a:rPr lang="fa-IR" sz="2300" b="1">
                <a:solidFill>
                  <a:srgbClr val="000000"/>
                </a:solidFill>
                <a:cs typeface="B Zar" pitchFamily="2" charset="-78"/>
              </a:rPr>
              <a:t>نويسنده  و سازمان مورد نظر دسترسي نباشد. تحليل از محتواي يك </a:t>
            </a:r>
          </a:p>
          <a:p>
            <a:pPr marL="342900" indent="-342900"/>
            <a:r>
              <a:rPr lang="fa-IR" sz="2300" b="1">
                <a:solidFill>
                  <a:srgbClr val="000000"/>
                </a:solidFill>
                <a:cs typeface="B Zar" pitchFamily="2" charset="-78"/>
              </a:rPr>
              <a:t>كتاب، روزنامه، مجله، تلويزيون و... هدف است.</a:t>
            </a:r>
            <a:r>
              <a:rPr lang="en-US" sz="2300" b="1">
                <a:solidFill>
                  <a:srgbClr val="000000"/>
                </a:solidFill>
                <a:cs typeface="B Zar" pitchFamily="2" charset="-78"/>
              </a:rPr>
              <a:t> </a:t>
            </a:r>
            <a:endParaRPr lang="fa-IR" sz="2300" b="1">
              <a:solidFill>
                <a:srgbClr val="000000"/>
              </a:solidFill>
              <a:cs typeface="B Zar" pitchFamily="2" charset="-78"/>
            </a:endParaRPr>
          </a:p>
          <a:p>
            <a:pPr marL="342900" indent="-342900"/>
            <a:r>
              <a:rPr lang="fa-IR" sz="2300" b="1">
                <a:solidFill>
                  <a:srgbClr val="000000"/>
                </a:solidFill>
                <a:cs typeface="B Zar" pitchFamily="2" charset="-78"/>
              </a:rPr>
              <a:t>3 – نوع موضع گيري،</a:t>
            </a:r>
            <a:r>
              <a:rPr lang="fa-IR" sz="2300" b="1">
                <a:solidFill>
                  <a:srgbClr val="000000"/>
                </a:solidFill>
                <a:cs typeface="B Zar" pitchFamily="2" charset="-78"/>
                <a:hlinkClick r:id="" action="ppaction://noaction"/>
              </a:rPr>
              <a:t>1</a:t>
            </a:r>
            <a:r>
              <a:rPr lang="fa-IR" sz="2300" b="1">
                <a:solidFill>
                  <a:srgbClr val="000000"/>
                </a:solidFill>
                <a:cs typeface="B Zar" pitchFamily="2" charset="-78"/>
              </a:rPr>
              <a:t> تعداد كلمات، پارگراف ها و جمله ها، نتيجه </a:t>
            </a:r>
          </a:p>
          <a:p>
            <a:pPr marL="342900" indent="-342900"/>
            <a:r>
              <a:rPr lang="fa-IR" sz="2300" b="1">
                <a:solidFill>
                  <a:srgbClr val="000000"/>
                </a:solidFill>
                <a:cs typeface="B Zar" pitchFamily="2" charset="-78"/>
              </a:rPr>
              <a:t>تحليل را معين مي كند. </a:t>
            </a:r>
          </a:p>
          <a:p>
            <a:pPr marL="342900" indent="-342900"/>
            <a:r>
              <a:rPr lang="fa-IR" sz="2300" b="1">
                <a:solidFill>
                  <a:srgbClr val="000000"/>
                </a:solidFill>
                <a:cs typeface="B Zar" pitchFamily="2" charset="-78"/>
              </a:rPr>
              <a:t>4 – تأمل در مفاهيم به كارگرفته خيلي مهم است.</a:t>
            </a:r>
            <a:r>
              <a:rPr lang="en-US" sz="2300" b="1">
                <a:solidFill>
                  <a:srgbClr val="000000"/>
                </a:solidFill>
                <a:cs typeface="B Zar" pitchFamily="2" charset="-78"/>
              </a:rPr>
              <a:t> </a:t>
            </a:r>
            <a:br>
              <a:rPr lang="en-US" sz="2300" b="1">
                <a:solidFill>
                  <a:srgbClr val="000000"/>
                </a:solidFill>
                <a:cs typeface="B Zar" pitchFamily="2" charset="-78"/>
              </a:rPr>
            </a:br>
            <a:endParaRPr lang="fa-IR" sz="2300" b="1">
              <a:solidFill>
                <a:srgbClr val="000000"/>
              </a:solidFill>
              <a:cs typeface="B Zar" pitchFamily="2" charset="-78"/>
            </a:endParaRPr>
          </a:p>
          <a:p>
            <a:pPr marL="342900" indent="-342900"/>
            <a:r>
              <a:rPr lang="fa-IR" sz="1900" b="1">
                <a:solidFill>
                  <a:srgbClr val="000000"/>
                </a:solidFill>
                <a:cs typeface="B Zar" pitchFamily="2" charset="-78"/>
                <a:hlinkClick r:id="" action="ppaction://noaction"/>
              </a:rPr>
              <a:t>1 </a:t>
            </a:r>
            <a:r>
              <a:rPr lang="fa-IR" sz="1900" b="1">
                <a:solidFill>
                  <a:srgbClr val="000000"/>
                </a:solidFill>
                <a:cs typeface="B Zar" pitchFamily="2" charset="-78"/>
              </a:rPr>
              <a:t>– نامه هاشمي به رهبري كه بدون سلام مطرح شد.</a:t>
            </a:r>
          </a:p>
        </p:txBody>
      </p:sp>
      <p:sp>
        <p:nvSpPr>
          <p:cNvPr id="275462"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116013" y="3068638"/>
            <a:ext cx="6553200" cy="7207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200" b="1">
                <a:solidFill>
                  <a:srgbClr val="000000"/>
                </a:solidFill>
                <a:effectLst>
                  <a:outerShdw blurRad="38100" dist="38100" dir="2700000" algn="tl">
                    <a:srgbClr val="FFFFFF"/>
                  </a:outerShdw>
                </a:effectLst>
                <a:cs typeface="B Titr" pitchFamily="2" charset="-78"/>
              </a:rPr>
              <a:t>4/4/2/5 – روش  تحليل محتوي (</a:t>
            </a:r>
            <a:r>
              <a:rPr lang="en-US" sz="2200" b="1">
                <a:solidFill>
                  <a:srgbClr val="000000"/>
                </a:solidFill>
                <a:effectLst>
                  <a:outerShdw blurRad="38100" dist="38100" dir="2700000" algn="tl">
                    <a:srgbClr val="FFFFFF"/>
                  </a:outerShdw>
                </a:effectLst>
                <a:cs typeface="B Titr" pitchFamily="2" charset="-78"/>
              </a:rPr>
              <a:t>Containing Analysis</a:t>
            </a:r>
            <a:r>
              <a:rPr lang="fa-IR" sz="2200" b="1">
                <a:solidFill>
                  <a:srgbClr val="000000"/>
                </a:solidFill>
                <a:effectLst>
                  <a:outerShdw blurRad="38100" dist="38100" dir="2700000" algn="tl">
                    <a:srgbClr val="FFFFFF"/>
                  </a:outerShdw>
                </a:effectLst>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75461"/>
                                        </p:tgtEl>
                                        <p:attrNameLst>
                                          <p:attrName>style.visibility</p:attrName>
                                        </p:attrNameLst>
                                      </p:cBhvr>
                                      <p:to>
                                        <p:strVal val="visible"/>
                                      </p:to>
                                    </p:set>
                                    <p:anim calcmode="lin" valueType="num">
                                      <p:cBhvr>
                                        <p:cTn id="7" dur="500" fill="hold"/>
                                        <p:tgtEl>
                                          <p:spTgt spid="27546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5461"/>
                                        </p:tgtEl>
                                        <p:attrNameLst>
                                          <p:attrName>ppt_y</p:attrName>
                                        </p:attrNameLst>
                                      </p:cBhvr>
                                      <p:tavLst>
                                        <p:tav tm="0">
                                          <p:val>
                                            <p:strVal val="#ppt_y"/>
                                          </p:val>
                                        </p:tav>
                                        <p:tav tm="100000">
                                          <p:val>
                                            <p:strVal val="#ppt_y"/>
                                          </p:val>
                                        </p:tav>
                                      </p:tavLst>
                                    </p:anim>
                                    <p:anim calcmode="lin" valueType="num">
                                      <p:cBhvr>
                                        <p:cTn id="9" dur="500" fill="hold"/>
                                        <p:tgtEl>
                                          <p:spTgt spid="27546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546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5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648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3/5  –  دانش :</a:t>
            </a:r>
          </a:p>
        </p:txBody>
      </p:sp>
      <p:sp>
        <p:nvSpPr>
          <p:cNvPr id="27648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 3/5  -  تبيين كننده روابط بين انسان، جامعه و حكومت است.</a:t>
            </a:r>
            <a:r>
              <a:rPr lang="fa-IR" sz="3000">
                <a:effectLst>
                  <a:outerShdw blurRad="38100" dist="38100" dir="2700000" algn="tl">
                    <a:srgbClr val="000000"/>
                  </a:outerShdw>
                </a:effectLst>
                <a:cs typeface="B Zar" pitchFamily="2" charset="-78"/>
              </a:rPr>
              <a:t> </a:t>
            </a:r>
            <a:endParaRPr lang="fa-IR" sz="3000" b="1">
              <a:effectLst>
                <a:outerShdw blurRad="38100" dist="38100" dir="2700000" algn="tl">
                  <a:srgbClr val="000000"/>
                </a:outerShdw>
              </a:effectLst>
              <a:cs typeface="B Zar" pitchFamily="2" charset="-78"/>
            </a:endParaRPr>
          </a:p>
        </p:txBody>
      </p:sp>
      <p:sp>
        <p:nvSpPr>
          <p:cNvPr id="276485" name="_s1039"/>
          <p:cNvSpPr>
            <a:spLocks noChangeArrowheads="1"/>
          </p:cNvSpPr>
          <p:nvPr/>
        </p:nvSpPr>
        <p:spPr bwMode="auto">
          <a:xfrm flipV="1">
            <a:off x="2484438" y="4148138"/>
            <a:ext cx="2879725" cy="2160587"/>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rgbClr val="CCFFCC"/>
          </a:solidFill>
          <a:ln w="4699" algn="in">
            <a:solidFill>
              <a:srgbClr val="000000"/>
            </a:solidFill>
            <a:miter lim="800000"/>
            <a:headEnd/>
            <a:tailEnd/>
          </a:ln>
        </p:spPr>
        <p:txBody>
          <a:bodyPr lIns="0" tIns="0" rIns="0" bIns="0" anchor="ctr"/>
          <a:lstStyle/>
          <a:p>
            <a:endParaRPr lang="en-US"/>
          </a:p>
        </p:txBody>
      </p:sp>
      <p:sp>
        <p:nvSpPr>
          <p:cNvPr id="276487" name="Rectangle 7"/>
          <p:cNvSpPr>
            <a:spLocks noChangeArrowheads="1"/>
          </p:cNvSpPr>
          <p:nvPr/>
        </p:nvSpPr>
        <p:spPr bwMode="auto">
          <a:xfrm>
            <a:off x="2843213" y="3471863"/>
            <a:ext cx="1944687" cy="604837"/>
          </a:xfrm>
          <a:prstGeom prst="rect">
            <a:avLst/>
          </a:prstGeom>
          <a:solidFill>
            <a:schemeClr val="accent1"/>
          </a:solidFill>
          <a:ln w="9525">
            <a:solidFill>
              <a:schemeClr val="accent1"/>
            </a:solidFill>
            <a:miter lim="800000"/>
            <a:headEnd/>
            <a:tailEnd/>
          </a:ln>
          <a:effectLst/>
        </p:spPr>
        <p:txBody>
          <a:bodyPr/>
          <a:lstStyle/>
          <a:p>
            <a:pPr marL="342900" indent="-342900">
              <a:lnSpc>
                <a:spcPct val="80000"/>
              </a:lnSpc>
              <a:spcBef>
                <a:spcPct val="20000"/>
              </a:spcBef>
              <a:buClr>
                <a:schemeClr val="hlink"/>
              </a:buClr>
              <a:buSzPct val="90000"/>
              <a:buFont typeface="Wingdings" pitchFamily="2" charset="2"/>
              <a:buNone/>
            </a:pPr>
            <a:r>
              <a:rPr lang="fa-IR" sz="3600" b="1">
                <a:effectLst>
                  <a:outerShdw blurRad="38100" dist="38100" dir="2700000" algn="tl">
                    <a:srgbClr val="000000"/>
                  </a:outerShdw>
                </a:effectLst>
                <a:cs typeface="B Zar" pitchFamily="2" charset="-78"/>
              </a:rPr>
              <a:t>    انسان</a:t>
            </a:r>
            <a:r>
              <a:rPr lang="en-US" sz="3600">
                <a:effectLst>
                  <a:outerShdw blurRad="38100" dist="38100" dir="2700000" algn="tl">
                    <a:srgbClr val="000000"/>
                  </a:outerShdw>
                </a:effectLst>
                <a:cs typeface="B Zar" pitchFamily="2" charset="-78"/>
              </a:rPr>
              <a:t> </a:t>
            </a:r>
            <a:endParaRPr lang="fa-IR" sz="3600" b="1">
              <a:effectLst>
                <a:outerShdw blurRad="38100" dist="38100" dir="2700000" algn="tl">
                  <a:srgbClr val="000000"/>
                </a:outerShdw>
              </a:effectLst>
              <a:cs typeface="B Zar" pitchFamily="2" charset="-78"/>
            </a:endParaRPr>
          </a:p>
        </p:txBody>
      </p:sp>
      <p:sp>
        <p:nvSpPr>
          <p:cNvPr id="276488" name="Rectangle 8"/>
          <p:cNvSpPr>
            <a:spLocks noChangeArrowheads="1"/>
          </p:cNvSpPr>
          <p:nvPr/>
        </p:nvSpPr>
        <p:spPr bwMode="auto">
          <a:xfrm>
            <a:off x="5435600" y="5919788"/>
            <a:ext cx="1585913" cy="604837"/>
          </a:xfrm>
          <a:prstGeom prst="rect">
            <a:avLst/>
          </a:prstGeom>
          <a:solidFill>
            <a:schemeClr val="accent1"/>
          </a:solidFill>
          <a:ln w="9525">
            <a:solidFill>
              <a:schemeClr val="accent1"/>
            </a:solidFill>
            <a:miter lim="800000"/>
            <a:headEnd/>
            <a:tailEnd/>
          </a:ln>
          <a:effectLst/>
        </p:spPr>
        <p:txBody>
          <a:bodyPr/>
          <a:lstStyle/>
          <a:p>
            <a:pPr marL="342900" indent="-342900">
              <a:lnSpc>
                <a:spcPct val="80000"/>
              </a:lnSpc>
              <a:spcBef>
                <a:spcPct val="20000"/>
              </a:spcBef>
              <a:buClr>
                <a:schemeClr val="hlink"/>
              </a:buClr>
              <a:buSzPct val="90000"/>
              <a:buFont typeface="Wingdings" pitchFamily="2" charset="2"/>
              <a:buNone/>
            </a:pPr>
            <a:r>
              <a:rPr lang="fa-IR" sz="3600" b="1">
                <a:effectLst>
                  <a:outerShdw blurRad="38100" dist="38100" dir="2700000" algn="tl">
                    <a:srgbClr val="000000"/>
                  </a:outerShdw>
                </a:effectLst>
                <a:cs typeface="B Zar" pitchFamily="2" charset="-78"/>
              </a:rPr>
              <a:t>    جامعه</a:t>
            </a:r>
            <a:r>
              <a:rPr lang="en-US" sz="3600">
                <a:effectLst>
                  <a:outerShdw blurRad="38100" dist="38100" dir="2700000" algn="tl">
                    <a:srgbClr val="000000"/>
                  </a:outerShdw>
                </a:effectLst>
                <a:cs typeface="B Zar" pitchFamily="2" charset="-78"/>
              </a:rPr>
              <a:t> </a:t>
            </a:r>
            <a:endParaRPr lang="fa-IR" sz="3600" b="1">
              <a:effectLst>
                <a:outerShdw blurRad="38100" dist="38100" dir="2700000" algn="tl">
                  <a:srgbClr val="000000"/>
                </a:outerShdw>
              </a:effectLst>
              <a:cs typeface="B Zar" pitchFamily="2" charset="-78"/>
            </a:endParaRPr>
          </a:p>
        </p:txBody>
      </p:sp>
      <p:sp>
        <p:nvSpPr>
          <p:cNvPr id="276490" name="Rectangle 10"/>
          <p:cNvSpPr>
            <a:spLocks noChangeArrowheads="1"/>
          </p:cNvSpPr>
          <p:nvPr/>
        </p:nvSpPr>
        <p:spPr bwMode="auto">
          <a:xfrm>
            <a:off x="755650" y="5919788"/>
            <a:ext cx="1585913" cy="604837"/>
          </a:xfrm>
          <a:prstGeom prst="rect">
            <a:avLst/>
          </a:prstGeom>
          <a:solidFill>
            <a:schemeClr val="accent1"/>
          </a:solidFill>
          <a:ln w="9525">
            <a:solidFill>
              <a:schemeClr val="accent1"/>
            </a:solidFill>
            <a:miter lim="800000"/>
            <a:headEnd/>
            <a:tailEnd/>
          </a:ln>
          <a:effectLst/>
        </p:spPr>
        <p:txBody>
          <a:bodyPr/>
          <a:lstStyle/>
          <a:p>
            <a:pPr marL="342900" indent="-342900">
              <a:lnSpc>
                <a:spcPct val="80000"/>
              </a:lnSpc>
              <a:spcBef>
                <a:spcPct val="20000"/>
              </a:spcBef>
              <a:buClr>
                <a:schemeClr val="hlink"/>
              </a:buClr>
              <a:buSzPct val="90000"/>
              <a:buFont typeface="Wingdings" pitchFamily="2" charset="2"/>
              <a:buNone/>
            </a:pPr>
            <a:r>
              <a:rPr lang="fa-IR" sz="3500" b="1">
                <a:effectLst>
                  <a:outerShdw blurRad="38100" dist="38100" dir="2700000" algn="tl">
                    <a:srgbClr val="000000"/>
                  </a:outerShdw>
                </a:effectLst>
                <a:cs typeface="B Zar" pitchFamily="2" charset="-78"/>
              </a:rPr>
              <a:t>حكومت</a:t>
            </a:r>
          </a:p>
        </p:txBody>
      </p:sp>
      <p:sp>
        <p:nvSpPr>
          <p:cNvPr id="276491" name="Line 11"/>
          <p:cNvSpPr>
            <a:spLocks noChangeShapeType="1"/>
          </p:cNvSpPr>
          <p:nvPr/>
        </p:nvSpPr>
        <p:spPr bwMode="auto">
          <a:xfrm flipH="1">
            <a:off x="2411413" y="4149725"/>
            <a:ext cx="1296987" cy="2016125"/>
          </a:xfrm>
          <a:prstGeom prst="line">
            <a:avLst/>
          </a:prstGeom>
          <a:noFill/>
          <a:ln w="9525">
            <a:solidFill>
              <a:srgbClr val="FFFF00"/>
            </a:solidFill>
            <a:round/>
            <a:headEnd type="triangle" w="med" len="med"/>
            <a:tailEnd type="triangle" w="med" len="med"/>
          </a:ln>
        </p:spPr>
        <p:txBody>
          <a:bodyPr/>
          <a:lstStyle/>
          <a:p>
            <a:endParaRPr lang="en-US"/>
          </a:p>
        </p:txBody>
      </p:sp>
      <p:sp>
        <p:nvSpPr>
          <p:cNvPr id="276492" name="Line 12"/>
          <p:cNvSpPr>
            <a:spLocks noChangeShapeType="1"/>
          </p:cNvSpPr>
          <p:nvPr/>
        </p:nvSpPr>
        <p:spPr bwMode="auto">
          <a:xfrm>
            <a:off x="4140200" y="4149725"/>
            <a:ext cx="1368425" cy="2016125"/>
          </a:xfrm>
          <a:prstGeom prst="line">
            <a:avLst/>
          </a:prstGeom>
          <a:noFill/>
          <a:ln w="9525">
            <a:solidFill>
              <a:srgbClr val="FFFF00"/>
            </a:solidFill>
            <a:round/>
            <a:headEnd type="triangle" w="med" len="med"/>
            <a:tailEnd type="triangle" w="med" len="med"/>
          </a:ln>
        </p:spPr>
        <p:txBody>
          <a:bodyPr/>
          <a:lstStyle/>
          <a:p>
            <a:endParaRPr lang="en-US"/>
          </a:p>
        </p:txBody>
      </p:sp>
      <p:sp>
        <p:nvSpPr>
          <p:cNvPr id="276493" name="Line 13"/>
          <p:cNvSpPr>
            <a:spLocks noChangeShapeType="1"/>
          </p:cNvSpPr>
          <p:nvPr/>
        </p:nvSpPr>
        <p:spPr bwMode="auto">
          <a:xfrm flipH="1">
            <a:off x="2555875" y="6453188"/>
            <a:ext cx="2808288" cy="0"/>
          </a:xfrm>
          <a:prstGeom prst="line">
            <a:avLst/>
          </a:prstGeom>
          <a:noFill/>
          <a:ln w="9525">
            <a:solidFill>
              <a:srgbClr val="FFFF00"/>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750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3/5  –  دانش :</a:t>
            </a:r>
          </a:p>
        </p:txBody>
      </p:sp>
      <p:sp>
        <p:nvSpPr>
          <p:cNvPr id="27750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 3/5  - طرح چند سؤال :‌</a:t>
            </a:r>
          </a:p>
          <a:p>
            <a:pPr marL="342900" indent="-342900">
              <a:spcBef>
                <a:spcPct val="20000"/>
              </a:spcBef>
              <a:buClr>
                <a:schemeClr val="hlink"/>
              </a:buClr>
              <a:buSzPct val="90000"/>
              <a:buFont typeface="Wingdings" pitchFamily="2" charset="2"/>
              <a:buNone/>
            </a:pP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1 – رابطه متقابل انسان، جامعه، و حكومت چگونه است؟ </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2 – رابطه متقابل انسان، جامعه، و حكومت چگونه بايد باشد؟</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3 – انسان موجودي مختار است يا مجبور؟</a:t>
            </a: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4 – اختيار فطري است يا اكتسابي؟</a:t>
            </a:r>
            <a:r>
              <a:rPr lang="fa-IR" sz="2700">
                <a:effectLst>
                  <a:outerShdw blurRad="38100" dist="38100" dir="2700000" algn="tl">
                    <a:srgbClr val="000000"/>
                  </a:outerShdw>
                </a:effectLst>
                <a:cs typeface="B Zar" pitchFamily="2" charset="-78"/>
              </a:rPr>
              <a:t> </a:t>
            </a:r>
            <a:endParaRPr lang="fa-IR" sz="2700" b="1">
              <a:effectLst>
                <a:outerShdw blurRad="38100" dist="38100" dir="2700000" algn="tl">
                  <a:srgbClr val="000000"/>
                </a:outerShdw>
              </a:effectLst>
              <a:cs typeface="B Zar" pitchFamily="2" charset="-78"/>
            </a:endParaRPr>
          </a:p>
        </p:txBody>
      </p:sp>
      <p:sp>
        <p:nvSpPr>
          <p:cNvPr id="277516" name="Rectangle 12"/>
          <p:cNvSpPr>
            <a:spLocks noChangeArrowheads="1"/>
          </p:cNvSpPr>
          <p:nvPr/>
        </p:nvSpPr>
        <p:spPr bwMode="auto">
          <a:xfrm>
            <a:off x="468313" y="5310188"/>
            <a:ext cx="7561262" cy="1143000"/>
          </a:xfrm>
          <a:prstGeom prst="rect">
            <a:avLst/>
          </a:prstGeom>
          <a:noFill/>
          <a:ln w="9525">
            <a:noFill/>
            <a:miter lim="800000"/>
            <a:headEnd/>
            <a:tailEnd/>
          </a:ln>
          <a:effectLst/>
        </p:spPr>
        <p:txBody>
          <a:bodyPr lIns="92075" tIns="46038" rIns="92075" bIns="46038" anchor="ctr"/>
          <a:lstStyle/>
          <a:p>
            <a:r>
              <a:rPr lang="fa-IR" sz="3600" b="1">
                <a:solidFill>
                  <a:srgbClr val="0DF318"/>
                </a:solidFill>
                <a:effectLst>
                  <a:outerShdw blurRad="38100" dist="38100" dir="2700000" algn="tl">
                    <a:srgbClr val="000000"/>
                  </a:outerShdw>
                </a:effectLst>
              </a:rPr>
              <a:t>بنا براين :  بينش            روش            دانش </a:t>
            </a:r>
            <a:endParaRPr lang="en-US" sz="3600" b="1">
              <a:solidFill>
                <a:srgbClr val="0DF318"/>
              </a:solidFill>
              <a:effectLst>
                <a:outerShdw blurRad="38100" dist="38100" dir="2700000" algn="tl">
                  <a:srgbClr val="000000"/>
                </a:outerShdw>
              </a:effectLst>
            </a:endParaRPr>
          </a:p>
        </p:txBody>
      </p:sp>
      <p:cxnSp>
        <p:nvCxnSpPr>
          <p:cNvPr id="277519" name="AutoShape 15"/>
          <p:cNvCxnSpPr>
            <a:cxnSpLocks noChangeShapeType="1"/>
          </p:cNvCxnSpPr>
          <p:nvPr/>
        </p:nvCxnSpPr>
        <p:spPr bwMode="auto">
          <a:xfrm flipH="1">
            <a:off x="4211638" y="5949950"/>
            <a:ext cx="863600" cy="0"/>
          </a:xfrm>
          <a:prstGeom prst="straightConnector1">
            <a:avLst/>
          </a:prstGeom>
          <a:noFill/>
          <a:ln w="98425">
            <a:solidFill>
              <a:srgbClr val="FFFF00"/>
            </a:solidFill>
            <a:round/>
            <a:headEnd/>
            <a:tailEnd type="triangle" w="med" len="med"/>
          </a:ln>
          <a:effectLst/>
        </p:spPr>
      </p:cxnSp>
      <p:cxnSp>
        <p:nvCxnSpPr>
          <p:cNvPr id="277520" name="AutoShape 16"/>
          <p:cNvCxnSpPr>
            <a:cxnSpLocks noChangeShapeType="1"/>
          </p:cNvCxnSpPr>
          <p:nvPr/>
        </p:nvCxnSpPr>
        <p:spPr bwMode="auto">
          <a:xfrm flipH="1">
            <a:off x="1835150" y="5949950"/>
            <a:ext cx="863600" cy="0"/>
          </a:xfrm>
          <a:prstGeom prst="straightConnector1">
            <a:avLst/>
          </a:prstGeom>
          <a:noFill/>
          <a:ln w="98425">
            <a:solidFill>
              <a:srgbClr val="FFFF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77519"/>
                                        </p:tgtEl>
                                        <p:attrNameLst>
                                          <p:attrName>style.visibility</p:attrName>
                                        </p:attrNameLst>
                                      </p:cBhvr>
                                      <p:to>
                                        <p:strVal val="visible"/>
                                      </p:to>
                                    </p:set>
                                    <p:animEffect transition="in" filter="circle(in)">
                                      <p:cBhvr>
                                        <p:cTn id="7" dur="2000"/>
                                        <p:tgtEl>
                                          <p:spTgt spid="277519"/>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77520"/>
                                        </p:tgtEl>
                                        <p:attrNameLst>
                                          <p:attrName>style.visibility</p:attrName>
                                        </p:attrNameLst>
                                      </p:cBhvr>
                                      <p:to>
                                        <p:strVal val="visible"/>
                                      </p:to>
                                    </p:set>
                                    <p:animEffect transition="in" filter="circle(in)">
                                      <p:cBhvr>
                                        <p:cTn id="11" dur="2000"/>
                                        <p:tgtEl>
                                          <p:spTgt spid="277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7955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3/5  –  دانش :</a:t>
            </a:r>
          </a:p>
        </p:txBody>
      </p:sp>
      <p:sp>
        <p:nvSpPr>
          <p:cNvPr id="27955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400" b="1">
                <a:effectLst>
                  <a:outerShdw blurRad="38100" dist="38100" dir="2700000" algn="tl">
                    <a:srgbClr val="000000"/>
                  </a:outerShdw>
                </a:effectLst>
                <a:cs typeface="B Zar" pitchFamily="2" charset="-78"/>
              </a:rPr>
              <a:t>چند نتيجه:</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 – بينش بر روش و دانش مقدم است. يعني بدون آن، تلاش براي رسيدن به شناخت و تبيين پديده هاي سياسي بي ثمر است.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 – كسب دانش بدون رشد و ارتقاء بينش سياسي،  براي فهم پديده هاي سياسي كافي نيست. زيرا دانش دائما در حال توليد است. بينش ظرفيت و قالب انسجام يافته اي دارد كه گرايش ها و ارزشهاي فرد را تعيين مي كند.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solidFill>
            <a:schemeClr val="folHlink"/>
          </a:solidFill>
        </p:spPr>
        <p:txBody>
          <a:bodyPr/>
          <a:lstStyle/>
          <a:p>
            <a:r>
              <a:rPr lang="fa-IR">
                <a:cs typeface="B Titr" pitchFamily="2" charset="-78"/>
              </a:rPr>
              <a:t>فهرست مطالب</a:t>
            </a:r>
            <a:endParaRPr lang="en-US">
              <a:cs typeface="B Titr" pitchFamily="2" charset="-78"/>
            </a:endParaRPr>
          </a:p>
        </p:txBody>
      </p:sp>
      <p:sp>
        <p:nvSpPr>
          <p:cNvPr id="173059" name="Rectangle 3">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1714500"/>
            <a:ext cx="5791200" cy="48831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buFontTx/>
              <a:buAutoNum type="arabicPlain" startAt="5"/>
            </a:pPr>
            <a:r>
              <a:rPr lang="fa-IR" sz="3600" b="1">
                <a:solidFill>
                  <a:srgbClr val="000000"/>
                </a:solidFill>
                <a:effectLst>
                  <a:outerShdw blurRad="38100" dist="38100" dir="2700000" algn="tl">
                    <a:srgbClr val="FFFFFF"/>
                  </a:outerShdw>
                </a:effectLst>
                <a:cs typeface="B Zar" pitchFamily="2" charset="-78"/>
              </a:rPr>
              <a:t>.  بررسي مفاهيم: </a:t>
            </a:r>
          </a:p>
          <a:p>
            <a:pPr marL="1257300" lvl="2" indent="-342900"/>
            <a:endParaRPr lang="fa-IR" sz="3600" b="1">
              <a:solidFill>
                <a:schemeClr val="accent1"/>
              </a:solidFill>
              <a:effectLst>
                <a:outerShdw blurRad="38100" dist="38100" dir="2700000" algn="tl">
                  <a:srgbClr val="000000"/>
                </a:outerShdw>
              </a:effectLst>
              <a:cs typeface="B Zar" pitchFamily="2" charset="-78"/>
            </a:endParaRPr>
          </a:p>
          <a:p>
            <a:pPr marL="1257300" lvl="2" indent="-342900"/>
            <a:r>
              <a:rPr lang="fa-IR" sz="3600" b="1">
                <a:solidFill>
                  <a:schemeClr val="accent1"/>
                </a:solidFill>
                <a:effectLst>
                  <a:outerShdw blurRad="38100" dist="38100" dir="2700000" algn="tl">
                    <a:srgbClr val="000000"/>
                  </a:outerShdw>
                </a:effectLst>
                <a:cs typeface="B Zar" pitchFamily="2" charset="-78"/>
              </a:rPr>
              <a:t>1/5   –  بينش </a:t>
            </a:r>
          </a:p>
          <a:p>
            <a:pPr marL="1257300" lvl="2" indent="-342900"/>
            <a:r>
              <a:rPr lang="fa-IR" sz="3600" b="1">
                <a:solidFill>
                  <a:schemeClr val="accent1"/>
                </a:solidFill>
                <a:effectLst>
                  <a:outerShdw blurRad="38100" dist="38100" dir="2700000" algn="tl">
                    <a:srgbClr val="000000"/>
                  </a:outerShdw>
                </a:effectLst>
                <a:cs typeface="B Zar" pitchFamily="2" charset="-78"/>
              </a:rPr>
              <a:t>2/5  -  روش </a:t>
            </a:r>
          </a:p>
          <a:p>
            <a:pPr marL="1257300" lvl="2" indent="-342900"/>
            <a:r>
              <a:rPr lang="fa-IR" sz="3600" b="1">
                <a:solidFill>
                  <a:schemeClr val="accent1"/>
                </a:solidFill>
                <a:effectLst>
                  <a:outerShdw blurRad="38100" dist="38100" dir="2700000" algn="tl">
                    <a:srgbClr val="000000"/>
                  </a:outerShdw>
                </a:effectLst>
                <a:cs typeface="B Zar" pitchFamily="2" charset="-78"/>
              </a:rPr>
              <a:t>3/5  -  دانش  </a:t>
            </a:r>
          </a:p>
          <a:p>
            <a:pPr marL="1257300" lvl="2" indent="-342900"/>
            <a:r>
              <a:rPr lang="fa-IR" sz="3600" b="1">
                <a:solidFill>
                  <a:schemeClr val="accent1"/>
                </a:solidFill>
                <a:effectLst>
                  <a:outerShdw blurRad="38100" dist="38100" dir="2700000" algn="tl">
                    <a:srgbClr val="000000"/>
                  </a:outerShdw>
                </a:effectLst>
                <a:cs typeface="B Zar" pitchFamily="2" charset="-78"/>
              </a:rPr>
              <a:t>4/5  -  پديده سياسي  </a:t>
            </a:r>
          </a:p>
          <a:p>
            <a:pPr marL="1257300" lvl="2" indent="-342900"/>
            <a:r>
              <a:rPr lang="fa-IR" sz="3600" b="1">
                <a:solidFill>
                  <a:schemeClr val="accent1"/>
                </a:solidFill>
                <a:effectLst>
                  <a:outerShdw blurRad="38100" dist="38100" dir="2700000" algn="tl">
                    <a:srgbClr val="000000"/>
                  </a:outerShdw>
                </a:effectLst>
                <a:cs typeface="B Zar" pitchFamily="2" charset="-78"/>
              </a:rPr>
              <a:t>5/5   -  متغيرها</a:t>
            </a:r>
          </a:p>
          <a:p>
            <a:pPr marL="1257300" lvl="2" indent="-342900"/>
            <a:r>
              <a:rPr lang="fa-IR" sz="3600" b="1">
                <a:solidFill>
                  <a:schemeClr val="accent1"/>
                </a:solidFill>
                <a:effectLst>
                  <a:outerShdw blurRad="38100" dist="38100" dir="2700000" algn="tl">
                    <a:srgbClr val="000000"/>
                  </a:outerShdw>
                </a:effectLst>
                <a:cs typeface="B Zar" pitchFamily="2" charset="-78"/>
              </a:rPr>
              <a:t>6/5   -  رابطه</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73058">
                                            <p:txEl>
                                              <p:charRg st="4294967295" end="429496729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057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3/5  –  دانش :</a:t>
            </a:r>
          </a:p>
        </p:txBody>
      </p:sp>
      <p:sp>
        <p:nvSpPr>
          <p:cNvPr id="28058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400" b="1">
                <a:effectLst>
                  <a:outerShdw blurRad="38100" dist="38100" dir="2700000" algn="tl">
                    <a:srgbClr val="000000"/>
                  </a:outerShdw>
                </a:effectLst>
                <a:cs typeface="B Zar" pitchFamily="2" charset="-78"/>
              </a:rPr>
              <a:t>چند نتيجه:</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3 – بينش ها داراي بار ارزشي اند كه در انتخاب موضوع يا پديده سياسي براي بررسي و انتخاب روش، تعيين كننده است.</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4 – انتخاب روش هاي متفاوت غالبا به نتايج متفاوت ختم مي شود.</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5 – در علوم سياسي، روش هاي گوناگوني براي تفسير، تحليل و تبيين پديده هاي سياسي وجود دارد.</a:t>
            </a:r>
            <a:r>
              <a:rPr lang="en-US" sz="3000" b="1">
                <a:effectLst>
                  <a:outerShdw blurRad="38100" dist="38100" dir="2700000" algn="tl">
                    <a:srgbClr val="000000"/>
                  </a:outerShdw>
                </a:effectLst>
                <a:cs typeface="B Zar" pitchFamily="2" charset="-78"/>
              </a:rPr>
              <a:t> </a:t>
            </a:r>
            <a:r>
              <a:rPr lang="fa-IR" sz="3000" b="1">
                <a:effectLst>
                  <a:outerShdw blurRad="38100" dist="38100" dir="2700000" algn="tl">
                    <a:srgbClr val="000000"/>
                  </a:outerShdw>
                </a:effectLst>
                <a:cs typeface="B Zar" pitchFamily="2" charset="-78"/>
              </a:rPr>
              <a:t>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160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3/5  –  دانش :</a:t>
            </a:r>
          </a:p>
        </p:txBody>
      </p:sp>
      <p:sp>
        <p:nvSpPr>
          <p:cNvPr id="28160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400" b="1">
                <a:effectLst>
                  <a:outerShdw blurRad="38100" dist="38100" dir="2700000" algn="tl">
                    <a:srgbClr val="000000"/>
                  </a:outerShdw>
                </a:effectLst>
                <a:cs typeface="B Zar" pitchFamily="2" charset="-78"/>
              </a:rPr>
              <a:t>چند نتيجه:</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6 – انديشه فرامدرن غربي گرايش به نوعي نسبيت گرايي دارد و به مطلق نمي انديشد.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7 – خطا،  انحراف و اشتباه جزو ملزومات انديشه ورزي و تحليل پديده هاست و نبايد به آساني يافته­هاي</a:t>
            </a:r>
            <a:r>
              <a:rPr lang="fa-IR" sz="3000">
                <a:effectLst>
                  <a:outerShdw blurRad="38100" dist="38100" dir="2700000" algn="tl">
                    <a:srgbClr val="000000"/>
                  </a:outerShdw>
                </a:effectLst>
                <a:cs typeface="B Zar" pitchFamily="2" charset="-78"/>
              </a:rPr>
              <a:t> </a:t>
            </a:r>
            <a:r>
              <a:rPr lang="fa-IR" sz="3000" b="1">
                <a:effectLst>
                  <a:outerShdw blurRad="38100" dist="38100" dir="2700000" algn="tl">
                    <a:srgbClr val="000000"/>
                  </a:outerShdw>
                </a:effectLst>
                <a:cs typeface="B Zar" pitchFamily="2" charset="-78"/>
              </a:rPr>
              <a:t>خودمان را تعميم بدهيم. </a:t>
            </a: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8 – راههاي شناخت؛ «عقلاني»، «حسّاني» و «وحياني» مي باشد.</a:t>
            </a:r>
            <a:r>
              <a:rPr lang="en-US" sz="3000">
                <a:effectLst>
                  <a:outerShdw blurRad="38100" dist="38100" dir="2700000" algn="tl">
                    <a:srgbClr val="000000"/>
                  </a:outerShdw>
                </a:effectLst>
                <a:cs typeface="B Zar" pitchFamily="2" charset="-78"/>
              </a:rPr>
              <a:t> </a:t>
            </a:r>
            <a:endParaRPr lang="fa-IR" sz="30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262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4/5  –  پديده سياسي  :</a:t>
            </a:r>
          </a:p>
        </p:txBody>
      </p:sp>
      <p:sp>
        <p:nvSpPr>
          <p:cNvPr id="28262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100" b="1">
                <a:effectLst>
                  <a:outerShdw blurRad="38100" dist="38100" dir="2700000" algn="tl">
                    <a:srgbClr val="000000"/>
                  </a:outerShdw>
                </a:effectLst>
                <a:cs typeface="B Zar" pitchFamily="2" charset="-78"/>
              </a:rPr>
              <a:t>1/4/5  -  پديده سياسي، واقعه يا رخدادي كه در اجتماع به وجود آمده و به نحوي با سرنوشت جامعه ارتباط دارد و ذهن مسؤلان و مردم را متوجه خودش مي كند  و قابل مشاهده و بررسي است. </a:t>
            </a:r>
          </a:p>
          <a:p>
            <a:pPr marL="342900" indent="-342900">
              <a:spcBef>
                <a:spcPct val="20000"/>
              </a:spcBef>
              <a:buClr>
                <a:schemeClr val="hlink"/>
              </a:buClr>
              <a:buSzPct val="90000"/>
              <a:buFont typeface="Wingdings" pitchFamily="2" charset="2"/>
              <a:buBlip>
                <a:blip r:embed="rId2"/>
              </a:buBlip>
            </a:pPr>
            <a:r>
              <a:rPr lang="fa-IR" sz="3100" b="1">
                <a:effectLst>
                  <a:outerShdw blurRad="38100" dist="38100" dir="2700000" algn="tl">
                    <a:srgbClr val="000000"/>
                  </a:outerShdw>
                </a:effectLst>
                <a:cs typeface="B Zar" pitchFamily="2" charset="-78"/>
              </a:rPr>
              <a:t>2/4/5  -  در دنياي سياست، آنقدر پديده هاي سياسي شكل مي گيرد كه با توجه به محدوديت تحليل گر، همه را نمي توان تحليل كرد، پس تخصص نياز است.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365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5/5  –  متغير ها  :</a:t>
            </a:r>
          </a:p>
        </p:txBody>
      </p:sp>
      <p:sp>
        <p:nvSpPr>
          <p:cNvPr id="28365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1/5/5  -  چون پديده هاي سياسي در حال تغيير و تحول هستند به آنها متغير گويند.</a:t>
            </a:r>
            <a:r>
              <a:rPr lang="en-US" sz="3000" b="1">
                <a:effectLst>
                  <a:outerShdw blurRad="38100" dist="38100" dir="2700000" algn="tl">
                    <a:srgbClr val="000000"/>
                  </a:outerShdw>
                </a:effectLst>
                <a:cs typeface="B Zar" pitchFamily="2" charset="-78"/>
              </a:rPr>
              <a:t> </a:t>
            </a: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2/5/5  -  ويژگيهاي پديده سياسي: </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1 – تغييرپذيري.</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2 – تأثيرگذاري.</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3 – تأثيرپذيري.</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4 – تجزيه.</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5 - تركيب.</a:t>
            </a: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6 – تحول پذيري.</a:t>
            </a:r>
            <a:r>
              <a:rPr lang="en-US" sz="2500">
                <a:effectLst>
                  <a:outerShdw blurRad="38100" dist="38100" dir="2700000" algn="tl">
                    <a:srgbClr val="000000"/>
                  </a:outerShdw>
                </a:effectLst>
                <a:cs typeface="B Zar" pitchFamily="2" charset="-78"/>
              </a:rPr>
              <a:t> </a:t>
            </a:r>
            <a:endParaRPr lang="fa-IR" sz="25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467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5/5  –  متغير ها  :</a:t>
            </a:r>
          </a:p>
        </p:txBody>
      </p:sp>
      <p:sp>
        <p:nvSpPr>
          <p:cNvPr id="28467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3/5/5  -  متغير يعني «تغيير دهنده» يعني حالت، موقعيت و يا چيزي كه بتواند تغيير ايجاد كند.</a:t>
            </a:r>
          </a:p>
          <a:p>
            <a:pPr marL="342900" indent="-342900">
              <a:spcBef>
                <a:spcPct val="20000"/>
              </a:spcBef>
              <a:buClr>
                <a:schemeClr val="hlink"/>
              </a:buClr>
              <a:buSzPct val="90000"/>
              <a:buFont typeface="Wingdings" pitchFamily="2" charset="2"/>
              <a:buBlip>
                <a:blip r:embed="rId2"/>
              </a:buBlip>
            </a:pP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4/5/5  -  انواع متغير: </a:t>
            </a:r>
          </a:p>
          <a:p>
            <a:pPr marL="342900" indent="-342900">
              <a:spcBef>
                <a:spcPct val="20000"/>
              </a:spcBef>
              <a:buClr>
                <a:schemeClr val="hlink"/>
              </a:buClr>
              <a:buSzPct val="90000"/>
              <a:buFont typeface="Wingdings" pitchFamily="2" charset="2"/>
              <a:buBlip>
                <a:blip r:embed="rId2"/>
              </a:buBlip>
            </a:pPr>
            <a:r>
              <a:rPr lang="fa-IR" sz="2600" b="1">
                <a:effectLst>
                  <a:outerShdw blurRad="38100" dist="38100" dir="2700000" algn="tl">
                    <a:srgbClr val="000000"/>
                  </a:outerShdw>
                </a:effectLst>
                <a:cs typeface="B Zar" pitchFamily="2" charset="-78"/>
              </a:rPr>
              <a:t>1 – مستقل: (جنگ)،(تأثيرگذار).</a:t>
            </a:r>
          </a:p>
          <a:p>
            <a:pPr marL="342900" indent="-342900">
              <a:spcBef>
                <a:spcPct val="20000"/>
              </a:spcBef>
              <a:buClr>
                <a:schemeClr val="hlink"/>
              </a:buClr>
              <a:buSzPct val="90000"/>
              <a:buFont typeface="Wingdings" pitchFamily="2" charset="2"/>
              <a:buBlip>
                <a:blip r:embed="rId2"/>
              </a:buBlip>
            </a:pPr>
            <a:r>
              <a:rPr lang="fa-IR" sz="2600" b="1">
                <a:effectLst>
                  <a:outerShdw blurRad="38100" dist="38100" dir="2700000" algn="tl">
                    <a:srgbClr val="000000"/>
                  </a:outerShdw>
                </a:effectLst>
                <a:cs typeface="B Zar" pitchFamily="2" charset="-78"/>
              </a:rPr>
              <a:t>2 – وابسته: (تورم)،(تأثيرپذير).</a:t>
            </a:r>
          </a:p>
          <a:p>
            <a:pPr marL="342900" indent="-342900">
              <a:spcBef>
                <a:spcPct val="20000"/>
              </a:spcBef>
              <a:buClr>
                <a:schemeClr val="hlink"/>
              </a:buClr>
              <a:buSzPct val="90000"/>
              <a:buFont typeface="Wingdings" pitchFamily="2" charset="2"/>
              <a:buBlip>
                <a:blip r:embed="rId2"/>
              </a:buBlip>
            </a:pPr>
            <a:r>
              <a:rPr lang="fa-IR" sz="2600" b="1">
                <a:effectLst>
                  <a:outerShdw blurRad="38100" dist="38100" dir="2700000" algn="tl">
                    <a:srgbClr val="000000"/>
                  </a:outerShdw>
                </a:effectLst>
                <a:cs typeface="B Zar" pitchFamily="2" charset="-78"/>
              </a:rPr>
              <a:t>3 – واسط: (كاهش حجم توليد).</a:t>
            </a:r>
          </a:p>
        </p:txBody>
      </p:sp>
      <p:sp>
        <p:nvSpPr>
          <p:cNvPr id="284677" name="Rectangle 5"/>
          <p:cNvSpPr>
            <a:spLocks noChangeArrowheads="1"/>
          </p:cNvSpPr>
          <p:nvPr/>
        </p:nvSpPr>
        <p:spPr bwMode="auto">
          <a:xfrm>
            <a:off x="468313" y="5805488"/>
            <a:ext cx="7488237" cy="719137"/>
          </a:xfrm>
          <a:prstGeom prst="rect">
            <a:avLst/>
          </a:prstGeom>
          <a:noFill/>
          <a:ln w="9525">
            <a:noFill/>
            <a:miter lim="800000"/>
            <a:headEnd/>
            <a:tailEnd/>
          </a:ln>
          <a:effectLst/>
        </p:spPr>
        <p:txBody>
          <a:bodyPr lIns="92075" tIns="46038" rIns="92075" bIns="46038" anchor="ctr"/>
          <a:lstStyle/>
          <a:p>
            <a:r>
              <a:rPr lang="fa-IR" sz="3600" b="1">
                <a:solidFill>
                  <a:srgbClr val="0DF318"/>
                </a:solidFill>
                <a:effectLst>
                  <a:outerShdw blurRad="38100" dist="38100" dir="2700000" algn="tl">
                    <a:srgbClr val="000000"/>
                  </a:outerShdw>
                </a:effectLst>
              </a:rPr>
              <a:t> تورم           كاهش حجم توليد             جنگ  </a:t>
            </a:r>
            <a:endParaRPr lang="en-US" sz="3600" b="1">
              <a:solidFill>
                <a:srgbClr val="0DF318"/>
              </a:solidFill>
              <a:effectLst>
                <a:outerShdw blurRad="38100" dist="38100" dir="2700000" algn="tl">
                  <a:srgbClr val="000000"/>
                </a:outerShdw>
              </a:effectLst>
            </a:endParaRPr>
          </a:p>
        </p:txBody>
      </p:sp>
      <p:cxnSp>
        <p:nvCxnSpPr>
          <p:cNvPr id="284678" name="AutoShape 6"/>
          <p:cNvCxnSpPr>
            <a:cxnSpLocks noChangeShapeType="1"/>
          </p:cNvCxnSpPr>
          <p:nvPr/>
        </p:nvCxnSpPr>
        <p:spPr bwMode="auto">
          <a:xfrm>
            <a:off x="1979613" y="6165850"/>
            <a:ext cx="720725" cy="0"/>
          </a:xfrm>
          <a:prstGeom prst="straightConnector1">
            <a:avLst/>
          </a:prstGeom>
          <a:noFill/>
          <a:ln w="98425">
            <a:solidFill>
              <a:srgbClr val="FFFF00"/>
            </a:solidFill>
            <a:round/>
            <a:headEnd/>
            <a:tailEnd type="triangle" w="med" len="med"/>
          </a:ln>
          <a:effectLst/>
        </p:spPr>
      </p:cxnSp>
      <p:cxnSp>
        <p:nvCxnSpPr>
          <p:cNvPr id="284679" name="AutoShape 7"/>
          <p:cNvCxnSpPr>
            <a:cxnSpLocks noChangeShapeType="1"/>
          </p:cNvCxnSpPr>
          <p:nvPr/>
        </p:nvCxnSpPr>
        <p:spPr bwMode="auto">
          <a:xfrm>
            <a:off x="6011863" y="6237288"/>
            <a:ext cx="720725" cy="0"/>
          </a:xfrm>
          <a:prstGeom prst="straightConnector1">
            <a:avLst/>
          </a:prstGeom>
          <a:noFill/>
          <a:ln w="98425">
            <a:solidFill>
              <a:srgbClr val="FFFF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84678"/>
                                        </p:tgtEl>
                                        <p:attrNameLst>
                                          <p:attrName>style.visibility</p:attrName>
                                        </p:attrNameLst>
                                      </p:cBhvr>
                                      <p:to>
                                        <p:strVal val="visible"/>
                                      </p:to>
                                    </p:set>
                                    <p:animEffect transition="in" filter="circle(in)">
                                      <p:cBhvr>
                                        <p:cTn id="7" dur="2000"/>
                                        <p:tgtEl>
                                          <p:spTgt spid="284678"/>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84679"/>
                                        </p:tgtEl>
                                        <p:attrNameLst>
                                          <p:attrName>style.visibility</p:attrName>
                                        </p:attrNameLst>
                                      </p:cBhvr>
                                      <p:to>
                                        <p:strVal val="visible"/>
                                      </p:to>
                                    </p:set>
                                    <p:animEffect transition="in" filter="circle(in)">
                                      <p:cBhvr>
                                        <p:cTn id="11" dur="2000"/>
                                        <p:tgtEl>
                                          <p:spTgt spid="284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569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6/5  –  رابطه   :</a:t>
            </a:r>
          </a:p>
        </p:txBody>
      </p:sp>
      <p:sp>
        <p:nvSpPr>
          <p:cNvPr id="28570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1/6/5  -  تعريف: هماهنگي ميان دو يا چند متغير را رابطه مي گويند.</a:t>
            </a:r>
            <a:r>
              <a:rPr lang="en-US" sz="3000">
                <a:effectLst>
                  <a:outerShdw blurRad="38100" dist="38100" dir="2700000" algn="tl">
                    <a:srgbClr val="000000"/>
                  </a:outerShdw>
                </a:effectLst>
                <a:cs typeface="B Zar" pitchFamily="2" charset="-78"/>
              </a:rPr>
              <a:t> </a:t>
            </a: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2/6/5  -  مانند:</a:t>
            </a:r>
            <a:r>
              <a:rPr lang="fa-IR" sz="3000" b="1">
                <a:effectLst>
                  <a:outerShdw blurRad="38100" dist="38100" dir="2700000" algn="tl">
                    <a:srgbClr val="000000"/>
                  </a:outerShdw>
                </a:effectLst>
              </a:rPr>
              <a:t>‌</a:t>
            </a:r>
            <a:r>
              <a:rPr lang="fa-IR" sz="3000" b="1">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شكل گيري توطئه هاي دشمن              تفرقه ميان كارگزاران</a:t>
            </a:r>
          </a:p>
          <a:p>
            <a:pPr marL="342900" indent="-342900">
              <a:spcBef>
                <a:spcPct val="20000"/>
              </a:spcBef>
              <a:buClr>
                <a:schemeClr val="hlink"/>
              </a:buClr>
              <a:buSzPct val="90000"/>
              <a:buFont typeface="Wingdings" pitchFamily="2" charset="2"/>
              <a:buNone/>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r>
              <a:rPr lang="fa-IR" sz="3000" b="1">
                <a:effectLst>
                  <a:outerShdw blurRad="38100" dist="38100" dir="2700000" algn="tl">
                    <a:srgbClr val="000000"/>
                  </a:outerShdw>
                </a:effectLst>
                <a:cs typeface="B Zar" pitchFamily="2" charset="-78"/>
              </a:rPr>
              <a:t>                       آب                                    </a:t>
            </a:r>
            <a:r>
              <a:rPr lang="en-US" sz="3000" b="1">
                <a:effectLst>
                  <a:outerShdw blurRad="38100" dist="38100" dir="2700000" algn="tl">
                    <a:srgbClr val="000000"/>
                  </a:outerShdw>
                </a:effectLst>
                <a:cs typeface="B Zar" pitchFamily="2" charset="-78"/>
              </a:rPr>
              <a:t>H2O </a:t>
            </a:r>
            <a:endParaRPr lang="fa-IR" sz="3000" b="1">
              <a:effectLst>
                <a:outerShdw blurRad="38100" dist="38100" dir="2700000" algn="tl">
                  <a:srgbClr val="000000"/>
                </a:outerShdw>
              </a:effectLst>
              <a:cs typeface="B Zar" pitchFamily="2" charset="-78"/>
            </a:endParaRPr>
          </a:p>
        </p:txBody>
      </p:sp>
      <p:cxnSp>
        <p:nvCxnSpPr>
          <p:cNvPr id="285702" name="AutoShape 6"/>
          <p:cNvCxnSpPr>
            <a:cxnSpLocks noChangeShapeType="1"/>
          </p:cNvCxnSpPr>
          <p:nvPr/>
        </p:nvCxnSpPr>
        <p:spPr bwMode="auto">
          <a:xfrm>
            <a:off x="3563938" y="4724400"/>
            <a:ext cx="720725" cy="0"/>
          </a:xfrm>
          <a:prstGeom prst="straightConnector1">
            <a:avLst/>
          </a:prstGeom>
          <a:noFill/>
          <a:ln w="98425">
            <a:solidFill>
              <a:srgbClr val="FFFF00"/>
            </a:solidFill>
            <a:round/>
            <a:headEnd/>
            <a:tailEnd type="triangle" w="med" len="med"/>
          </a:ln>
          <a:effectLst/>
        </p:spPr>
      </p:cxnSp>
      <p:cxnSp>
        <p:nvCxnSpPr>
          <p:cNvPr id="285703" name="AutoShape 7"/>
          <p:cNvCxnSpPr>
            <a:cxnSpLocks noChangeShapeType="1"/>
          </p:cNvCxnSpPr>
          <p:nvPr/>
        </p:nvCxnSpPr>
        <p:spPr bwMode="auto">
          <a:xfrm>
            <a:off x="3563938" y="5661025"/>
            <a:ext cx="720725" cy="0"/>
          </a:xfrm>
          <a:prstGeom prst="straightConnector1">
            <a:avLst/>
          </a:prstGeom>
          <a:noFill/>
          <a:ln w="98425">
            <a:solidFill>
              <a:srgbClr val="FFFF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85702"/>
                                        </p:tgtEl>
                                        <p:attrNameLst>
                                          <p:attrName>style.visibility</p:attrName>
                                        </p:attrNameLst>
                                      </p:cBhvr>
                                      <p:to>
                                        <p:strVal val="visible"/>
                                      </p:to>
                                    </p:set>
                                    <p:animEffect transition="in" filter="circle(in)">
                                      <p:cBhvr>
                                        <p:cTn id="7" dur="2000"/>
                                        <p:tgtEl>
                                          <p:spTgt spid="285702"/>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85703"/>
                                        </p:tgtEl>
                                        <p:attrNameLst>
                                          <p:attrName>style.visibility</p:attrName>
                                        </p:attrNameLst>
                                      </p:cBhvr>
                                      <p:to>
                                        <p:strVal val="visible"/>
                                      </p:to>
                                    </p:set>
                                    <p:animEffect transition="in" filter="circle(in)">
                                      <p:cBhvr>
                                        <p:cTn id="11" dur="2000"/>
                                        <p:tgtEl>
                                          <p:spTgt spid="285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877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6/5  –  رابطه  :</a:t>
            </a:r>
          </a:p>
        </p:txBody>
      </p:sp>
      <p:sp>
        <p:nvSpPr>
          <p:cNvPr id="28877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300" b="1">
                <a:solidFill>
                  <a:srgbClr val="E4F91D"/>
                </a:solidFill>
                <a:effectLst>
                  <a:outerShdw blurRad="38100" dist="38100" dir="2700000" algn="tl">
                    <a:srgbClr val="000000"/>
                  </a:outerShdw>
                </a:effectLst>
                <a:cs typeface="B Titr" pitchFamily="2" charset="-78"/>
              </a:rPr>
              <a:t>3/6/5  - اقسام رابطه : </a:t>
            </a:r>
            <a:endParaRPr lang="fa-IR" sz="2800" b="1">
              <a:effectLst>
                <a:outerShdw blurRad="38100" dist="38100" dir="2700000" algn="tl">
                  <a:srgbClr val="000000"/>
                </a:outerShdw>
              </a:effectLst>
              <a:cs typeface="B Zar" pitchFamily="2" charset="-78"/>
            </a:endParaRPr>
          </a:p>
        </p:txBody>
      </p:sp>
      <p:sp>
        <p:nvSpPr>
          <p:cNvPr id="288773" name="Rectangle 5"/>
          <p:cNvSpPr>
            <a:spLocks noChangeArrowheads="1"/>
          </p:cNvSpPr>
          <p:nvPr/>
        </p:nvSpPr>
        <p:spPr bwMode="auto">
          <a:xfrm>
            <a:off x="973138" y="2420938"/>
            <a:ext cx="2159000" cy="609600"/>
          </a:xfrm>
          <a:prstGeom prst="rect">
            <a:avLst/>
          </a:prstGeom>
          <a:solidFill>
            <a:srgbClr val="00FFFF"/>
          </a:solidFill>
          <a:ln w="9525">
            <a:solidFill>
              <a:schemeClr val="bg1"/>
            </a:solidFill>
            <a:miter lim="800000"/>
            <a:headEnd/>
            <a:tailEnd/>
          </a:ln>
          <a:effectLst/>
        </p:spPr>
        <p:txBody>
          <a:bodyPr wrap="none" anchor="ctr"/>
          <a:lstStyle/>
          <a:p>
            <a:pPr algn="ctr"/>
            <a:r>
              <a:rPr lang="fa-IR" sz="3800" b="1">
                <a:solidFill>
                  <a:srgbClr val="000000"/>
                </a:solidFill>
                <a:effectLst>
                  <a:outerShdw blurRad="38100" dist="38100" dir="2700000" algn="tl">
                    <a:srgbClr val="FFFFFF"/>
                  </a:outerShdw>
                </a:effectLst>
              </a:rPr>
              <a:t>2. ماهوی </a:t>
            </a:r>
            <a:endParaRPr lang="en-US" sz="3800" b="1">
              <a:solidFill>
                <a:srgbClr val="000000"/>
              </a:solidFill>
              <a:effectLst>
                <a:outerShdw blurRad="38100" dist="38100" dir="2700000" algn="tl">
                  <a:srgbClr val="FFFFFF"/>
                </a:outerShdw>
              </a:effectLst>
            </a:endParaRPr>
          </a:p>
        </p:txBody>
      </p:sp>
      <p:sp>
        <p:nvSpPr>
          <p:cNvPr id="288774" name="Rectangle 6"/>
          <p:cNvSpPr>
            <a:spLocks noChangeArrowheads="1"/>
          </p:cNvSpPr>
          <p:nvPr/>
        </p:nvSpPr>
        <p:spPr bwMode="auto">
          <a:xfrm>
            <a:off x="5314950" y="2960688"/>
            <a:ext cx="2209800" cy="612775"/>
          </a:xfrm>
          <a:prstGeom prst="rect">
            <a:avLst/>
          </a:prstGeom>
          <a:solidFill>
            <a:srgbClr val="00FFFF"/>
          </a:solidFill>
          <a:ln w="9525">
            <a:solidFill>
              <a:schemeClr val="bg1"/>
            </a:solidFill>
            <a:miter lim="800000"/>
            <a:headEnd/>
            <a:tailEnd/>
          </a:ln>
          <a:effectLst/>
        </p:spPr>
        <p:txBody>
          <a:bodyPr wrap="none" anchor="ctr"/>
          <a:lstStyle/>
          <a:p>
            <a:pPr algn="ctr"/>
            <a:r>
              <a:rPr lang="fa-IR" sz="3800" b="1">
                <a:solidFill>
                  <a:srgbClr val="000000"/>
                </a:solidFill>
                <a:effectLst>
                  <a:outerShdw blurRad="38100" dist="38100" dir="2700000" algn="tl">
                    <a:srgbClr val="FFFFFF"/>
                  </a:outerShdw>
                </a:effectLst>
              </a:rPr>
              <a:t>1. شكلی</a:t>
            </a:r>
            <a:r>
              <a:rPr lang="fa-IR" sz="3800"/>
              <a:t> </a:t>
            </a:r>
            <a:endParaRPr lang="en-US" sz="3800" b="1">
              <a:solidFill>
                <a:srgbClr val="000000"/>
              </a:solidFill>
              <a:effectLst>
                <a:outerShdw blurRad="38100" dist="38100" dir="2700000" algn="tl">
                  <a:srgbClr val="FFFFFF"/>
                </a:outerShdw>
              </a:effectLst>
            </a:endParaRPr>
          </a:p>
        </p:txBody>
      </p:sp>
      <p:sp>
        <p:nvSpPr>
          <p:cNvPr id="288775" name="Rectangle 7"/>
          <p:cNvSpPr>
            <a:spLocks noChangeArrowheads="1"/>
          </p:cNvSpPr>
          <p:nvPr/>
        </p:nvSpPr>
        <p:spPr bwMode="auto">
          <a:xfrm>
            <a:off x="5292725" y="4581525"/>
            <a:ext cx="2663825" cy="1655763"/>
          </a:xfrm>
          <a:prstGeom prst="rect">
            <a:avLst/>
          </a:prstGeom>
          <a:solidFill>
            <a:srgbClr val="FFCC99"/>
          </a:solidFill>
          <a:ln w="9525">
            <a:solidFill>
              <a:schemeClr val="bg1"/>
            </a:solidFill>
            <a:miter lim="800000"/>
            <a:headEnd/>
            <a:tailEnd/>
          </a:ln>
          <a:effectLst/>
        </p:spPr>
        <p:txBody>
          <a:bodyPr wrap="none" anchor="ctr"/>
          <a:lstStyle/>
          <a:p>
            <a:pPr marL="342900" indent="-342900"/>
            <a:r>
              <a:rPr lang="fa-IR" sz="2200" b="1">
                <a:solidFill>
                  <a:srgbClr val="000000"/>
                </a:solidFill>
                <a:effectLst>
                  <a:outerShdw blurRad="38100" dist="38100" dir="2700000" algn="tl">
                    <a:srgbClr val="FFFFFF"/>
                  </a:outerShdw>
                </a:effectLst>
                <a:cs typeface="B Zar" pitchFamily="2" charset="-78"/>
              </a:rPr>
              <a:t>1 – پايدار و ناپايدار.</a:t>
            </a:r>
          </a:p>
          <a:p>
            <a:pPr marL="342900" indent="-342900"/>
            <a:r>
              <a:rPr lang="fa-IR" sz="2200" b="1">
                <a:solidFill>
                  <a:srgbClr val="000000"/>
                </a:solidFill>
                <a:effectLst>
                  <a:outerShdw blurRad="38100" dist="38100" dir="2700000" algn="tl">
                    <a:srgbClr val="FFFFFF"/>
                  </a:outerShdw>
                </a:effectLst>
                <a:cs typeface="B Zar" pitchFamily="2" charset="-78"/>
              </a:rPr>
              <a:t>2 – يك طرفه و دو طرفه.</a:t>
            </a:r>
          </a:p>
          <a:p>
            <a:pPr marL="342900" indent="-342900"/>
            <a:r>
              <a:rPr lang="fa-IR" sz="2200" b="1">
                <a:solidFill>
                  <a:srgbClr val="000000"/>
                </a:solidFill>
                <a:effectLst>
                  <a:outerShdw blurRad="38100" dist="38100" dir="2700000" algn="tl">
                    <a:srgbClr val="FFFFFF"/>
                  </a:outerShdw>
                </a:effectLst>
                <a:cs typeface="B Zar" pitchFamily="2" charset="-78"/>
              </a:rPr>
              <a:t>3 – آشكار و پنهان.</a:t>
            </a:r>
          </a:p>
          <a:p>
            <a:pPr marL="342900" indent="-342900"/>
            <a:r>
              <a:rPr lang="fa-IR" sz="2200" b="1">
                <a:solidFill>
                  <a:srgbClr val="000000"/>
                </a:solidFill>
                <a:effectLst>
                  <a:outerShdw blurRad="38100" dist="38100" dir="2700000" algn="tl">
                    <a:srgbClr val="FFFFFF"/>
                  </a:outerShdw>
                </a:effectLst>
                <a:cs typeface="B Zar" pitchFamily="2" charset="-78"/>
              </a:rPr>
              <a:t>4 – با واسطه و  بي واسطه.  </a:t>
            </a:r>
            <a:endParaRPr lang="en-US" sz="2200" b="1">
              <a:solidFill>
                <a:srgbClr val="000000"/>
              </a:solidFill>
              <a:effectLst>
                <a:outerShdw blurRad="38100" dist="38100" dir="2700000" algn="tl">
                  <a:srgbClr val="FFFFFF"/>
                </a:outerShdw>
              </a:effectLst>
              <a:cs typeface="B Zar" pitchFamily="2" charset="-78"/>
            </a:endParaRPr>
          </a:p>
        </p:txBody>
      </p:sp>
      <p:sp>
        <p:nvSpPr>
          <p:cNvPr id="288776" name="Rectangle 8"/>
          <p:cNvSpPr>
            <a:spLocks noChangeArrowheads="1"/>
          </p:cNvSpPr>
          <p:nvPr/>
        </p:nvSpPr>
        <p:spPr bwMode="auto">
          <a:xfrm>
            <a:off x="539750" y="3429000"/>
            <a:ext cx="4679950" cy="3095625"/>
          </a:xfrm>
          <a:prstGeom prst="rect">
            <a:avLst/>
          </a:prstGeom>
          <a:solidFill>
            <a:srgbClr val="FFCC99"/>
          </a:solidFill>
          <a:ln w="9525">
            <a:solidFill>
              <a:schemeClr val="bg1"/>
            </a:solidFill>
            <a:miter lim="800000"/>
            <a:headEnd/>
            <a:tailEnd/>
          </a:ln>
          <a:effectLst/>
        </p:spPr>
        <p:txBody>
          <a:bodyPr wrap="none" anchor="ctr"/>
          <a:lstStyle/>
          <a:p>
            <a:pPr marL="342900" indent="-342900"/>
            <a:r>
              <a:rPr lang="fa-IR" sz="1900" b="1">
                <a:solidFill>
                  <a:srgbClr val="000000"/>
                </a:solidFill>
                <a:cs typeface="B Zar" pitchFamily="2" charset="-78"/>
              </a:rPr>
              <a:t>1 –  فكري :</a:t>
            </a:r>
          </a:p>
          <a:p>
            <a:pPr marL="342900" indent="-342900"/>
            <a:r>
              <a:rPr lang="fa-IR" sz="1900" b="1">
                <a:solidFill>
                  <a:srgbClr val="000000"/>
                </a:solidFill>
                <a:cs typeface="B Zar" pitchFamily="2" charset="-78"/>
              </a:rPr>
              <a:t>                    (شباهت در جهان بيني و ايدئولوژي)</a:t>
            </a:r>
          </a:p>
          <a:p>
            <a:pPr marL="342900" indent="-342900"/>
            <a:r>
              <a:rPr lang="fa-IR" sz="1900" b="1">
                <a:solidFill>
                  <a:srgbClr val="000000"/>
                </a:solidFill>
                <a:cs typeface="B Zar" pitchFamily="2" charset="-78"/>
              </a:rPr>
              <a:t>2 –  عاطفي :</a:t>
            </a:r>
          </a:p>
          <a:p>
            <a:pPr marL="342900" indent="-342900"/>
            <a:r>
              <a:rPr lang="fa-IR" sz="1900" b="1">
                <a:solidFill>
                  <a:srgbClr val="000000"/>
                </a:solidFill>
                <a:cs typeface="B Zar" pitchFamily="2" charset="-78"/>
              </a:rPr>
              <a:t>                     (فاميلي، مانند رابطه پدر و پسر)</a:t>
            </a:r>
          </a:p>
          <a:p>
            <a:pPr marL="342900" indent="-342900"/>
            <a:r>
              <a:rPr lang="fa-IR" sz="1900" b="1">
                <a:solidFill>
                  <a:srgbClr val="000000"/>
                </a:solidFill>
                <a:cs typeface="B Zar" pitchFamily="2" charset="-78"/>
              </a:rPr>
              <a:t>3 –  سازماني :</a:t>
            </a:r>
          </a:p>
          <a:p>
            <a:pPr marL="342900" indent="-342900"/>
            <a:r>
              <a:rPr lang="fa-IR" sz="1900" b="1">
                <a:solidFill>
                  <a:srgbClr val="000000"/>
                </a:solidFill>
                <a:cs typeface="B Zar" pitchFamily="2" charset="-78"/>
              </a:rPr>
              <a:t>             (شباهت در خط مشي، برنامه ، اهداف و شيوه)</a:t>
            </a:r>
          </a:p>
          <a:p>
            <a:pPr marL="342900" indent="-342900"/>
            <a:r>
              <a:rPr lang="fa-IR" sz="1900" b="1">
                <a:solidFill>
                  <a:srgbClr val="000000"/>
                </a:solidFill>
                <a:cs typeface="B Zar" pitchFamily="2" charset="-78"/>
              </a:rPr>
              <a:t>4 –  اقتصادي : </a:t>
            </a:r>
          </a:p>
          <a:p>
            <a:pPr marL="342900" indent="-342900"/>
            <a:r>
              <a:rPr lang="fa-IR" sz="1900" b="1">
                <a:solidFill>
                  <a:srgbClr val="000000"/>
                </a:solidFill>
                <a:cs typeface="B Zar" pitchFamily="2" charset="-78"/>
              </a:rPr>
              <a:t>                (ارتباط دو شركت در دنياي سرمايه داري)</a:t>
            </a:r>
          </a:p>
          <a:p>
            <a:pPr marL="342900" indent="-342900"/>
            <a:r>
              <a:rPr lang="fa-IR" sz="1900" b="1">
                <a:solidFill>
                  <a:srgbClr val="000000"/>
                </a:solidFill>
                <a:cs typeface="B Zar" pitchFamily="2" charset="-78"/>
              </a:rPr>
              <a:t>5 –  اطلاعاتي :</a:t>
            </a:r>
          </a:p>
          <a:p>
            <a:pPr marL="342900" indent="-342900"/>
            <a:r>
              <a:rPr lang="fa-IR" sz="1900" b="1">
                <a:solidFill>
                  <a:srgbClr val="000000"/>
                </a:solidFill>
                <a:cs typeface="B Zar" pitchFamily="2" charset="-78"/>
              </a:rPr>
              <a:t>                 (هماهنگي درجاسوسي، مانند سيا و  موساد)</a:t>
            </a:r>
            <a:r>
              <a:rPr lang="en-US" sz="1900" b="1">
                <a:solidFill>
                  <a:srgbClr val="000000"/>
                </a:solidFill>
                <a:cs typeface="B Zar" pitchFamily="2" charset="-78"/>
              </a:rPr>
              <a:t> </a:t>
            </a:r>
          </a:p>
        </p:txBody>
      </p:sp>
      <p:sp>
        <p:nvSpPr>
          <p:cNvPr id="288780" name="Line 12"/>
          <p:cNvSpPr>
            <a:spLocks noChangeShapeType="1"/>
          </p:cNvSpPr>
          <p:nvPr/>
        </p:nvSpPr>
        <p:spPr bwMode="auto">
          <a:xfrm>
            <a:off x="6443663" y="3573463"/>
            <a:ext cx="0" cy="936625"/>
          </a:xfrm>
          <a:prstGeom prst="line">
            <a:avLst/>
          </a:prstGeom>
          <a:noFill/>
          <a:ln w="9525">
            <a:solidFill>
              <a:srgbClr val="00FF00"/>
            </a:solidFill>
            <a:round/>
            <a:headEnd/>
            <a:tailEnd type="triangle" w="med" len="med"/>
          </a:ln>
          <a:effectLst/>
        </p:spPr>
        <p:txBody>
          <a:bodyPr/>
          <a:lstStyle/>
          <a:p>
            <a:endParaRPr lang="en-US"/>
          </a:p>
        </p:txBody>
      </p:sp>
      <p:cxnSp>
        <p:nvCxnSpPr>
          <p:cNvPr id="288782" name="AutoShape 14"/>
          <p:cNvCxnSpPr>
            <a:cxnSpLocks noChangeShapeType="1"/>
          </p:cNvCxnSpPr>
          <p:nvPr/>
        </p:nvCxnSpPr>
        <p:spPr bwMode="auto">
          <a:xfrm flipH="1">
            <a:off x="4429125" y="4508500"/>
            <a:ext cx="647700" cy="1588"/>
          </a:xfrm>
          <a:prstGeom prst="straightConnector1">
            <a:avLst/>
          </a:prstGeom>
          <a:noFill/>
          <a:ln w="98425">
            <a:solidFill>
              <a:srgbClr val="FF00FF"/>
            </a:solidFill>
            <a:round/>
            <a:headEnd/>
            <a:tailEnd type="triangle" w="med" len="med"/>
          </a:ln>
          <a:effectLst/>
        </p:spPr>
      </p:cxnSp>
      <p:cxnSp>
        <p:nvCxnSpPr>
          <p:cNvPr id="288783" name="AutoShape 15"/>
          <p:cNvCxnSpPr>
            <a:cxnSpLocks noChangeShapeType="1"/>
          </p:cNvCxnSpPr>
          <p:nvPr/>
        </p:nvCxnSpPr>
        <p:spPr bwMode="auto">
          <a:xfrm flipH="1">
            <a:off x="4500563" y="5084763"/>
            <a:ext cx="647700" cy="1587"/>
          </a:xfrm>
          <a:prstGeom prst="straightConnector1">
            <a:avLst/>
          </a:prstGeom>
          <a:noFill/>
          <a:ln w="98425">
            <a:solidFill>
              <a:srgbClr val="FF00FF"/>
            </a:solidFill>
            <a:round/>
            <a:headEnd/>
            <a:tailEnd type="triangle" w="med" len="med"/>
          </a:ln>
          <a:effectLst/>
        </p:spPr>
      </p:cxnSp>
      <p:cxnSp>
        <p:nvCxnSpPr>
          <p:cNvPr id="288784" name="AutoShape 16"/>
          <p:cNvCxnSpPr>
            <a:cxnSpLocks noChangeShapeType="1"/>
          </p:cNvCxnSpPr>
          <p:nvPr/>
        </p:nvCxnSpPr>
        <p:spPr bwMode="auto">
          <a:xfrm flipH="1">
            <a:off x="4429125" y="5661025"/>
            <a:ext cx="647700" cy="1588"/>
          </a:xfrm>
          <a:prstGeom prst="straightConnector1">
            <a:avLst/>
          </a:prstGeom>
          <a:noFill/>
          <a:ln w="98425">
            <a:solidFill>
              <a:srgbClr val="FF00FF"/>
            </a:solidFill>
            <a:round/>
            <a:headEnd/>
            <a:tailEnd type="triangle" w="med" len="med"/>
          </a:ln>
          <a:effectLst/>
        </p:spPr>
      </p:cxnSp>
      <p:cxnSp>
        <p:nvCxnSpPr>
          <p:cNvPr id="288785" name="AutoShape 17"/>
          <p:cNvCxnSpPr>
            <a:cxnSpLocks noChangeShapeType="1"/>
          </p:cNvCxnSpPr>
          <p:nvPr/>
        </p:nvCxnSpPr>
        <p:spPr bwMode="auto">
          <a:xfrm flipH="1">
            <a:off x="4427538" y="6307138"/>
            <a:ext cx="647700" cy="1587"/>
          </a:xfrm>
          <a:prstGeom prst="straightConnector1">
            <a:avLst/>
          </a:prstGeom>
          <a:noFill/>
          <a:ln w="98425">
            <a:solidFill>
              <a:srgbClr val="FF00FF"/>
            </a:solidFill>
            <a:round/>
            <a:headEnd/>
            <a:tailEnd type="triangle" w="med" len="med"/>
          </a:ln>
          <a:effectLst/>
        </p:spPr>
      </p:cxnSp>
      <p:cxnSp>
        <p:nvCxnSpPr>
          <p:cNvPr id="288786" name="AutoShape 18"/>
          <p:cNvCxnSpPr>
            <a:cxnSpLocks noChangeShapeType="1"/>
          </p:cNvCxnSpPr>
          <p:nvPr/>
        </p:nvCxnSpPr>
        <p:spPr bwMode="auto">
          <a:xfrm flipH="1">
            <a:off x="4427538" y="3932238"/>
            <a:ext cx="647700" cy="1587"/>
          </a:xfrm>
          <a:prstGeom prst="straightConnector1">
            <a:avLst/>
          </a:prstGeom>
          <a:noFill/>
          <a:ln w="98425">
            <a:solidFill>
              <a:srgbClr val="FF00FF"/>
            </a:solidFill>
            <a:round/>
            <a:headEnd/>
            <a:tailEnd type="triangle" w="med" len="med"/>
          </a:ln>
          <a:effectLst/>
        </p:spPr>
      </p:cxnSp>
      <p:sp>
        <p:nvSpPr>
          <p:cNvPr id="288789" name="Line 21"/>
          <p:cNvSpPr>
            <a:spLocks noChangeShapeType="1"/>
          </p:cNvSpPr>
          <p:nvPr/>
        </p:nvSpPr>
        <p:spPr bwMode="auto">
          <a:xfrm>
            <a:off x="2195513" y="2997200"/>
            <a:ext cx="0" cy="360363"/>
          </a:xfrm>
          <a:prstGeom prst="line">
            <a:avLst/>
          </a:prstGeom>
          <a:noFill/>
          <a:ln w="9525">
            <a:solidFill>
              <a:srgbClr val="00FF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88773"/>
                                        </p:tgtEl>
                                        <p:attrNameLst>
                                          <p:attrName>style.visibility</p:attrName>
                                        </p:attrNameLst>
                                      </p:cBhvr>
                                      <p:to>
                                        <p:strVal val="visible"/>
                                      </p:to>
                                    </p:set>
                                    <p:anim calcmode="lin" valueType="num">
                                      <p:cBhvr>
                                        <p:cTn id="7" dur="500" fill="hold"/>
                                        <p:tgtEl>
                                          <p:spTgt spid="28877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8773"/>
                                        </p:tgtEl>
                                        <p:attrNameLst>
                                          <p:attrName>ppt_y</p:attrName>
                                        </p:attrNameLst>
                                      </p:cBhvr>
                                      <p:tavLst>
                                        <p:tav tm="0">
                                          <p:val>
                                            <p:strVal val="#ppt_y"/>
                                          </p:val>
                                        </p:tav>
                                        <p:tav tm="100000">
                                          <p:val>
                                            <p:strVal val="#ppt_y"/>
                                          </p:val>
                                        </p:tav>
                                      </p:tavLst>
                                    </p:anim>
                                    <p:anim calcmode="lin" valueType="num">
                                      <p:cBhvr>
                                        <p:cTn id="9" dur="500" fill="hold"/>
                                        <p:tgtEl>
                                          <p:spTgt spid="28877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877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8773"/>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288774"/>
                                        </p:tgtEl>
                                        <p:attrNameLst>
                                          <p:attrName>style.visibility</p:attrName>
                                        </p:attrNameLst>
                                      </p:cBhvr>
                                      <p:to>
                                        <p:strVal val="visible"/>
                                      </p:to>
                                    </p:set>
                                    <p:anim calcmode="lin" valueType="num">
                                      <p:cBhvr>
                                        <p:cTn id="14" dur="500" fill="hold"/>
                                        <p:tgtEl>
                                          <p:spTgt spid="28877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88774"/>
                                        </p:tgtEl>
                                        <p:attrNameLst>
                                          <p:attrName>ppt_y</p:attrName>
                                        </p:attrNameLst>
                                      </p:cBhvr>
                                      <p:tavLst>
                                        <p:tav tm="0">
                                          <p:val>
                                            <p:strVal val="#ppt_y"/>
                                          </p:val>
                                        </p:tav>
                                        <p:tav tm="100000">
                                          <p:val>
                                            <p:strVal val="#ppt_y"/>
                                          </p:val>
                                        </p:tav>
                                      </p:tavLst>
                                    </p:anim>
                                    <p:anim calcmode="lin" valueType="num">
                                      <p:cBhvr>
                                        <p:cTn id="16" dur="500" fill="hold"/>
                                        <p:tgtEl>
                                          <p:spTgt spid="28877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8877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88774"/>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88775"/>
                                        </p:tgtEl>
                                        <p:attrNameLst>
                                          <p:attrName>style.visibility</p:attrName>
                                        </p:attrNameLst>
                                      </p:cBhvr>
                                      <p:to>
                                        <p:strVal val="visible"/>
                                      </p:to>
                                    </p:set>
                                    <p:anim calcmode="lin" valueType="num">
                                      <p:cBhvr>
                                        <p:cTn id="21" dur="500" fill="hold"/>
                                        <p:tgtEl>
                                          <p:spTgt spid="28877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88775"/>
                                        </p:tgtEl>
                                        <p:attrNameLst>
                                          <p:attrName>ppt_y</p:attrName>
                                        </p:attrNameLst>
                                      </p:cBhvr>
                                      <p:tavLst>
                                        <p:tav tm="0">
                                          <p:val>
                                            <p:strVal val="#ppt_y"/>
                                          </p:val>
                                        </p:tav>
                                        <p:tav tm="100000">
                                          <p:val>
                                            <p:strVal val="#ppt_y"/>
                                          </p:val>
                                        </p:tav>
                                      </p:tavLst>
                                    </p:anim>
                                    <p:anim calcmode="lin" valueType="num">
                                      <p:cBhvr>
                                        <p:cTn id="23" dur="500" fill="hold"/>
                                        <p:tgtEl>
                                          <p:spTgt spid="28877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8877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88775"/>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288776"/>
                                        </p:tgtEl>
                                        <p:attrNameLst>
                                          <p:attrName>style.visibility</p:attrName>
                                        </p:attrNameLst>
                                      </p:cBhvr>
                                      <p:to>
                                        <p:strVal val="visible"/>
                                      </p:to>
                                    </p:set>
                                    <p:anim calcmode="lin" valueType="num">
                                      <p:cBhvr>
                                        <p:cTn id="28" dur="500" fill="hold"/>
                                        <p:tgtEl>
                                          <p:spTgt spid="28877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88776"/>
                                        </p:tgtEl>
                                        <p:attrNameLst>
                                          <p:attrName>ppt_y</p:attrName>
                                        </p:attrNameLst>
                                      </p:cBhvr>
                                      <p:tavLst>
                                        <p:tav tm="0">
                                          <p:val>
                                            <p:strVal val="#ppt_y"/>
                                          </p:val>
                                        </p:tav>
                                        <p:tav tm="100000">
                                          <p:val>
                                            <p:strVal val="#ppt_y"/>
                                          </p:val>
                                        </p:tav>
                                      </p:tavLst>
                                    </p:anim>
                                    <p:anim calcmode="lin" valueType="num">
                                      <p:cBhvr>
                                        <p:cTn id="30" dur="500" fill="hold"/>
                                        <p:tgtEl>
                                          <p:spTgt spid="28877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8877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88776"/>
                                        </p:tgtEl>
                                      </p:cBhvr>
                                    </p:animEffect>
                                  </p:childTnLst>
                                </p:cTn>
                              </p:par>
                            </p:childTnLst>
                          </p:cTn>
                        </p:par>
                        <p:par>
                          <p:cTn id="33" fill="hold">
                            <p:stCondLst>
                              <p:cond delay="10150"/>
                            </p:stCondLst>
                            <p:childTnLst>
                              <p:par>
                                <p:cTn id="34" presetID="6" presetClass="entr" presetSubtype="16" fill="hold" nodeType="afterEffect">
                                  <p:stCondLst>
                                    <p:cond delay="0"/>
                                  </p:stCondLst>
                                  <p:childTnLst>
                                    <p:set>
                                      <p:cBhvr>
                                        <p:cTn id="35" dur="1" fill="hold">
                                          <p:stCondLst>
                                            <p:cond delay="0"/>
                                          </p:stCondLst>
                                        </p:cTn>
                                        <p:tgtEl>
                                          <p:spTgt spid="288782"/>
                                        </p:tgtEl>
                                        <p:attrNameLst>
                                          <p:attrName>style.visibility</p:attrName>
                                        </p:attrNameLst>
                                      </p:cBhvr>
                                      <p:to>
                                        <p:strVal val="visible"/>
                                      </p:to>
                                    </p:set>
                                    <p:animEffect transition="in" filter="circle(in)">
                                      <p:cBhvr>
                                        <p:cTn id="36" dur="2000"/>
                                        <p:tgtEl>
                                          <p:spTgt spid="288782"/>
                                        </p:tgtEl>
                                      </p:cBhvr>
                                    </p:animEffect>
                                  </p:childTnLst>
                                </p:cTn>
                              </p:par>
                            </p:childTnLst>
                          </p:cTn>
                        </p:par>
                        <p:par>
                          <p:cTn id="37" fill="hold">
                            <p:stCondLst>
                              <p:cond delay="12150"/>
                            </p:stCondLst>
                            <p:childTnLst>
                              <p:par>
                                <p:cTn id="38" presetID="6" presetClass="entr" presetSubtype="16" fill="hold" nodeType="afterEffect">
                                  <p:stCondLst>
                                    <p:cond delay="0"/>
                                  </p:stCondLst>
                                  <p:childTnLst>
                                    <p:set>
                                      <p:cBhvr>
                                        <p:cTn id="39" dur="1" fill="hold">
                                          <p:stCondLst>
                                            <p:cond delay="0"/>
                                          </p:stCondLst>
                                        </p:cTn>
                                        <p:tgtEl>
                                          <p:spTgt spid="288783"/>
                                        </p:tgtEl>
                                        <p:attrNameLst>
                                          <p:attrName>style.visibility</p:attrName>
                                        </p:attrNameLst>
                                      </p:cBhvr>
                                      <p:to>
                                        <p:strVal val="visible"/>
                                      </p:to>
                                    </p:set>
                                    <p:animEffect transition="in" filter="circle(in)">
                                      <p:cBhvr>
                                        <p:cTn id="40" dur="2000"/>
                                        <p:tgtEl>
                                          <p:spTgt spid="288783"/>
                                        </p:tgtEl>
                                      </p:cBhvr>
                                    </p:animEffect>
                                  </p:childTnLst>
                                </p:cTn>
                              </p:par>
                            </p:childTnLst>
                          </p:cTn>
                        </p:par>
                        <p:par>
                          <p:cTn id="41" fill="hold">
                            <p:stCondLst>
                              <p:cond delay="14150"/>
                            </p:stCondLst>
                            <p:childTnLst>
                              <p:par>
                                <p:cTn id="42" presetID="6" presetClass="entr" presetSubtype="16" fill="hold" nodeType="afterEffect">
                                  <p:stCondLst>
                                    <p:cond delay="0"/>
                                  </p:stCondLst>
                                  <p:childTnLst>
                                    <p:set>
                                      <p:cBhvr>
                                        <p:cTn id="43" dur="1" fill="hold">
                                          <p:stCondLst>
                                            <p:cond delay="0"/>
                                          </p:stCondLst>
                                        </p:cTn>
                                        <p:tgtEl>
                                          <p:spTgt spid="288784"/>
                                        </p:tgtEl>
                                        <p:attrNameLst>
                                          <p:attrName>style.visibility</p:attrName>
                                        </p:attrNameLst>
                                      </p:cBhvr>
                                      <p:to>
                                        <p:strVal val="visible"/>
                                      </p:to>
                                    </p:set>
                                    <p:animEffect transition="in" filter="circle(in)">
                                      <p:cBhvr>
                                        <p:cTn id="44" dur="2000"/>
                                        <p:tgtEl>
                                          <p:spTgt spid="288784"/>
                                        </p:tgtEl>
                                      </p:cBhvr>
                                    </p:animEffect>
                                  </p:childTnLst>
                                </p:cTn>
                              </p:par>
                            </p:childTnLst>
                          </p:cTn>
                        </p:par>
                        <p:par>
                          <p:cTn id="45" fill="hold">
                            <p:stCondLst>
                              <p:cond delay="16150"/>
                            </p:stCondLst>
                            <p:childTnLst>
                              <p:par>
                                <p:cTn id="46" presetID="6" presetClass="entr" presetSubtype="16" fill="hold" nodeType="afterEffect">
                                  <p:stCondLst>
                                    <p:cond delay="0"/>
                                  </p:stCondLst>
                                  <p:childTnLst>
                                    <p:set>
                                      <p:cBhvr>
                                        <p:cTn id="47" dur="1" fill="hold">
                                          <p:stCondLst>
                                            <p:cond delay="0"/>
                                          </p:stCondLst>
                                        </p:cTn>
                                        <p:tgtEl>
                                          <p:spTgt spid="288785"/>
                                        </p:tgtEl>
                                        <p:attrNameLst>
                                          <p:attrName>style.visibility</p:attrName>
                                        </p:attrNameLst>
                                      </p:cBhvr>
                                      <p:to>
                                        <p:strVal val="visible"/>
                                      </p:to>
                                    </p:set>
                                    <p:animEffect transition="in" filter="circle(in)">
                                      <p:cBhvr>
                                        <p:cTn id="48" dur="2000"/>
                                        <p:tgtEl>
                                          <p:spTgt spid="288785"/>
                                        </p:tgtEl>
                                      </p:cBhvr>
                                    </p:animEffect>
                                  </p:childTnLst>
                                </p:cTn>
                              </p:par>
                            </p:childTnLst>
                          </p:cTn>
                        </p:par>
                        <p:par>
                          <p:cTn id="49" fill="hold">
                            <p:stCondLst>
                              <p:cond delay="18150"/>
                            </p:stCondLst>
                            <p:childTnLst>
                              <p:par>
                                <p:cTn id="50" presetID="6" presetClass="entr" presetSubtype="16" fill="hold" nodeType="afterEffect">
                                  <p:stCondLst>
                                    <p:cond delay="0"/>
                                  </p:stCondLst>
                                  <p:childTnLst>
                                    <p:set>
                                      <p:cBhvr>
                                        <p:cTn id="51" dur="1" fill="hold">
                                          <p:stCondLst>
                                            <p:cond delay="0"/>
                                          </p:stCondLst>
                                        </p:cTn>
                                        <p:tgtEl>
                                          <p:spTgt spid="288786"/>
                                        </p:tgtEl>
                                        <p:attrNameLst>
                                          <p:attrName>style.visibility</p:attrName>
                                        </p:attrNameLst>
                                      </p:cBhvr>
                                      <p:to>
                                        <p:strVal val="visible"/>
                                      </p:to>
                                    </p:set>
                                    <p:animEffect transition="in" filter="circle(in)">
                                      <p:cBhvr>
                                        <p:cTn id="52" dur="2000"/>
                                        <p:tgtEl>
                                          <p:spTgt spid="28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3" grpId="0" animBg="1"/>
      <p:bldP spid="288774" grpId="0" animBg="1"/>
      <p:bldP spid="288775" grpId="0" animBg="1"/>
      <p:bldP spid="288776"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8979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6/5  –  رابطه  :</a:t>
            </a:r>
          </a:p>
        </p:txBody>
      </p:sp>
      <p:sp>
        <p:nvSpPr>
          <p:cNvPr id="28979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900" b="1">
                <a:solidFill>
                  <a:srgbClr val="E4F91D"/>
                </a:solidFill>
                <a:effectLst>
                  <a:outerShdw blurRad="38100" dist="38100" dir="2700000" algn="tl">
                    <a:srgbClr val="000000"/>
                  </a:outerShdw>
                </a:effectLst>
                <a:cs typeface="B Zar" pitchFamily="2" charset="-78"/>
              </a:rPr>
              <a:t>4/6/5  - آدمها نسبت به رابطه : </a:t>
            </a:r>
          </a:p>
          <a:p>
            <a:pPr marL="342900" indent="-342900">
              <a:spcBef>
                <a:spcPct val="20000"/>
              </a:spcBef>
              <a:buClr>
                <a:schemeClr val="hlink"/>
              </a:buClr>
              <a:buSzPct val="90000"/>
              <a:buFont typeface="Wingdings" pitchFamily="2" charset="2"/>
              <a:buBlip>
                <a:blip r:embed="rId2"/>
              </a:buBlip>
            </a:pPr>
            <a:endParaRPr lang="fa-IR" sz="29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9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9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9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900" b="1">
              <a:solidFill>
                <a:srgbClr val="E4F91D"/>
              </a:solidFill>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900" b="1">
                <a:effectLst>
                  <a:outerShdw blurRad="38100" dist="38100" dir="2700000" algn="tl">
                    <a:srgbClr val="000000"/>
                  </a:outerShdw>
                </a:effectLst>
                <a:cs typeface="B Zar" pitchFamily="2" charset="-78"/>
              </a:rPr>
              <a:t>5/6/5  -  ممكن است  بين دو متغير يا دو پديده،  روابط بيش از يك مورد باشد.</a:t>
            </a:r>
          </a:p>
        </p:txBody>
      </p:sp>
      <p:sp>
        <p:nvSpPr>
          <p:cNvPr id="289808" name="Rectangle 16"/>
          <p:cNvSpPr>
            <a:spLocks noChangeArrowheads="1"/>
          </p:cNvSpPr>
          <p:nvPr/>
        </p:nvSpPr>
        <p:spPr bwMode="auto">
          <a:xfrm>
            <a:off x="755650" y="2960688"/>
            <a:ext cx="6985000" cy="2413000"/>
          </a:xfrm>
          <a:prstGeom prst="rect">
            <a:avLst/>
          </a:prstGeom>
          <a:solidFill>
            <a:srgbClr val="00FFFF"/>
          </a:solidFill>
          <a:ln w="9525">
            <a:solidFill>
              <a:schemeClr val="bg1"/>
            </a:solidFill>
            <a:miter lim="800000"/>
            <a:headEnd/>
            <a:tailEnd/>
          </a:ln>
          <a:effectLst/>
        </p:spPr>
        <p:txBody>
          <a:bodyPr wrap="none" anchor="ctr"/>
          <a:lstStyle/>
          <a:p>
            <a:r>
              <a:rPr lang="fa-IR" sz="3100" b="1">
                <a:solidFill>
                  <a:srgbClr val="000000"/>
                </a:solidFill>
                <a:effectLst>
                  <a:outerShdw blurRad="38100" dist="38100" dir="2700000" algn="tl">
                    <a:srgbClr val="FFFFFF"/>
                  </a:outerShdw>
                </a:effectLst>
                <a:cs typeface="B Zar" pitchFamily="2" charset="-78"/>
              </a:rPr>
              <a:t>1 –  بعضي فقط محتواي را مي بينند.</a:t>
            </a:r>
          </a:p>
          <a:p>
            <a:endParaRPr lang="fa-IR" sz="3100" b="1">
              <a:solidFill>
                <a:srgbClr val="000000"/>
              </a:solidFill>
              <a:effectLst>
                <a:outerShdw blurRad="38100" dist="38100" dir="2700000" algn="tl">
                  <a:srgbClr val="FFFFFF"/>
                </a:outerShdw>
              </a:effectLst>
              <a:cs typeface="B Zar" pitchFamily="2" charset="-78"/>
            </a:endParaRPr>
          </a:p>
          <a:p>
            <a:r>
              <a:rPr lang="fa-IR" sz="3100" b="1">
                <a:solidFill>
                  <a:srgbClr val="000000"/>
                </a:solidFill>
                <a:effectLst>
                  <a:outerShdw blurRad="38100" dist="38100" dir="2700000" algn="tl">
                    <a:srgbClr val="FFFFFF"/>
                  </a:outerShdw>
                </a:effectLst>
                <a:cs typeface="B Zar" pitchFamily="2" charset="-78"/>
              </a:rPr>
              <a:t>2 - بعضي فقط قالب را مي بينند.</a:t>
            </a:r>
          </a:p>
          <a:p>
            <a:endParaRPr lang="fa-IR" sz="3100" b="1">
              <a:solidFill>
                <a:srgbClr val="000000"/>
              </a:solidFill>
              <a:effectLst>
                <a:outerShdw blurRad="38100" dist="38100" dir="2700000" algn="tl">
                  <a:srgbClr val="FFFFFF"/>
                </a:outerShdw>
              </a:effectLst>
              <a:cs typeface="B Zar" pitchFamily="2" charset="-78"/>
            </a:endParaRPr>
          </a:p>
          <a:p>
            <a:r>
              <a:rPr lang="fa-IR" sz="3100" b="1">
                <a:solidFill>
                  <a:srgbClr val="000000"/>
                </a:solidFill>
                <a:effectLst>
                  <a:outerShdw blurRad="38100" dist="38100" dir="2700000" algn="tl">
                    <a:srgbClr val="FFFFFF"/>
                  </a:outerShdw>
                </a:effectLst>
                <a:cs typeface="B Zar" pitchFamily="2" charset="-78"/>
              </a:rPr>
              <a:t>3 - بعضي هم  محتوا و هم قالب را مي بينند.</a:t>
            </a:r>
            <a:endParaRPr lang="en-US" sz="3100">
              <a:solidFill>
                <a:srgbClr val="000000"/>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89808"/>
                                        </p:tgtEl>
                                        <p:attrNameLst>
                                          <p:attrName>style.visibility</p:attrName>
                                        </p:attrNameLst>
                                      </p:cBhvr>
                                      <p:to>
                                        <p:strVal val="visible"/>
                                      </p:to>
                                    </p:set>
                                    <p:anim calcmode="lin" valueType="num">
                                      <p:cBhvr>
                                        <p:cTn id="7" dur="500" fill="hold"/>
                                        <p:tgtEl>
                                          <p:spTgt spid="28980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9808"/>
                                        </p:tgtEl>
                                        <p:attrNameLst>
                                          <p:attrName>ppt_y</p:attrName>
                                        </p:attrNameLst>
                                      </p:cBhvr>
                                      <p:tavLst>
                                        <p:tav tm="0">
                                          <p:val>
                                            <p:strVal val="#ppt_y"/>
                                          </p:val>
                                        </p:tav>
                                        <p:tav tm="100000">
                                          <p:val>
                                            <p:strVal val="#ppt_y"/>
                                          </p:val>
                                        </p:tav>
                                      </p:tavLst>
                                    </p:anim>
                                    <p:anim calcmode="lin" valueType="num">
                                      <p:cBhvr>
                                        <p:cTn id="9" dur="500" fill="hold"/>
                                        <p:tgtEl>
                                          <p:spTgt spid="28980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980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9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08"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081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7/5  –  دلالت  :</a:t>
            </a:r>
          </a:p>
        </p:txBody>
      </p:sp>
      <p:sp>
        <p:nvSpPr>
          <p:cNvPr id="29082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1/7/5  -  دلالت يعني معناي خاصي كه بين دو متغير وجود دارد. و لذا يك تحليل گر نبايد در مقابل پديده­هاي سياسي به راحتي و سادگي عبور كند.</a:t>
            </a:r>
            <a:r>
              <a:rPr lang="en-US" sz="2800">
                <a:effectLst>
                  <a:outerShdw blurRad="38100" dist="38100" dir="2700000" algn="tl">
                    <a:srgbClr val="000000"/>
                  </a:outerShdw>
                </a:effectLst>
                <a:cs typeface="B Zar" pitchFamily="2" charset="-78"/>
              </a:rPr>
              <a:t> </a:t>
            </a: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2/7/5  -  اقسام دلالت : </a:t>
            </a:r>
          </a:p>
          <a:p>
            <a:pPr marL="342900" indent="-342900">
              <a:spcBef>
                <a:spcPct val="20000"/>
              </a:spcBef>
              <a:buClr>
                <a:schemeClr val="hlink"/>
              </a:buClr>
              <a:buSzPct val="90000"/>
              <a:buFont typeface="Wingdings" pitchFamily="2" charset="2"/>
              <a:buBlip>
                <a:blip r:embed="rId2"/>
              </a:buBlip>
            </a:pPr>
            <a:r>
              <a:rPr lang="fa-IR" sz="2600" b="1">
                <a:effectLst>
                  <a:outerShdw blurRad="38100" dist="38100" dir="2700000" algn="tl">
                    <a:srgbClr val="000000"/>
                  </a:outerShdw>
                </a:effectLst>
                <a:cs typeface="B Zar" pitchFamily="2" charset="-78"/>
              </a:rPr>
              <a:t>1 –  دال(معلول) راهنمايي كننده : (اصرار آمريكا بر رابطه). </a:t>
            </a:r>
          </a:p>
          <a:p>
            <a:pPr marL="342900" indent="-342900">
              <a:spcBef>
                <a:spcPct val="20000"/>
              </a:spcBef>
              <a:buClr>
                <a:schemeClr val="hlink"/>
              </a:buClr>
              <a:buSzPct val="90000"/>
              <a:buFont typeface="Wingdings" pitchFamily="2" charset="2"/>
              <a:buBlip>
                <a:blip r:embed="rId2"/>
              </a:buBlip>
            </a:pPr>
            <a:r>
              <a:rPr lang="fa-IR" sz="2600" b="1">
                <a:effectLst>
                  <a:outerShdw blurRad="38100" dist="38100" dir="2700000" algn="tl">
                    <a:srgbClr val="000000"/>
                  </a:outerShdw>
                </a:effectLst>
                <a:cs typeface="B Zar" pitchFamily="2" charset="-78"/>
              </a:rPr>
              <a:t>2 – مدلول(علت) راهنمايي شده: </a:t>
            </a:r>
          </a:p>
          <a:p>
            <a:pPr marL="342900" indent="-342900">
              <a:spcBef>
                <a:spcPct val="20000"/>
              </a:spcBef>
              <a:buClr>
                <a:schemeClr val="hlink"/>
              </a:buClr>
              <a:buSzPct val="90000"/>
              <a:buFont typeface="Wingdings" pitchFamily="2" charset="2"/>
              <a:buNone/>
            </a:pPr>
            <a:r>
              <a:rPr lang="fa-IR" sz="2600" b="1">
                <a:effectLst>
                  <a:outerShdw blurRad="38100" dist="38100" dir="2700000" algn="tl">
                    <a:srgbClr val="000000"/>
                  </a:outerShdw>
                </a:effectLst>
                <a:cs typeface="B Zar" pitchFamily="2" charset="-78"/>
              </a:rPr>
              <a:t> (بدون رابطه با ايران نمي تواند حوادث ايران را زير نظر داشته باشد(رهبري).</a:t>
            </a:r>
            <a:r>
              <a:rPr lang="en-US" sz="2600">
                <a:effectLst>
                  <a:outerShdw blurRad="38100" dist="38100" dir="2700000" algn="tl">
                    <a:srgbClr val="000000"/>
                  </a:outerShdw>
                </a:effectLst>
                <a:cs typeface="B Zar" pitchFamily="2" charset="-78"/>
              </a:rPr>
              <a:t> </a:t>
            </a:r>
            <a:endParaRPr lang="fa-IR" sz="26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184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7/5  –  دلالت  :</a:t>
            </a:r>
          </a:p>
        </p:txBody>
      </p:sp>
      <p:sp>
        <p:nvSpPr>
          <p:cNvPr id="29184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3/7/5  -  مهم­ترين آفت دلالت، تعصبات شخصي، گروهي و هواي نفساني است. </a:t>
            </a:r>
          </a:p>
          <a:p>
            <a:pPr marL="342900" indent="-342900">
              <a:spcBef>
                <a:spcPct val="20000"/>
              </a:spcBef>
              <a:buClr>
                <a:schemeClr val="hlink"/>
              </a:buClr>
              <a:buSzPct val="90000"/>
              <a:buFont typeface="Wingdings" pitchFamily="2" charset="2"/>
              <a:buNone/>
            </a:pPr>
            <a:endParaRPr lang="fa-IR" sz="32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4/7/5  -  احتمال خطا در تشخيص رابطه صحيح دال و مدلول همواره وجود خواهد داشت.</a:t>
            </a:r>
            <a:r>
              <a:rPr lang="en-US" sz="3200" b="1">
                <a:effectLst>
                  <a:outerShdw blurRad="38100" dist="38100" dir="2700000" algn="tl">
                    <a:srgbClr val="000000"/>
                  </a:outerShdw>
                </a:effectLst>
                <a:cs typeface="B Zar" pitchFamily="2" charset="-78"/>
              </a:rPr>
              <a:t> </a:t>
            </a:r>
            <a:endParaRPr lang="fa-IR" sz="3200" b="1">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solidFill>
            <a:schemeClr val="folHlink"/>
          </a:solidFill>
        </p:spPr>
        <p:txBody>
          <a:bodyPr/>
          <a:lstStyle/>
          <a:p>
            <a:r>
              <a:rPr lang="fa-IR">
                <a:cs typeface="B Titr" pitchFamily="2" charset="-78"/>
              </a:rPr>
              <a:t>فهرست مطالب</a:t>
            </a:r>
            <a:endParaRPr lang="en-US">
              <a:cs typeface="B Titr" pitchFamily="2" charset="-78"/>
            </a:endParaRPr>
          </a:p>
        </p:txBody>
      </p:sp>
      <p:sp>
        <p:nvSpPr>
          <p:cNvPr id="177155" name="Rectangle 3">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1714500"/>
            <a:ext cx="5791200" cy="48831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buFontTx/>
              <a:buAutoNum type="arabicPlain" startAt="5"/>
            </a:pPr>
            <a:r>
              <a:rPr lang="fa-IR" sz="4200" b="1">
                <a:solidFill>
                  <a:srgbClr val="000000"/>
                </a:solidFill>
                <a:effectLst>
                  <a:outerShdw blurRad="38100" dist="38100" dir="2700000" algn="tl">
                    <a:srgbClr val="FFFFFF"/>
                  </a:outerShdw>
                </a:effectLst>
                <a:cs typeface="B Zar" pitchFamily="2" charset="-78"/>
              </a:rPr>
              <a:t>.  بررسي مفاهيم: </a:t>
            </a:r>
          </a:p>
          <a:p>
            <a:pPr marL="1257300" lvl="2" indent="-342900"/>
            <a:r>
              <a:rPr lang="fa-IR" sz="3600" b="1">
                <a:solidFill>
                  <a:schemeClr val="accent1"/>
                </a:solidFill>
                <a:effectLst>
                  <a:outerShdw blurRad="38100" dist="38100" dir="2700000" algn="tl">
                    <a:srgbClr val="000000"/>
                  </a:outerShdw>
                </a:effectLst>
                <a:cs typeface="B Zar" pitchFamily="2" charset="-78"/>
              </a:rPr>
              <a:t>7/5   -  دلالت  </a:t>
            </a:r>
          </a:p>
          <a:p>
            <a:pPr marL="1257300" lvl="2" indent="-342900"/>
            <a:r>
              <a:rPr lang="fa-IR" sz="3600" b="1">
                <a:solidFill>
                  <a:schemeClr val="accent1"/>
                </a:solidFill>
                <a:effectLst>
                  <a:outerShdw blurRad="38100" dist="38100" dir="2700000" algn="tl">
                    <a:srgbClr val="000000"/>
                  </a:outerShdw>
                </a:effectLst>
                <a:cs typeface="B Zar" pitchFamily="2" charset="-78"/>
              </a:rPr>
              <a:t>8/5   -  استدلال  </a:t>
            </a:r>
          </a:p>
          <a:p>
            <a:pPr marL="1257300" lvl="2" indent="-342900"/>
            <a:r>
              <a:rPr lang="fa-IR" sz="3600" b="1">
                <a:solidFill>
                  <a:schemeClr val="accent1"/>
                </a:solidFill>
                <a:effectLst>
                  <a:outerShdw blurRad="38100" dist="38100" dir="2700000" algn="tl">
                    <a:srgbClr val="000000"/>
                  </a:outerShdw>
                </a:effectLst>
                <a:cs typeface="B Zar" pitchFamily="2" charset="-78"/>
              </a:rPr>
              <a:t> 9/5    -  تجزيه و تحليل  </a:t>
            </a:r>
          </a:p>
          <a:p>
            <a:pPr marL="1257300" lvl="2" indent="-342900"/>
            <a:r>
              <a:rPr lang="fa-IR" sz="3600" b="1">
                <a:solidFill>
                  <a:schemeClr val="accent1"/>
                </a:solidFill>
                <a:effectLst>
                  <a:outerShdw blurRad="38100" dist="38100" dir="2700000" algn="tl">
                    <a:srgbClr val="000000"/>
                  </a:outerShdw>
                </a:effectLst>
                <a:cs typeface="B Zar" pitchFamily="2" charset="-78"/>
              </a:rPr>
              <a:t>10/5  -  تشريح و تفصيل   </a:t>
            </a:r>
          </a:p>
          <a:p>
            <a:pPr marL="1257300" lvl="2" indent="-342900"/>
            <a:r>
              <a:rPr lang="fa-IR" sz="3600" b="1">
                <a:solidFill>
                  <a:schemeClr val="accent1"/>
                </a:solidFill>
                <a:effectLst>
                  <a:outerShdw blurRad="38100" dist="38100" dir="2700000" algn="tl">
                    <a:srgbClr val="000000"/>
                  </a:outerShdw>
                </a:effectLst>
                <a:cs typeface="B Zar" pitchFamily="2" charset="-78"/>
              </a:rPr>
              <a:t>11/5  -  تفسير </a:t>
            </a:r>
          </a:p>
          <a:p>
            <a:pPr marL="1257300" lvl="2" indent="-342900"/>
            <a:r>
              <a:rPr lang="fa-IR" sz="3600" b="1">
                <a:solidFill>
                  <a:schemeClr val="accent1"/>
                </a:solidFill>
                <a:effectLst>
                  <a:outerShdw blurRad="38100" dist="38100" dir="2700000" algn="tl">
                    <a:srgbClr val="000000"/>
                  </a:outerShdw>
                </a:effectLst>
                <a:cs typeface="B Zar" pitchFamily="2" charset="-78"/>
              </a:rPr>
              <a:t>12/5  -  توجيه سياسي</a:t>
            </a:r>
            <a:r>
              <a:rPr lang="fa-IR" sz="3600">
                <a:solidFill>
                  <a:schemeClr val="accent1"/>
                </a:solidFill>
                <a:cs typeface="B Zar" pitchFamily="2" charset="-78"/>
              </a:rPr>
              <a:t> </a:t>
            </a:r>
            <a:endParaRPr lang="fa-IR" sz="3600" b="1">
              <a:solidFill>
                <a:schemeClr val="accent1"/>
              </a:solidFill>
              <a:effectLst>
                <a:outerShdw blurRad="38100" dist="38100" dir="2700000" algn="tl">
                  <a:srgbClr val="000000"/>
                </a:outerShdw>
              </a:effectLst>
              <a:cs typeface="B Za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77154">
                                            <p:txEl>
                                              <p:charRg st="4294967295" end="429496729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389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8/5  –  استدلال  :</a:t>
            </a:r>
          </a:p>
        </p:txBody>
      </p:sp>
      <p:sp>
        <p:nvSpPr>
          <p:cNvPr id="293892" name="Rectangle 4"/>
          <p:cNvSpPr>
            <a:spLocks noChangeArrowheads="1"/>
          </p:cNvSpPr>
          <p:nvPr/>
        </p:nvSpPr>
        <p:spPr bwMode="auto">
          <a:xfrm>
            <a:off x="457200" y="2276475"/>
            <a:ext cx="7643813" cy="4581525"/>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1/8/5  -   كمك گرفتن از معلوم براي رسيدن به مجهول.</a:t>
            </a:r>
            <a:r>
              <a:rPr lang="en-US" sz="2800" b="1">
                <a:effectLst>
                  <a:outerShdw blurRad="38100" dist="38100" dir="2700000" algn="tl">
                    <a:srgbClr val="000000"/>
                  </a:outerShdw>
                </a:effectLst>
                <a:cs typeface="B Zar" pitchFamily="2" charset="-78"/>
              </a:rPr>
              <a:t> </a:t>
            </a: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2/8/5  -  اقسام استدلال : </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1 –  استقراء (از جزء به كل) :</a:t>
            </a:r>
          </a:p>
          <a:p>
            <a:pPr marL="342900" indent="-342900">
              <a:spcBef>
                <a:spcPct val="20000"/>
              </a:spcBef>
              <a:buClr>
                <a:schemeClr val="hlink"/>
              </a:buClr>
              <a:buSzPct val="90000"/>
              <a:buFont typeface="Wingdings" pitchFamily="2" charset="2"/>
              <a:buNone/>
            </a:pPr>
            <a:r>
              <a:rPr lang="fa-IR" sz="2800" b="1">
                <a:effectLst>
                  <a:outerShdw blurRad="38100" dist="38100" dir="2700000" algn="tl">
                    <a:srgbClr val="000000"/>
                  </a:outerShdw>
                </a:effectLst>
                <a:cs typeface="B Zar" pitchFamily="2" charset="-78"/>
              </a:rPr>
              <a:t> بررسي سياست آمريكا با ايران، اتحاديه اروپا و روسيه:</a:t>
            </a:r>
          </a:p>
          <a:p>
            <a:pPr marL="342900" indent="-342900">
              <a:spcBef>
                <a:spcPct val="20000"/>
              </a:spcBef>
              <a:buClr>
                <a:schemeClr val="hlink"/>
              </a:buClr>
              <a:buSzPct val="90000"/>
              <a:buFont typeface="Wingdings" pitchFamily="2" charset="2"/>
              <a:buNone/>
            </a:pPr>
            <a:r>
              <a:rPr lang="fa-IR" sz="2800" b="1">
                <a:effectLst>
                  <a:outerShdw blurRad="38100" dist="38100" dir="2700000" algn="tl">
                    <a:srgbClr val="000000"/>
                  </a:outerShdw>
                </a:effectLst>
                <a:cs typeface="B Zar" pitchFamily="2" charset="-78"/>
              </a:rPr>
              <a:t>      	       «آمريكا در سياست خارجي توسعه طلب است».</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2 – قياس(از كل به جزء):    دكترين نظامي آمريكا (فروش تسليحات به كشورهاي خليج فارس، به جهان عرب و انعقاد قرارداد نظامي با دنيا)</a:t>
            </a:r>
            <a:r>
              <a:rPr lang="en-US" sz="2800">
                <a:effectLst>
                  <a:outerShdw blurRad="38100" dist="38100" dir="2700000" algn="tl">
                    <a:srgbClr val="000000"/>
                  </a:outerShdw>
                </a:effectLst>
                <a:cs typeface="B Zar" pitchFamily="2" charset="-78"/>
              </a:rPr>
              <a:t> </a:t>
            </a:r>
            <a:endParaRPr lang="fa-IR" sz="2800">
              <a:effectLst>
                <a:outerShdw blurRad="38100" dist="38100" dir="2700000" algn="tl">
                  <a:srgbClr val="000000"/>
                </a:outerShdw>
              </a:effectLst>
              <a:cs typeface="B Zar" pitchFamily="2" charset="-78"/>
            </a:endParaRPr>
          </a:p>
        </p:txBody>
      </p:sp>
      <p:cxnSp>
        <p:nvCxnSpPr>
          <p:cNvPr id="293893" name="AutoShape 5"/>
          <p:cNvCxnSpPr>
            <a:cxnSpLocks noChangeShapeType="1"/>
          </p:cNvCxnSpPr>
          <p:nvPr/>
        </p:nvCxnSpPr>
        <p:spPr bwMode="auto">
          <a:xfrm flipH="1">
            <a:off x="6732588" y="5156200"/>
            <a:ext cx="647700" cy="1588"/>
          </a:xfrm>
          <a:prstGeom prst="straightConnector1">
            <a:avLst/>
          </a:prstGeom>
          <a:noFill/>
          <a:ln w="98425">
            <a:solidFill>
              <a:srgbClr val="FFFF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93893"/>
                                        </p:tgtEl>
                                        <p:attrNameLst>
                                          <p:attrName>style.visibility</p:attrName>
                                        </p:attrNameLst>
                                      </p:cBhvr>
                                      <p:to>
                                        <p:strVal val="visible"/>
                                      </p:to>
                                    </p:set>
                                    <p:animEffect transition="in" filter="circle(in)">
                                      <p:cBhvr>
                                        <p:cTn id="7" dur="2000"/>
                                        <p:tgtEl>
                                          <p:spTgt spid="293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491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9/5  –  تجزيه و تحليل  (</a:t>
            </a:r>
            <a:r>
              <a:rPr lang="en-US" sz="3000">
                <a:cs typeface="B Zar" pitchFamily="2" charset="-78"/>
              </a:rPr>
              <a:t>Analyze</a:t>
            </a:r>
            <a:r>
              <a:rPr lang="en-US" sz="3000" b="1">
                <a:cs typeface="B Zar" pitchFamily="2" charset="-78"/>
              </a:rPr>
              <a:t>  </a:t>
            </a:r>
            <a:r>
              <a:rPr lang="en-US" sz="3000">
                <a:cs typeface="B Zar" pitchFamily="2" charset="-78"/>
              </a:rPr>
              <a:t>Analysis</a:t>
            </a:r>
            <a:r>
              <a:rPr lang="fa-IR" sz="3600" b="1">
                <a:cs typeface="B Zar" pitchFamily="2" charset="-78"/>
              </a:rPr>
              <a:t>)</a:t>
            </a:r>
            <a:r>
              <a:rPr lang="en-US" sz="3600">
                <a:cs typeface="B Zar" pitchFamily="2" charset="-78"/>
              </a:rPr>
              <a:t> </a:t>
            </a:r>
            <a:r>
              <a:rPr lang="fa-IR" sz="3600" b="1">
                <a:cs typeface="B Zar" pitchFamily="2" charset="-78"/>
              </a:rPr>
              <a:t> :</a:t>
            </a:r>
          </a:p>
        </p:txBody>
      </p:sp>
      <p:sp>
        <p:nvSpPr>
          <p:cNvPr id="29491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1/9/5  -  يعني گره گشايي و بازكردن مطلب، در اصطلاح يعني شكستن يك مجموعه (پديده سياسي) به اجزاء و واحدهاي كوچكتر و «ارتباط ميان اجزاء»  و  «اجزاء و كل»  بر اساس رابطه علّي و معلولي.</a:t>
            </a:r>
            <a:r>
              <a:rPr lang="en-US" sz="3000" b="1">
                <a:effectLst>
                  <a:outerShdw blurRad="38100" dist="38100" dir="2700000" algn="tl">
                    <a:srgbClr val="000000"/>
                  </a:outerShdw>
                </a:effectLst>
                <a:cs typeface="B Zar" pitchFamily="2" charset="-78"/>
              </a:rPr>
              <a:t> </a:t>
            </a: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r>
              <a:rPr lang="fa-IR" sz="3600" b="1">
                <a:effectLst>
                  <a:outerShdw blurRad="38100" dist="38100" dir="2700000" algn="tl">
                    <a:srgbClr val="000000"/>
                  </a:outerShdw>
                </a:effectLst>
                <a:cs typeface="B Zar" pitchFamily="2" charset="-78"/>
              </a:rPr>
              <a:t>2/9/5  -  پس تجزيه و تحليل يعني:</a:t>
            </a:r>
            <a:r>
              <a:rPr lang="en-US" sz="3600">
                <a:effectLst>
                  <a:outerShdw blurRad="38100" dist="38100" dir="2700000" algn="tl">
                    <a:srgbClr val="000000"/>
                  </a:outerShdw>
                </a:effectLst>
                <a:cs typeface="B Zar" pitchFamily="2" charset="-78"/>
              </a:rPr>
              <a:t> </a:t>
            </a:r>
            <a:endParaRPr lang="fa-IR" sz="36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en-US" sz="2800">
                <a:effectLst>
                  <a:outerShdw blurRad="38100" dist="38100" dir="2700000" algn="tl">
                    <a:srgbClr val="000000"/>
                  </a:outerShdw>
                </a:effectLst>
                <a:cs typeface="B Zar" pitchFamily="2" charset="-78"/>
              </a:rPr>
              <a:t> </a:t>
            </a:r>
            <a:r>
              <a:rPr lang="fa-IR" sz="2800" b="1">
                <a:effectLst>
                  <a:outerShdw blurRad="38100" dist="38100" dir="2700000" algn="tl">
                    <a:srgbClr val="000000"/>
                  </a:outerShdw>
                </a:effectLst>
                <a:cs typeface="B Zar" pitchFamily="2" charset="-78"/>
              </a:rPr>
              <a:t>1 –  انقسام يك كليت به اجزاء خود. </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2 – كشف رابطه براساس قانون عليت.</a:t>
            </a: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3 – بيان روابط آن.</a:t>
            </a:r>
            <a:r>
              <a:rPr lang="en-US" sz="2800">
                <a:effectLst>
                  <a:outerShdw blurRad="38100" dist="38100" dir="2700000" algn="tl">
                    <a:srgbClr val="000000"/>
                  </a:outerShdw>
                </a:effectLst>
                <a:cs typeface="B Zar" pitchFamily="2" charset="-78"/>
              </a:rPr>
              <a:t> </a:t>
            </a:r>
            <a:endParaRPr lang="fa-IR" sz="28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593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10/5  –  تشريح و تفصيل  :</a:t>
            </a:r>
          </a:p>
        </p:txBody>
      </p:sp>
      <p:sp>
        <p:nvSpPr>
          <p:cNvPr id="29594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2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يعني شكافتن و باز كردن يك پديده سياسي، به بيان ديگر يعني «فصل» «فصل» كردن يك جريان سياسي و توضيح هر يك از فصل ها از جوانب مختلف.  مانند تشريح   </a:t>
            </a:r>
            <a:r>
              <a:rPr lang="fa-IR" sz="2800">
                <a:effectLst>
                  <a:outerShdw blurRad="38100" dist="38100" dir="2700000" algn="tl">
                    <a:srgbClr val="000000"/>
                  </a:outerShdw>
                </a:effectLst>
                <a:cs typeface="B Zar" pitchFamily="2" charset="-78"/>
              </a:rPr>
              <a:t> </a:t>
            </a:r>
            <a:r>
              <a:rPr lang="en-US" sz="2800">
                <a:effectLst>
                  <a:outerShdw blurRad="38100" dist="38100" dir="2700000" algn="tl">
                    <a:srgbClr val="000000"/>
                  </a:outerShdw>
                </a:effectLst>
                <a:cs typeface="B Zar" pitchFamily="2" charset="-78"/>
              </a:rPr>
              <a:t> N.P.T</a:t>
            </a:r>
            <a:endParaRPr lang="fa-IR" sz="28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200" b="1">
                <a:effectLst>
                  <a:outerShdw blurRad="38100" dist="38100" dir="2700000" algn="tl">
                    <a:srgbClr val="000000"/>
                  </a:outerShdw>
                </a:effectLst>
                <a:cs typeface="B Zar" pitchFamily="2" charset="-78"/>
              </a:rPr>
              <a:t>يعني بررسي همه جانبه هر يك از مواد اين قانون.</a:t>
            </a:r>
            <a:r>
              <a:rPr lang="en-US" sz="3200">
                <a:effectLst>
                  <a:outerShdw blurRad="38100" dist="38100" dir="2700000" algn="tl">
                    <a:srgbClr val="000000"/>
                  </a:outerShdw>
                </a:effectLst>
                <a:cs typeface="B Zar" pitchFamily="2" charset="-78"/>
              </a:rPr>
              <a:t> </a:t>
            </a:r>
            <a:endParaRPr lang="fa-IR" sz="3200">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696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11/5  –  تفسير  :</a:t>
            </a:r>
          </a:p>
        </p:txBody>
      </p:sp>
      <p:sp>
        <p:nvSpPr>
          <p:cNvPr id="29696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1/11/5  -   يعني كمك گرفتن از پديده هاي مختلف در جهت تحليل يك پديده.</a:t>
            </a:r>
            <a:r>
              <a:rPr lang="en-US" sz="3000">
                <a:effectLst>
                  <a:outerShdw blurRad="38100" dist="38100" dir="2700000" algn="tl">
                    <a:srgbClr val="000000"/>
                  </a:outerShdw>
                </a:effectLst>
                <a:cs typeface="B Zar" pitchFamily="2" charset="-78"/>
              </a:rPr>
              <a:t> </a:t>
            </a: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2/11/5 - مانند :</a:t>
            </a:r>
            <a:r>
              <a:rPr lang="en-US" sz="3000">
                <a:effectLst>
                  <a:outerShdw blurRad="38100" dist="38100" dir="2700000" algn="tl">
                    <a:srgbClr val="000000"/>
                  </a:outerShdw>
                </a:effectLst>
                <a:cs typeface="B Zar" pitchFamily="2" charset="-78"/>
              </a:rPr>
              <a:t> </a:t>
            </a:r>
            <a:endParaRPr lang="fa-IR" sz="30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200">
              <a:effectLst>
                <a:outerShdw blurRad="38100" dist="38100" dir="2700000" algn="tl">
                  <a:srgbClr val="000000"/>
                </a:outerShdw>
              </a:effectLst>
              <a:cs typeface="B Zar" pitchFamily="2" charset="-78"/>
            </a:endParaRPr>
          </a:p>
        </p:txBody>
      </p:sp>
      <p:sp>
        <p:nvSpPr>
          <p:cNvPr id="296965"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2268538" y="3357563"/>
            <a:ext cx="2879725" cy="32400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1 – فعاليت سربازان</a:t>
            </a:r>
          </a:p>
          <a:p>
            <a:pPr marL="342900" indent="-342900"/>
            <a:r>
              <a:rPr lang="fa-IR" sz="2600" b="1">
                <a:solidFill>
                  <a:srgbClr val="000000"/>
                </a:solidFill>
                <a:effectLst>
                  <a:outerShdw blurRad="38100" dist="38100" dir="2700000" algn="tl">
                    <a:srgbClr val="FFFFFF"/>
                  </a:outerShdw>
                </a:effectLst>
                <a:cs typeface="B Zar" pitchFamily="2" charset="-78"/>
              </a:rPr>
              <a:t> پياده نظام آمريكا </a:t>
            </a:r>
          </a:p>
          <a:p>
            <a:pPr marL="342900" indent="-342900"/>
            <a:r>
              <a:rPr lang="fa-IR" sz="2600" b="1">
                <a:solidFill>
                  <a:srgbClr val="000000"/>
                </a:solidFill>
                <a:effectLst>
                  <a:outerShdw blurRad="38100" dist="38100" dir="2700000" algn="tl">
                    <a:srgbClr val="FFFFFF"/>
                  </a:outerShdw>
                </a:effectLst>
                <a:cs typeface="B Zar" pitchFamily="2" charset="-78"/>
              </a:rPr>
              <a:t>در داخل.</a:t>
            </a:r>
          </a:p>
          <a:p>
            <a:pPr marL="342900" indent="-342900"/>
            <a:r>
              <a:rPr lang="fa-IR" sz="2600" b="1">
                <a:solidFill>
                  <a:srgbClr val="000000"/>
                </a:solidFill>
                <a:effectLst>
                  <a:outerShdw blurRad="38100" dist="38100" dir="2700000" algn="tl">
                    <a:srgbClr val="FFFFFF"/>
                  </a:outerShdw>
                </a:effectLst>
                <a:cs typeface="B Zar" pitchFamily="2" charset="-78"/>
              </a:rPr>
              <a:t>2 – فشار بر عليه ايران</a:t>
            </a:r>
          </a:p>
          <a:p>
            <a:pPr marL="342900" indent="-342900"/>
            <a:r>
              <a:rPr lang="fa-IR" sz="2600" b="1">
                <a:solidFill>
                  <a:srgbClr val="000000"/>
                </a:solidFill>
                <a:effectLst>
                  <a:outerShdw blurRad="38100" dist="38100" dir="2700000" algn="tl">
                    <a:srgbClr val="FFFFFF"/>
                  </a:outerShdw>
                </a:effectLst>
                <a:cs typeface="B Zar" pitchFamily="2" charset="-78"/>
              </a:rPr>
              <a:t> از طريق اتهام نقض</a:t>
            </a:r>
          </a:p>
          <a:p>
            <a:pPr marL="342900" indent="-342900"/>
            <a:r>
              <a:rPr lang="fa-IR" sz="2600" b="1">
                <a:solidFill>
                  <a:srgbClr val="000000"/>
                </a:solidFill>
                <a:effectLst>
                  <a:outerShdw blurRad="38100" dist="38100" dir="2700000" algn="tl">
                    <a:srgbClr val="FFFFFF"/>
                  </a:outerShdw>
                </a:effectLst>
                <a:cs typeface="B Zar" pitchFamily="2" charset="-78"/>
              </a:rPr>
              <a:t>حقوق بشر.</a:t>
            </a:r>
          </a:p>
          <a:p>
            <a:pPr marL="342900" indent="-342900"/>
            <a:r>
              <a:rPr lang="fa-IR" sz="2600" b="1">
                <a:solidFill>
                  <a:srgbClr val="000000"/>
                </a:solidFill>
                <a:effectLst>
                  <a:outerShdw blurRad="38100" dist="38100" dir="2700000" algn="tl">
                    <a:srgbClr val="FFFFFF"/>
                  </a:outerShdw>
                </a:effectLst>
                <a:cs typeface="B Zar" pitchFamily="2" charset="-78"/>
              </a:rPr>
              <a:t>3 – نوشته هاي تحريك</a:t>
            </a:r>
          </a:p>
          <a:p>
            <a:pPr marL="342900" indent="-342900"/>
            <a:r>
              <a:rPr lang="fa-IR" sz="2600" b="1">
                <a:solidFill>
                  <a:srgbClr val="000000"/>
                </a:solidFill>
                <a:effectLst>
                  <a:outerShdw blurRad="38100" dist="38100" dir="2700000" algn="tl">
                    <a:srgbClr val="FFFFFF"/>
                  </a:outerShdw>
                </a:effectLst>
                <a:cs typeface="B Zar" pitchFamily="2" charset="-78"/>
              </a:rPr>
              <a:t> آميز.</a:t>
            </a:r>
            <a:endParaRPr lang="en-US" sz="2600" b="1">
              <a:solidFill>
                <a:srgbClr val="000000"/>
              </a:solidFill>
              <a:effectLst>
                <a:outerShdw blurRad="38100" dist="38100" dir="2700000" algn="tl">
                  <a:srgbClr val="FFFFFF"/>
                </a:outerShdw>
              </a:effectLst>
              <a:cs typeface="B Zar" pitchFamily="2" charset="-78"/>
            </a:endParaRPr>
          </a:p>
        </p:txBody>
      </p:sp>
      <p:sp>
        <p:nvSpPr>
          <p:cNvPr id="296966" name="AutoShape 6"/>
          <p:cNvSpPr>
            <a:spLocks/>
          </p:cNvSpPr>
          <p:nvPr/>
        </p:nvSpPr>
        <p:spPr bwMode="auto">
          <a:xfrm flipV="1">
            <a:off x="5219700" y="3359150"/>
            <a:ext cx="360363" cy="3094038"/>
          </a:xfrm>
          <a:prstGeom prst="rightBrace">
            <a:avLst>
              <a:gd name="adj1" fmla="val 71549"/>
              <a:gd name="adj2" fmla="val 50000"/>
            </a:avLst>
          </a:prstGeom>
          <a:noFill/>
          <a:ln w="9525">
            <a:solidFill>
              <a:srgbClr val="FFFF00"/>
            </a:solidFill>
            <a:round/>
            <a:headEnd/>
            <a:tailEnd/>
          </a:ln>
        </p:spPr>
        <p:txBody>
          <a:bodyPr/>
          <a:lstStyle/>
          <a:p>
            <a:endParaRPr lang="en-US"/>
          </a:p>
        </p:txBody>
      </p:sp>
      <p:sp>
        <p:nvSpPr>
          <p:cNvPr id="296967" name="AutoShape 7"/>
          <p:cNvSpPr>
            <a:spLocks/>
          </p:cNvSpPr>
          <p:nvPr/>
        </p:nvSpPr>
        <p:spPr bwMode="auto">
          <a:xfrm rot="21600000" flipH="1" flipV="1">
            <a:off x="1835150" y="3359150"/>
            <a:ext cx="287338" cy="3094038"/>
          </a:xfrm>
          <a:prstGeom prst="rightBrace">
            <a:avLst>
              <a:gd name="adj1" fmla="val 89733"/>
              <a:gd name="adj2" fmla="val 48176"/>
            </a:avLst>
          </a:prstGeom>
          <a:noFill/>
          <a:ln w="9525">
            <a:solidFill>
              <a:srgbClr val="FFFF00"/>
            </a:solidFill>
            <a:round/>
            <a:headEnd/>
            <a:tailEnd/>
          </a:ln>
        </p:spPr>
        <p:txBody>
          <a:bodyPr/>
          <a:lstStyle/>
          <a:p>
            <a:endParaRPr lang="en-US"/>
          </a:p>
        </p:txBody>
      </p:sp>
      <p:sp>
        <p:nvSpPr>
          <p:cNvPr id="296969" name="Rectangle 9">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539750" y="4149725"/>
            <a:ext cx="1152525" cy="15843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حكايت </a:t>
            </a:r>
          </a:p>
          <a:p>
            <a:pPr marL="342900" indent="-342900"/>
            <a:r>
              <a:rPr lang="fa-IR" sz="2600" b="1">
                <a:solidFill>
                  <a:srgbClr val="000000"/>
                </a:solidFill>
                <a:effectLst>
                  <a:outerShdw blurRad="38100" dist="38100" dir="2700000" algn="tl">
                    <a:srgbClr val="FFFFFF"/>
                  </a:outerShdw>
                </a:effectLst>
                <a:cs typeface="B Zar" pitchFamily="2" charset="-78"/>
              </a:rPr>
              <a:t>از توطئه </a:t>
            </a:r>
          </a:p>
          <a:p>
            <a:pPr marL="342900" indent="-342900"/>
            <a:r>
              <a:rPr lang="fa-IR" sz="2600" b="1">
                <a:solidFill>
                  <a:srgbClr val="000000"/>
                </a:solidFill>
                <a:effectLst>
                  <a:outerShdw blurRad="38100" dist="38100" dir="2700000" algn="tl">
                    <a:srgbClr val="FFFFFF"/>
                  </a:outerShdw>
                </a:effectLst>
                <a:cs typeface="B Zar" pitchFamily="2" charset="-78"/>
              </a:rPr>
              <a:t>دارد.</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798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12/5  –  توجيه سياسي   :</a:t>
            </a:r>
          </a:p>
        </p:txBody>
      </p:sp>
      <p:sp>
        <p:nvSpPr>
          <p:cNvPr id="29798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1/12/5  -  توجيه از وجه به معناي صورت، يعني توضيح و تشريح پديده ها همراه با استدلال براي اقناع طرف.</a:t>
            </a:r>
            <a:r>
              <a:rPr lang="en-US" sz="3000" b="1">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endParaRPr lang="en-US"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800" b="1">
                <a:effectLst>
                  <a:outerShdw blurRad="38100" dist="38100" dir="2700000" algn="tl">
                    <a:srgbClr val="000000"/>
                  </a:outerShdw>
                </a:effectLst>
                <a:cs typeface="B Zar" pitchFamily="2" charset="-78"/>
              </a:rPr>
              <a:t>2/12/5  -  اقسام توجيه:</a:t>
            </a:r>
          </a:p>
        </p:txBody>
      </p:sp>
      <p:sp>
        <p:nvSpPr>
          <p:cNvPr id="297989" name="AutoShape 5"/>
          <p:cNvSpPr>
            <a:spLocks/>
          </p:cNvSpPr>
          <p:nvPr/>
        </p:nvSpPr>
        <p:spPr bwMode="auto">
          <a:xfrm flipV="1">
            <a:off x="4284663" y="3500438"/>
            <a:ext cx="288925" cy="2805112"/>
          </a:xfrm>
          <a:prstGeom prst="rightBrace">
            <a:avLst>
              <a:gd name="adj1" fmla="val 80907"/>
              <a:gd name="adj2" fmla="val 50000"/>
            </a:avLst>
          </a:prstGeom>
          <a:noFill/>
          <a:ln w="9525">
            <a:solidFill>
              <a:srgbClr val="FFFF00"/>
            </a:solidFill>
            <a:round/>
            <a:headEnd/>
            <a:tailEnd/>
          </a:ln>
        </p:spPr>
        <p:txBody>
          <a:bodyPr/>
          <a:lstStyle/>
          <a:p>
            <a:endParaRPr lang="en-US"/>
          </a:p>
        </p:txBody>
      </p:sp>
      <p:sp>
        <p:nvSpPr>
          <p:cNvPr id="297990"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3500438"/>
            <a:ext cx="3455987" cy="28082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800" b="1">
                <a:solidFill>
                  <a:srgbClr val="000000"/>
                </a:solidFill>
                <a:effectLst>
                  <a:outerShdw blurRad="38100" dist="38100" dir="2700000" algn="tl">
                    <a:srgbClr val="FFFFFF"/>
                  </a:outerShdw>
                </a:effectLst>
                <a:cs typeface="B Zar" pitchFamily="2" charset="-78"/>
              </a:rPr>
              <a:t>1 –  واقعي  و منطقي.</a:t>
            </a:r>
          </a:p>
          <a:p>
            <a:pPr marL="342900" indent="-342900"/>
            <a:endParaRPr lang="fa-IR" sz="2800" b="1">
              <a:solidFill>
                <a:srgbClr val="000000"/>
              </a:solidFill>
              <a:effectLst>
                <a:outerShdw blurRad="38100" dist="38100" dir="2700000" algn="tl">
                  <a:srgbClr val="FFFFFF"/>
                </a:outerShdw>
              </a:effectLst>
              <a:cs typeface="B Zar" pitchFamily="2" charset="-78"/>
            </a:endParaRPr>
          </a:p>
          <a:p>
            <a:pPr marL="342900" indent="-342900"/>
            <a:r>
              <a:rPr lang="fa-IR" sz="2800" b="1">
                <a:solidFill>
                  <a:srgbClr val="000000"/>
                </a:solidFill>
                <a:effectLst>
                  <a:outerShdw blurRad="38100" dist="38100" dir="2700000" algn="tl">
                    <a:srgbClr val="FFFFFF"/>
                  </a:outerShdw>
                </a:effectLst>
                <a:cs typeface="B Zar" pitchFamily="2" charset="-78"/>
              </a:rPr>
              <a:t> 2 –  كاذب و غير واقعي</a:t>
            </a:r>
          </a:p>
          <a:p>
            <a:pPr marL="342900" indent="-342900"/>
            <a:r>
              <a:rPr lang="fa-IR" sz="2800" b="1">
                <a:solidFill>
                  <a:srgbClr val="000000"/>
                </a:solidFill>
                <a:effectLst>
                  <a:outerShdw blurRad="38100" dist="38100" dir="2700000" algn="tl">
                    <a:srgbClr val="FFFFFF"/>
                  </a:outerShdw>
                </a:effectLst>
                <a:cs typeface="B Zar" pitchFamily="2" charset="-78"/>
              </a:rPr>
              <a:t>(ماست مالي،پنهان كاري،</a:t>
            </a:r>
          </a:p>
          <a:p>
            <a:pPr marL="342900" indent="-342900"/>
            <a:r>
              <a:rPr lang="fa-IR" sz="2800" b="1">
                <a:solidFill>
                  <a:srgbClr val="000000"/>
                </a:solidFill>
                <a:effectLst>
                  <a:outerShdw blurRad="38100" dist="38100" dir="2700000" algn="tl">
                    <a:srgbClr val="FFFFFF"/>
                  </a:outerShdw>
                </a:effectLst>
                <a:cs typeface="B Zar" pitchFamily="2" charset="-78"/>
              </a:rPr>
              <a:t>ردگم كردن و...)</a:t>
            </a:r>
            <a:r>
              <a:rPr lang="fa-IR" sz="2800">
                <a:solidFill>
                  <a:srgbClr val="000000"/>
                </a:solidFill>
                <a:cs typeface="B Zar" pitchFamily="2" charset="-78"/>
              </a:rPr>
              <a:t> </a:t>
            </a:r>
            <a:endParaRPr lang="en-US" sz="2800" b="1">
              <a:solidFill>
                <a:srgbClr val="000000"/>
              </a:solidFill>
              <a:effectLst>
                <a:outerShdw blurRad="38100" dist="38100" dir="2700000" algn="tl">
                  <a:srgbClr val="FFFFFF"/>
                </a:outerShdw>
              </a:effectLst>
              <a:cs typeface="B Zar"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29901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13/5  –  هدايت سياسي   :</a:t>
            </a:r>
          </a:p>
        </p:txBody>
      </p:sp>
      <p:sp>
        <p:nvSpPr>
          <p:cNvPr id="29901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3000" b="1">
                <a:effectLst>
                  <a:outerShdw blurRad="38100" dist="38100" dir="2700000" algn="tl">
                    <a:srgbClr val="000000"/>
                  </a:outerShdw>
                </a:effectLst>
                <a:cs typeface="B Zar" pitchFamily="2" charset="-78"/>
              </a:rPr>
              <a:t>1/13/5  -  هدايت در لغت به معناي راهنمايي كردن همراه با لطف و دقت.</a:t>
            </a:r>
            <a:r>
              <a:rPr lang="en-US" sz="3000" b="1">
                <a:effectLst>
                  <a:outerShdw blurRad="38100" dist="38100" dir="2700000" algn="tl">
                    <a:srgbClr val="000000"/>
                  </a:outerShdw>
                </a:effectLst>
                <a:cs typeface="B Zar" pitchFamily="2" charset="-78"/>
              </a:rPr>
              <a:t> </a:t>
            </a: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0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2/13/5  -  اقسام هدايت :</a:t>
            </a:r>
          </a:p>
          <a:p>
            <a:pPr marL="342900" indent="-342900">
              <a:spcBef>
                <a:spcPct val="20000"/>
              </a:spcBef>
              <a:buClr>
                <a:schemeClr val="hlink"/>
              </a:buClr>
              <a:buSzPct val="90000"/>
              <a:buFont typeface="Wingdings" pitchFamily="2" charset="2"/>
              <a:buBlip>
                <a:blip r:embed="rId2"/>
              </a:buBlip>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3/13/5  -  رسيدن به مقصد در هر حال بر عهده شخص است. نه «هادي». البته وصل به مطلوب كار هادي است. مانند «امامت» كه همراه با ارائه طريق و «ايصال الي مطلوب» است.</a:t>
            </a:r>
            <a:r>
              <a:rPr lang="en-US" sz="2500">
                <a:effectLst>
                  <a:outerShdw blurRad="38100" dist="38100" dir="2700000" algn="tl">
                    <a:srgbClr val="000000"/>
                  </a:outerShdw>
                </a:effectLst>
                <a:cs typeface="B Zar" pitchFamily="2" charset="-78"/>
              </a:rPr>
              <a:t> </a:t>
            </a:r>
            <a:endParaRPr lang="fa-IR" sz="2500">
              <a:effectLst>
                <a:outerShdw blurRad="38100" dist="38100" dir="2700000" algn="tl">
                  <a:srgbClr val="000000"/>
                </a:outerShdw>
              </a:effectLst>
              <a:cs typeface="B Zar" pitchFamily="2" charset="-78"/>
            </a:endParaRPr>
          </a:p>
        </p:txBody>
      </p:sp>
      <p:sp>
        <p:nvSpPr>
          <p:cNvPr id="299013" name="AutoShape 5"/>
          <p:cNvSpPr>
            <a:spLocks/>
          </p:cNvSpPr>
          <p:nvPr/>
        </p:nvSpPr>
        <p:spPr bwMode="auto">
          <a:xfrm flipV="1">
            <a:off x="4211638" y="3068638"/>
            <a:ext cx="215900" cy="2016125"/>
          </a:xfrm>
          <a:prstGeom prst="rightBrace">
            <a:avLst>
              <a:gd name="adj1" fmla="val 77819"/>
              <a:gd name="adj2" fmla="val 50000"/>
            </a:avLst>
          </a:prstGeom>
          <a:noFill/>
          <a:ln w="9525">
            <a:solidFill>
              <a:srgbClr val="FFFF00"/>
            </a:solidFill>
            <a:round/>
            <a:headEnd/>
            <a:tailEnd/>
          </a:ln>
        </p:spPr>
        <p:txBody>
          <a:bodyPr/>
          <a:lstStyle/>
          <a:p>
            <a:endParaRPr lang="en-US"/>
          </a:p>
        </p:txBody>
      </p:sp>
      <p:sp>
        <p:nvSpPr>
          <p:cNvPr id="299014"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3068638"/>
            <a:ext cx="3455987" cy="20161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3000" b="1">
                <a:solidFill>
                  <a:srgbClr val="000000"/>
                </a:solidFill>
                <a:effectLst>
                  <a:outerShdw blurRad="38100" dist="38100" dir="2700000" algn="tl">
                    <a:srgbClr val="FFFFFF"/>
                  </a:outerShdw>
                </a:effectLst>
                <a:cs typeface="B Zar" pitchFamily="2" charset="-78"/>
              </a:rPr>
              <a:t>1 –  ارائه طريق.</a:t>
            </a:r>
          </a:p>
          <a:p>
            <a:pPr marL="342900" indent="-342900"/>
            <a:endParaRPr lang="fa-IR" sz="3000" b="1">
              <a:solidFill>
                <a:srgbClr val="000000"/>
              </a:solidFill>
              <a:effectLst>
                <a:outerShdw blurRad="38100" dist="38100" dir="2700000" algn="tl">
                  <a:srgbClr val="FFFFFF"/>
                </a:outerShdw>
              </a:effectLst>
              <a:cs typeface="B Zar" pitchFamily="2" charset="-78"/>
            </a:endParaRPr>
          </a:p>
          <a:p>
            <a:pPr marL="342900" indent="-342900"/>
            <a:r>
              <a:rPr lang="fa-IR" sz="3000" b="1">
                <a:solidFill>
                  <a:srgbClr val="000000"/>
                </a:solidFill>
                <a:effectLst>
                  <a:outerShdw blurRad="38100" dist="38100" dir="2700000" algn="tl">
                    <a:srgbClr val="FFFFFF"/>
                  </a:outerShdw>
                </a:effectLst>
                <a:cs typeface="B Zar" pitchFamily="2" charset="-78"/>
              </a:rPr>
              <a:t> 2 –  ايصال به مطلوب. </a:t>
            </a:r>
            <a:endParaRPr lang="en-US" sz="3000" b="1">
              <a:solidFill>
                <a:srgbClr val="000000"/>
              </a:solidFill>
              <a:effectLst>
                <a:outerShdw blurRad="38100" dist="38100" dir="2700000" algn="tl">
                  <a:srgbClr val="FFFFFF"/>
                </a:outerShdw>
              </a:effectLst>
              <a:cs typeface="B Zar"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003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14/5  –  تحليل سياسي   :</a:t>
            </a:r>
          </a:p>
        </p:txBody>
      </p:sp>
      <p:sp>
        <p:nvSpPr>
          <p:cNvPr id="30003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1/14/5  -  مجموع</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 بررسي ها،  مطالعات،</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پژوهشها و استدلالهاي</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ذهني براي :</a:t>
            </a:r>
            <a:r>
              <a:rPr lang="en-US" sz="2700">
                <a:effectLst>
                  <a:outerShdw blurRad="38100" dist="38100" dir="2700000" algn="tl">
                    <a:srgbClr val="000000"/>
                  </a:outerShdw>
                </a:effectLst>
              </a:rPr>
              <a:t> </a:t>
            </a:r>
            <a:endParaRPr lang="fa-IR" sz="2700" b="1">
              <a:effectLst>
                <a:outerShdw blurRad="38100" dist="38100" dir="2700000" algn="tl">
                  <a:srgbClr val="000000"/>
                </a:outerShdw>
              </a:effectLst>
              <a:cs typeface="B Zar" pitchFamily="2" charset="-78"/>
            </a:endParaRPr>
          </a:p>
        </p:txBody>
      </p:sp>
      <p:sp>
        <p:nvSpPr>
          <p:cNvPr id="300037" name="AutoShape 5"/>
          <p:cNvSpPr>
            <a:spLocks/>
          </p:cNvSpPr>
          <p:nvPr/>
        </p:nvSpPr>
        <p:spPr bwMode="auto">
          <a:xfrm flipV="1">
            <a:off x="5003800" y="3141663"/>
            <a:ext cx="360363" cy="2808287"/>
          </a:xfrm>
          <a:prstGeom prst="rightBrace">
            <a:avLst>
              <a:gd name="adj1" fmla="val 64941"/>
              <a:gd name="adj2" fmla="val 50000"/>
            </a:avLst>
          </a:prstGeom>
          <a:noFill/>
          <a:ln w="9525">
            <a:solidFill>
              <a:srgbClr val="FFFF00"/>
            </a:solidFill>
            <a:round/>
            <a:headEnd/>
            <a:tailEnd/>
          </a:ln>
        </p:spPr>
        <p:txBody>
          <a:bodyPr/>
          <a:lstStyle/>
          <a:p>
            <a:endParaRPr lang="en-US"/>
          </a:p>
        </p:txBody>
      </p:sp>
      <p:sp>
        <p:nvSpPr>
          <p:cNvPr id="300038"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3068638"/>
            <a:ext cx="4248150" cy="29527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900" b="1">
                <a:solidFill>
                  <a:srgbClr val="000000"/>
                </a:solidFill>
                <a:effectLst>
                  <a:outerShdw blurRad="38100" dist="38100" dir="2700000" algn="tl">
                    <a:srgbClr val="FFFFFF"/>
                  </a:outerShdw>
                </a:effectLst>
                <a:cs typeface="B Zar" pitchFamily="2" charset="-78"/>
              </a:rPr>
              <a:t>1 – شناخت پديده ها </a:t>
            </a:r>
          </a:p>
          <a:p>
            <a:pPr marL="342900" indent="-342900"/>
            <a:endParaRPr lang="fa-IR" sz="2900" b="1">
              <a:solidFill>
                <a:srgbClr val="000000"/>
              </a:solidFill>
              <a:effectLst>
                <a:outerShdw blurRad="38100" dist="38100" dir="2700000" algn="tl">
                  <a:srgbClr val="FFFFFF"/>
                </a:outerShdw>
              </a:effectLst>
              <a:cs typeface="B Zar" pitchFamily="2" charset="-78"/>
            </a:endParaRPr>
          </a:p>
          <a:p>
            <a:pPr marL="342900" indent="-342900"/>
            <a:r>
              <a:rPr lang="fa-IR" sz="2900" b="1">
                <a:solidFill>
                  <a:srgbClr val="000000"/>
                </a:solidFill>
                <a:effectLst>
                  <a:outerShdw blurRad="38100" dist="38100" dir="2700000" algn="tl">
                    <a:srgbClr val="FFFFFF"/>
                  </a:outerShdw>
                </a:effectLst>
                <a:cs typeface="B Zar" pitchFamily="2" charset="-78"/>
              </a:rPr>
              <a:t>2 – كشف روابط بين پديده ها </a:t>
            </a:r>
          </a:p>
          <a:p>
            <a:pPr marL="342900" indent="-342900"/>
            <a:endParaRPr lang="fa-IR" sz="2900" b="1">
              <a:solidFill>
                <a:srgbClr val="000000"/>
              </a:solidFill>
              <a:effectLst>
                <a:outerShdw blurRad="38100" dist="38100" dir="2700000" algn="tl">
                  <a:srgbClr val="FFFFFF"/>
                </a:outerShdw>
              </a:effectLst>
              <a:cs typeface="B Zar" pitchFamily="2" charset="-78"/>
            </a:endParaRPr>
          </a:p>
          <a:p>
            <a:pPr marL="342900" indent="-342900"/>
            <a:r>
              <a:rPr lang="fa-IR" sz="2900" b="1">
                <a:solidFill>
                  <a:srgbClr val="000000"/>
                </a:solidFill>
                <a:effectLst>
                  <a:outerShdw blurRad="38100" dist="38100" dir="2700000" algn="tl">
                    <a:srgbClr val="FFFFFF"/>
                  </a:outerShdw>
                </a:effectLst>
                <a:cs typeface="B Zar" pitchFamily="2" charset="-78"/>
              </a:rPr>
              <a:t>3 – توضيح و تبيين پديده ها</a:t>
            </a:r>
            <a:r>
              <a:rPr lang="en-US" sz="2900">
                <a:solidFill>
                  <a:srgbClr val="000000"/>
                </a:solidFill>
                <a:cs typeface="B Zar" pitchFamily="2" charset="-78"/>
              </a:rPr>
              <a:t> </a:t>
            </a:r>
            <a:endParaRPr lang="fa-IR" sz="2900">
              <a:solidFill>
                <a:srgbClr val="000000"/>
              </a:solidFill>
              <a:cs typeface="B Zar" pitchFamily="2" charset="-78"/>
            </a:endParaRPr>
          </a:p>
          <a:p>
            <a:pPr marL="342900" indent="-342900"/>
            <a:endParaRPr lang="fa-IR" sz="2900">
              <a:solidFill>
                <a:srgbClr val="000000"/>
              </a:solidFill>
              <a:cs typeface="B Zar"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105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14/5  –  تحليل سياسي   :</a:t>
            </a:r>
          </a:p>
        </p:txBody>
      </p:sp>
      <p:sp>
        <p:nvSpPr>
          <p:cNvPr id="30106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2/14/5  -  تفاوت </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تحليل و هدايت</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  سياسي  :</a:t>
            </a:r>
            <a:r>
              <a:rPr lang="en-US" sz="2700">
                <a:effectLst>
                  <a:outerShdw blurRad="38100" dist="38100" dir="2700000" algn="tl">
                    <a:srgbClr val="000000"/>
                  </a:outerShdw>
                </a:effectLst>
              </a:rPr>
              <a:t> </a:t>
            </a:r>
            <a:endParaRPr lang="fa-IR" sz="2700" b="1">
              <a:effectLst>
                <a:outerShdw blurRad="38100" dist="38100" dir="2700000" algn="tl">
                  <a:srgbClr val="000000"/>
                </a:outerShdw>
              </a:effectLst>
              <a:cs typeface="B Zar" pitchFamily="2" charset="-78"/>
            </a:endParaRPr>
          </a:p>
        </p:txBody>
      </p:sp>
      <p:sp>
        <p:nvSpPr>
          <p:cNvPr id="301061" name="AutoShape 5"/>
          <p:cNvSpPr>
            <a:spLocks/>
          </p:cNvSpPr>
          <p:nvPr/>
        </p:nvSpPr>
        <p:spPr bwMode="auto">
          <a:xfrm flipV="1">
            <a:off x="5362575" y="3141663"/>
            <a:ext cx="288925" cy="2808287"/>
          </a:xfrm>
          <a:prstGeom prst="rightBrace">
            <a:avLst>
              <a:gd name="adj1" fmla="val 80998"/>
              <a:gd name="adj2" fmla="val 50000"/>
            </a:avLst>
          </a:prstGeom>
          <a:noFill/>
          <a:ln w="9525">
            <a:solidFill>
              <a:srgbClr val="FFFF00"/>
            </a:solidFill>
            <a:round/>
            <a:headEnd/>
            <a:tailEnd/>
          </a:ln>
        </p:spPr>
        <p:txBody>
          <a:bodyPr/>
          <a:lstStyle/>
          <a:p>
            <a:endParaRPr lang="en-US"/>
          </a:p>
        </p:txBody>
      </p:sp>
      <p:sp>
        <p:nvSpPr>
          <p:cNvPr id="301062"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3068638"/>
            <a:ext cx="4608512" cy="29527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3200" b="1">
                <a:solidFill>
                  <a:srgbClr val="000000"/>
                </a:solidFill>
                <a:effectLst>
                  <a:outerShdw blurRad="38100" dist="38100" dir="2700000" algn="tl">
                    <a:srgbClr val="FFFFFF"/>
                  </a:outerShdw>
                </a:effectLst>
                <a:cs typeface="B Zar" pitchFamily="2" charset="-78"/>
              </a:rPr>
              <a:t>در تحليل سياسي تنها راه نشان</a:t>
            </a:r>
          </a:p>
          <a:p>
            <a:pPr marL="342900" indent="-342900"/>
            <a:r>
              <a:rPr lang="fa-IR" sz="3200" b="1">
                <a:solidFill>
                  <a:srgbClr val="000000"/>
                </a:solidFill>
                <a:effectLst>
                  <a:outerShdw blurRad="38100" dist="38100" dir="2700000" algn="tl">
                    <a:srgbClr val="FFFFFF"/>
                  </a:outerShdw>
                </a:effectLst>
                <a:cs typeface="B Zar" pitchFamily="2" charset="-78"/>
              </a:rPr>
              <a:t>داده مي شود ولي در هدايت</a:t>
            </a:r>
          </a:p>
          <a:p>
            <a:pPr marL="342900" indent="-342900"/>
            <a:r>
              <a:rPr lang="fa-IR" sz="3200" b="1">
                <a:solidFill>
                  <a:srgbClr val="000000"/>
                </a:solidFill>
                <a:effectLst>
                  <a:outerShdw blurRad="38100" dist="38100" dir="2700000" algn="tl">
                    <a:srgbClr val="FFFFFF"/>
                  </a:outerShdw>
                </a:effectLst>
                <a:cs typeface="B Zar" pitchFamily="2" charset="-78"/>
              </a:rPr>
              <a:t>سياسي علاوه بر نشان دادن راه،</a:t>
            </a:r>
          </a:p>
          <a:p>
            <a:pPr marL="342900" indent="-342900"/>
            <a:r>
              <a:rPr lang="fa-IR" sz="3200" b="1">
                <a:solidFill>
                  <a:srgbClr val="000000"/>
                </a:solidFill>
                <a:effectLst>
                  <a:outerShdw blurRad="38100" dist="38100" dir="2700000" algn="tl">
                    <a:srgbClr val="FFFFFF"/>
                  </a:outerShdw>
                </a:effectLst>
                <a:cs typeface="B Zar" pitchFamily="2" charset="-78"/>
              </a:rPr>
              <a:t> تحليل گر، فرد را تا مقصد</a:t>
            </a:r>
          </a:p>
          <a:p>
            <a:pPr marL="342900" indent="-342900"/>
            <a:r>
              <a:rPr lang="fa-IR" sz="3200" b="1">
                <a:solidFill>
                  <a:srgbClr val="000000"/>
                </a:solidFill>
                <a:effectLst>
                  <a:outerShdw blurRad="38100" dist="38100" dir="2700000" algn="tl">
                    <a:srgbClr val="FFFFFF"/>
                  </a:outerShdw>
                </a:effectLst>
                <a:cs typeface="B Zar" pitchFamily="2" charset="-78"/>
              </a:rPr>
              <a:t>همراهي مي كند.</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208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15/5  –  موضع گيري  سياسي   :</a:t>
            </a:r>
          </a:p>
          <a:p>
            <a:pPr>
              <a:lnSpc>
                <a:spcPct val="80000"/>
              </a:lnSpc>
            </a:pPr>
            <a:endParaRPr lang="fa-IR" sz="3600" b="1">
              <a:cs typeface="B Zar" pitchFamily="2" charset="-78"/>
            </a:endParaRPr>
          </a:p>
        </p:txBody>
      </p:sp>
      <p:sp>
        <p:nvSpPr>
          <p:cNvPr id="30208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5000" b="1">
              <a:effectLst>
                <a:outerShdw blurRad="38100" dist="38100" dir="2700000" algn="tl">
                  <a:srgbClr val="000000"/>
                </a:outerShdw>
              </a:effectLst>
              <a:cs typeface="B Zar" pitchFamily="2" charset="-78"/>
            </a:endParaRPr>
          </a:p>
          <a:p>
            <a:pPr marL="342900" indent="-342900" algn="ctr">
              <a:spcBef>
                <a:spcPct val="20000"/>
              </a:spcBef>
              <a:buClr>
                <a:schemeClr val="hlink"/>
              </a:buClr>
              <a:buSzPct val="90000"/>
              <a:buFont typeface="Wingdings" pitchFamily="2" charset="2"/>
              <a:buBlip>
                <a:blip r:embed="rId2"/>
              </a:buBlip>
            </a:pPr>
            <a:r>
              <a:rPr lang="fa-IR" sz="5000" b="1">
                <a:effectLst>
                  <a:outerShdw blurRad="38100" dist="38100" dir="2700000" algn="tl">
                    <a:srgbClr val="000000"/>
                  </a:outerShdw>
                </a:effectLst>
                <a:cs typeface="B Zar" pitchFamily="2" charset="-78"/>
              </a:rPr>
              <a:t>1/15/5  -  يعني قضاوت</a:t>
            </a:r>
          </a:p>
          <a:p>
            <a:pPr marL="342900" indent="-342900" algn="ctr">
              <a:spcBef>
                <a:spcPct val="20000"/>
              </a:spcBef>
              <a:buClr>
                <a:schemeClr val="hlink"/>
              </a:buClr>
              <a:buSzPct val="90000"/>
              <a:buFont typeface="Wingdings" pitchFamily="2" charset="2"/>
              <a:buNone/>
            </a:pPr>
            <a:r>
              <a:rPr lang="fa-IR" sz="5000" b="1">
                <a:effectLst>
                  <a:outerShdw blurRad="38100" dist="38100" dir="2700000" algn="tl">
                    <a:srgbClr val="000000"/>
                  </a:outerShdw>
                </a:effectLst>
                <a:cs typeface="B Zar" pitchFamily="2" charset="-78"/>
              </a:rPr>
              <a:t>    و داوري انجام دادن.</a:t>
            </a:r>
            <a:r>
              <a:rPr lang="en-US" sz="5000">
                <a:effectLst>
                  <a:outerShdw blurRad="38100" dist="38100" dir="2700000" algn="tl">
                    <a:srgbClr val="000000"/>
                  </a:outerShdw>
                </a:effectLst>
                <a:cs typeface="B Zar" pitchFamily="2" charset="-78"/>
              </a:rPr>
              <a:t> </a:t>
            </a:r>
            <a:endParaRPr lang="fa-IR" sz="50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310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15/5  –  موضع گيري  سياسي   :</a:t>
            </a:r>
          </a:p>
          <a:p>
            <a:pPr>
              <a:lnSpc>
                <a:spcPct val="80000"/>
              </a:lnSpc>
            </a:pPr>
            <a:endParaRPr lang="fa-IR" sz="3600" b="1">
              <a:cs typeface="B Zar" pitchFamily="2" charset="-78"/>
            </a:endParaRPr>
          </a:p>
        </p:txBody>
      </p:sp>
      <p:sp>
        <p:nvSpPr>
          <p:cNvPr id="30310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700" b="1">
                <a:effectLst>
                  <a:outerShdw blurRad="38100" dist="38100" dir="2700000" algn="tl">
                    <a:srgbClr val="000000"/>
                  </a:outerShdw>
                </a:effectLst>
                <a:cs typeface="B Zar" pitchFamily="2" charset="-78"/>
              </a:rPr>
              <a:t>2/15/5  -  تفاوت </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موضع گيري سياسي</a:t>
            </a: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با تحليل سياسي  :</a:t>
            </a:r>
            <a:r>
              <a:rPr lang="en-US" sz="2700">
                <a:effectLst>
                  <a:outerShdw blurRad="38100" dist="38100" dir="2700000" algn="tl">
                    <a:srgbClr val="000000"/>
                  </a:outerShdw>
                </a:effectLst>
              </a:rPr>
              <a:t> </a:t>
            </a:r>
            <a:endParaRPr lang="fa-IR" sz="2700">
              <a:effectLst>
                <a:outerShdw blurRad="38100" dist="38100" dir="2700000" algn="tl">
                  <a:srgbClr val="000000"/>
                </a:outerShdw>
              </a:effectLst>
            </a:endParaRPr>
          </a:p>
        </p:txBody>
      </p:sp>
      <p:sp>
        <p:nvSpPr>
          <p:cNvPr id="303109" name="AutoShape 5"/>
          <p:cNvSpPr>
            <a:spLocks/>
          </p:cNvSpPr>
          <p:nvPr/>
        </p:nvSpPr>
        <p:spPr bwMode="auto">
          <a:xfrm flipV="1">
            <a:off x="5364163" y="3068638"/>
            <a:ext cx="288925" cy="2808287"/>
          </a:xfrm>
          <a:prstGeom prst="rightBrace">
            <a:avLst>
              <a:gd name="adj1" fmla="val 80998"/>
              <a:gd name="adj2" fmla="val 50000"/>
            </a:avLst>
          </a:prstGeom>
          <a:noFill/>
          <a:ln w="9525">
            <a:solidFill>
              <a:srgbClr val="FFFF00"/>
            </a:solidFill>
            <a:round/>
            <a:headEnd/>
            <a:tailEnd/>
          </a:ln>
        </p:spPr>
        <p:txBody>
          <a:bodyPr/>
          <a:lstStyle/>
          <a:p>
            <a:endParaRPr lang="en-US"/>
          </a:p>
        </p:txBody>
      </p:sp>
      <p:sp>
        <p:nvSpPr>
          <p:cNvPr id="303110"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2205038"/>
            <a:ext cx="4608512" cy="43195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500" b="1">
                <a:solidFill>
                  <a:srgbClr val="000000"/>
                </a:solidFill>
                <a:effectLst>
                  <a:outerShdw blurRad="38100" dist="38100" dir="2700000" algn="tl">
                    <a:srgbClr val="FFFFFF"/>
                  </a:outerShdw>
                </a:effectLst>
                <a:cs typeface="B Zar" pitchFamily="2" charset="-78"/>
              </a:rPr>
              <a:t>1 – موضع گيري سياسي آنچه بايد باشد،</a:t>
            </a:r>
          </a:p>
          <a:p>
            <a:pPr marL="342900" indent="-342900"/>
            <a:r>
              <a:rPr lang="fa-IR" sz="2500" b="1">
                <a:solidFill>
                  <a:srgbClr val="000000"/>
                </a:solidFill>
                <a:effectLst>
                  <a:outerShdw blurRad="38100" dist="38100" dir="2700000" algn="tl">
                    <a:srgbClr val="FFFFFF"/>
                  </a:outerShdw>
                </a:effectLst>
                <a:cs typeface="B Zar" pitchFamily="2" charset="-78"/>
              </a:rPr>
              <a:t> تحليل سياسي آنچه هست.</a:t>
            </a:r>
          </a:p>
          <a:p>
            <a:pPr marL="342900" indent="-342900"/>
            <a:endParaRPr lang="fa-IR" sz="2500" b="1">
              <a:solidFill>
                <a:srgbClr val="000000"/>
              </a:solidFill>
              <a:effectLst>
                <a:outerShdw blurRad="38100" dist="38100" dir="2700000" algn="tl">
                  <a:srgbClr val="FFFFFF"/>
                </a:outerShdw>
              </a:effectLst>
              <a:cs typeface="B Zar" pitchFamily="2" charset="-78"/>
            </a:endParaRPr>
          </a:p>
          <a:p>
            <a:pPr marL="342900" indent="-342900"/>
            <a:r>
              <a:rPr lang="fa-IR" sz="2500" b="1">
                <a:solidFill>
                  <a:srgbClr val="000000"/>
                </a:solidFill>
                <a:effectLst>
                  <a:outerShdw blurRad="38100" dist="38100" dir="2700000" algn="tl">
                    <a:srgbClr val="FFFFFF"/>
                  </a:outerShdw>
                </a:effectLst>
                <a:cs typeface="B Zar" pitchFamily="2" charset="-78"/>
              </a:rPr>
              <a:t>2 - موضع گيري سياسي هم بيان است  و</a:t>
            </a:r>
          </a:p>
          <a:p>
            <a:pPr marL="342900" indent="-342900"/>
            <a:r>
              <a:rPr lang="fa-IR" sz="2500" b="1">
                <a:solidFill>
                  <a:srgbClr val="000000"/>
                </a:solidFill>
                <a:effectLst>
                  <a:outerShdw blurRad="38100" dist="38100" dir="2700000" algn="tl">
                    <a:srgbClr val="FFFFFF"/>
                  </a:outerShdw>
                </a:effectLst>
                <a:cs typeface="B Zar" pitchFamily="2" charset="-78"/>
              </a:rPr>
              <a:t> روش.  اما تحليل تنها بيان واقعيات است.</a:t>
            </a:r>
          </a:p>
          <a:p>
            <a:pPr marL="342900" indent="-342900"/>
            <a:endParaRPr lang="fa-IR" sz="2500" b="1">
              <a:solidFill>
                <a:srgbClr val="000000"/>
              </a:solidFill>
              <a:effectLst>
                <a:outerShdw blurRad="38100" dist="38100" dir="2700000" algn="tl">
                  <a:srgbClr val="FFFFFF"/>
                </a:outerShdw>
              </a:effectLst>
              <a:cs typeface="B Zar" pitchFamily="2" charset="-78"/>
            </a:endParaRPr>
          </a:p>
          <a:p>
            <a:pPr marL="342900" indent="-342900"/>
            <a:r>
              <a:rPr lang="fa-IR" sz="2500" b="1">
                <a:solidFill>
                  <a:srgbClr val="000000"/>
                </a:solidFill>
                <a:effectLst>
                  <a:outerShdw blurRad="38100" dist="38100" dir="2700000" algn="tl">
                    <a:srgbClr val="FFFFFF"/>
                  </a:outerShdw>
                </a:effectLst>
                <a:cs typeface="B Zar" pitchFamily="2" charset="-78"/>
              </a:rPr>
              <a:t>3 - موضع گيري سياسي بيان قضايا و </a:t>
            </a:r>
          </a:p>
          <a:p>
            <a:pPr marL="342900" indent="-342900"/>
            <a:r>
              <a:rPr lang="fa-IR" sz="2500" b="1">
                <a:solidFill>
                  <a:srgbClr val="000000"/>
                </a:solidFill>
                <a:effectLst>
                  <a:outerShdw blurRad="38100" dist="38100" dir="2700000" algn="tl">
                    <a:srgbClr val="FFFFFF"/>
                  </a:outerShdw>
                </a:effectLst>
                <a:cs typeface="B Zar" pitchFamily="2" charset="-78"/>
              </a:rPr>
              <a:t>پديده ها  همراه با ارزش گذاري است</a:t>
            </a:r>
          </a:p>
          <a:p>
            <a:pPr marL="342900" indent="-342900"/>
            <a:r>
              <a:rPr lang="fa-IR" sz="2500" b="1">
                <a:solidFill>
                  <a:srgbClr val="000000"/>
                </a:solidFill>
                <a:effectLst>
                  <a:outerShdw blurRad="38100" dist="38100" dir="2700000" algn="tl">
                    <a:srgbClr val="FFFFFF"/>
                  </a:outerShdw>
                </a:effectLst>
                <a:cs typeface="B Zar" pitchFamily="2" charset="-78"/>
              </a:rPr>
              <a:t>ولي  تحليل سياسي  بيان پديده ها </a:t>
            </a:r>
          </a:p>
          <a:p>
            <a:pPr marL="342900" indent="-342900"/>
            <a:r>
              <a:rPr lang="fa-IR" sz="2500" b="1">
                <a:solidFill>
                  <a:srgbClr val="000000"/>
                </a:solidFill>
                <a:effectLst>
                  <a:outerShdw blurRad="38100" dist="38100" dir="2700000" algn="tl">
                    <a:srgbClr val="FFFFFF"/>
                  </a:outerShdw>
                </a:effectLst>
                <a:cs typeface="B Zar" pitchFamily="2" charset="-78"/>
              </a:rPr>
              <a:t>بدون ارزش گذاري است.</a:t>
            </a:r>
            <a:r>
              <a:rPr lang="en-US" sz="2500">
                <a:solidFill>
                  <a:srgbClr val="000000"/>
                </a:solidFill>
                <a:cs typeface="B Zar" pitchFamily="2" charset="-78"/>
              </a:rPr>
              <a:t> </a:t>
            </a:r>
            <a:endParaRPr lang="fa-IR" sz="2500" b="1">
              <a:solidFill>
                <a:srgbClr val="000000"/>
              </a:solidFill>
              <a:effectLst>
                <a:outerShdw blurRad="38100" dist="38100" dir="2700000" algn="tl">
                  <a:srgbClr val="FFFFFF"/>
                </a:outerShdw>
              </a:effectLst>
              <a:cs typeface="B 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solidFill>
            <a:schemeClr val="folHlink"/>
          </a:solidFill>
        </p:spPr>
        <p:txBody>
          <a:bodyPr/>
          <a:lstStyle/>
          <a:p>
            <a:r>
              <a:rPr lang="fa-IR">
                <a:cs typeface="B Titr" pitchFamily="2" charset="-78"/>
              </a:rPr>
              <a:t>فهرست مطالب</a:t>
            </a:r>
            <a:endParaRPr lang="en-US">
              <a:cs typeface="B Titr" pitchFamily="2" charset="-78"/>
            </a:endParaRPr>
          </a:p>
        </p:txBody>
      </p:sp>
      <p:sp>
        <p:nvSpPr>
          <p:cNvPr id="175107" name="Rectangle 3">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1804988" y="1714500"/>
            <a:ext cx="5791200" cy="48831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spcBef>
                <a:spcPct val="50000"/>
              </a:spcBef>
              <a:buFontTx/>
              <a:buAutoNum type="arabicPlain" startAt="5"/>
            </a:pPr>
            <a:r>
              <a:rPr lang="fa-IR" sz="4200" b="1">
                <a:solidFill>
                  <a:srgbClr val="000000"/>
                </a:solidFill>
                <a:effectLst>
                  <a:outerShdw blurRad="38100" dist="38100" dir="2700000" algn="tl">
                    <a:srgbClr val="FFFFFF"/>
                  </a:outerShdw>
                </a:effectLst>
                <a:cs typeface="B Zar" pitchFamily="2" charset="-78"/>
              </a:rPr>
              <a:t>.  بررسي مفاهيم: </a:t>
            </a:r>
          </a:p>
          <a:p>
            <a:pPr marL="1257300" lvl="2" indent="-342900"/>
            <a:r>
              <a:rPr lang="fa-IR" sz="3600" b="1">
                <a:solidFill>
                  <a:schemeClr val="accent1"/>
                </a:solidFill>
                <a:effectLst>
                  <a:outerShdw blurRad="38100" dist="38100" dir="2700000" algn="tl">
                    <a:srgbClr val="000000"/>
                  </a:outerShdw>
                </a:effectLst>
                <a:cs typeface="B Zar" pitchFamily="2" charset="-78"/>
              </a:rPr>
              <a:t>13/5  -  هدايت سياسي   </a:t>
            </a:r>
          </a:p>
          <a:p>
            <a:pPr marL="1257300" lvl="2" indent="-342900"/>
            <a:r>
              <a:rPr lang="fa-IR" sz="3600" b="1">
                <a:solidFill>
                  <a:schemeClr val="accent1"/>
                </a:solidFill>
                <a:effectLst>
                  <a:outerShdw blurRad="38100" dist="38100" dir="2700000" algn="tl">
                    <a:srgbClr val="000000"/>
                  </a:outerShdw>
                </a:effectLst>
                <a:cs typeface="B Zar" pitchFamily="2" charset="-78"/>
              </a:rPr>
              <a:t>14/5  -  تحليل سياسي  </a:t>
            </a:r>
          </a:p>
          <a:p>
            <a:pPr marL="1257300" lvl="2" indent="-342900"/>
            <a:r>
              <a:rPr lang="fa-IR" sz="3600" b="1">
                <a:solidFill>
                  <a:schemeClr val="accent1"/>
                </a:solidFill>
                <a:effectLst>
                  <a:outerShdw blurRad="38100" dist="38100" dir="2700000" algn="tl">
                    <a:srgbClr val="000000"/>
                  </a:outerShdw>
                </a:effectLst>
                <a:cs typeface="B Zar" pitchFamily="2" charset="-78"/>
              </a:rPr>
              <a:t>15/5  -  موضع گيري  </a:t>
            </a:r>
          </a:p>
          <a:p>
            <a:pPr marL="1257300" lvl="2" indent="-342900"/>
            <a:r>
              <a:rPr lang="fa-IR" sz="3600" b="1">
                <a:solidFill>
                  <a:schemeClr val="accent1"/>
                </a:solidFill>
                <a:effectLst>
                  <a:outerShdw blurRad="38100" dist="38100" dir="2700000" algn="tl">
                    <a:srgbClr val="000000"/>
                  </a:outerShdw>
                </a:effectLst>
                <a:cs typeface="B Zar" pitchFamily="2" charset="-78"/>
              </a:rPr>
              <a:t>16/5  -  سياست</a:t>
            </a:r>
            <a:r>
              <a:rPr lang="fa-IR" sz="3600" b="1">
                <a:solidFill>
                  <a:schemeClr val="accent1"/>
                </a:solidFill>
                <a:cs typeface="B Zar" pitchFamily="2" charset="-78"/>
              </a:rPr>
              <a:t>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75106">
                                            <p:txEl>
                                              <p:charRg st="4294967295" end="429496729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413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15/5  –  موضع گيري  سياسي   :</a:t>
            </a:r>
          </a:p>
          <a:p>
            <a:pPr>
              <a:lnSpc>
                <a:spcPct val="80000"/>
              </a:lnSpc>
            </a:pPr>
            <a:endParaRPr lang="fa-IR" sz="3600" b="1">
              <a:cs typeface="B Zar" pitchFamily="2" charset="-78"/>
            </a:endParaRPr>
          </a:p>
        </p:txBody>
      </p:sp>
      <p:sp>
        <p:nvSpPr>
          <p:cNvPr id="30413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8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r>
              <a:rPr lang="fa-IR" sz="2700" b="1">
                <a:effectLst>
                  <a:outerShdw blurRad="38100" dist="38100" dir="2700000" algn="tl">
                    <a:srgbClr val="000000"/>
                  </a:outerShdw>
                </a:effectLst>
                <a:cs typeface="B Zar" pitchFamily="2" charset="-78"/>
              </a:rPr>
              <a:t>3/15/5  -  انواع </a:t>
            </a:r>
          </a:p>
          <a:p>
            <a:pPr marL="342900" indent="-342900">
              <a:spcBef>
                <a:spcPct val="20000"/>
              </a:spcBef>
              <a:buClr>
                <a:schemeClr val="hlink"/>
              </a:buClr>
              <a:buSzPct val="90000"/>
              <a:buFont typeface="Wingdings" pitchFamily="2" charset="2"/>
              <a:buNone/>
            </a:pPr>
            <a:r>
              <a:rPr lang="fa-IR" sz="2600" b="1">
                <a:effectLst>
                  <a:outerShdw blurRad="38100" dist="38100" dir="2700000" algn="tl">
                    <a:srgbClr val="000000"/>
                  </a:outerShdw>
                </a:effectLst>
                <a:cs typeface="B Zar" pitchFamily="2" charset="-78"/>
              </a:rPr>
              <a:t>موضع گيري سياسي:</a:t>
            </a:r>
            <a:endParaRPr lang="fa-IR" sz="2600">
              <a:effectLst>
                <a:outerShdw blurRad="38100" dist="38100" dir="2700000" algn="tl">
                  <a:srgbClr val="000000"/>
                </a:outerShdw>
              </a:effectLst>
            </a:endParaRPr>
          </a:p>
        </p:txBody>
      </p:sp>
      <p:sp>
        <p:nvSpPr>
          <p:cNvPr id="304133" name="AutoShape 5"/>
          <p:cNvSpPr>
            <a:spLocks/>
          </p:cNvSpPr>
          <p:nvPr/>
        </p:nvSpPr>
        <p:spPr bwMode="auto">
          <a:xfrm flipV="1">
            <a:off x="5364163" y="3068638"/>
            <a:ext cx="288925" cy="2808287"/>
          </a:xfrm>
          <a:prstGeom prst="rightBrace">
            <a:avLst>
              <a:gd name="adj1" fmla="val 80998"/>
              <a:gd name="adj2" fmla="val 50000"/>
            </a:avLst>
          </a:prstGeom>
          <a:noFill/>
          <a:ln w="9525">
            <a:solidFill>
              <a:srgbClr val="FFFF00"/>
            </a:solidFill>
            <a:round/>
            <a:headEnd/>
            <a:tailEnd/>
          </a:ln>
        </p:spPr>
        <p:txBody>
          <a:bodyPr/>
          <a:lstStyle/>
          <a:p>
            <a:endParaRPr lang="en-US"/>
          </a:p>
        </p:txBody>
      </p:sp>
      <p:sp>
        <p:nvSpPr>
          <p:cNvPr id="304134" name="Rectangle 6">
            <a:hlinkClick r:id="rId2" action="ppaction://hlinksldjump" highlightClick="1">
              <a:snd r:embed="rId3" name="arrow.wav" builtIn="1"/>
            </a:hlinkClick>
            <a:hlinkHover r:id="" action="ppaction://noaction" highlightClick="1">
              <a:snd r:embed="rId4" name="click.wav" builtIn="1"/>
            </a:hlinkHover>
          </p:cNvPr>
          <p:cNvSpPr>
            <a:spLocks noChangeArrowheads="1"/>
          </p:cNvSpPr>
          <p:nvPr/>
        </p:nvSpPr>
        <p:spPr bwMode="auto">
          <a:xfrm>
            <a:off x="611188" y="2205038"/>
            <a:ext cx="4608512" cy="43195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500" b="1">
                <a:solidFill>
                  <a:srgbClr val="000000"/>
                </a:solidFill>
                <a:effectLst>
                  <a:outerShdw blurRad="38100" dist="38100" dir="2700000" algn="tl">
                    <a:srgbClr val="FFFFFF"/>
                  </a:outerShdw>
                </a:effectLst>
                <a:cs typeface="B Zar" pitchFamily="2" charset="-78"/>
              </a:rPr>
              <a:t>1 –  ضمني، يعني موضع گيري در حين</a:t>
            </a:r>
          </a:p>
          <a:p>
            <a:pPr marL="342900" indent="-342900"/>
            <a:r>
              <a:rPr lang="fa-IR" sz="2500" b="1">
                <a:solidFill>
                  <a:srgbClr val="000000"/>
                </a:solidFill>
                <a:effectLst>
                  <a:outerShdw blurRad="38100" dist="38100" dir="2700000" algn="tl">
                    <a:srgbClr val="FFFFFF"/>
                  </a:outerShdw>
                </a:effectLst>
                <a:cs typeface="B Zar" pitchFamily="2" charset="-78"/>
              </a:rPr>
              <a:t>تحليل سياسي به دو صورت:</a:t>
            </a:r>
          </a:p>
          <a:p>
            <a:pPr marL="342900" indent="-342900"/>
            <a:endParaRPr lang="fa-IR" sz="2500" b="1">
              <a:solidFill>
                <a:srgbClr val="000000"/>
              </a:solidFill>
              <a:effectLst>
                <a:outerShdw blurRad="38100" dist="38100" dir="2700000" algn="tl">
                  <a:srgbClr val="FFFFFF"/>
                </a:outerShdw>
              </a:effectLst>
              <a:cs typeface="B Zar" pitchFamily="2" charset="-78"/>
            </a:endParaRPr>
          </a:p>
          <a:p>
            <a:pPr marL="342900" indent="-342900"/>
            <a:r>
              <a:rPr lang="fa-IR" sz="2400" b="1">
                <a:solidFill>
                  <a:srgbClr val="00FF00"/>
                </a:solidFill>
                <a:effectLst>
                  <a:outerShdw blurRad="38100" dist="38100" dir="2700000" algn="tl">
                    <a:srgbClr val="000000"/>
                  </a:outerShdw>
                </a:effectLst>
                <a:cs typeface="B Zar" pitchFamily="2" charset="-78"/>
              </a:rPr>
              <a:t>الف :  با استعمال و بيان كلمات ويژه كه</a:t>
            </a:r>
          </a:p>
          <a:p>
            <a:pPr marL="342900" indent="-342900"/>
            <a:r>
              <a:rPr lang="fa-IR" sz="2400" b="1">
                <a:solidFill>
                  <a:srgbClr val="00FF00"/>
                </a:solidFill>
                <a:effectLst>
                  <a:outerShdw blurRad="38100" dist="38100" dir="2700000" algn="tl">
                    <a:srgbClr val="000000"/>
                  </a:outerShdw>
                </a:effectLst>
                <a:cs typeface="B Zar" pitchFamily="2" charset="-78"/>
              </a:rPr>
              <a:t>با تيزبيني مي توان موضع طرف را فهميد. </a:t>
            </a:r>
          </a:p>
          <a:p>
            <a:pPr marL="342900" indent="-342900"/>
            <a:endParaRPr lang="fa-IR" sz="2400" b="1">
              <a:solidFill>
                <a:srgbClr val="00FF00"/>
              </a:solidFill>
              <a:effectLst>
                <a:outerShdw blurRad="38100" dist="38100" dir="2700000" algn="tl">
                  <a:srgbClr val="000000"/>
                </a:outerShdw>
              </a:effectLst>
              <a:cs typeface="B Zar" pitchFamily="2" charset="-78"/>
            </a:endParaRPr>
          </a:p>
          <a:p>
            <a:pPr marL="342900" indent="-342900"/>
            <a:r>
              <a:rPr lang="fa-IR" sz="2400" b="1">
                <a:solidFill>
                  <a:srgbClr val="00FF00"/>
                </a:solidFill>
                <a:effectLst>
                  <a:outerShdw blurRad="38100" dist="38100" dir="2700000" algn="tl">
                    <a:srgbClr val="000000"/>
                  </a:outerShdw>
                </a:effectLst>
                <a:cs typeface="B Zar" pitchFamily="2" charset="-78"/>
              </a:rPr>
              <a:t>ب :   با احساس و قيافه  خاص.</a:t>
            </a:r>
          </a:p>
          <a:p>
            <a:pPr marL="342900" indent="-342900"/>
            <a:endParaRPr lang="fa-IR" sz="2500" b="1">
              <a:solidFill>
                <a:srgbClr val="00FF00"/>
              </a:solidFill>
              <a:effectLst>
                <a:outerShdw blurRad="38100" dist="38100" dir="2700000" algn="tl">
                  <a:srgbClr val="000000"/>
                </a:outerShdw>
              </a:effectLst>
              <a:cs typeface="B Zar" pitchFamily="2" charset="-78"/>
            </a:endParaRPr>
          </a:p>
          <a:p>
            <a:pPr marL="342900" indent="-342900"/>
            <a:r>
              <a:rPr lang="fa-IR" sz="2500" b="1">
                <a:solidFill>
                  <a:srgbClr val="000000"/>
                </a:solidFill>
                <a:effectLst>
                  <a:outerShdw blurRad="38100" dist="38100" dir="2700000" algn="tl">
                    <a:srgbClr val="FFFFFF"/>
                  </a:outerShdw>
                </a:effectLst>
                <a:cs typeface="B Zar" pitchFamily="2" charset="-78"/>
              </a:rPr>
              <a:t>2 – صريح،  يعني بعد از تحليل،تحليل گر</a:t>
            </a:r>
          </a:p>
          <a:p>
            <a:pPr marL="342900" indent="-342900"/>
            <a:r>
              <a:rPr lang="fa-IR" sz="2500" b="1">
                <a:solidFill>
                  <a:srgbClr val="000000"/>
                </a:solidFill>
                <a:effectLst>
                  <a:outerShdw blurRad="38100" dist="38100" dir="2700000" algn="tl">
                    <a:srgbClr val="FFFFFF"/>
                  </a:outerShdw>
                </a:effectLst>
                <a:cs typeface="B Zar" pitchFamily="2" charset="-78"/>
              </a:rPr>
              <a:t>نظر خودش را آشكارا  بيان مي كند.</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5 .  بررسي مفاهيم </a:t>
            </a:r>
            <a:endParaRPr lang="en-US" b="1">
              <a:cs typeface="B Titr" pitchFamily="2" charset="-78"/>
            </a:endParaRPr>
          </a:p>
        </p:txBody>
      </p:sp>
      <p:sp>
        <p:nvSpPr>
          <p:cNvPr id="30617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16/5  –  سياست   :</a:t>
            </a:r>
          </a:p>
        </p:txBody>
      </p:sp>
      <p:sp>
        <p:nvSpPr>
          <p:cNvPr id="30618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1/16/5  -  در لغت   </a:t>
            </a:r>
            <a:r>
              <a:rPr lang="en-US" sz="2500" b="1">
                <a:effectLst>
                  <a:outerShdw blurRad="38100" dist="38100" dir="2700000" algn="tl">
                    <a:srgbClr val="000000"/>
                  </a:outerShdw>
                </a:effectLst>
                <a:cs typeface="B Zar" pitchFamily="2" charset="-78"/>
              </a:rPr>
              <a:t>  Politics  </a:t>
            </a:r>
            <a:r>
              <a:rPr lang="fa-IR" sz="2500" b="1">
                <a:effectLst>
                  <a:outerShdw blurRad="38100" dist="38100" dir="2700000" algn="tl">
                    <a:srgbClr val="000000"/>
                  </a:outerShdw>
                </a:effectLst>
                <a:cs typeface="B Zar" pitchFamily="2" charset="-78"/>
              </a:rPr>
              <a:t>             اداره مطلوب جامعه.</a:t>
            </a:r>
            <a:r>
              <a:rPr lang="en-US" sz="2500" b="1">
                <a:effectLst>
                  <a:outerShdw blurRad="38100" dist="38100" dir="2700000" algn="tl">
                    <a:srgbClr val="000000"/>
                  </a:outerShdw>
                </a:effectLst>
                <a:cs typeface="B Zar" pitchFamily="2" charset="-78"/>
              </a:rPr>
              <a:t> </a:t>
            </a: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2/16/5  -  در اصطلاح،  اداره دين و دنياي مردم بر اساس آموزه­هاي الهي.</a:t>
            </a:r>
            <a:r>
              <a:rPr lang="en-US" sz="2500" b="1">
                <a:effectLst>
                  <a:outerShdw blurRad="38100" dist="38100" dir="2700000" algn="tl">
                    <a:srgbClr val="000000"/>
                  </a:outerShdw>
                </a:effectLst>
                <a:cs typeface="B Zar" pitchFamily="2" charset="-78"/>
              </a:rPr>
              <a:t> </a:t>
            </a: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3/16/5  -   موضوع :</a:t>
            </a:r>
            <a:r>
              <a:rPr lang="fa-IR" sz="25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endParaRPr lang="fa-IR" sz="25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4/16/5 - در اسلام :</a:t>
            </a: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p:txBody>
      </p:sp>
      <p:sp>
        <p:nvSpPr>
          <p:cNvPr id="306181" name="AutoShape 5"/>
          <p:cNvSpPr>
            <a:spLocks/>
          </p:cNvSpPr>
          <p:nvPr/>
        </p:nvSpPr>
        <p:spPr bwMode="auto">
          <a:xfrm flipV="1">
            <a:off x="5075238" y="3284538"/>
            <a:ext cx="144462" cy="1079500"/>
          </a:xfrm>
          <a:prstGeom prst="rightBrace">
            <a:avLst>
              <a:gd name="adj1" fmla="val 62271"/>
              <a:gd name="adj2" fmla="val 50000"/>
            </a:avLst>
          </a:prstGeom>
          <a:noFill/>
          <a:ln w="9525">
            <a:solidFill>
              <a:srgbClr val="FFFF00"/>
            </a:solidFill>
            <a:round/>
            <a:headEnd/>
            <a:tailEnd/>
          </a:ln>
        </p:spPr>
        <p:txBody>
          <a:bodyPr/>
          <a:lstStyle/>
          <a:p>
            <a:endParaRPr lang="en-US"/>
          </a:p>
        </p:txBody>
      </p:sp>
      <p:sp>
        <p:nvSpPr>
          <p:cNvPr id="306182"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2700338" y="3357563"/>
            <a:ext cx="2016125" cy="1008062"/>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800" b="1">
                <a:solidFill>
                  <a:srgbClr val="000000"/>
                </a:solidFill>
                <a:effectLst>
                  <a:outerShdw blurRad="38100" dist="38100" dir="2700000" algn="tl">
                    <a:srgbClr val="FFFFFF"/>
                  </a:outerShdw>
                </a:effectLst>
                <a:cs typeface="B Zar" pitchFamily="2" charset="-78"/>
              </a:rPr>
              <a:t>1 –  دولت.</a:t>
            </a:r>
          </a:p>
          <a:p>
            <a:pPr marL="342900" indent="-342900"/>
            <a:r>
              <a:rPr lang="fa-IR" sz="2800" b="1">
                <a:solidFill>
                  <a:srgbClr val="000000"/>
                </a:solidFill>
                <a:effectLst>
                  <a:outerShdw blurRad="38100" dist="38100" dir="2700000" algn="tl">
                    <a:srgbClr val="FFFFFF"/>
                  </a:outerShdw>
                </a:effectLst>
                <a:cs typeface="B Zar" pitchFamily="2" charset="-78"/>
              </a:rPr>
              <a:t> 2 –  قدرت. </a:t>
            </a:r>
            <a:endParaRPr lang="en-US" sz="2800" b="1">
              <a:solidFill>
                <a:srgbClr val="000000"/>
              </a:solidFill>
              <a:effectLst>
                <a:outerShdw blurRad="38100" dist="38100" dir="2700000" algn="tl">
                  <a:srgbClr val="FFFFFF"/>
                </a:outerShdw>
              </a:effectLst>
              <a:cs typeface="B Zar" pitchFamily="2" charset="-78"/>
            </a:endParaRPr>
          </a:p>
        </p:txBody>
      </p:sp>
      <p:cxnSp>
        <p:nvCxnSpPr>
          <p:cNvPr id="306183" name="AutoShape 7"/>
          <p:cNvCxnSpPr>
            <a:cxnSpLocks noChangeShapeType="1"/>
          </p:cNvCxnSpPr>
          <p:nvPr/>
        </p:nvCxnSpPr>
        <p:spPr bwMode="auto">
          <a:xfrm flipH="1">
            <a:off x="3203575" y="2492375"/>
            <a:ext cx="647700" cy="1588"/>
          </a:xfrm>
          <a:prstGeom prst="straightConnector1">
            <a:avLst/>
          </a:prstGeom>
          <a:noFill/>
          <a:ln w="98425">
            <a:solidFill>
              <a:srgbClr val="FFFF00"/>
            </a:solidFill>
            <a:round/>
            <a:headEnd/>
            <a:tailEnd type="triangle" w="med" len="med"/>
          </a:ln>
          <a:effectLst/>
        </p:spPr>
      </p:cxnSp>
      <p:sp>
        <p:nvSpPr>
          <p:cNvPr id="306184" name="Rectangle 8">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539750" y="4508500"/>
            <a:ext cx="4537075" cy="20891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200" b="1">
                <a:solidFill>
                  <a:srgbClr val="000000"/>
                </a:solidFill>
                <a:effectLst>
                  <a:outerShdw blurRad="38100" dist="38100" dir="2700000" algn="tl">
                    <a:srgbClr val="FFFFFF"/>
                  </a:outerShdw>
                </a:effectLst>
                <a:cs typeface="B Zar" pitchFamily="2" charset="-78"/>
              </a:rPr>
              <a:t>1 – قرآن مجيد سوره ص. 26«يا داود انا... »</a:t>
            </a:r>
          </a:p>
          <a:p>
            <a:pPr marL="342900" indent="-342900"/>
            <a:endParaRPr lang="fa-IR" sz="2200" b="1">
              <a:solidFill>
                <a:srgbClr val="000000"/>
              </a:solidFill>
              <a:effectLst>
                <a:outerShdw blurRad="38100" dist="38100" dir="2700000" algn="tl">
                  <a:srgbClr val="FFFFFF"/>
                </a:outerShdw>
              </a:effectLst>
              <a:cs typeface="B Zar" pitchFamily="2" charset="-78"/>
            </a:endParaRPr>
          </a:p>
          <a:p>
            <a:pPr marL="342900" indent="-342900"/>
            <a:r>
              <a:rPr lang="fa-IR" sz="2200" b="1">
                <a:solidFill>
                  <a:srgbClr val="000000"/>
                </a:solidFill>
                <a:effectLst>
                  <a:outerShdw blurRad="38100" dist="38100" dir="2700000" algn="tl">
                    <a:srgbClr val="FFFFFF"/>
                  </a:outerShdw>
                </a:effectLst>
                <a:cs typeface="B Zar" pitchFamily="2" charset="-78"/>
              </a:rPr>
              <a:t>2 – امام خميني(ره):  هدايت و اصلاح جامعه</a:t>
            </a:r>
          </a:p>
          <a:p>
            <a:pPr marL="342900" indent="-342900"/>
            <a:endParaRPr lang="fa-IR" sz="2200" b="1">
              <a:solidFill>
                <a:srgbClr val="000000"/>
              </a:solidFill>
              <a:effectLst>
                <a:outerShdw blurRad="38100" dist="38100" dir="2700000" algn="tl">
                  <a:srgbClr val="FFFFFF"/>
                </a:outerShdw>
              </a:effectLst>
              <a:cs typeface="B Zar" pitchFamily="2" charset="-78"/>
            </a:endParaRPr>
          </a:p>
          <a:p>
            <a:pPr marL="342900" indent="-342900"/>
            <a:r>
              <a:rPr lang="fa-IR" sz="2200" b="1">
                <a:solidFill>
                  <a:srgbClr val="000000"/>
                </a:solidFill>
                <a:effectLst>
                  <a:outerShdw blurRad="38100" dist="38100" dir="2700000" algn="tl">
                    <a:srgbClr val="FFFFFF"/>
                  </a:outerShdw>
                </a:effectLst>
                <a:cs typeface="B Zar" pitchFamily="2" charset="-78"/>
              </a:rPr>
              <a:t>3 – علامه جعفري(ره):</a:t>
            </a:r>
          </a:p>
          <a:p>
            <a:pPr marL="342900" indent="-342900"/>
            <a:r>
              <a:rPr lang="fa-IR" sz="2200" b="1">
                <a:solidFill>
                  <a:srgbClr val="000000"/>
                </a:solidFill>
                <a:effectLst>
                  <a:outerShdw blurRad="38100" dist="38100" dir="2700000" algn="tl">
                    <a:srgbClr val="FFFFFF"/>
                  </a:outerShdw>
                </a:effectLst>
                <a:cs typeface="B Zar" pitchFamily="2" charset="-78"/>
              </a:rPr>
              <a:t>           هدايت جامعه به سوي حيات معقول</a:t>
            </a:r>
            <a:r>
              <a:rPr lang="en-US" sz="2200">
                <a:solidFill>
                  <a:srgbClr val="000000"/>
                </a:solidFill>
                <a:cs typeface="B Zar" pitchFamily="2" charset="-78"/>
              </a:rPr>
              <a:t> </a:t>
            </a:r>
            <a:r>
              <a:rPr lang="fa-IR" sz="2200" b="1">
                <a:solidFill>
                  <a:srgbClr val="000000"/>
                </a:solidFill>
                <a:effectLst>
                  <a:outerShdw blurRad="38100" dist="38100" dir="2700000" algn="tl">
                    <a:srgbClr val="FFFFFF"/>
                  </a:outerShdw>
                </a:effectLst>
                <a:cs typeface="B Zar" pitchFamily="2" charset="-78"/>
              </a:rPr>
              <a:t> </a:t>
            </a:r>
            <a:endParaRPr lang="en-US" sz="2200" b="1">
              <a:solidFill>
                <a:srgbClr val="000000"/>
              </a:solidFill>
              <a:effectLst>
                <a:outerShdw blurRad="38100" dist="38100" dir="2700000" algn="tl">
                  <a:srgbClr val="FFFFFF"/>
                </a:outerShdw>
              </a:effectLst>
              <a:cs typeface="B Zar" pitchFamily="2" charset="-78"/>
            </a:endParaRPr>
          </a:p>
        </p:txBody>
      </p:sp>
      <p:sp>
        <p:nvSpPr>
          <p:cNvPr id="306185" name="AutoShape 9"/>
          <p:cNvSpPr>
            <a:spLocks/>
          </p:cNvSpPr>
          <p:nvPr/>
        </p:nvSpPr>
        <p:spPr bwMode="auto">
          <a:xfrm flipV="1">
            <a:off x="5219700" y="4508500"/>
            <a:ext cx="215900" cy="2016125"/>
          </a:xfrm>
          <a:prstGeom prst="rightBrace">
            <a:avLst>
              <a:gd name="adj1" fmla="val 77819"/>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06183"/>
                                        </p:tgtEl>
                                        <p:attrNameLst>
                                          <p:attrName>style.visibility</p:attrName>
                                        </p:attrNameLst>
                                      </p:cBhvr>
                                      <p:to>
                                        <p:strVal val="visible"/>
                                      </p:to>
                                    </p:set>
                                    <p:animEffect transition="in" filter="circle(in)">
                                      <p:cBhvr>
                                        <p:cTn id="7" dur="2000"/>
                                        <p:tgtEl>
                                          <p:spTgt spid="306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1150938" y="1196975"/>
            <a:ext cx="6408737" cy="1768475"/>
          </a:xfrm>
          <a:prstGeom prst="rect">
            <a:avLst/>
          </a:prstGeom>
          <a:noFill/>
          <a:ln w="9525">
            <a:noFill/>
            <a:miter lim="800000"/>
            <a:headEnd/>
            <a:tailEnd/>
          </a:ln>
          <a:effectLst/>
        </p:spPr>
        <p:txBody>
          <a:bodyPr>
            <a:spAutoFit/>
          </a:bodyPr>
          <a:lstStyle/>
          <a:p>
            <a:pPr algn="ctr">
              <a:spcBef>
                <a:spcPct val="50000"/>
              </a:spcBef>
            </a:pPr>
            <a:r>
              <a:rPr lang="fa-IR" sz="11000" b="1">
                <a:solidFill>
                  <a:srgbClr val="E4F91D"/>
                </a:solidFill>
                <a:effectLst>
                  <a:outerShdw blurRad="38100" dist="38100" dir="2700000" algn="tl">
                    <a:srgbClr val="000000"/>
                  </a:outerShdw>
                </a:effectLst>
                <a:latin typeface="Tahoma" pitchFamily="34" charset="0"/>
              </a:rPr>
              <a:t>بخش ششم</a:t>
            </a:r>
            <a:endParaRPr lang="en-US" sz="11000" b="1">
              <a:solidFill>
                <a:srgbClr val="E4F91D"/>
              </a:solidFill>
              <a:effectLst>
                <a:outerShdw blurRad="38100" dist="38100" dir="2700000" algn="tl">
                  <a:srgbClr val="000000"/>
                </a:outerShdw>
              </a:effectLst>
              <a:latin typeface="Tahoma" pitchFamily="34" charset="0"/>
            </a:endParaRPr>
          </a:p>
        </p:txBody>
      </p:sp>
      <p:sp>
        <p:nvSpPr>
          <p:cNvPr id="309251" name="Rectangle 3"/>
          <p:cNvSpPr>
            <a:spLocks noChangeArrowheads="1"/>
          </p:cNvSpPr>
          <p:nvPr/>
        </p:nvSpPr>
        <p:spPr bwMode="auto">
          <a:xfrm>
            <a:off x="457200" y="4086225"/>
            <a:ext cx="8229600" cy="1143000"/>
          </a:xfrm>
          <a:prstGeom prst="rect">
            <a:avLst/>
          </a:prstGeom>
          <a:solidFill>
            <a:schemeClr val="folHlink"/>
          </a:solidFill>
          <a:ln w="9525">
            <a:noFill/>
            <a:miter lim="800000"/>
            <a:headEnd/>
            <a:tailEnd/>
          </a:ln>
          <a:effectLst/>
        </p:spPr>
        <p:txBody>
          <a:bodyPr anchor="ctr"/>
          <a:lstStyle/>
          <a:p>
            <a:pPr algn="ctr"/>
            <a:r>
              <a:rPr lang="fa-IR" sz="4400" b="1">
                <a:solidFill>
                  <a:srgbClr val="000000"/>
                </a:solidFill>
                <a:effectLst>
                  <a:outerShdw blurRad="38100" dist="38100" dir="2700000" algn="tl">
                    <a:srgbClr val="FFFFFF"/>
                  </a:outerShdw>
                </a:effectLst>
                <a:cs typeface="B Titr" pitchFamily="2" charset="-78"/>
              </a:rPr>
              <a:t>5 .  مراحل تحليل پديده سياسي</a:t>
            </a:r>
            <a:endParaRPr lang="en-US" sz="4400" b="1">
              <a:solidFill>
                <a:schemeClr val="tx2"/>
              </a:solidFill>
              <a:effectLst>
                <a:outerShdw blurRad="38100" dist="38100" dir="2700000" algn="tl">
                  <a:srgbClr val="000000"/>
                </a:outerShdw>
              </a:effectLst>
              <a:cs typeface="B Titr" pitchFamily="2" charset="-78"/>
            </a:endParaRPr>
          </a:p>
        </p:txBody>
      </p:sp>
    </p:spTree>
  </p:cSld>
  <p:clrMapOvr>
    <a:masterClrMapping/>
  </p:clrMapOvr>
  <p:transition spd="slow" advClick="0" advTm="7000">
    <p:circl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9250">
                                            <p:txEl>
                                              <p:pRg st="0" end="0"/>
                                            </p:txEl>
                                          </p:spTgt>
                                        </p:tgtEl>
                                        <p:attrNameLst>
                                          <p:attrName>style.visibility</p:attrName>
                                        </p:attrNameLst>
                                      </p:cBhvr>
                                      <p:to>
                                        <p:strVal val="visible"/>
                                      </p:to>
                                    </p:set>
                                    <p:animEffect transition="in" filter="randombar(horizontal)">
                                      <p:cBhvr>
                                        <p:cTn id="7" dur="500"/>
                                        <p:tgtEl>
                                          <p:spTgt spid="309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027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1/6  –  مرحله اول   :</a:t>
            </a:r>
          </a:p>
        </p:txBody>
      </p:sp>
      <p:sp>
        <p:nvSpPr>
          <p:cNvPr id="31027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1/1/6  - جمع آوري اطلاعات :</a:t>
            </a:r>
            <a:r>
              <a:rPr lang="fa-IR" sz="25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endParaRPr lang="fa-IR" sz="25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2/1/6  - طبقه بندي  اطلاعات :</a:t>
            </a:r>
            <a:r>
              <a:rPr lang="fa-IR" sz="25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p:txBody>
      </p:sp>
      <p:sp>
        <p:nvSpPr>
          <p:cNvPr id="310277" name="AutoShape 5"/>
          <p:cNvSpPr>
            <a:spLocks/>
          </p:cNvSpPr>
          <p:nvPr/>
        </p:nvSpPr>
        <p:spPr bwMode="auto">
          <a:xfrm flipV="1">
            <a:off x="3851275" y="2420938"/>
            <a:ext cx="217488" cy="1223962"/>
          </a:xfrm>
          <a:prstGeom prst="rightBrace">
            <a:avLst>
              <a:gd name="adj1" fmla="val 46898"/>
              <a:gd name="adj2" fmla="val 50000"/>
            </a:avLst>
          </a:prstGeom>
          <a:noFill/>
          <a:ln w="9525">
            <a:solidFill>
              <a:srgbClr val="FFFF00"/>
            </a:solidFill>
            <a:round/>
            <a:headEnd/>
            <a:tailEnd/>
          </a:ln>
        </p:spPr>
        <p:txBody>
          <a:bodyPr/>
          <a:lstStyle/>
          <a:p>
            <a:endParaRPr lang="en-US"/>
          </a:p>
        </p:txBody>
      </p:sp>
      <p:sp>
        <p:nvSpPr>
          <p:cNvPr id="310278"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11188" y="2347913"/>
            <a:ext cx="3024187" cy="1368425"/>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600" b="1">
                <a:solidFill>
                  <a:srgbClr val="000000"/>
                </a:solidFill>
                <a:effectLst>
                  <a:outerShdw blurRad="38100" dist="38100" dir="2700000" algn="tl">
                    <a:srgbClr val="FFFFFF"/>
                  </a:outerShdw>
                </a:effectLst>
                <a:cs typeface="B Zar" pitchFamily="2" charset="-78"/>
              </a:rPr>
              <a:t>1 – روشهاي مشاهده </a:t>
            </a:r>
          </a:p>
          <a:p>
            <a:pPr marL="342900" indent="-342900"/>
            <a:r>
              <a:rPr lang="fa-IR" sz="2600" b="1">
                <a:solidFill>
                  <a:srgbClr val="000000"/>
                </a:solidFill>
                <a:effectLst>
                  <a:outerShdw blurRad="38100" dist="38100" dir="2700000" algn="tl">
                    <a:srgbClr val="FFFFFF"/>
                  </a:outerShdw>
                </a:effectLst>
                <a:cs typeface="B Zar" pitchFamily="2" charset="-78"/>
              </a:rPr>
              <a:t>2 – روشهاي پرسشنامه </a:t>
            </a:r>
          </a:p>
          <a:p>
            <a:pPr marL="342900" indent="-342900"/>
            <a:r>
              <a:rPr lang="fa-IR" sz="2600" b="1">
                <a:solidFill>
                  <a:srgbClr val="000000"/>
                </a:solidFill>
                <a:effectLst>
                  <a:outerShdw blurRad="38100" dist="38100" dir="2700000" algn="tl">
                    <a:srgbClr val="FFFFFF"/>
                  </a:outerShdw>
                </a:effectLst>
                <a:cs typeface="B Zar" pitchFamily="2" charset="-78"/>
              </a:rPr>
              <a:t>3 – روشهاي الهام</a:t>
            </a:r>
          </a:p>
        </p:txBody>
      </p:sp>
      <p:sp>
        <p:nvSpPr>
          <p:cNvPr id="310280" name="Rectangle 8">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684213" y="4364038"/>
            <a:ext cx="3024187" cy="17287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700" b="1">
                <a:solidFill>
                  <a:srgbClr val="000000"/>
                </a:solidFill>
                <a:effectLst>
                  <a:outerShdw blurRad="38100" dist="38100" dir="2700000" algn="tl">
                    <a:srgbClr val="FFFFFF"/>
                  </a:outerShdw>
                </a:effectLst>
                <a:cs typeface="B Zar" pitchFamily="2" charset="-78"/>
              </a:rPr>
              <a:t>مفيد و غيرمفيد ، </a:t>
            </a:r>
          </a:p>
          <a:p>
            <a:pPr marL="342900" indent="-342900"/>
            <a:r>
              <a:rPr lang="fa-IR" sz="2700" b="1">
                <a:solidFill>
                  <a:srgbClr val="000000"/>
                </a:solidFill>
                <a:effectLst>
                  <a:outerShdw blurRad="38100" dist="38100" dir="2700000" algn="tl">
                    <a:srgbClr val="FFFFFF"/>
                  </a:outerShdw>
                </a:effectLst>
                <a:cs typeface="B Zar" pitchFamily="2" charset="-78"/>
              </a:rPr>
              <a:t>واحد يا متواتر، </a:t>
            </a:r>
          </a:p>
          <a:p>
            <a:pPr marL="342900" indent="-342900"/>
            <a:r>
              <a:rPr lang="fa-IR" sz="2700" b="1">
                <a:solidFill>
                  <a:srgbClr val="000000"/>
                </a:solidFill>
                <a:effectLst>
                  <a:outerShdw blurRad="38100" dist="38100" dir="2700000" algn="tl">
                    <a:srgbClr val="FFFFFF"/>
                  </a:outerShdw>
                </a:effectLst>
                <a:cs typeface="B Zar" pitchFamily="2" charset="-78"/>
              </a:rPr>
              <a:t>موثق و غير موثق</a:t>
            </a:r>
            <a:r>
              <a:rPr lang="en-US" sz="2700">
                <a:solidFill>
                  <a:srgbClr val="000000"/>
                </a:solidFill>
                <a:cs typeface="B Zar" pitchFamily="2" charset="-78"/>
              </a:rPr>
              <a:t> </a:t>
            </a:r>
          </a:p>
        </p:txBody>
      </p:sp>
      <p:sp>
        <p:nvSpPr>
          <p:cNvPr id="310281" name="AutoShape 9"/>
          <p:cNvSpPr>
            <a:spLocks/>
          </p:cNvSpPr>
          <p:nvPr/>
        </p:nvSpPr>
        <p:spPr bwMode="auto">
          <a:xfrm flipV="1">
            <a:off x="3924300" y="4364038"/>
            <a:ext cx="142875" cy="1728787"/>
          </a:xfrm>
          <a:prstGeom prst="rightBrace">
            <a:avLst>
              <a:gd name="adj1" fmla="val 100833"/>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129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1/6  –  مرحله اول   :</a:t>
            </a:r>
          </a:p>
        </p:txBody>
      </p:sp>
      <p:sp>
        <p:nvSpPr>
          <p:cNvPr id="31130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2500" b="1">
                <a:effectLst>
                  <a:outerShdw blurRad="38100" dist="38100" dir="2700000" algn="tl">
                    <a:srgbClr val="000000"/>
                  </a:outerShdw>
                </a:effectLst>
                <a:cs typeface="B Zar" pitchFamily="2" charset="-78"/>
              </a:rPr>
              <a:t>3/1/6  - ارزيابي اطلاعات              درستي يا  نادرستي اطلاعات :</a:t>
            </a:r>
            <a:r>
              <a:rPr lang="fa-IR" sz="2500">
                <a:effectLst>
                  <a:outerShdw blurRad="38100" dist="38100" dir="2700000" algn="tl">
                    <a:srgbClr val="000000"/>
                  </a:outerShdw>
                </a:effectLst>
                <a:cs typeface="B Zar" pitchFamily="2" charset="-78"/>
              </a:rPr>
              <a:t> </a:t>
            </a:r>
          </a:p>
          <a:p>
            <a:pPr marL="342900" indent="-342900">
              <a:spcBef>
                <a:spcPct val="20000"/>
              </a:spcBef>
              <a:buClr>
                <a:schemeClr val="hlink"/>
              </a:buClr>
              <a:buSzPct val="90000"/>
              <a:buFont typeface="Wingdings" pitchFamily="2" charset="2"/>
              <a:buBlip>
                <a:blip r:embed="rId2"/>
              </a:buBlip>
            </a:pPr>
            <a:endParaRPr lang="fa-IR" sz="25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None/>
            </a:pPr>
            <a:endParaRPr lang="fa-IR" sz="2500">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7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2500" b="1">
              <a:effectLst>
                <a:outerShdw blurRad="38100" dist="38100" dir="2700000" algn="tl">
                  <a:srgbClr val="000000"/>
                </a:outerShdw>
              </a:effectLst>
              <a:cs typeface="B Zar" pitchFamily="2" charset="-78"/>
            </a:endParaRPr>
          </a:p>
        </p:txBody>
      </p:sp>
      <p:sp>
        <p:nvSpPr>
          <p:cNvPr id="311304" name="AutoShape 8"/>
          <p:cNvSpPr>
            <a:spLocks/>
          </p:cNvSpPr>
          <p:nvPr/>
        </p:nvSpPr>
        <p:spPr bwMode="auto">
          <a:xfrm flipV="1">
            <a:off x="3924300" y="4364038"/>
            <a:ext cx="142875" cy="1728787"/>
          </a:xfrm>
          <a:prstGeom prst="rightBrace">
            <a:avLst>
              <a:gd name="adj1" fmla="val 100833"/>
              <a:gd name="adj2" fmla="val 50000"/>
            </a:avLst>
          </a:prstGeom>
          <a:noFill/>
          <a:ln w="9525">
            <a:solidFill>
              <a:srgbClr val="FFFF00"/>
            </a:solidFill>
            <a:round/>
            <a:headEnd/>
            <a:tailEnd/>
          </a:ln>
        </p:spPr>
        <p:txBody>
          <a:bodyPr/>
          <a:lstStyle/>
          <a:p>
            <a:endParaRPr lang="en-US"/>
          </a:p>
        </p:txBody>
      </p:sp>
      <p:sp>
        <p:nvSpPr>
          <p:cNvPr id="311305" name="Rectangle 9">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971550" y="3573463"/>
            <a:ext cx="6481763" cy="2881312"/>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900" b="1">
                <a:solidFill>
                  <a:srgbClr val="000000"/>
                </a:solidFill>
                <a:effectLst>
                  <a:outerShdw blurRad="38100" dist="38100" dir="2700000" algn="tl">
                    <a:srgbClr val="FFFFFF"/>
                  </a:outerShdw>
                </a:effectLst>
                <a:cs typeface="B Zar" pitchFamily="2" charset="-78"/>
              </a:rPr>
              <a:t>1 – دقت در ويژگي اطلاعات دهنده</a:t>
            </a:r>
          </a:p>
          <a:p>
            <a:pPr marL="342900" indent="-342900"/>
            <a:r>
              <a:rPr lang="fa-IR" sz="2900" b="1">
                <a:solidFill>
                  <a:srgbClr val="000000"/>
                </a:solidFill>
                <a:effectLst>
                  <a:outerShdw blurRad="38100" dist="38100" dir="2700000" algn="tl">
                    <a:srgbClr val="FFFFFF"/>
                  </a:outerShdw>
                </a:effectLst>
                <a:cs typeface="B Zar" pitchFamily="2" charset="-78"/>
              </a:rPr>
              <a:t>2 – توجه به موضع گيري اطلاعات دهنده</a:t>
            </a:r>
          </a:p>
          <a:p>
            <a:pPr marL="342900" indent="-342900"/>
            <a:r>
              <a:rPr lang="fa-IR" sz="2900" b="1">
                <a:solidFill>
                  <a:srgbClr val="000000"/>
                </a:solidFill>
                <a:effectLst>
                  <a:outerShdw blurRad="38100" dist="38100" dir="2700000" algn="tl">
                    <a:srgbClr val="FFFFFF"/>
                  </a:outerShdw>
                </a:effectLst>
                <a:cs typeface="B Zar" pitchFamily="2" charset="-78"/>
              </a:rPr>
              <a:t>3 – توجه به صداقت اطلاعات دهنده</a:t>
            </a:r>
          </a:p>
          <a:p>
            <a:pPr marL="342900" indent="-342900"/>
            <a:r>
              <a:rPr lang="fa-IR" sz="2900" b="1">
                <a:solidFill>
                  <a:srgbClr val="000000"/>
                </a:solidFill>
                <a:effectLst>
                  <a:outerShdw blurRad="38100" dist="38100" dir="2700000" algn="tl">
                    <a:srgbClr val="FFFFFF"/>
                  </a:outerShdw>
                </a:effectLst>
                <a:cs typeface="B Zar" pitchFamily="2" charset="-78"/>
              </a:rPr>
              <a:t>4 – زمان گرفتن اطلاعات</a:t>
            </a:r>
            <a:r>
              <a:rPr lang="en-US" sz="2900" b="1">
                <a:solidFill>
                  <a:srgbClr val="000000"/>
                </a:solidFill>
                <a:cs typeface="B Zar" pitchFamily="2" charset="-78"/>
              </a:rPr>
              <a:t> </a:t>
            </a:r>
            <a:endParaRPr lang="fa-IR" sz="2900" b="1">
              <a:solidFill>
                <a:srgbClr val="000000"/>
              </a:solidFill>
              <a:cs typeface="B Zar" pitchFamily="2" charset="-78"/>
            </a:endParaRPr>
          </a:p>
          <a:p>
            <a:pPr marL="342900" indent="-342900"/>
            <a:r>
              <a:rPr lang="fa-IR" sz="2900" b="1">
                <a:solidFill>
                  <a:srgbClr val="000000"/>
                </a:solidFill>
                <a:effectLst>
                  <a:outerShdw blurRad="38100" dist="38100" dir="2700000" algn="tl">
                    <a:srgbClr val="FFFFFF"/>
                  </a:outerShdw>
                </a:effectLst>
                <a:cs typeface="B Zar" pitchFamily="2" charset="-78"/>
              </a:rPr>
              <a:t>5 –  منابع :</a:t>
            </a:r>
          </a:p>
          <a:p>
            <a:pPr marL="342900" indent="-342900"/>
            <a:r>
              <a:rPr lang="fa-IR" sz="2900" b="1">
                <a:solidFill>
                  <a:srgbClr val="000000"/>
                </a:solidFill>
                <a:effectLst>
                  <a:outerShdw blurRad="38100" dist="38100" dir="2700000" algn="tl">
                    <a:srgbClr val="FFFFFF"/>
                  </a:outerShdw>
                </a:effectLst>
                <a:cs typeface="B Zar" pitchFamily="2" charset="-78"/>
              </a:rPr>
              <a:t>                         </a:t>
            </a:r>
            <a:r>
              <a:rPr lang="fa-IR" sz="2900" b="1">
                <a:solidFill>
                  <a:srgbClr val="00FF00"/>
                </a:solidFill>
                <a:effectLst>
                  <a:outerShdw blurRad="38100" dist="38100" dir="2700000" algn="tl">
                    <a:srgbClr val="000000"/>
                  </a:outerShdw>
                </a:effectLst>
                <a:cs typeface="B Zar" pitchFamily="2" charset="-78"/>
              </a:rPr>
              <a:t>الف: دست اول    ب: دست دوم</a:t>
            </a:r>
          </a:p>
        </p:txBody>
      </p:sp>
      <p:cxnSp>
        <p:nvCxnSpPr>
          <p:cNvPr id="311306" name="AutoShape 10"/>
          <p:cNvCxnSpPr>
            <a:cxnSpLocks noChangeShapeType="1"/>
          </p:cNvCxnSpPr>
          <p:nvPr/>
        </p:nvCxnSpPr>
        <p:spPr bwMode="auto">
          <a:xfrm flipH="1">
            <a:off x="3995738" y="2995613"/>
            <a:ext cx="647700" cy="1587"/>
          </a:xfrm>
          <a:prstGeom prst="straightConnector1">
            <a:avLst/>
          </a:prstGeom>
          <a:noFill/>
          <a:ln w="98425">
            <a:solidFill>
              <a:srgbClr val="FFFF00"/>
            </a:solidFill>
            <a:round/>
            <a:headEnd/>
            <a:tailEnd type="triangle" w="med" len="med"/>
          </a:ln>
          <a:effectLst/>
        </p:spPr>
      </p:cxnSp>
      <p:cxnSp>
        <p:nvCxnSpPr>
          <p:cNvPr id="311307" name="AutoShape 11"/>
          <p:cNvCxnSpPr>
            <a:cxnSpLocks noChangeShapeType="1"/>
          </p:cNvCxnSpPr>
          <p:nvPr/>
        </p:nvCxnSpPr>
        <p:spPr bwMode="auto">
          <a:xfrm flipH="1">
            <a:off x="5437188" y="6092825"/>
            <a:ext cx="647700" cy="1588"/>
          </a:xfrm>
          <a:prstGeom prst="straightConnector1">
            <a:avLst/>
          </a:prstGeom>
          <a:noFill/>
          <a:ln w="98425">
            <a:solidFill>
              <a:srgbClr val="FFFF00"/>
            </a:solidFill>
            <a:round/>
            <a:headEnd/>
            <a:tailEnd type="triangle" w="med" len="med"/>
          </a:ln>
          <a:effectLst/>
        </p:spPr>
      </p:cxnSp>
      <p:sp>
        <p:nvSpPr>
          <p:cNvPr id="311308" name="AutoShape 12"/>
          <p:cNvSpPr>
            <a:spLocks/>
          </p:cNvSpPr>
          <p:nvPr/>
        </p:nvSpPr>
        <p:spPr bwMode="auto">
          <a:xfrm rot="16200000" flipV="1">
            <a:off x="4176713" y="944562"/>
            <a:ext cx="215900" cy="4752975"/>
          </a:xfrm>
          <a:prstGeom prst="rightBrace">
            <a:avLst>
              <a:gd name="adj1" fmla="val 183456"/>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11306"/>
                                        </p:tgtEl>
                                        <p:attrNameLst>
                                          <p:attrName>style.visibility</p:attrName>
                                        </p:attrNameLst>
                                      </p:cBhvr>
                                      <p:to>
                                        <p:strVal val="visible"/>
                                      </p:to>
                                    </p:set>
                                    <p:animEffect transition="in" filter="circle(in)">
                                      <p:cBhvr>
                                        <p:cTn id="7" dur="2000"/>
                                        <p:tgtEl>
                                          <p:spTgt spid="311306"/>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11307"/>
                                        </p:tgtEl>
                                        <p:attrNameLst>
                                          <p:attrName>style.visibility</p:attrName>
                                        </p:attrNameLst>
                                      </p:cBhvr>
                                      <p:to>
                                        <p:strVal val="visible"/>
                                      </p:to>
                                    </p:set>
                                    <p:animEffect transition="in" filter="circle(in)">
                                      <p:cBhvr>
                                        <p:cTn id="11" dur="2000"/>
                                        <p:tgtEl>
                                          <p:spTgt spid="311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3347"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2/6  –  مرحله دوم   :</a:t>
            </a:r>
          </a:p>
        </p:txBody>
      </p:sp>
      <p:sp>
        <p:nvSpPr>
          <p:cNvPr id="313348"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lgn="ctr">
              <a:spcBef>
                <a:spcPct val="20000"/>
              </a:spcBef>
              <a:buClr>
                <a:schemeClr val="hlink"/>
              </a:buClr>
              <a:buSzPct val="90000"/>
              <a:buFont typeface="Wingdings" pitchFamily="2" charset="2"/>
              <a:buBlip>
                <a:blip r:embed="rId2"/>
              </a:buBlip>
            </a:pPr>
            <a:r>
              <a:rPr lang="fa-IR" sz="2900" b="1">
                <a:effectLst>
                  <a:outerShdw blurRad="38100" dist="38100" dir="2700000" algn="tl">
                    <a:srgbClr val="000000"/>
                  </a:outerShdw>
                </a:effectLst>
                <a:cs typeface="B Zar" pitchFamily="2" charset="-78"/>
              </a:rPr>
              <a:t>- طراحي سؤالات  :</a:t>
            </a:r>
            <a:r>
              <a:rPr lang="fa-IR" sz="2900">
                <a:effectLst>
                  <a:outerShdw blurRad="38100" dist="38100" dir="2700000" algn="tl">
                    <a:srgbClr val="000000"/>
                  </a:outerShdw>
                </a:effectLst>
                <a:cs typeface="B Zar" pitchFamily="2" charset="-78"/>
              </a:rPr>
              <a:t> </a:t>
            </a:r>
            <a:endParaRPr lang="fa-IR" sz="2900" b="1">
              <a:effectLst>
                <a:outerShdw blurRad="38100" dist="38100" dir="2700000" algn="tl">
                  <a:srgbClr val="000000"/>
                </a:outerShdw>
              </a:effectLst>
              <a:cs typeface="B Zar" pitchFamily="2" charset="-78"/>
            </a:endParaRPr>
          </a:p>
        </p:txBody>
      </p:sp>
      <p:sp>
        <p:nvSpPr>
          <p:cNvPr id="313349" name="AutoShape 5"/>
          <p:cNvSpPr>
            <a:spLocks/>
          </p:cNvSpPr>
          <p:nvPr/>
        </p:nvSpPr>
        <p:spPr bwMode="auto">
          <a:xfrm flipV="1">
            <a:off x="3924300" y="4364038"/>
            <a:ext cx="142875" cy="1728787"/>
          </a:xfrm>
          <a:prstGeom prst="rightBrace">
            <a:avLst>
              <a:gd name="adj1" fmla="val 100833"/>
              <a:gd name="adj2" fmla="val 50000"/>
            </a:avLst>
          </a:prstGeom>
          <a:noFill/>
          <a:ln w="9525">
            <a:solidFill>
              <a:srgbClr val="FFFF00"/>
            </a:solidFill>
            <a:round/>
            <a:headEnd/>
            <a:tailEnd/>
          </a:ln>
        </p:spPr>
        <p:txBody>
          <a:bodyPr/>
          <a:lstStyle/>
          <a:p>
            <a:endParaRPr lang="en-US"/>
          </a:p>
        </p:txBody>
      </p:sp>
      <p:sp>
        <p:nvSpPr>
          <p:cNvPr id="313350"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971550" y="3141663"/>
            <a:ext cx="6481763" cy="3455987"/>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3100" b="1">
                <a:solidFill>
                  <a:srgbClr val="000000"/>
                </a:solidFill>
                <a:effectLst>
                  <a:outerShdw blurRad="38100" dist="38100" dir="2700000" algn="tl">
                    <a:srgbClr val="FFFFFF"/>
                  </a:outerShdw>
                </a:effectLst>
                <a:cs typeface="B Zar" pitchFamily="2" charset="-78"/>
              </a:rPr>
              <a:t>1 – چگونه اين پديده به وجود آمده است؟ </a:t>
            </a:r>
          </a:p>
          <a:p>
            <a:pPr marL="342900" indent="-342900"/>
            <a:endParaRPr lang="fa-IR" sz="3100" b="1">
              <a:solidFill>
                <a:srgbClr val="000000"/>
              </a:solidFill>
              <a:effectLst>
                <a:outerShdw blurRad="38100" dist="38100" dir="2700000" algn="tl">
                  <a:srgbClr val="FFFFFF"/>
                </a:outerShdw>
              </a:effectLst>
              <a:cs typeface="B Zar" pitchFamily="2" charset="-78"/>
            </a:endParaRPr>
          </a:p>
          <a:p>
            <a:pPr marL="342900" indent="-342900"/>
            <a:r>
              <a:rPr lang="fa-IR" sz="3100" b="1">
                <a:solidFill>
                  <a:srgbClr val="000000"/>
                </a:solidFill>
                <a:effectLst>
                  <a:outerShdw blurRad="38100" dist="38100" dir="2700000" algn="tl">
                    <a:srgbClr val="FFFFFF"/>
                  </a:outerShdw>
                </a:effectLst>
                <a:cs typeface="B Zar" pitchFamily="2" charset="-78"/>
              </a:rPr>
              <a:t>2 – علل و اسباب پيدايش آن چيست؟ </a:t>
            </a:r>
          </a:p>
          <a:p>
            <a:pPr marL="342900" indent="-342900"/>
            <a:endParaRPr lang="fa-IR" sz="3100" b="1">
              <a:solidFill>
                <a:srgbClr val="000000"/>
              </a:solidFill>
              <a:effectLst>
                <a:outerShdw blurRad="38100" dist="38100" dir="2700000" algn="tl">
                  <a:srgbClr val="FFFFFF"/>
                </a:outerShdw>
              </a:effectLst>
              <a:cs typeface="B Zar" pitchFamily="2" charset="-78"/>
            </a:endParaRPr>
          </a:p>
          <a:p>
            <a:pPr marL="342900" indent="-342900"/>
            <a:r>
              <a:rPr lang="fa-IR" sz="3100" b="1">
                <a:solidFill>
                  <a:srgbClr val="000000"/>
                </a:solidFill>
                <a:effectLst>
                  <a:outerShdw blurRad="38100" dist="38100" dir="2700000" algn="tl">
                    <a:srgbClr val="FFFFFF"/>
                  </a:outerShdw>
                </a:effectLst>
                <a:cs typeface="B Zar" pitchFamily="2" charset="-78"/>
              </a:rPr>
              <a:t> 3 -  آثار و بازتاب آن كدام است؟ </a:t>
            </a:r>
          </a:p>
          <a:p>
            <a:pPr marL="342900" indent="-342900"/>
            <a:endParaRPr lang="fa-IR" sz="3100" b="1">
              <a:solidFill>
                <a:srgbClr val="000000"/>
              </a:solidFill>
              <a:effectLst>
                <a:outerShdw blurRad="38100" dist="38100" dir="2700000" algn="tl">
                  <a:srgbClr val="FFFFFF"/>
                </a:outerShdw>
              </a:effectLst>
              <a:cs typeface="B Zar" pitchFamily="2" charset="-78"/>
            </a:endParaRPr>
          </a:p>
          <a:p>
            <a:pPr marL="342900" indent="-342900"/>
            <a:r>
              <a:rPr lang="fa-IR" sz="3100" b="1">
                <a:solidFill>
                  <a:srgbClr val="000000"/>
                </a:solidFill>
                <a:effectLst>
                  <a:outerShdw blurRad="38100" dist="38100" dir="2700000" algn="tl">
                    <a:srgbClr val="FFFFFF"/>
                  </a:outerShdw>
                </a:effectLst>
                <a:cs typeface="B Zar" pitchFamily="2" charset="-78"/>
              </a:rPr>
              <a:t>4 – آينده آن چه خواهد بود؟  و... </a:t>
            </a:r>
          </a:p>
        </p:txBody>
      </p:sp>
      <p:sp>
        <p:nvSpPr>
          <p:cNvPr id="313353" name="AutoShape 9"/>
          <p:cNvSpPr>
            <a:spLocks/>
          </p:cNvSpPr>
          <p:nvPr/>
        </p:nvSpPr>
        <p:spPr bwMode="auto">
          <a:xfrm rot="16200000" flipV="1">
            <a:off x="4032251" y="512762"/>
            <a:ext cx="215900" cy="4752975"/>
          </a:xfrm>
          <a:prstGeom prst="rightBrace">
            <a:avLst>
              <a:gd name="adj1" fmla="val 183456"/>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4371"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3/6  –  مرحله سوم   :</a:t>
            </a:r>
          </a:p>
        </p:txBody>
      </p:sp>
      <p:sp>
        <p:nvSpPr>
          <p:cNvPr id="314372"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900" b="1">
                <a:effectLst>
                  <a:outerShdw blurRad="38100" dist="38100" dir="2700000" algn="tl">
                    <a:srgbClr val="000000"/>
                  </a:outerShdw>
                </a:effectLst>
                <a:cs typeface="B Zar" pitchFamily="2" charset="-78"/>
              </a:rPr>
              <a:t>- اتخاذ استراژي تحليل</a:t>
            </a:r>
            <a:r>
              <a:rPr lang="fa-IR" sz="2400" b="1">
                <a:effectLst>
                  <a:outerShdw blurRad="38100" dist="38100" dir="2700000" algn="tl">
                    <a:srgbClr val="000000"/>
                  </a:outerShdw>
                </a:effectLst>
                <a:cs typeface="B Zar" pitchFamily="2" charset="-78"/>
              </a:rPr>
              <a:t>(</a:t>
            </a:r>
            <a:r>
              <a:rPr lang="fa-IR" sz="2200" b="1">
                <a:effectLst>
                  <a:outerShdw blurRad="38100" dist="38100" dir="2700000" algn="tl">
                    <a:srgbClr val="000000"/>
                  </a:outerShdw>
                </a:effectLst>
                <a:cs typeface="B Zar" pitchFamily="2" charset="-78"/>
              </a:rPr>
              <a:t>همان گزينش راه براي پاسخ به سؤال</a:t>
            </a:r>
            <a:r>
              <a:rPr lang="fa-IR" sz="2400" b="1">
                <a:effectLst>
                  <a:outerShdw blurRad="38100" dist="38100" dir="2700000" algn="tl">
                    <a:srgbClr val="000000"/>
                  </a:outerShdw>
                </a:effectLst>
                <a:cs typeface="B Zar" pitchFamily="2" charset="-78"/>
              </a:rPr>
              <a:t>) :</a:t>
            </a:r>
            <a:r>
              <a:rPr lang="fa-IR" sz="2400">
                <a:effectLst>
                  <a:outerShdw blurRad="38100" dist="38100" dir="2700000" algn="tl">
                    <a:srgbClr val="000000"/>
                  </a:outerShdw>
                </a:effectLst>
                <a:cs typeface="B Zar" pitchFamily="2" charset="-78"/>
              </a:rPr>
              <a:t> </a:t>
            </a:r>
            <a:endParaRPr lang="fa-IR" sz="2400" b="1">
              <a:effectLst>
                <a:outerShdw blurRad="38100" dist="38100" dir="2700000" algn="tl">
                  <a:srgbClr val="000000"/>
                </a:outerShdw>
              </a:effectLst>
              <a:cs typeface="B Zar" pitchFamily="2" charset="-78"/>
            </a:endParaRPr>
          </a:p>
        </p:txBody>
      </p:sp>
      <p:sp>
        <p:nvSpPr>
          <p:cNvPr id="314374" name="Rectangle 6">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755650" y="3860800"/>
            <a:ext cx="6697663" cy="1008063"/>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700" b="1">
                <a:solidFill>
                  <a:srgbClr val="000000"/>
                </a:solidFill>
                <a:effectLst>
                  <a:outerShdw blurRad="38100" dist="38100" dir="2700000" algn="tl">
                    <a:srgbClr val="FFFFFF"/>
                  </a:outerShdw>
                </a:effectLst>
                <a:cs typeface="B Zar" pitchFamily="2" charset="-78"/>
              </a:rPr>
              <a:t>1/3/6 –  اهميت اتخاذ استراتژي :</a:t>
            </a:r>
          </a:p>
          <a:p>
            <a:pPr marL="342900" indent="-342900"/>
            <a:r>
              <a:rPr lang="fa-IR" sz="2700" b="1">
                <a:solidFill>
                  <a:srgbClr val="000000"/>
                </a:solidFill>
                <a:effectLst>
                  <a:outerShdw blurRad="38100" dist="38100" dir="2700000" algn="tl">
                    <a:srgbClr val="FFFFFF"/>
                  </a:outerShdw>
                </a:effectLst>
                <a:cs typeface="B Zar" pitchFamily="2" charset="-78"/>
              </a:rPr>
              <a:t>                جلوي پراكندگي و ناهماهنگي را مي گيرد.</a:t>
            </a:r>
          </a:p>
        </p:txBody>
      </p:sp>
      <p:sp>
        <p:nvSpPr>
          <p:cNvPr id="314375" name="AutoShape 7"/>
          <p:cNvSpPr>
            <a:spLocks/>
          </p:cNvSpPr>
          <p:nvPr/>
        </p:nvSpPr>
        <p:spPr bwMode="auto">
          <a:xfrm rot="16200000" flipV="1">
            <a:off x="4032251" y="1089025"/>
            <a:ext cx="215900" cy="4752975"/>
          </a:xfrm>
          <a:prstGeom prst="rightBrace">
            <a:avLst>
              <a:gd name="adj1" fmla="val 183456"/>
              <a:gd name="adj2" fmla="val 50000"/>
            </a:avLst>
          </a:prstGeom>
          <a:noFill/>
          <a:ln w="9525">
            <a:solidFill>
              <a:srgbClr val="FFFF00"/>
            </a:solidFill>
            <a:round/>
            <a:headEnd/>
            <a:tailEnd/>
          </a:ln>
        </p:spPr>
        <p:txBody>
          <a:bodyPr/>
          <a:lstStyle/>
          <a:p>
            <a:endParaRPr lang="en-US"/>
          </a:p>
        </p:txBody>
      </p:sp>
      <p:cxnSp>
        <p:nvCxnSpPr>
          <p:cNvPr id="314376" name="AutoShape 8"/>
          <p:cNvCxnSpPr>
            <a:cxnSpLocks noChangeShapeType="1"/>
          </p:cNvCxnSpPr>
          <p:nvPr/>
        </p:nvCxnSpPr>
        <p:spPr bwMode="auto">
          <a:xfrm flipH="1">
            <a:off x="6372225" y="4579938"/>
            <a:ext cx="647700" cy="1587"/>
          </a:xfrm>
          <a:prstGeom prst="straightConnector1">
            <a:avLst/>
          </a:prstGeom>
          <a:noFill/>
          <a:ln w="98425">
            <a:solidFill>
              <a:srgbClr val="FF0000"/>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14376"/>
                                        </p:tgtEl>
                                        <p:attrNameLst>
                                          <p:attrName>style.visibility</p:attrName>
                                        </p:attrNameLst>
                                      </p:cBhvr>
                                      <p:to>
                                        <p:strVal val="visible"/>
                                      </p:to>
                                    </p:set>
                                    <p:animEffect transition="in" filter="circle(in)">
                                      <p:cBhvr>
                                        <p:cTn id="7" dur="2000"/>
                                        <p:tgtEl>
                                          <p:spTgt spid="314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5395"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3/6  –  مرحله سوم   :</a:t>
            </a:r>
          </a:p>
        </p:txBody>
      </p:sp>
      <p:sp>
        <p:nvSpPr>
          <p:cNvPr id="315396"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900" b="1">
                <a:effectLst>
                  <a:outerShdw blurRad="38100" dist="38100" dir="2700000" algn="tl">
                    <a:srgbClr val="000000"/>
                  </a:outerShdw>
                </a:effectLst>
                <a:cs typeface="B Zar" pitchFamily="2" charset="-78"/>
              </a:rPr>
              <a:t>2/3/6 - انواع  استراژي تحليل : </a:t>
            </a:r>
            <a:endParaRPr lang="fa-IR" sz="2400" b="1">
              <a:effectLst>
                <a:outerShdw blurRad="38100" dist="38100" dir="2700000" algn="tl">
                  <a:srgbClr val="000000"/>
                </a:outerShdw>
              </a:effectLst>
              <a:cs typeface="B Zar" pitchFamily="2" charset="-78"/>
            </a:endParaRPr>
          </a:p>
        </p:txBody>
      </p:sp>
      <p:sp>
        <p:nvSpPr>
          <p:cNvPr id="315397"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755650" y="3141663"/>
            <a:ext cx="6697663" cy="33845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2800" b="1">
                <a:solidFill>
                  <a:srgbClr val="000000"/>
                </a:solidFill>
                <a:effectLst>
                  <a:outerShdw blurRad="38100" dist="38100" dir="2700000" algn="tl">
                    <a:srgbClr val="FFFFFF"/>
                  </a:outerShdw>
                </a:effectLst>
                <a:cs typeface="B Zar" pitchFamily="2" charset="-78"/>
              </a:rPr>
              <a:t>1 – توصيفي : بسط و توضيح يك پديده سياسي در </a:t>
            </a:r>
          </a:p>
          <a:p>
            <a:pPr marL="342900" indent="-342900"/>
            <a:r>
              <a:rPr lang="fa-IR" sz="2800" b="1">
                <a:solidFill>
                  <a:srgbClr val="000000"/>
                </a:solidFill>
                <a:effectLst>
                  <a:outerShdw blurRad="38100" dist="38100" dir="2700000" algn="tl">
                    <a:srgbClr val="FFFFFF"/>
                  </a:outerShdw>
                </a:effectLst>
                <a:cs typeface="B Zar" pitchFamily="2" charset="-78"/>
              </a:rPr>
              <a:t>حالت منفرد و مستقل، جهت آگاهي به ريزه كاري ها.</a:t>
            </a:r>
          </a:p>
          <a:p>
            <a:pPr marL="342900" indent="-342900"/>
            <a:r>
              <a:rPr lang="fa-IR" sz="2800" b="1">
                <a:solidFill>
                  <a:srgbClr val="000000"/>
                </a:solidFill>
                <a:effectLst>
                  <a:outerShdw blurRad="38100" dist="38100" dir="2700000" algn="tl">
                    <a:srgbClr val="FFFFFF"/>
                  </a:outerShdw>
                </a:effectLst>
                <a:cs typeface="B Zar" pitchFamily="2" charset="-78"/>
              </a:rPr>
              <a:t>2 – تشريحي : راه يابي به درون اشياء </a:t>
            </a:r>
          </a:p>
          <a:p>
            <a:pPr marL="342900" indent="-342900"/>
            <a:r>
              <a:rPr lang="fa-IR" sz="2800" b="1">
                <a:solidFill>
                  <a:srgbClr val="000000"/>
                </a:solidFill>
                <a:effectLst>
                  <a:outerShdw blurRad="38100" dist="38100" dir="2700000" algn="tl">
                    <a:srgbClr val="FFFFFF"/>
                  </a:outerShdw>
                </a:effectLst>
                <a:cs typeface="B Zar" pitchFamily="2" charset="-78"/>
              </a:rPr>
              <a:t>3 – تاريخي(جرياني) : بررسي يك واقعه در طول</a:t>
            </a:r>
          </a:p>
          <a:p>
            <a:pPr marL="342900" indent="-342900"/>
            <a:r>
              <a:rPr lang="fa-IR" sz="2800" b="1">
                <a:solidFill>
                  <a:srgbClr val="000000"/>
                </a:solidFill>
                <a:effectLst>
                  <a:outerShdw blurRad="38100" dist="38100" dir="2700000" algn="tl">
                    <a:srgbClr val="FFFFFF"/>
                  </a:outerShdw>
                </a:effectLst>
                <a:cs typeface="B Zar" pitchFamily="2" charset="-78"/>
              </a:rPr>
              <a:t>زمان، بازگشت به عقب براي بررسي علت حادثه.</a:t>
            </a:r>
          </a:p>
          <a:p>
            <a:pPr marL="342900" indent="-342900"/>
            <a:r>
              <a:rPr lang="fa-IR" sz="2800" b="1">
                <a:solidFill>
                  <a:srgbClr val="000000"/>
                </a:solidFill>
                <a:effectLst>
                  <a:outerShdw blurRad="38100" dist="38100" dir="2700000" algn="tl">
                    <a:srgbClr val="FFFFFF"/>
                  </a:outerShdw>
                </a:effectLst>
                <a:cs typeface="B Zar" pitchFamily="2" charset="-78"/>
              </a:rPr>
              <a:t>4 – تطبيقي(مقايسه اي) بيان شباهت ها و تفاوت هاي</a:t>
            </a:r>
          </a:p>
          <a:p>
            <a:pPr marL="342900" indent="-342900"/>
            <a:r>
              <a:rPr lang="fa-IR" sz="2800" b="1">
                <a:solidFill>
                  <a:srgbClr val="000000"/>
                </a:solidFill>
                <a:effectLst>
                  <a:outerShdw blurRad="38100" dist="38100" dir="2700000" algn="tl">
                    <a:srgbClr val="FFFFFF"/>
                  </a:outerShdw>
                </a:effectLst>
                <a:cs typeface="B Zar" pitchFamily="2" charset="-78"/>
              </a:rPr>
              <a:t>پديده هاي سياسي جهت مقايسه بين آنها.</a:t>
            </a:r>
            <a:endParaRPr lang="fa-IR" sz="2800">
              <a:solidFill>
                <a:srgbClr val="000000"/>
              </a:solidFill>
              <a:cs typeface="B Zar" pitchFamily="2" charset="-78"/>
            </a:endParaRPr>
          </a:p>
        </p:txBody>
      </p:sp>
      <p:sp>
        <p:nvSpPr>
          <p:cNvPr id="315398" name="AutoShape 6"/>
          <p:cNvSpPr>
            <a:spLocks/>
          </p:cNvSpPr>
          <p:nvPr/>
        </p:nvSpPr>
        <p:spPr bwMode="auto">
          <a:xfrm rot="16200000" flipV="1">
            <a:off x="3996532" y="116681"/>
            <a:ext cx="215900" cy="5545137"/>
          </a:xfrm>
          <a:prstGeom prst="rightBrace">
            <a:avLst>
              <a:gd name="adj1" fmla="val 214032"/>
              <a:gd name="adj2" fmla="val 50000"/>
            </a:avLst>
          </a:prstGeom>
          <a:noFill/>
          <a:ln w="9525">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6419"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3/6  –  مرحله سوم   :</a:t>
            </a:r>
          </a:p>
        </p:txBody>
      </p:sp>
      <p:sp>
        <p:nvSpPr>
          <p:cNvPr id="316420"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r>
              <a:rPr lang="fa-IR" sz="2900" b="1">
                <a:effectLst>
                  <a:outerShdw blurRad="38100" dist="38100" dir="2700000" algn="tl">
                    <a:srgbClr val="000000"/>
                  </a:outerShdw>
                </a:effectLst>
                <a:cs typeface="B Zar" pitchFamily="2" charset="-78"/>
              </a:rPr>
              <a:t>2/3/6 - انواع  استراژي تحليل : </a:t>
            </a:r>
            <a:endParaRPr lang="fa-IR" sz="2400" b="1">
              <a:effectLst>
                <a:outerShdw blurRad="38100" dist="38100" dir="2700000" algn="tl">
                  <a:srgbClr val="000000"/>
                </a:outerShdw>
              </a:effectLst>
              <a:cs typeface="B Zar" pitchFamily="2" charset="-78"/>
            </a:endParaRPr>
          </a:p>
        </p:txBody>
      </p:sp>
      <p:sp>
        <p:nvSpPr>
          <p:cNvPr id="316421" name="Rectangle 5">
            <a:hlinkClick r:id="rId3" action="ppaction://hlinksldjump" highlightClick="1">
              <a:snd r:embed="rId4" name="arrow.wav" builtIn="1"/>
            </a:hlinkClick>
            <a:hlinkHover r:id="" action="ppaction://noaction" highlightClick="1">
              <a:snd r:embed="rId5" name="click.wav" builtIn="1"/>
            </a:hlinkHover>
          </p:cNvPr>
          <p:cNvSpPr>
            <a:spLocks noChangeArrowheads="1"/>
          </p:cNvSpPr>
          <p:nvPr/>
        </p:nvSpPr>
        <p:spPr bwMode="auto">
          <a:xfrm>
            <a:off x="755650" y="3141663"/>
            <a:ext cx="6697663" cy="3384550"/>
          </a:xfrm>
          <a:prstGeom prst="rect">
            <a:avLst/>
          </a:prstGeom>
          <a:gradFill rotWithShape="1">
            <a:gsLst>
              <a:gs pos="0">
                <a:srgbClr val="FF0000"/>
              </a:gs>
              <a:gs pos="50000">
                <a:schemeClr val="tx2"/>
              </a:gs>
              <a:gs pos="100000">
                <a:srgbClr val="FF0000"/>
              </a:gs>
            </a:gsLst>
            <a:lin ang="5400000" scaled="1"/>
          </a:gradFill>
          <a:ln w="38100">
            <a:solidFill>
              <a:schemeClr val="tx1"/>
            </a:solidFill>
            <a:miter lim="800000"/>
            <a:headEnd/>
            <a:tailEnd/>
          </a:ln>
          <a:effectLst>
            <a:outerShdw dist="107763" dir="18900000" algn="ctr" rotWithShape="0">
              <a:schemeClr val="bg2">
                <a:alpha val="50000"/>
              </a:schemeClr>
            </a:outerShdw>
          </a:effectLst>
        </p:spPr>
        <p:txBody>
          <a:bodyPr wrap="none" anchor="ctr"/>
          <a:lstStyle/>
          <a:p>
            <a:pPr marL="342900" indent="-342900"/>
            <a:r>
              <a:rPr lang="fa-IR" sz="3000" b="1">
                <a:solidFill>
                  <a:srgbClr val="000000"/>
                </a:solidFill>
                <a:effectLst>
                  <a:outerShdw blurRad="38100" dist="38100" dir="2700000" algn="tl">
                    <a:srgbClr val="FFFFFF"/>
                  </a:outerShdw>
                </a:effectLst>
                <a:cs typeface="B Zar" pitchFamily="2" charset="-78"/>
              </a:rPr>
              <a:t>5 – سيستمي</a:t>
            </a:r>
          </a:p>
          <a:p>
            <a:pPr marL="342900" indent="-342900"/>
            <a:endParaRPr lang="fa-IR" sz="3000" b="1">
              <a:solidFill>
                <a:srgbClr val="000000"/>
              </a:solidFill>
              <a:effectLst>
                <a:outerShdw blurRad="38100" dist="38100" dir="2700000" algn="tl">
                  <a:srgbClr val="FFFFFF"/>
                </a:outerShdw>
              </a:effectLst>
              <a:cs typeface="B Zar" pitchFamily="2" charset="-78"/>
            </a:endParaRPr>
          </a:p>
          <a:p>
            <a:pPr marL="342900" indent="-342900"/>
            <a:r>
              <a:rPr lang="en-US" sz="3000" b="1">
                <a:solidFill>
                  <a:srgbClr val="000000"/>
                </a:solidFill>
                <a:effectLst>
                  <a:outerShdw blurRad="38100" dist="38100" dir="2700000" algn="tl">
                    <a:srgbClr val="FFFFFF"/>
                  </a:outerShdw>
                </a:effectLst>
                <a:cs typeface="B Zar" pitchFamily="2" charset="-78"/>
              </a:rPr>
              <a:t>Out  Put</a:t>
            </a:r>
            <a:r>
              <a:rPr lang="fa-IR" sz="3000" b="1">
                <a:solidFill>
                  <a:srgbClr val="000000"/>
                </a:solidFill>
                <a:effectLst>
                  <a:outerShdw blurRad="38100" dist="38100" dir="2700000" algn="tl">
                    <a:srgbClr val="FFFFFF"/>
                  </a:outerShdw>
                </a:effectLst>
                <a:cs typeface="B Zar" pitchFamily="2" charset="-78"/>
              </a:rPr>
              <a:t> </a:t>
            </a:r>
            <a:r>
              <a:rPr lang="en-GB" sz="3000" b="1">
                <a:solidFill>
                  <a:srgbClr val="000000"/>
                </a:solidFill>
                <a:effectLst>
                  <a:outerShdw blurRad="38100" dist="38100" dir="2700000" algn="tl">
                    <a:srgbClr val="FFFFFF"/>
                  </a:outerShdw>
                </a:effectLst>
                <a:cs typeface="B Zar" pitchFamily="2" charset="-78"/>
              </a:rPr>
              <a:t>    </a:t>
            </a:r>
            <a:r>
              <a:rPr lang="fa-IR" sz="3000" b="1">
                <a:solidFill>
                  <a:srgbClr val="000000"/>
                </a:solidFill>
                <a:effectLst>
                  <a:outerShdw blurRad="38100" dist="38100" dir="2700000" algn="tl">
                    <a:srgbClr val="FFFFFF"/>
                  </a:outerShdw>
                </a:effectLst>
                <a:cs typeface="B Zar" pitchFamily="2" charset="-78"/>
              </a:rPr>
              <a:t>        </a:t>
            </a:r>
            <a:r>
              <a:rPr lang="en-GB" sz="3000" b="1">
                <a:solidFill>
                  <a:srgbClr val="000000"/>
                </a:solidFill>
                <a:effectLst>
                  <a:outerShdw blurRad="38100" dist="38100" dir="2700000" algn="tl">
                    <a:srgbClr val="FFFFFF"/>
                  </a:outerShdw>
                </a:effectLst>
                <a:cs typeface="B Zar" pitchFamily="2" charset="-78"/>
              </a:rPr>
              <a:t>Black Box</a:t>
            </a:r>
            <a:r>
              <a:rPr lang="fa-IR" sz="3000" b="1">
                <a:solidFill>
                  <a:srgbClr val="000000"/>
                </a:solidFill>
                <a:effectLst>
                  <a:outerShdw blurRad="38100" dist="38100" dir="2700000" algn="tl">
                    <a:srgbClr val="FFFFFF"/>
                  </a:outerShdw>
                </a:effectLst>
                <a:cs typeface="B Zar" pitchFamily="2" charset="-78"/>
              </a:rPr>
              <a:t>  </a:t>
            </a:r>
            <a:r>
              <a:rPr lang="en-GB" sz="3000" b="1">
                <a:solidFill>
                  <a:srgbClr val="000000"/>
                </a:solidFill>
                <a:effectLst>
                  <a:outerShdw blurRad="38100" dist="38100" dir="2700000" algn="tl">
                    <a:srgbClr val="FFFFFF"/>
                  </a:outerShdw>
                </a:effectLst>
                <a:cs typeface="B Zar" pitchFamily="2" charset="-78"/>
              </a:rPr>
              <a:t> </a:t>
            </a:r>
            <a:r>
              <a:rPr lang="fa-IR" sz="3000" b="1">
                <a:solidFill>
                  <a:srgbClr val="000000"/>
                </a:solidFill>
                <a:effectLst>
                  <a:outerShdw blurRad="38100" dist="38100" dir="2700000" algn="tl">
                    <a:srgbClr val="FFFFFF"/>
                  </a:outerShdw>
                </a:effectLst>
                <a:cs typeface="B Zar" pitchFamily="2" charset="-78"/>
              </a:rPr>
              <a:t>        </a:t>
            </a:r>
            <a:r>
              <a:rPr lang="en-US" sz="3000" b="1">
                <a:solidFill>
                  <a:srgbClr val="000000"/>
                </a:solidFill>
                <a:effectLst>
                  <a:outerShdw blurRad="38100" dist="38100" dir="2700000" algn="tl">
                    <a:srgbClr val="FFFFFF"/>
                  </a:outerShdw>
                </a:effectLst>
                <a:cs typeface="B Zar" pitchFamily="2" charset="-78"/>
              </a:rPr>
              <a:t>In Put</a:t>
            </a:r>
            <a:r>
              <a:rPr lang="fa-IR" sz="3000" b="1">
                <a:solidFill>
                  <a:srgbClr val="000000"/>
                </a:solidFill>
                <a:effectLst>
                  <a:outerShdw blurRad="38100" dist="38100" dir="2700000" algn="tl">
                    <a:srgbClr val="FFFFFF"/>
                  </a:outerShdw>
                </a:effectLst>
                <a:cs typeface="B Zar" pitchFamily="2" charset="-78"/>
              </a:rPr>
              <a:t>  </a:t>
            </a:r>
          </a:p>
          <a:p>
            <a:pPr marL="342900" indent="-342900"/>
            <a:r>
              <a:rPr lang="fa-IR" sz="3000" b="1">
                <a:solidFill>
                  <a:srgbClr val="000000"/>
                </a:solidFill>
                <a:effectLst>
                  <a:outerShdw blurRad="38100" dist="38100" dir="2700000" algn="tl">
                    <a:srgbClr val="FFFFFF"/>
                  </a:outerShdw>
                </a:effectLst>
                <a:cs typeface="B Zar" pitchFamily="2" charset="-78"/>
              </a:rPr>
              <a:t>                                                    </a:t>
            </a:r>
          </a:p>
          <a:p>
            <a:pPr marL="342900" indent="-342900"/>
            <a:r>
              <a:rPr lang="fa-IR" sz="3000" b="1">
                <a:solidFill>
                  <a:srgbClr val="000000"/>
                </a:solidFill>
                <a:effectLst>
                  <a:outerShdw blurRad="38100" dist="38100" dir="2700000" algn="tl">
                    <a:srgbClr val="FFFFFF"/>
                  </a:outerShdw>
                </a:effectLst>
                <a:cs typeface="B Zar" pitchFamily="2" charset="-78"/>
              </a:rPr>
              <a:t>                              </a:t>
            </a:r>
            <a:r>
              <a:rPr lang="en-US" sz="3000" b="1">
                <a:solidFill>
                  <a:srgbClr val="000000"/>
                </a:solidFill>
                <a:effectLst>
                  <a:outerShdw blurRad="38100" dist="38100" dir="2700000" algn="tl">
                    <a:srgbClr val="FFFFFF"/>
                  </a:outerShdw>
                </a:effectLst>
                <a:cs typeface="B Zar" pitchFamily="2" charset="-78"/>
              </a:rPr>
              <a:t>Feed Back</a:t>
            </a:r>
            <a:endParaRPr lang="en-US" sz="3000">
              <a:solidFill>
                <a:srgbClr val="000000"/>
              </a:solidFill>
              <a:cs typeface="B Zar" pitchFamily="2" charset="-78"/>
            </a:endParaRPr>
          </a:p>
          <a:p>
            <a:pPr marL="342900" indent="-342900"/>
            <a:endParaRPr lang="en-US" sz="3000">
              <a:solidFill>
                <a:srgbClr val="000000"/>
              </a:solidFill>
              <a:cs typeface="B Zar" pitchFamily="2" charset="-78"/>
            </a:endParaRPr>
          </a:p>
          <a:p>
            <a:pPr marL="342900" indent="-342900"/>
            <a:endParaRPr lang="fa-IR" sz="3000">
              <a:solidFill>
                <a:srgbClr val="000000"/>
              </a:solidFill>
              <a:cs typeface="B Zar" pitchFamily="2" charset="-78"/>
            </a:endParaRPr>
          </a:p>
        </p:txBody>
      </p:sp>
      <p:sp>
        <p:nvSpPr>
          <p:cNvPr id="316422" name="AutoShape 6"/>
          <p:cNvSpPr>
            <a:spLocks/>
          </p:cNvSpPr>
          <p:nvPr/>
        </p:nvSpPr>
        <p:spPr bwMode="auto">
          <a:xfrm rot="16200000" flipV="1">
            <a:off x="3996532" y="116681"/>
            <a:ext cx="215900" cy="5545137"/>
          </a:xfrm>
          <a:prstGeom prst="rightBrace">
            <a:avLst>
              <a:gd name="adj1" fmla="val 214032"/>
              <a:gd name="adj2" fmla="val 50000"/>
            </a:avLst>
          </a:prstGeom>
          <a:noFill/>
          <a:ln w="9525">
            <a:solidFill>
              <a:srgbClr val="FFFF00"/>
            </a:solidFill>
            <a:round/>
            <a:headEnd/>
            <a:tailEnd/>
          </a:ln>
        </p:spPr>
        <p:txBody>
          <a:bodyPr/>
          <a:lstStyle/>
          <a:p>
            <a:endParaRPr lang="en-US"/>
          </a:p>
        </p:txBody>
      </p:sp>
      <p:sp>
        <p:nvSpPr>
          <p:cNvPr id="316423" name="Arc 7"/>
          <p:cNvSpPr>
            <a:spLocks/>
          </p:cNvSpPr>
          <p:nvPr/>
        </p:nvSpPr>
        <p:spPr bwMode="auto">
          <a:xfrm rot="10578458">
            <a:off x="1763713" y="4508500"/>
            <a:ext cx="4321175" cy="1441450"/>
          </a:xfrm>
          <a:custGeom>
            <a:avLst/>
            <a:gdLst>
              <a:gd name="G0" fmla="+- 21388 0 0"/>
              <a:gd name="G1" fmla="+- 21600 0 0"/>
              <a:gd name="G2" fmla="+- 21600 0 0"/>
              <a:gd name="T0" fmla="*/ 0 w 42988"/>
              <a:gd name="T1" fmla="*/ 18581 h 23054"/>
              <a:gd name="T2" fmla="*/ 42939 w 42988"/>
              <a:gd name="T3" fmla="*/ 23054 h 23054"/>
              <a:gd name="T4" fmla="*/ 21388 w 42988"/>
              <a:gd name="T5" fmla="*/ 21600 h 23054"/>
            </a:gdLst>
            <a:ahLst/>
            <a:cxnLst>
              <a:cxn ang="0">
                <a:pos x="T0" y="T1"/>
              </a:cxn>
              <a:cxn ang="0">
                <a:pos x="T2" y="T3"/>
              </a:cxn>
              <a:cxn ang="0">
                <a:pos x="T4" y="T5"/>
              </a:cxn>
            </a:cxnLst>
            <a:rect l="0" t="0" r="r" b="b"/>
            <a:pathLst>
              <a:path w="42988" h="23054" fill="none" extrusionOk="0">
                <a:moveTo>
                  <a:pt x="0" y="18581"/>
                </a:moveTo>
                <a:cubicBezTo>
                  <a:pt x="1504" y="7923"/>
                  <a:pt x="10625" y="-1"/>
                  <a:pt x="21388" y="0"/>
                </a:cubicBezTo>
                <a:cubicBezTo>
                  <a:pt x="33317" y="0"/>
                  <a:pt x="42988" y="9670"/>
                  <a:pt x="42988" y="21600"/>
                </a:cubicBezTo>
                <a:cubicBezTo>
                  <a:pt x="42988" y="22085"/>
                  <a:pt x="42971" y="22570"/>
                  <a:pt x="42939" y="23054"/>
                </a:cubicBezTo>
              </a:path>
              <a:path w="42988" h="23054" stroke="0" extrusionOk="0">
                <a:moveTo>
                  <a:pt x="0" y="18581"/>
                </a:moveTo>
                <a:cubicBezTo>
                  <a:pt x="1504" y="7923"/>
                  <a:pt x="10625" y="-1"/>
                  <a:pt x="21388" y="0"/>
                </a:cubicBezTo>
                <a:cubicBezTo>
                  <a:pt x="33317" y="0"/>
                  <a:pt x="42988" y="9670"/>
                  <a:pt x="42988" y="21600"/>
                </a:cubicBezTo>
                <a:cubicBezTo>
                  <a:pt x="42988" y="22085"/>
                  <a:pt x="42971" y="22570"/>
                  <a:pt x="42939" y="23054"/>
                </a:cubicBezTo>
                <a:lnTo>
                  <a:pt x="21388" y="21600"/>
                </a:lnTo>
                <a:close/>
              </a:path>
            </a:pathLst>
          </a:custGeom>
          <a:noFill/>
          <a:ln w="9525">
            <a:solidFill>
              <a:srgbClr val="000000"/>
            </a:solidFill>
            <a:round/>
            <a:headEnd/>
            <a:tailEnd type="triangle" w="med" len="med"/>
          </a:ln>
        </p:spPr>
        <p:txBody>
          <a:bodyPr/>
          <a:lstStyle/>
          <a:p>
            <a:endParaRPr lang="en-US"/>
          </a:p>
        </p:txBody>
      </p:sp>
      <p:cxnSp>
        <p:nvCxnSpPr>
          <p:cNvPr id="316424" name="AutoShape 8"/>
          <p:cNvCxnSpPr>
            <a:cxnSpLocks noChangeShapeType="1"/>
          </p:cNvCxnSpPr>
          <p:nvPr/>
        </p:nvCxnSpPr>
        <p:spPr bwMode="auto">
          <a:xfrm>
            <a:off x="1979613" y="4365625"/>
            <a:ext cx="720725" cy="0"/>
          </a:xfrm>
          <a:prstGeom prst="straightConnector1">
            <a:avLst/>
          </a:prstGeom>
          <a:noFill/>
          <a:ln w="98425">
            <a:solidFill>
              <a:srgbClr val="00FF00"/>
            </a:solidFill>
            <a:round/>
            <a:headEnd/>
            <a:tailEnd type="triangle" w="med" len="med"/>
          </a:ln>
          <a:effectLst/>
        </p:spPr>
      </p:cxnSp>
      <p:cxnSp>
        <p:nvCxnSpPr>
          <p:cNvPr id="316425" name="AutoShape 9"/>
          <p:cNvCxnSpPr>
            <a:cxnSpLocks noChangeShapeType="1"/>
          </p:cNvCxnSpPr>
          <p:nvPr/>
        </p:nvCxnSpPr>
        <p:spPr bwMode="auto">
          <a:xfrm>
            <a:off x="4930775" y="4365625"/>
            <a:ext cx="720725" cy="0"/>
          </a:xfrm>
          <a:prstGeom prst="straightConnector1">
            <a:avLst/>
          </a:prstGeom>
          <a:noFill/>
          <a:ln w="98425">
            <a:solidFill>
              <a:srgbClr val="00FF00"/>
            </a:solidFill>
            <a:round/>
            <a:headEnd/>
            <a:tailEnd type="triangle" w="med" len="med"/>
          </a:ln>
          <a:effectLst/>
        </p:spPr>
      </p:cxnSp>
      <p:sp>
        <p:nvSpPr>
          <p:cNvPr id="316426" name="Text Box 10"/>
          <p:cNvSpPr txBox="1">
            <a:spLocks noChangeArrowheads="1"/>
          </p:cNvSpPr>
          <p:nvPr/>
        </p:nvSpPr>
        <p:spPr bwMode="auto">
          <a:xfrm>
            <a:off x="5003800" y="5688013"/>
            <a:ext cx="2376488" cy="549275"/>
          </a:xfrm>
          <a:prstGeom prst="rect">
            <a:avLst/>
          </a:prstGeom>
          <a:noFill/>
          <a:ln w="9525">
            <a:noFill/>
            <a:miter lim="800000"/>
            <a:headEnd/>
            <a:tailEnd/>
          </a:ln>
          <a:effectLst/>
        </p:spPr>
        <p:txBody>
          <a:bodyPr>
            <a:spAutoFit/>
          </a:bodyPr>
          <a:lstStyle/>
          <a:p>
            <a:pPr>
              <a:spcBef>
                <a:spcPct val="50000"/>
              </a:spcBef>
            </a:pPr>
            <a:r>
              <a:rPr lang="en-GB" sz="3000" b="1">
                <a:solidFill>
                  <a:srgbClr val="FFFF66"/>
                </a:solidFill>
              </a:rPr>
              <a:t>Enivirament</a:t>
            </a:r>
            <a:endParaRPr lang="en-US" sz="3000" b="1">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16424"/>
                                        </p:tgtEl>
                                        <p:attrNameLst>
                                          <p:attrName>style.visibility</p:attrName>
                                        </p:attrNameLst>
                                      </p:cBhvr>
                                      <p:to>
                                        <p:strVal val="visible"/>
                                      </p:to>
                                    </p:set>
                                    <p:animEffect transition="in" filter="circle(in)">
                                      <p:cBhvr>
                                        <p:cTn id="7" dur="2000"/>
                                        <p:tgtEl>
                                          <p:spTgt spid="316424"/>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16425"/>
                                        </p:tgtEl>
                                        <p:attrNameLst>
                                          <p:attrName>style.visibility</p:attrName>
                                        </p:attrNameLst>
                                      </p:cBhvr>
                                      <p:to>
                                        <p:strVal val="visible"/>
                                      </p:to>
                                    </p:set>
                                    <p:animEffect transition="in" filter="circle(in)">
                                      <p:cBhvr>
                                        <p:cTn id="11" dur="2000"/>
                                        <p:tgtEl>
                                          <p:spTgt spid="3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457200" y="274638"/>
            <a:ext cx="8229600" cy="1143000"/>
          </a:xfrm>
          <a:solidFill>
            <a:schemeClr val="folHlink"/>
          </a:solidFill>
          <a:ln/>
        </p:spPr>
        <p:txBody>
          <a:bodyPr/>
          <a:lstStyle/>
          <a:p>
            <a:pPr algn="r"/>
            <a:r>
              <a:rPr lang="fa-IR" b="1">
                <a:solidFill>
                  <a:srgbClr val="000000"/>
                </a:solidFill>
                <a:effectLst>
                  <a:outerShdw blurRad="38100" dist="38100" dir="2700000" algn="tl">
                    <a:srgbClr val="FFFFFF"/>
                  </a:outerShdw>
                </a:effectLst>
                <a:cs typeface="B Titr" pitchFamily="2" charset="-78"/>
              </a:rPr>
              <a:t>6 .   </a:t>
            </a:r>
            <a:r>
              <a:rPr lang="fa-IR" sz="4200" b="1">
                <a:solidFill>
                  <a:srgbClr val="000000"/>
                </a:solidFill>
                <a:effectLst>
                  <a:outerShdw blurRad="38100" dist="38100" dir="2700000" algn="tl">
                    <a:srgbClr val="FFFFFF"/>
                  </a:outerShdw>
                </a:effectLst>
                <a:cs typeface="B Titr" pitchFamily="2" charset="-78"/>
              </a:rPr>
              <a:t>مراحل تحليل پديده سياسي  </a:t>
            </a:r>
            <a:endParaRPr lang="en-US" sz="4200" b="1">
              <a:solidFill>
                <a:srgbClr val="000000"/>
              </a:solidFill>
              <a:effectLst>
                <a:outerShdw blurRad="38100" dist="38100" dir="2700000" algn="tl">
                  <a:srgbClr val="FFFFFF"/>
                </a:outerShdw>
              </a:effectLst>
              <a:cs typeface="B Titr" pitchFamily="2" charset="-78"/>
            </a:endParaRPr>
          </a:p>
        </p:txBody>
      </p:sp>
      <p:sp>
        <p:nvSpPr>
          <p:cNvPr id="317443" name="Rectangle 3"/>
          <p:cNvSpPr>
            <a:spLocks noGrp="1" noChangeArrowheads="1"/>
          </p:cNvSpPr>
          <p:nvPr>
            <p:ph type="body" idx="1"/>
          </p:nvPr>
        </p:nvSpPr>
        <p:spPr>
          <a:xfrm>
            <a:off x="457200" y="1600200"/>
            <a:ext cx="8229600" cy="676275"/>
          </a:xfrm>
          <a:solidFill>
            <a:schemeClr val="accent1"/>
          </a:solidFill>
          <a:ln>
            <a:solidFill>
              <a:schemeClr val="accent1"/>
            </a:solidFill>
          </a:ln>
        </p:spPr>
        <p:txBody>
          <a:bodyPr/>
          <a:lstStyle/>
          <a:p>
            <a:pPr>
              <a:lnSpc>
                <a:spcPct val="80000"/>
              </a:lnSpc>
            </a:pPr>
            <a:r>
              <a:rPr lang="fa-IR" sz="3600" b="1">
                <a:cs typeface="B Zar" pitchFamily="2" charset="-78"/>
              </a:rPr>
              <a:t>4/6  –  مرحله چهارم  :</a:t>
            </a:r>
          </a:p>
        </p:txBody>
      </p:sp>
      <p:sp>
        <p:nvSpPr>
          <p:cNvPr id="317444" name="Rectangle 4"/>
          <p:cNvSpPr>
            <a:spLocks noChangeArrowheads="1"/>
          </p:cNvSpPr>
          <p:nvPr/>
        </p:nvSpPr>
        <p:spPr bwMode="auto">
          <a:xfrm>
            <a:off x="457200" y="2276475"/>
            <a:ext cx="7643813" cy="4392613"/>
          </a:xfrm>
          <a:prstGeom prst="rect">
            <a:avLst/>
          </a:prstGeom>
          <a:solidFill>
            <a:schemeClr val="accent1"/>
          </a:solidFill>
          <a:ln w="9525">
            <a:solidFill>
              <a:schemeClr val="accent1"/>
            </a:solidFill>
            <a:miter lim="800000"/>
            <a:headEnd/>
            <a:tailEnd/>
          </a:ln>
          <a:effectLst/>
        </p:spPr>
        <p:txBody>
          <a:bodyPr/>
          <a:lstStyle/>
          <a:p>
            <a:pPr marL="342900" indent="-342900">
              <a:spcBef>
                <a:spcPct val="20000"/>
              </a:spcBef>
              <a:buClr>
                <a:schemeClr val="hlink"/>
              </a:buClr>
              <a:buSzPct val="90000"/>
              <a:buFont typeface="Wingdings" pitchFamily="2" charset="2"/>
              <a:buBlip>
                <a:blip r:embed="rId2"/>
              </a:buBlip>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1/4/6 –   جمع بندي كليه فعاليتهاي ذهني و اتخاذ تصميم براي رسيدن به نتيجه نهايي.</a:t>
            </a:r>
          </a:p>
          <a:p>
            <a:pPr marL="342900" indent="-342900">
              <a:spcBef>
                <a:spcPct val="20000"/>
              </a:spcBef>
              <a:buClr>
                <a:schemeClr val="hlink"/>
              </a:buClr>
              <a:buSzPct val="90000"/>
              <a:buFont typeface="Wingdings" pitchFamily="2" charset="2"/>
              <a:buBlip>
                <a:blip r:embed="rId2"/>
              </a:buBlip>
            </a:pP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r>
              <a:rPr lang="fa-IR" sz="3300" b="1">
                <a:effectLst>
                  <a:outerShdw blurRad="38100" dist="38100" dir="2700000" algn="tl">
                    <a:srgbClr val="000000"/>
                  </a:outerShdw>
                </a:effectLst>
                <a:cs typeface="B Zar" pitchFamily="2" charset="-78"/>
              </a:rPr>
              <a:t>2/4/6 –  جمع بندي يعني عصاره گيري يعني با مطالعه آن تحليل، چكيده تحليل عايد خواننده گردد.</a:t>
            </a:r>
            <a:r>
              <a:rPr lang="en-US" sz="3300" b="1">
                <a:effectLst>
                  <a:outerShdw blurRad="38100" dist="38100" dir="2700000" algn="tl">
                    <a:srgbClr val="000000"/>
                  </a:outerShdw>
                </a:effectLst>
                <a:cs typeface="B Zar" pitchFamily="2" charset="-78"/>
              </a:rPr>
              <a:t> </a:t>
            </a:r>
            <a:endParaRPr lang="fa-IR" sz="3300" b="1">
              <a:effectLst>
                <a:outerShdw blurRad="38100" dist="38100" dir="2700000" algn="tl">
                  <a:srgbClr val="000000"/>
                </a:outerShdw>
              </a:effectLst>
              <a:cs typeface="B Zar" pitchFamily="2" charset="-78"/>
            </a:endParaRPr>
          </a:p>
          <a:p>
            <a:pPr marL="342900" indent="-342900">
              <a:spcBef>
                <a:spcPct val="20000"/>
              </a:spcBef>
              <a:buClr>
                <a:schemeClr val="hlink"/>
              </a:buClr>
              <a:buSzPct val="90000"/>
              <a:buFont typeface="Wingdings" pitchFamily="2" charset="2"/>
              <a:buBlip>
                <a:blip r:embed="rId2"/>
              </a:buBlip>
            </a:pPr>
            <a:endParaRPr lang="fa-IR" sz="3300" b="1">
              <a:effectLst>
                <a:outerShdw blurRad="38100" dist="38100" dir="2700000" algn="tl">
                  <a:srgbClr val="000000"/>
                </a:outerShdw>
              </a:effectLst>
              <a:cs typeface="B Za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1648</TotalTime>
  <Words>5478</Words>
  <Application>Microsoft PowerPoint</Application>
  <PresentationFormat>On-screen Show (4:3)</PresentationFormat>
  <Paragraphs>753</Paragraphs>
  <Slides>100</Slides>
  <Notes>6</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100</vt:i4>
      </vt:variant>
    </vt:vector>
  </HeadingPairs>
  <TitlesOfParts>
    <vt:vector size="108" baseType="lpstr">
      <vt:lpstr>Arial</vt:lpstr>
      <vt:lpstr>Times New Roman</vt:lpstr>
      <vt:lpstr>Wingdings</vt:lpstr>
      <vt:lpstr>B Titr</vt:lpstr>
      <vt:lpstr>Arial Black</vt:lpstr>
      <vt:lpstr>B Zar</vt:lpstr>
      <vt:lpstr>Tahoma</vt:lpstr>
      <vt:lpstr>Beam</vt:lpstr>
      <vt:lpstr>Slide 1</vt:lpstr>
      <vt:lpstr>Slide 2</vt:lpstr>
      <vt:lpstr>Slide 3</vt:lpstr>
      <vt:lpstr>شناسنامه درس</vt:lpstr>
      <vt:lpstr>هدفهای دقیق یادگیری</vt:lpstr>
      <vt:lpstr>فهرست مطالب</vt:lpstr>
      <vt:lpstr>فهرست مطالب</vt:lpstr>
      <vt:lpstr>فهرست مطالب</vt:lpstr>
      <vt:lpstr>فهرست مطالب</vt:lpstr>
      <vt:lpstr>فهرست مطالب</vt:lpstr>
      <vt:lpstr>Slide 11</vt:lpstr>
      <vt:lpstr>1 .  اهميت تحليل سياسي</vt:lpstr>
      <vt:lpstr>1 .  اهميت تحليل سياسي</vt:lpstr>
      <vt:lpstr>1 .  اهميت تحليل سياسي</vt:lpstr>
      <vt:lpstr>Slide 15</vt:lpstr>
      <vt:lpstr>2 .  اهداف در تحليل سياسي</vt:lpstr>
      <vt:lpstr>Slide 17</vt:lpstr>
      <vt:lpstr>3 .  فايده تحليل سياسي</vt:lpstr>
      <vt:lpstr>Slide 19</vt:lpstr>
      <vt:lpstr>4 .  موانع و مشكلات تحليل سياسي</vt:lpstr>
      <vt:lpstr>Slide 21</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تو مو  می بینی و او پیچش مو تو ابرو،  او اشارتهای ابرو چرخ با این اختران نغز و خوش و زیباستی صورتی در زیر دارد آنچه در بالاستی صورت زیرین اگر با نردبان معرفت رود بالا همی با اصل خویش یکتاستی  این سخن را در نیابد هیچ فهم ظاهری گر ابونصرستي  و گر،  بوعلی سیناستی </vt:lpstr>
      <vt:lpstr>5 .  بررسي مفاهيم </vt:lpstr>
      <vt:lpstr>5 .  بررسي مفاهيم</vt:lpstr>
      <vt:lpstr>5 .  بررسي مفاهيم </vt:lpstr>
      <vt:lpstr>5 .  بررسي مفاهيم</vt:lpstr>
      <vt:lpstr>5 .  بررسي مفاهيم</vt:lpstr>
      <vt:lpstr>5 .  بررسي مفاهيم</vt:lpstr>
      <vt:lpstr>5 .  بررسي مفاهيم</vt:lpstr>
      <vt:lpstr>5 .  بررسي مفاهيم</vt:lpstr>
      <vt:lpstr>5 .  بررسي مفاهيم</vt:lpstr>
      <vt:lpstr>5 .  بررسي مفاهيم</vt:lpstr>
      <vt:lpstr>5 .  بررسي مفاهيم</vt:lpstr>
      <vt:lpstr>5 .  بررسي مفاهيم </vt:lpstr>
      <vt:lpstr>5 .  بررسي مفاهيم </vt:lpstr>
      <vt:lpstr>5 .  بررسي مفاهيم </vt:lpstr>
      <vt:lpstr>5 .  بررسي مفاهيم </vt:lpstr>
      <vt:lpstr>Slide 47</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5 .  بررسي مفاهيم </vt:lpstr>
      <vt:lpstr>Slide 92</vt:lpstr>
      <vt:lpstr>6 .   مراحل تحليل پديده سياسي  </vt:lpstr>
      <vt:lpstr>6 .   مراحل تحليل پديده سياسي  </vt:lpstr>
      <vt:lpstr>6 .   مراحل تحليل پديده سياسي  </vt:lpstr>
      <vt:lpstr>6 .   مراحل تحليل پديده سياسي  </vt:lpstr>
      <vt:lpstr>6 .   مراحل تحليل پديده سياسي  </vt:lpstr>
      <vt:lpstr>6 .   مراحل تحليل پديده سياسي  </vt:lpstr>
      <vt:lpstr>6 .   مراحل تحليل پديده سياسي  </vt:lpstr>
      <vt:lpstr>Slide 100</vt:lpstr>
    </vt:vector>
  </TitlesOfParts>
  <Company>HamiSoft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OFOGH</dc:creator>
  <cp:lastModifiedBy>mr.Ahmadi</cp:lastModifiedBy>
  <cp:revision>316</cp:revision>
  <cp:lastPrinted>1601-01-01T00:00:00Z</cp:lastPrinted>
  <dcterms:created xsi:type="dcterms:W3CDTF">2009-12-02T08:08:35Z</dcterms:created>
  <dcterms:modified xsi:type="dcterms:W3CDTF">2016-01-19T17:28:26Z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