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7"/>
  </p:notesMasterIdLst>
  <p:handoutMasterIdLst>
    <p:handoutMasterId r:id="rId138"/>
  </p:handoutMasterIdLst>
  <p:sldIdLst>
    <p:sldId id="383" r:id="rId2"/>
    <p:sldId id="382" r:id="rId3"/>
    <p:sldId id="385" r:id="rId4"/>
    <p:sldId id="386" r:id="rId5"/>
    <p:sldId id="257" r:id="rId6"/>
    <p:sldId id="354" r:id="rId7"/>
    <p:sldId id="324" r:id="rId8"/>
    <p:sldId id="408" r:id="rId9"/>
    <p:sldId id="409" r:id="rId10"/>
    <p:sldId id="355" r:id="rId11"/>
    <p:sldId id="325" r:id="rId12"/>
    <p:sldId id="320" r:id="rId13"/>
    <p:sldId id="322" r:id="rId14"/>
    <p:sldId id="323" r:id="rId15"/>
    <p:sldId id="410" r:id="rId16"/>
    <p:sldId id="321" r:id="rId17"/>
    <p:sldId id="258" r:id="rId18"/>
    <p:sldId id="326" r:id="rId19"/>
    <p:sldId id="411" r:id="rId20"/>
    <p:sldId id="327" r:id="rId21"/>
    <p:sldId id="329" r:id="rId22"/>
    <p:sldId id="416" r:id="rId23"/>
    <p:sldId id="259" r:id="rId24"/>
    <p:sldId id="337" r:id="rId25"/>
    <p:sldId id="284" r:id="rId26"/>
    <p:sldId id="260" r:id="rId27"/>
    <p:sldId id="335" r:id="rId28"/>
    <p:sldId id="357" r:id="rId29"/>
    <p:sldId id="426" r:id="rId30"/>
    <p:sldId id="330" r:id="rId31"/>
    <p:sldId id="336" r:id="rId32"/>
    <p:sldId id="427" r:id="rId33"/>
    <p:sldId id="331" r:id="rId34"/>
    <p:sldId id="332" r:id="rId35"/>
    <p:sldId id="283" r:id="rId36"/>
    <p:sldId id="261" r:id="rId37"/>
    <p:sldId id="334" r:id="rId38"/>
    <p:sldId id="338" r:id="rId39"/>
    <p:sldId id="423" r:id="rId40"/>
    <p:sldId id="339" r:id="rId41"/>
    <p:sldId id="262" r:id="rId42"/>
    <p:sldId id="351" r:id="rId43"/>
    <p:sldId id="290" r:id="rId44"/>
    <p:sldId id="291" r:id="rId45"/>
    <p:sldId id="292" r:id="rId46"/>
    <p:sldId id="293" r:id="rId47"/>
    <p:sldId id="263" r:id="rId48"/>
    <p:sldId id="369" r:id="rId49"/>
    <p:sldId id="413" r:id="rId50"/>
    <p:sldId id="370" r:id="rId51"/>
    <p:sldId id="421" r:id="rId52"/>
    <p:sldId id="264" r:id="rId53"/>
    <p:sldId id="297" r:id="rId54"/>
    <p:sldId id="298" r:id="rId55"/>
    <p:sldId id="265" r:id="rId56"/>
    <p:sldId id="391" r:id="rId57"/>
    <p:sldId id="392" r:id="rId58"/>
    <p:sldId id="319" r:id="rId59"/>
    <p:sldId id="378" r:id="rId60"/>
    <p:sldId id="266" r:id="rId61"/>
    <p:sldId id="393" r:id="rId62"/>
    <p:sldId id="394" r:id="rId63"/>
    <p:sldId id="300" r:id="rId64"/>
    <p:sldId id="267" r:id="rId65"/>
    <p:sldId id="379" r:id="rId66"/>
    <p:sldId id="405" r:id="rId67"/>
    <p:sldId id="406" r:id="rId68"/>
    <p:sldId id="268" r:id="rId69"/>
    <p:sldId id="395" r:id="rId70"/>
    <p:sldId id="380" r:id="rId71"/>
    <p:sldId id="269" r:id="rId72"/>
    <p:sldId id="304" r:id="rId73"/>
    <p:sldId id="305" r:id="rId74"/>
    <p:sldId id="306" r:id="rId75"/>
    <p:sldId id="307" r:id="rId76"/>
    <p:sldId id="445" r:id="rId77"/>
    <p:sldId id="446" r:id="rId78"/>
    <p:sldId id="447" r:id="rId79"/>
    <p:sldId id="342" r:id="rId80"/>
    <p:sldId id="270" r:id="rId81"/>
    <p:sldId id="309" r:id="rId82"/>
    <p:sldId id="310" r:id="rId83"/>
    <p:sldId id="424" r:id="rId84"/>
    <p:sldId id="415" r:id="rId85"/>
    <p:sldId id="358" r:id="rId86"/>
    <p:sldId id="359" r:id="rId87"/>
    <p:sldId id="428" r:id="rId88"/>
    <p:sldId id="346" r:id="rId89"/>
    <p:sldId id="271" r:id="rId90"/>
    <p:sldId id="407" r:id="rId91"/>
    <p:sldId id="429" r:id="rId92"/>
    <p:sldId id="390" r:id="rId93"/>
    <p:sldId id="389" r:id="rId94"/>
    <p:sldId id="347" r:id="rId95"/>
    <p:sldId id="272" r:id="rId96"/>
    <p:sldId id="377" r:id="rId97"/>
    <p:sldId id="388" r:id="rId98"/>
    <p:sldId id="273" r:id="rId99"/>
    <p:sldId id="349" r:id="rId100"/>
    <p:sldId id="399" r:id="rId101"/>
    <p:sldId id="400" r:id="rId102"/>
    <p:sldId id="401" r:id="rId103"/>
    <p:sldId id="403" r:id="rId104"/>
    <p:sldId id="274" r:id="rId105"/>
    <p:sldId id="363" r:id="rId106"/>
    <p:sldId id="365" r:id="rId107"/>
    <p:sldId id="275" r:id="rId108"/>
    <p:sldId id="368" r:id="rId109"/>
    <p:sldId id="367" r:id="rId110"/>
    <p:sldId id="418" r:id="rId111"/>
    <p:sldId id="417" r:id="rId112"/>
    <p:sldId id="419" r:id="rId113"/>
    <p:sldId id="420" r:id="rId114"/>
    <p:sldId id="276" r:id="rId115"/>
    <p:sldId id="317" r:id="rId116"/>
    <p:sldId id="277" r:id="rId117"/>
    <p:sldId id="350" r:id="rId118"/>
    <p:sldId id="425" r:id="rId119"/>
    <p:sldId id="278" r:id="rId120"/>
    <p:sldId id="387" r:id="rId121"/>
    <p:sldId id="397" r:id="rId122"/>
    <p:sldId id="279" r:id="rId123"/>
    <p:sldId id="433" r:id="rId124"/>
    <p:sldId id="434" r:id="rId125"/>
    <p:sldId id="435" r:id="rId126"/>
    <p:sldId id="436" r:id="rId127"/>
    <p:sldId id="437" r:id="rId128"/>
    <p:sldId id="444" r:id="rId129"/>
    <p:sldId id="438" r:id="rId130"/>
    <p:sldId id="439" r:id="rId131"/>
    <p:sldId id="440" r:id="rId132"/>
    <p:sldId id="441" r:id="rId133"/>
    <p:sldId id="442" r:id="rId134"/>
    <p:sldId id="396" r:id="rId135"/>
    <p:sldId id="422" r:id="rId136"/>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FAFAF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34" y="-11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5400C1B9-7A76-4111-AF94-F0949507ACD2}" type="datetimeFigureOut">
              <a:rPr lang="en-US" smtClean="0"/>
              <a:pPr/>
              <a:t>1/27/2016</a:t>
            </a:fld>
            <a:endParaRPr lang="en-US"/>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9401A985-B34A-4C0B-8167-30E8766C8168}" type="slidenum">
              <a:rPr lang="en-US" smtClean="0"/>
              <a:pPr/>
              <a:t>‹#›</a:t>
            </a:fld>
            <a:endParaRPr lang="en-US"/>
          </a:p>
        </p:txBody>
      </p:sp>
    </p:spTree>
    <p:extLst>
      <p:ext uri="{BB962C8B-B14F-4D97-AF65-F5344CB8AC3E}">
        <p14:creationId xmlns:p14="http://schemas.microsoft.com/office/powerpoint/2010/main" xmlns="" val="32995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DE39F469-4D36-4352-B4B1-B83CA2648243}" type="datetimeFigureOut">
              <a:rPr lang="en-US" smtClean="0"/>
              <a:pPr/>
              <a:t>1/27/2016</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9D555815-CED3-4754-B23F-110470ADBD33}" type="slidenum">
              <a:rPr lang="en-US" smtClean="0"/>
              <a:pPr/>
              <a:t>‹#›</a:t>
            </a:fld>
            <a:endParaRPr lang="en-US"/>
          </a:p>
        </p:txBody>
      </p:sp>
    </p:spTree>
    <p:extLst>
      <p:ext uri="{BB962C8B-B14F-4D97-AF65-F5344CB8AC3E}">
        <p14:creationId xmlns:p14="http://schemas.microsoft.com/office/powerpoint/2010/main" xmlns="" val="396527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6A5141-2F59-4CBA-9901-B4857C05751D}" type="slidenum">
              <a:rPr lang="en-US" smtClean="0"/>
              <a:pPr/>
              <a:t>1</a:t>
            </a:fld>
            <a:endParaRPr lang="en-US"/>
          </a:p>
        </p:txBody>
      </p:sp>
    </p:spTree>
    <p:extLst>
      <p:ext uri="{BB962C8B-B14F-4D97-AF65-F5344CB8AC3E}">
        <p14:creationId xmlns:p14="http://schemas.microsoft.com/office/powerpoint/2010/main" xmlns="" val="220078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8B02C5-31E3-459E-997E-75E5EDACC745}" type="slidenum">
              <a:rPr lang="fa-IR" smtClean="0"/>
              <a:pPr/>
              <a:t>6</a:t>
            </a:fld>
            <a:endParaRPr lang="fa-IR"/>
          </a:p>
        </p:txBody>
      </p:sp>
    </p:spTree>
    <p:extLst>
      <p:ext uri="{BB962C8B-B14F-4D97-AF65-F5344CB8AC3E}">
        <p14:creationId xmlns:p14="http://schemas.microsoft.com/office/powerpoint/2010/main" xmlns="" val="372272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9D555815-CED3-4754-B23F-110470ADBD33}" type="slidenum">
              <a:rPr lang="en-US" smtClean="0"/>
              <a:pPr/>
              <a:t>113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8B02C5-31E3-459E-997E-75E5EDACC745}" type="slidenum">
              <a:rPr lang="fa-IR" smtClean="0"/>
              <a:pPr/>
              <a:t>115</a:t>
            </a:fld>
            <a:endParaRPr lang="fa-IR"/>
          </a:p>
        </p:txBody>
      </p:sp>
    </p:spTree>
    <p:extLst>
      <p:ext uri="{BB962C8B-B14F-4D97-AF65-F5344CB8AC3E}">
        <p14:creationId xmlns:p14="http://schemas.microsoft.com/office/powerpoint/2010/main" xmlns="" val="154345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endParaRPr lang="en-US" dirty="0"/>
          </a:p>
        </p:txBody>
      </p:sp>
      <p:sp>
        <p:nvSpPr>
          <p:cNvPr id="4" name="Slide Number Placeholder 3"/>
          <p:cNvSpPr>
            <a:spLocks noGrp="1"/>
          </p:cNvSpPr>
          <p:nvPr>
            <p:ph type="sldNum" sz="quarter" idx="10"/>
          </p:nvPr>
        </p:nvSpPr>
        <p:spPr/>
        <p:txBody>
          <a:bodyPr/>
          <a:lstStyle/>
          <a:p>
            <a:fld id="{D29E1DF5-EC9C-4F8D-80BF-B4BBD7861359}" type="slidenum">
              <a:rPr lang="en-US" smtClean="0"/>
              <a:pPr/>
              <a:t>126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0D49A60-0CB8-4B63-892B-438DF4ECC3F5}" type="datetimeFigureOut">
              <a:rPr lang="en-US" smtClean="0"/>
              <a:pPr/>
              <a:t>1/27/2016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5AA318C-B082-47E1-8409-560E827DC4C8}"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D49A60-0CB8-4B63-892B-438DF4ECC3F5}"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A318C-B082-47E1-8409-560E827DC4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D49A60-0CB8-4B63-892B-438DF4ECC3F5}"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A318C-B082-47E1-8409-560E827DC4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0D49A60-0CB8-4B63-892B-438DF4ECC3F5}"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A318C-B082-47E1-8409-560E827DC4C8}"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0D49A60-0CB8-4B63-892B-438DF4ECC3F5}" type="datetimeFigureOut">
              <a:rPr lang="en-US" smtClean="0"/>
              <a:pPr/>
              <a:t>1/27/2016</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5AA318C-B082-47E1-8409-560E827DC4C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0D49A60-0CB8-4B63-892B-438DF4ECC3F5}"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A318C-B082-47E1-8409-560E827DC4C8}"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0D49A60-0CB8-4B63-892B-438DF4ECC3F5}" type="datetimeFigureOut">
              <a:rPr lang="en-US" smtClean="0"/>
              <a:pPr/>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AA318C-B082-47E1-8409-560E827DC4C8}"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0D49A60-0CB8-4B63-892B-438DF4ECC3F5}" type="datetimeFigureOut">
              <a:rPr lang="en-US" smtClean="0"/>
              <a:pPr/>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A318C-B082-47E1-8409-560E827DC4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49A60-0CB8-4B63-892B-438DF4ECC3F5}" type="datetimeFigureOut">
              <a:rPr lang="en-US" smtClean="0"/>
              <a:pPr/>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AA318C-B082-47E1-8409-560E827DC4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0D49A60-0CB8-4B63-892B-438DF4ECC3F5}"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A318C-B082-47E1-8409-560E827DC4C8}"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0D49A60-0CB8-4B63-892B-438DF4ECC3F5}" type="datetimeFigureOut">
              <a:rPr lang="en-US" smtClean="0"/>
              <a:pPr/>
              <a:t>1/27/2016</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65AA318C-B082-47E1-8409-560E827DC4C8}"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B0D49A60-0CB8-4B63-892B-438DF4ECC3F5}" type="datetimeFigureOut">
              <a:rPr lang="en-US" smtClean="0"/>
              <a:pPr/>
              <a:t>1/27/2016</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5AA318C-B082-47E1-8409-560E827DC4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jpeg"/></Relationships>
</file>

<file path=ppt/slides/_rels/slide1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40.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1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afghanistan.shafaqna.com/media/k2/items/cache/1831dadad1ed91c4d0cb5fc4e121fb70_XL.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4.jpeg"/><Relationship Id="rId7" Type="http://schemas.openxmlformats.org/officeDocument/2006/relationships/image" Target="../media/image45.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0.jpe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7.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52.jpe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hyperlink" Target="https://fa.wikipedia.org/wiki/%D9%BE%D8%A7%D8%B1%DA%A9_%D9%85%D8%B1%DA%A9%D8%B2%DB%8C_%D9%86%DB%8C%D9%88%DB%8C%D9%88%D8%B1%DA%A9" TargetMode="External"/><Relationship Id="rId5" Type="http://schemas.openxmlformats.org/officeDocument/2006/relationships/hyperlink" Target="https://fa.wikipedia.org/wiki/%D9%86%DB%8C%D8%B3" TargetMode="External"/><Relationship Id="rId4" Type="http://schemas.openxmlformats.org/officeDocument/2006/relationships/hyperlink" Target="https://fa.wikipedia.org/wiki/%D9%85%D9%86%D9%87%D8%AA%D9%86"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fa.wikipedia.org/wiki/%D8%A8%D8%A7%D9%86%DA%A9_%D9%85%D9%84%DB%8C_%D8%A7%DB%8C%D8%B1%D8%A7%D9%86" TargetMode="Externa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fa.wikipedia.org/wiki/%D8%A7%D8%AE%D8%AA%D9%84%D8%A7%D8%B3_%DB%B3_%D9%87%D8%B2%D8%A7%D8%B1_%D9%85%DB%8C%D9%84%DB%8C%D8%A7%D8%B1%D8%AF_%D8%AA%D9%88%D9%85%D8%A7%D9%86%DB%8C_%D8%AF%D8%B1_%D8%A7%DB%8C%D8%B1%D8%A7%D9%86"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sij.ir.jpg"/>
          <p:cNvPicPr>
            <a:picLocks noChangeAspect="1"/>
          </p:cNvPicPr>
          <p:nvPr/>
        </p:nvPicPr>
        <p:blipFill>
          <a:blip r:embed="rId3" cstate="print"/>
          <a:stretch>
            <a:fillRect/>
          </a:stretch>
        </p:blipFill>
        <p:spPr>
          <a:xfrm>
            <a:off x="152400" y="228600"/>
            <a:ext cx="8763000" cy="61950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rtebatat\Downloads\IRAN AIR 655\1274197_950.jpg"/>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1066800" y="0"/>
            <a:ext cx="7181850" cy="6849534"/>
          </a:xfrm>
          <a:prstGeom prst="rect">
            <a:avLst/>
          </a:prstGeom>
          <a:noFill/>
          <a:effectLst>
            <a:softEdge rad="31750"/>
          </a:effectLst>
        </p:spPr>
      </p:pic>
      <p:sp>
        <p:nvSpPr>
          <p:cNvPr id="3" name="Content Placeholder 2"/>
          <p:cNvSpPr>
            <a:spLocks noGrp="1"/>
          </p:cNvSpPr>
          <p:nvPr>
            <p:ph sz="quarter" idx="1"/>
          </p:nvPr>
        </p:nvSpPr>
        <p:spPr>
          <a:xfrm>
            <a:off x="685800" y="914400"/>
            <a:ext cx="7772400" cy="4572000"/>
          </a:xfrm>
        </p:spPr>
        <p:txBody>
          <a:bodyPr>
            <a:noAutofit/>
          </a:bodyPr>
          <a:lstStyle/>
          <a:p>
            <a:pPr marL="6350" lvl="0" indent="-6350" algn="justLow" rtl="1">
              <a:lnSpc>
                <a:spcPct val="150000"/>
              </a:lnSpc>
              <a:buNone/>
            </a:pPr>
            <a:r>
              <a:rPr lang="fa-IR" sz="3600" b="1" dirty="0" smtClean="0">
                <a:solidFill>
                  <a:srgbClr val="002060"/>
                </a:solidFill>
                <a:effectLst>
                  <a:outerShdw blurRad="38100" dist="38100" dir="2700000" algn="tl">
                    <a:srgbClr val="000000">
                      <a:alpha val="43137"/>
                    </a:srgbClr>
                  </a:outerShdw>
                </a:effectLst>
                <a:cs typeface="B Titr" pitchFamily="2" charset="-78"/>
              </a:rPr>
              <a:t>آمریکا نه تنها از حضور و باقی ماندن منافقین در عراق برای خرابکاری در ایران حمایت و آنها را تقویت می کند و مانع انحلال این گروهک تروریستی سازمان یافته است و با خارج کردن آنها از لیست تروریست ها بطور کامل مورد حمایت خود قرار داده</a:t>
            </a:r>
            <a:r>
              <a:rPr lang="fa-IR" sz="3600" b="1" dirty="0">
                <a:solidFill>
                  <a:srgbClr val="002060"/>
                </a:solidFill>
                <a:effectLst>
                  <a:outerShdw blurRad="38100" dist="38100" dir="2700000" algn="tl">
                    <a:srgbClr val="000000">
                      <a:alpha val="43137"/>
                    </a:srgbClr>
                  </a:outerShdw>
                </a:effectLst>
                <a:cs typeface="B Titr" pitchFamily="2" charset="-78"/>
              </a:rPr>
              <a:t> </a:t>
            </a:r>
            <a:r>
              <a:rPr lang="fa-IR" sz="3600" b="1" dirty="0" smtClean="0">
                <a:solidFill>
                  <a:srgbClr val="002060"/>
                </a:solidFill>
                <a:effectLst>
                  <a:outerShdw blurRad="38100" dist="38100" dir="2700000" algn="tl">
                    <a:srgbClr val="000000">
                      <a:alpha val="43137"/>
                    </a:srgbClr>
                  </a:outerShdw>
                </a:effectLst>
                <a:cs typeface="B Titr" pitchFamily="2" charset="-78"/>
              </a:rPr>
              <a:t>است.</a:t>
            </a:r>
          </a:p>
          <a:p>
            <a:pPr algn="just" rtl="1">
              <a:lnSpc>
                <a:spcPct val="150000"/>
              </a:lnSpc>
              <a:buNone/>
            </a:pPr>
            <a:endParaRPr lang="en-US" sz="3600" dirty="0"/>
          </a:p>
        </p:txBody>
      </p:sp>
    </p:spTree>
    <p:extLst>
      <p:ext uri="{BB962C8B-B14F-4D97-AF65-F5344CB8AC3E}">
        <p14:creationId xmlns:p14="http://schemas.microsoft.com/office/powerpoint/2010/main" xmlns="" val="32678292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3">
            <a:schemeClr val="lt1"/>
          </a:lnRef>
          <a:fillRef idx="1">
            <a:schemeClr val="accent5"/>
          </a:fillRef>
          <a:effectRef idx="1">
            <a:schemeClr val="accent5"/>
          </a:effectRef>
          <a:fontRef idx="minor">
            <a:schemeClr val="lt1"/>
          </a:fontRef>
        </p:style>
        <p:txBody>
          <a:bodyPr>
            <a:normAutofit/>
          </a:bodyPr>
          <a:lstStyle/>
          <a:p>
            <a:pPr algn="ctr" rtl="1"/>
            <a:r>
              <a:rPr lang="fa-IR" sz="4400" dirty="0" smtClean="0">
                <a:solidFill>
                  <a:schemeClr val="bg1"/>
                </a:solidFill>
                <a:cs typeface="B Titr" panose="00000700000000000000" pitchFamily="2" charset="-78"/>
              </a:rPr>
              <a:t>18- تهدیدهای مکرر به حمله نظامی </a:t>
            </a:r>
            <a:endParaRPr lang="en-US" sz="4400" dirty="0">
              <a:solidFill>
                <a:schemeClr val="bg1"/>
              </a:solidFill>
              <a:cs typeface="B Titr" panose="00000700000000000000" pitchFamily="2" charset="-78"/>
            </a:endParaRPr>
          </a:p>
        </p:txBody>
      </p:sp>
      <p:sp>
        <p:nvSpPr>
          <p:cNvPr id="3" name="Content Placeholder 2"/>
          <p:cNvSpPr>
            <a:spLocks noGrp="1"/>
          </p:cNvSpPr>
          <p:nvPr>
            <p:ph sz="quarter" idx="1"/>
          </p:nvPr>
        </p:nvSpPr>
        <p:spPr>
          <a:xfrm>
            <a:off x="304800" y="1295400"/>
            <a:ext cx="8534400" cy="4572000"/>
          </a:xfrm>
        </p:spPr>
        <p:txBody>
          <a:bodyPr>
            <a:normAutofit/>
          </a:bodyPr>
          <a:lstStyle/>
          <a:p>
            <a:pPr marL="0" indent="0" algn="just" rtl="1">
              <a:buNone/>
            </a:pPr>
            <a:r>
              <a:rPr lang="ar-SA" sz="2800" dirty="0">
                <a:cs typeface="B Mitra" panose="00000400000000000000" pitchFamily="2" charset="-78"/>
              </a:rPr>
              <a:t>با وجود </a:t>
            </a:r>
            <a:r>
              <a:rPr lang="ar-SA" sz="2800" dirty="0" smtClean="0">
                <a:cs typeface="B Mitra" panose="00000400000000000000" pitchFamily="2" charset="-78"/>
              </a:rPr>
              <a:t>توافق هسته </a:t>
            </a:r>
            <a:r>
              <a:rPr lang="ar-SA" sz="2800" dirty="0">
                <a:cs typeface="B Mitra" panose="00000400000000000000" pitchFamily="2" charset="-78"/>
              </a:rPr>
              <a:t>ای ایران با کشورهای </a:t>
            </a:r>
            <a:r>
              <a:rPr lang="fa-IR" sz="2800" dirty="0">
                <a:cs typeface="B Mitra" panose="00000400000000000000" pitchFamily="2" charset="-78"/>
              </a:rPr>
              <a:t>۱+۵</a:t>
            </a:r>
            <a:r>
              <a:rPr lang="ar-SA" sz="2800" dirty="0">
                <a:cs typeface="B Mitra" panose="00000400000000000000" pitchFamily="2" charset="-78"/>
              </a:rPr>
              <a:t>، هفته ای نبوده که یکی از مقامات آمریکایی ایران را به حمله نظامی تهدید نکرده </a:t>
            </a:r>
            <a:r>
              <a:rPr lang="ar-SA" sz="2800" dirty="0" smtClean="0">
                <a:cs typeface="B Mitra" panose="00000400000000000000" pitchFamily="2" charset="-78"/>
              </a:rPr>
              <a:t>باشد</a:t>
            </a:r>
            <a:r>
              <a:rPr lang="fa-IR" sz="2800" dirty="0" smtClean="0">
                <a:cs typeface="B Mitra" panose="00000400000000000000" pitchFamily="2" charset="-78"/>
              </a:rPr>
              <a:t> . بخصوص بعد از توافق وین این تهدیدها نه تنها کمتر نشده بلکه شدت گرفته است . برخی از نمونه های این تهدیدها در ادامه اشاره می شود :</a:t>
            </a:r>
            <a:endParaRPr lang="fa-IR" sz="2000" dirty="0" smtClean="0">
              <a:cs typeface="B Mitra" panose="00000400000000000000" pitchFamily="2" charset="-78"/>
            </a:endParaRPr>
          </a:p>
          <a:p>
            <a:pPr algn="just" rtl="1"/>
            <a:r>
              <a:rPr lang="fa-IR" sz="2800" dirty="0">
                <a:cs typeface="B Mitra" panose="00000400000000000000" pitchFamily="2" charset="-78"/>
              </a:rPr>
              <a:t>94/2/9 </a:t>
            </a:r>
            <a:r>
              <a:rPr lang="ar-SA" sz="2800" dirty="0" smtClean="0">
                <a:cs typeface="B Mitra" panose="00000400000000000000" pitchFamily="2" charset="-78"/>
              </a:rPr>
              <a:t>جان </a:t>
            </a:r>
            <a:r>
              <a:rPr lang="ar-SA" sz="2800" dirty="0">
                <a:cs typeface="B Mitra" panose="00000400000000000000" pitchFamily="2" charset="-78"/>
              </a:rPr>
              <a:t>کری </a:t>
            </a:r>
            <a:r>
              <a:rPr lang="fa-IR" sz="2800" dirty="0" smtClean="0">
                <a:cs typeface="B Mitra" panose="00000400000000000000" pitchFamily="2" charset="-78"/>
              </a:rPr>
              <a:t>:</a:t>
            </a:r>
            <a:r>
              <a:rPr lang="en-US" sz="2800" dirty="0" smtClean="0">
                <a:cs typeface="B Mitra" panose="00000400000000000000" pitchFamily="2" charset="-78"/>
              </a:rPr>
              <a:t> </a:t>
            </a:r>
            <a:r>
              <a:rPr lang="ar-SA" sz="2800" dirty="0" smtClean="0">
                <a:cs typeface="B Mitra" panose="00000400000000000000" pitchFamily="2" charset="-78"/>
              </a:rPr>
              <a:t>واشنگتن </a:t>
            </a:r>
            <a:r>
              <a:rPr lang="ar-SA" sz="2800" dirty="0">
                <a:cs typeface="B Mitra" panose="00000400000000000000" pitchFamily="2" charset="-78"/>
              </a:rPr>
              <a:t>در صورت توافق بر برنامه هسته‌ای ایران نظارت دارد و در صورت لزوم می‌تواند بار دیگر ایران را تحریم کند و «گزینه نظامی» هم فورا در دسترس خواهد بود</a:t>
            </a:r>
            <a:r>
              <a:rPr lang="en-US" sz="2800" dirty="0">
                <a:cs typeface="B Mitra" panose="00000400000000000000" pitchFamily="2" charset="-78"/>
              </a:rPr>
              <a:t>.</a:t>
            </a:r>
            <a:r>
              <a:rPr lang="ar-SA" sz="2800" dirty="0">
                <a:cs typeface="B Mitra" panose="00000400000000000000" pitchFamily="2" charset="-78"/>
              </a:rPr>
              <a:t> اگر دیدیم که آن‌ها به سمت آن (برنامه تسلیحاتی)، می‌روند، که قطعا می‌توانیم ببینیم، آنوقت می‌توانیم اگر خواستیم سریعا به تحریم‌ها بازگردیم یا فورا به سراغ گزینه نظامی برویم</a:t>
            </a:r>
            <a:endParaRPr lang="fa-IR" sz="2800" dirty="0" smtClean="0">
              <a:cs typeface="B Mitra" panose="00000400000000000000" pitchFamily="2" charset="-78"/>
            </a:endParaRPr>
          </a:p>
        </p:txBody>
      </p:sp>
      <p:pic>
        <p:nvPicPr>
          <p:cNvPr id="4" name="Picture 2" descr="J:\نقش آمریکا در جنگ\bushmaster.gif"/>
          <p:cNvPicPr>
            <a:picLocks noChangeAspect="1" noChangeArrowheads="1"/>
          </p:cNvPicPr>
          <p:nvPr/>
        </p:nvPicPr>
        <p:blipFill>
          <a:blip r:embed="rId2" cstate="print"/>
          <a:srcRect/>
          <a:stretch>
            <a:fillRect/>
          </a:stretch>
        </p:blipFill>
        <p:spPr bwMode="auto">
          <a:xfrm flipH="1">
            <a:off x="304800" y="5246433"/>
            <a:ext cx="3955619" cy="1459167"/>
          </a:xfrm>
          <a:prstGeom prst="rect">
            <a:avLst/>
          </a:prstGeom>
          <a:noFill/>
        </p:spPr>
      </p:pic>
    </p:spTree>
    <p:extLst>
      <p:ext uri="{BB962C8B-B14F-4D97-AF65-F5344CB8AC3E}">
        <p14:creationId xmlns:p14="http://schemas.microsoft.com/office/powerpoint/2010/main" xmlns="" val="34795529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533400"/>
            <a:ext cx="8763000" cy="5791200"/>
          </a:xfrm>
        </p:spPr>
        <p:txBody>
          <a:bodyPr>
            <a:noAutofit/>
          </a:bodyPr>
          <a:lstStyle/>
          <a:p>
            <a:pPr algn="justLow" rtl="1"/>
            <a:r>
              <a:rPr lang="fa-IR" sz="2400" dirty="0" smtClean="0">
                <a:cs typeface="B Mitra" panose="00000400000000000000" pitchFamily="2" charset="-78"/>
              </a:rPr>
              <a:t>1394/2/11 </a:t>
            </a:r>
            <a:r>
              <a:rPr lang="ar-SA" sz="2400" dirty="0" smtClean="0">
                <a:cs typeface="B Mitra" panose="00000400000000000000" pitchFamily="2" charset="-78"/>
              </a:rPr>
              <a:t>جو </a:t>
            </a:r>
            <a:r>
              <a:rPr lang="ar-SA" sz="2400" dirty="0">
                <a:cs typeface="B Mitra" panose="00000400000000000000" pitchFamily="2" charset="-78"/>
              </a:rPr>
              <a:t>بایدن، معاون رئیس‌جمهور آمریکا </a:t>
            </a:r>
            <a:r>
              <a:rPr lang="ar-SA" sz="2400" dirty="0" smtClean="0">
                <a:cs typeface="B Mitra" panose="00000400000000000000" pitchFamily="2" charset="-78"/>
              </a:rPr>
              <a:t>: </a:t>
            </a:r>
            <a:r>
              <a:rPr lang="ar-SA" sz="2400" dirty="0">
                <a:cs typeface="B Mitra" panose="00000400000000000000" pitchFamily="2" charset="-78"/>
              </a:rPr>
              <a:t>با وجود مذاکره، گزینه نظامی علیه ایران همچنان روی میز است</a:t>
            </a:r>
            <a:r>
              <a:rPr lang="en-US" sz="2400" dirty="0">
                <a:cs typeface="B Mitra" panose="00000400000000000000" pitchFamily="2" charset="-78"/>
              </a:rPr>
              <a:t>.</a:t>
            </a:r>
          </a:p>
          <a:p>
            <a:pPr algn="justLow" rtl="1"/>
            <a:r>
              <a:rPr lang="fa-IR" sz="2400" dirty="0">
                <a:cs typeface="B Mitra" panose="00000400000000000000" pitchFamily="2" charset="-78"/>
              </a:rPr>
              <a:t>۱۳۹۴/۳/۱ </a:t>
            </a:r>
            <a:r>
              <a:rPr lang="ar-SA" sz="2400" dirty="0">
                <a:cs typeface="B Mitra" panose="00000400000000000000" pitchFamily="2" charset="-78"/>
              </a:rPr>
              <a:t>اوباما: با تحریم و گزینه نظامی هزینه توسعه‌‌طلبی ایران را بالا می‌‌بریم </a:t>
            </a:r>
            <a:endParaRPr lang="en-US" sz="2400" dirty="0">
              <a:cs typeface="B Mitra" panose="00000400000000000000" pitchFamily="2" charset="-78"/>
            </a:endParaRPr>
          </a:p>
          <a:p>
            <a:pPr algn="justLow" rtl="1"/>
            <a:r>
              <a:rPr lang="fa-IR" sz="2400" dirty="0">
                <a:cs typeface="B Mitra" panose="00000400000000000000" pitchFamily="2" charset="-78"/>
              </a:rPr>
              <a:t>۱۳۹۴/۴/۱۱</a:t>
            </a:r>
            <a:r>
              <a:rPr lang="ar-SA" sz="2400" dirty="0">
                <a:cs typeface="B Mitra" panose="00000400000000000000" pitchFamily="2" charset="-78"/>
              </a:rPr>
              <a:t> وزیر دفاع آمریکا: گزینه نظامی علیه ایران همچنان روی میز است / اشتون کارتر در یک نشست خبری گفته است: ما همچنان همچنان گزینه نظامی را حفظ می کنیم؛ چون رئیس جمهور چنین توصیه ای به ما کرده </a:t>
            </a:r>
            <a:r>
              <a:rPr lang="ar-SA" sz="2400" dirty="0" smtClean="0">
                <a:cs typeface="B Mitra" panose="00000400000000000000" pitchFamily="2" charset="-78"/>
              </a:rPr>
              <a:t>است</a:t>
            </a:r>
            <a:r>
              <a:rPr lang="fa-IR" sz="2400" dirty="0" smtClean="0">
                <a:cs typeface="B Mitra" panose="00000400000000000000" pitchFamily="2" charset="-78"/>
              </a:rPr>
              <a:t>. </a:t>
            </a:r>
          </a:p>
          <a:p>
            <a:pPr lvl="0" algn="justLow" rtl="1"/>
            <a:r>
              <a:rPr lang="fa-IR" sz="2400" dirty="0" smtClean="0">
                <a:cs typeface="B Mitra" panose="00000400000000000000" pitchFamily="2" charset="-78"/>
              </a:rPr>
              <a:t>1394/4/28 </a:t>
            </a:r>
            <a:r>
              <a:rPr lang="ar-SA" sz="2400" dirty="0" smtClean="0">
                <a:cs typeface="B Mitra" panose="00000400000000000000" pitchFamily="2" charset="-78"/>
              </a:rPr>
              <a:t>کاخ سفید: بعد از توافق، "گزینه نظامی" تقویت شد / سخنگوی کاخ سفید در نشست خبری دو روز قبل خود تاکید کرده است که بازرسی‌ها به آمریکا اجازه خواهد داد تا در صورت نیاز به اقدام نظامی، با اطلاعات بیشتری دست به حمله به اهداف داخل ایران بزند</a:t>
            </a:r>
            <a:r>
              <a:rPr lang="fa-IR" sz="2400" dirty="0" smtClean="0">
                <a:cs typeface="B Mitra" panose="00000400000000000000" pitchFamily="2" charset="-78"/>
              </a:rPr>
              <a:t> نکته کلیدی این است که (پس از توافق) گزینه نظامی تقویت می‌شود، چرا که طی این سال‌ها ما جزئیات بیشتری از برنامه هسته‌ای ایران جمع‌آوری خواهیم کرد و بنابراین، زمانی که وقت تصمیم‌گیری فرماندهان نظامی امریکا و اسرائیل در مورد هدف‌گیری می‌رسد، به دلیل اطلاعاتی که طی این سال‌ها به لطف رژیم بازرسی‌ها جمع‌آوری کرده‌ایم، آن تصمیمات به طرز چشمگیری مبتنی بر اطلاعات بوده و توانمندی‌های ما ارتقا یافته‌اند.</a:t>
            </a:r>
            <a:endParaRPr lang="en-US" sz="2400" dirty="0" smtClean="0">
              <a:cs typeface="B Mitra" panose="00000400000000000000" pitchFamily="2" charset="-78"/>
            </a:endParaRPr>
          </a:p>
        </p:txBody>
      </p:sp>
    </p:spTree>
    <p:extLst>
      <p:ext uri="{BB962C8B-B14F-4D97-AF65-F5344CB8AC3E}">
        <p14:creationId xmlns:p14="http://schemas.microsoft.com/office/powerpoint/2010/main" xmlns="" val="32389182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609600"/>
            <a:ext cx="8382000" cy="5715000"/>
          </a:xfrm>
        </p:spPr>
        <p:txBody>
          <a:bodyPr>
            <a:normAutofit/>
          </a:bodyPr>
          <a:lstStyle/>
          <a:p>
            <a:pPr algn="justLow" rtl="1"/>
            <a:r>
              <a:rPr lang="fa-IR" sz="2800" dirty="0" smtClean="0">
                <a:cs typeface="B Mitra" panose="00000400000000000000" pitchFamily="2" charset="-78"/>
              </a:rPr>
              <a:t>1394/5/2</a:t>
            </a:r>
            <a:r>
              <a:rPr lang="ar-SA" sz="2800" dirty="0" smtClean="0">
                <a:cs typeface="B Mitra" panose="00000400000000000000" pitchFamily="2" charset="-78"/>
              </a:rPr>
              <a:t>جان کری وزیر خارجه آمریکا در شورای روابط خارجی</a:t>
            </a:r>
            <a:r>
              <a:rPr lang="fa-IR" sz="2800" dirty="0" smtClean="0">
                <a:cs typeface="B Mitra" panose="00000400000000000000" pitchFamily="2" charset="-78"/>
              </a:rPr>
              <a:t>                 </a:t>
            </a:r>
            <a:r>
              <a:rPr lang="ar-SA" sz="2800" dirty="0" smtClean="0">
                <a:cs typeface="B Mitra" panose="00000400000000000000" pitchFamily="2" charset="-78"/>
              </a:rPr>
              <a:t> این کشور گفت : در صورت پایبند نبودن تهران همه گزینه ها برای اعمال تحریمها علیه ایران و گزینه نظامی علیه این کشور در صورتی که ملت ما آن را ضروری بداند، مطرح خواهد بود. با کشورهای منطقه به ویژه کشورهای شورای همکاری برای مقابله با اقدامات ایران در منطقه همکاری خواهیم داشت</a:t>
            </a:r>
            <a:endParaRPr lang="fa-IR" sz="2800" dirty="0" smtClean="0">
              <a:cs typeface="B Mitra" panose="00000400000000000000" pitchFamily="2" charset="-78"/>
            </a:endParaRPr>
          </a:p>
          <a:p>
            <a:pPr algn="justLow" rtl="1"/>
            <a:r>
              <a:rPr lang="fa-IR" sz="2800" dirty="0" smtClean="0">
                <a:cs typeface="B Mitra" panose="00000400000000000000" pitchFamily="2" charset="-78"/>
              </a:rPr>
              <a:t>۱۳۹۴/۵/۲۱</a:t>
            </a:r>
            <a:r>
              <a:rPr lang="ar-SA" sz="2800" dirty="0" smtClean="0">
                <a:cs typeface="B Mitra" panose="00000400000000000000" pitchFamily="2" charset="-78"/>
              </a:rPr>
              <a:t> جان کری: ایران حق غنی‌سازی ندارد / وزیر خارجه آمریکا گفت: ما همواره گزینه نظامی را روی میز داریم/ </a:t>
            </a:r>
            <a:r>
              <a:rPr lang="fa-IR" sz="2800" dirty="0" smtClean="0">
                <a:cs typeface="B Mitra" panose="00000400000000000000" pitchFamily="2" charset="-78"/>
              </a:rPr>
              <a:t>۲۰</a:t>
            </a:r>
            <a:r>
              <a:rPr lang="ar-SA" sz="2800" dirty="0" smtClean="0">
                <a:cs typeface="B Mitra" panose="00000400000000000000" pitchFamily="2" charset="-78"/>
              </a:rPr>
              <a:t> سال ردیابی زنده تلویزیونی بر روی تولید سانتریفیوژ ایرانی‌ها خواهیم داشت/ سپاه همچنان خواستار بمب</a:t>
            </a:r>
            <a:r>
              <a:rPr lang="fa-IR" sz="2800" dirty="0" smtClean="0">
                <a:cs typeface="B Mitra" panose="00000400000000000000" pitchFamily="2" charset="-78"/>
              </a:rPr>
              <a:t>                  </a:t>
            </a:r>
            <a:r>
              <a:rPr lang="ar-SA" sz="2800" dirty="0" smtClean="0">
                <a:cs typeface="B Mitra" panose="00000400000000000000" pitchFamily="2" charset="-78"/>
              </a:rPr>
              <a:t> هسته‌ای است</a:t>
            </a:r>
            <a:endParaRPr lang="en-US" sz="2800" dirty="0" smtClean="0">
              <a:cs typeface="B Mitra" panose="00000400000000000000" pitchFamily="2" charset="-78"/>
            </a:endParaRPr>
          </a:p>
          <a:p>
            <a:pPr algn="justLow" rtl="1"/>
            <a:r>
              <a:rPr lang="ar-SA" dirty="0">
                <a:cs typeface="B Mitra" panose="00000400000000000000" pitchFamily="2" charset="-78"/>
              </a:rPr>
              <a:t> </a:t>
            </a:r>
            <a:r>
              <a:rPr lang="fa-IR" dirty="0" smtClean="0">
                <a:cs typeface="B Mitra" panose="00000400000000000000" pitchFamily="2" charset="-78"/>
              </a:rPr>
              <a:t>1394/5/3</a:t>
            </a:r>
            <a:r>
              <a:rPr lang="ar-SA" dirty="0" smtClean="0">
                <a:cs typeface="B Mitra" panose="00000400000000000000" pitchFamily="2" charset="-78"/>
              </a:rPr>
              <a:t>وزیر </a:t>
            </a:r>
            <a:r>
              <a:rPr lang="ar-SA" dirty="0">
                <a:cs typeface="B Mitra" panose="00000400000000000000" pitchFamily="2" charset="-78"/>
              </a:rPr>
              <a:t>دفاع آمریکا: همچنان گزینه نظامی را درباره ایران مد نظر داریم / کارتر گفت: من نگران فعالیت‌های بدخواهانه ایران و عدم پایبندی آنها به توافق هستم؛ با بازرسی و راستی‌آزمایی می‌توانیم به آنها پی ببریم؛ این موضوع سبب می‌شود که ما همچنان گزینه نظامی را در بین گزینه‌های موجود حفظ </a:t>
            </a:r>
            <a:r>
              <a:rPr lang="ar-SA" dirty="0" smtClean="0">
                <a:cs typeface="B Mitra" panose="00000400000000000000" pitchFamily="2" charset="-78"/>
              </a:rPr>
              <a:t>کنیم</a:t>
            </a:r>
            <a:r>
              <a:rPr lang="fa-IR" dirty="0" smtClean="0">
                <a:cs typeface="B Mitra" panose="00000400000000000000" pitchFamily="2" charset="-78"/>
              </a:rPr>
              <a:t>.</a:t>
            </a:r>
            <a:endParaRPr lang="en-US" dirty="0">
              <a:cs typeface="B Mitra" panose="00000400000000000000" pitchFamily="2" charset="-78"/>
            </a:endParaRPr>
          </a:p>
        </p:txBody>
      </p:sp>
    </p:spTree>
    <p:extLst>
      <p:ext uri="{BB962C8B-B14F-4D97-AF65-F5344CB8AC3E}">
        <p14:creationId xmlns:p14="http://schemas.microsoft.com/office/powerpoint/2010/main" xmlns="" val="39528249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28600"/>
            <a:ext cx="8686800" cy="6553200"/>
          </a:xfrm>
        </p:spPr>
        <p:txBody>
          <a:bodyPr>
            <a:normAutofit fontScale="92500"/>
          </a:bodyPr>
          <a:lstStyle/>
          <a:p>
            <a:pPr algn="justLow" rtl="1"/>
            <a:r>
              <a:rPr lang="en-US" dirty="0">
                <a:cs typeface="B Mitra" panose="00000400000000000000" pitchFamily="2" charset="-78"/>
              </a:rPr>
              <a:t> </a:t>
            </a:r>
            <a:r>
              <a:rPr lang="ar-SA" dirty="0">
                <a:cs typeface="B Mitra" panose="00000400000000000000" pitchFamily="2" charset="-78"/>
              </a:rPr>
              <a:t>اوباما </a:t>
            </a:r>
            <a:r>
              <a:rPr lang="fa-IR" dirty="0" smtClean="0">
                <a:cs typeface="B Mitra" panose="00000400000000000000" pitchFamily="2" charset="-78"/>
              </a:rPr>
              <a:t>1394/5/28</a:t>
            </a:r>
            <a:r>
              <a:rPr lang="ar-SA" dirty="0" smtClean="0">
                <a:cs typeface="B Mitra" panose="00000400000000000000" pitchFamily="2" charset="-78"/>
              </a:rPr>
              <a:t>: </a:t>
            </a:r>
            <a:r>
              <a:rPr lang="ar-SA" dirty="0">
                <a:cs typeface="B Mitra" panose="00000400000000000000" pitchFamily="2" charset="-78"/>
              </a:rPr>
              <a:t>اگر ایران به سمت سلاح هسته‌ای قدم بردارد، تمامی گزینه‌ها برای امریکا حتی گزینه نظامی، در تمام دوران اجرای توافق و پس از آن، آمادۀ اجرا خواهد بود</a:t>
            </a:r>
            <a:endParaRPr lang="en-US" dirty="0">
              <a:cs typeface="B Mitra" panose="00000400000000000000" pitchFamily="2" charset="-78"/>
            </a:endParaRPr>
          </a:p>
          <a:p>
            <a:pPr algn="justLow" rtl="1"/>
            <a:r>
              <a:rPr lang="fa-IR" dirty="0">
                <a:cs typeface="B Mitra" panose="00000400000000000000" pitchFamily="2" charset="-78"/>
              </a:rPr>
              <a:t>اوباما </a:t>
            </a:r>
            <a:r>
              <a:rPr lang="fa-IR" dirty="0" smtClean="0">
                <a:cs typeface="B Mitra" panose="00000400000000000000" pitchFamily="2" charset="-78"/>
              </a:rPr>
              <a:t>1394/5/30</a:t>
            </a:r>
            <a:r>
              <a:rPr lang="en-US" dirty="0" smtClean="0">
                <a:cs typeface="B Mitra" panose="00000400000000000000" pitchFamily="2" charset="-78"/>
              </a:rPr>
              <a:t>:</a:t>
            </a:r>
            <a:r>
              <a:rPr lang="fa-IR" dirty="0" smtClean="0">
                <a:cs typeface="B Mitra" panose="00000400000000000000" pitchFamily="2" charset="-78"/>
              </a:rPr>
              <a:t> </a:t>
            </a:r>
            <a:r>
              <a:rPr lang="fa-IR" dirty="0">
                <a:cs typeface="B Mitra" panose="00000400000000000000" pitchFamily="2" charset="-78"/>
              </a:rPr>
              <a:t>این توافق باعث نشده که ایران دست از حمایت خود از تروریست ها بردارد. همچنین این کشور هنوز هم به ایجاد بی ثباتی در یمن ادامه می دهد! بنابراین </a:t>
            </a:r>
            <a:r>
              <a:rPr lang="fa-IR" dirty="0" smtClean="0">
                <a:cs typeface="B Mitra" panose="00000400000000000000" pitchFamily="2" charset="-78"/>
              </a:rPr>
              <a:t>گزینه </a:t>
            </a:r>
            <a:r>
              <a:rPr lang="fa-IR" dirty="0">
                <a:cs typeface="B Mitra" panose="00000400000000000000" pitchFamily="2" charset="-78"/>
              </a:rPr>
              <a:t>ی نظامی کماکان روی میز قرار دارد و حصول توافق دخالتی در این ماجرا نخواهد داشت</a:t>
            </a:r>
            <a:r>
              <a:rPr lang="en-US" dirty="0">
                <a:cs typeface="B Mitra" panose="00000400000000000000" pitchFamily="2" charset="-78"/>
              </a:rPr>
              <a:t>!</a:t>
            </a:r>
          </a:p>
          <a:p>
            <a:pPr algn="justLow" rtl="1"/>
            <a:r>
              <a:rPr lang="ar-SA" dirty="0">
                <a:cs typeface="B Mitra" panose="00000400000000000000" pitchFamily="2" charset="-78"/>
              </a:rPr>
              <a:t>اوباما </a:t>
            </a:r>
            <a:r>
              <a:rPr lang="fa-IR" dirty="0" smtClean="0">
                <a:cs typeface="B Mitra" panose="00000400000000000000" pitchFamily="2" charset="-78"/>
              </a:rPr>
              <a:t>1394/5/31</a:t>
            </a:r>
            <a:r>
              <a:rPr lang="ar-SA" dirty="0" smtClean="0">
                <a:cs typeface="B Mitra" panose="00000400000000000000" pitchFamily="2" charset="-78"/>
              </a:rPr>
              <a:t>: </a:t>
            </a:r>
            <a:r>
              <a:rPr lang="ar-SA" dirty="0">
                <a:cs typeface="B Mitra" panose="00000400000000000000" pitchFamily="2" charset="-78"/>
              </a:rPr>
              <a:t>اگر ایران به مفاد توافق اتمی پایبند نباشد با واکنش قاطعانه آمریکا مواجه خواهد شد و گزینه نظامی همچنان روی میز است.اوباما گفت: ایالات متحده به فشار اقتصادی یکجانبه و استفاده از گزینه نظامی در صورت لزوم علیه ایران در طی توافق هسته ای یا بعد از توافق ادامه خواهد داد.اگر ایران به دنبال دستیابی به سلاح های هسته ای باشد، ایالات متحده از همه گزینه های از جمله گزینه نظامی استفاده خواهد </a:t>
            </a:r>
            <a:r>
              <a:rPr lang="ar-SA" dirty="0" smtClean="0">
                <a:cs typeface="B Mitra" panose="00000400000000000000" pitchFamily="2" charset="-78"/>
              </a:rPr>
              <a:t>کرد</a:t>
            </a:r>
            <a:endParaRPr lang="fa-IR" dirty="0" smtClean="0">
              <a:cs typeface="B Mitra" panose="00000400000000000000" pitchFamily="2" charset="-78"/>
            </a:endParaRPr>
          </a:p>
          <a:p>
            <a:pPr algn="justLow" rtl="1"/>
            <a:r>
              <a:rPr lang="fa-IR" dirty="0" smtClean="0">
                <a:cs typeface="B Mitra" panose="00000400000000000000" pitchFamily="2" charset="-78"/>
              </a:rPr>
              <a:t>1394/6/7</a:t>
            </a:r>
            <a:r>
              <a:rPr lang="ar-SA" dirty="0" smtClean="0">
                <a:cs typeface="B Mitra" panose="00000400000000000000" pitchFamily="2" charset="-78"/>
              </a:rPr>
              <a:t>باراک </a:t>
            </a:r>
            <a:r>
              <a:rPr lang="ar-SA" dirty="0">
                <a:cs typeface="B Mitra" panose="00000400000000000000" pitchFamily="2" charset="-78"/>
              </a:rPr>
              <a:t>اوباما رئیس‌جمهور آمریکا در کنفرانس ویدئویی با جامعه یهودیان آمریکا: با این توافق، بعد از گذشت 15 سال، رئیس‌جمهور آمریکا، هر کسی که باشد، از موضع قدرتمندتری برای پاسخ‌دهی به ایران برخوردار خواهد بود و این شامل اقدام نظامی بالقوه نیز خواهد شد</a:t>
            </a:r>
            <a:r>
              <a:rPr lang="en-US" dirty="0">
                <a:cs typeface="B Mitra" panose="00000400000000000000" pitchFamily="2" charset="-78"/>
              </a:rPr>
              <a:t>.</a:t>
            </a:r>
          </a:p>
          <a:p>
            <a:pPr algn="justLow" rtl="1"/>
            <a:r>
              <a:rPr lang="fa-IR" dirty="0" smtClean="0">
                <a:cs typeface="B Mitra" panose="00000400000000000000" pitchFamily="2" charset="-78"/>
              </a:rPr>
              <a:t>1394/7/5</a:t>
            </a:r>
            <a:r>
              <a:rPr lang="ar-SA" dirty="0" smtClean="0">
                <a:cs typeface="B Mitra" panose="00000400000000000000" pitchFamily="2" charset="-78"/>
              </a:rPr>
              <a:t>بن </a:t>
            </a:r>
            <a:r>
              <a:rPr lang="ar-SA" dirty="0">
                <a:cs typeface="B Mitra" panose="00000400000000000000" pitchFamily="2" charset="-78"/>
              </a:rPr>
              <a:t>رودز معاون مشاور امنیت ملی کاخ سفید :گزینه نظامی برای اطمینان از عدم دستیابی ایران به سلاح هسته‌ای ایران برای همیشه باقی خواهد ماند و در دسترس خواهد </a:t>
            </a:r>
            <a:r>
              <a:rPr lang="ar-SA" dirty="0" smtClean="0">
                <a:cs typeface="B Mitra" panose="00000400000000000000" pitchFamily="2" charset="-78"/>
              </a:rPr>
              <a:t>بود</a:t>
            </a:r>
            <a:r>
              <a:rPr lang="fa-IR" dirty="0" smtClean="0">
                <a:cs typeface="B Mitra" panose="00000400000000000000" pitchFamily="2" charset="-78"/>
              </a:rPr>
              <a:t>.</a:t>
            </a:r>
          </a:p>
          <a:p>
            <a:pPr algn="justLow" rtl="1"/>
            <a:r>
              <a:rPr lang="fa-IR" dirty="0" smtClean="0">
                <a:cs typeface="B Mitra" panose="00000400000000000000" pitchFamily="2" charset="-78"/>
              </a:rPr>
              <a:t>تهدید های صریح نظامی آمریکا پس از برجام بیشتر شده و ادامه دارد. </a:t>
            </a:r>
            <a:endParaRPr lang="en-US" dirty="0" smtClean="0">
              <a:cs typeface="B Mitra" panose="00000400000000000000" pitchFamily="2" charset="-78"/>
            </a:endParaRPr>
          </a:p>
        </p:txBody>
      </p:sp>
    </p:spTree>
    <p:extLst>
      <p:ext uri="{BB962C8B-B14F-4D97-AF65-F5344CB8AC3E}">
        <p14:creationId xmlns:p14="http://schemas.microsoft.com/office/powerpoint/2010/main" xmlns="" val="40246882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524000"/>
          </a:xfrm>
          <a:effectLst>
            <a:innerShdw blurRad="114300">
              <a:prstClr val="black"/>
            </a:innerShdw>
          </a:effectLst>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rtl="1">
              <a:lnSpc>
                <a:spcPct val="150000"/>
              </a:lnSpc>
            </a:pPr>
            <a:r>
              <a:rPr lang="fa-IR" sz="3200" dirty="0" smtClean="0">
                <a:solidFill>
                  <a:srgbClr val="FFFF00"/>
                </a:solidFill>
                <a:cs typeface="B Titr" pitchFamily="2" charset="-78"/>
              </a:rPr>
              <a:t>19- تلاش های ضد دینی و حمایت و هدایت فعالیت های ضد دینی و موهن به اعتقادات اسلامی در آمریکا</a:t>
            </a:r>
            <a:endParaRPr lang="en-US" sz="3200" dirty="0">
              <a:solidFill>
                <a:srgbClr val="FFFF00"/>
              </a:solidFill>
              <a:cs typeface="B Titr" pitchFamily="2" charset="-78"/>
            </a:endParaRPr>
          </a:p>
        </p:txBody>
      </p:sp>
      <p:sp>
        <p:nvSpPr>
          <p:cNvPr id="3" name="Content Placeholder 2"/>
          <p:cNvSpPr>
            <a:spLocks noGrp="1"/>
          </p:cNvSpPr>
          <p:nvPr>
            <p:ph sz="quarter" idx="1"/>
          </p:nvPr>
        </p:nvSpPr>
        <p:spPr>
          <a:xfrm>
            <a:off x="381000" y="2438400"/>
            <a:ext cx="8534400" cy="3611563"/>
          </a:xfrm>
        </p:spPr>
        <p:txBody>
          <a:bodyPr>
            <a:noAutofit/>
          </a:bodyPr>
          <a:lstStyle/>
          <a:p>
            <a:pPr lvl="0" algn="justLow" rtl="1"/>
            <a:r>
              <a:rPr lang="fa-IR" sz="3600" dirty="0">
                <a:cs typeface="B Mitra" pitchFamily="2" charset="-78"/>
              </a:rPr>
              <a:t>تلاش های ضد دینی و حمایت و هدایت فعالیت های ضد دینی و موهن به اعتقادات اسلامی در آمریکا؛ مثل حمایت از سلمان رشدی و کشیش هتاک تری جونز و مراسم نفرت انگیز آتش زدن قرآن در آمریکا، حمایت از انتشار کاریکاتورهای موهن به پیامبر اسلام که کماکان ادامه دارد و همین هفته گذشته شاهد سخنرانی سلمان رشدی در نمایشگاه بین </a:t>
            </a:r>
            <a:r>
              <a:rPr lang="fa-IR" sz="3600" dirty="0" smtClean="0">
                <a:cs typeface="B Mitra" pitchFamily="2" charset="-78"/>
              </a:rPr>
              <a:t>المللی                     </a:t>
            </a:r>
            <a:r>
              <a:rPr lang="fa-IR" sz="3600" dirty="0">
                <a:cs typeface="B Mitra" pitchFamily="2" charset="-78"/>
              </a:rPr>
              <a:t>کتاب فرانکفورت بودیم</a:t>
            </a:r>
            <a:r>
              <a:rPr lang="fa-IR" sz="3600" dirty="0" smtClean="0">
                <a:cs typeface="B Mitra" pitchFamily="2" charset="-78"/>
              </a:rPr>
              <a:t>.</a:t>
            </a:r>
            <a:endParaRPr lang="en-US" sz="3600" dirty="0">
              <a:cs typeface="B Mitra" pitchFamily="2" charset="-78"/>
            </a:endParaRPr>
          </a:p>
        </p:txBody>
      </p:sp>
    </p:spTree>
    <p:extLst>
      <p:ext uri="{BB962C8B-B14F-4D97-AF65-F5344CB8AC3E}">
        <p14:creationId xmlns:p14="http://schemas.microsoft.com/office/powerpoint/2010/main" xmlns="" val="7960787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95497"/>
            <a:ext cx="8763000" cy="2062103"/>
          </a:xfrm>
          <a:prstGeom prst="rect">
            <a:avLst/>
          </a:prstGeom>
        </p:spPr>
        <p:txBody>
          <a:bodyPr wrap="square">
            <a:spAutoFit/>
          </a:bodyPr>
          <a:lstStyle/>
          <a:p>
            <a:pPr marL="177800" indent="-177800" algn="justLow" rtl="1" eaLnBrk="0" fontAlgn="base" hangingPunct="0">
              <a:spcBef>
                <a:spcPct val="0"/>
              </a:spcBef>
              <a:spcAft>
                <a:spcPct val="0"/>
              </a:spcAft>
            </a:pPr>
            <a:r>
              <a:rPr lang="fa-IR" sz="3200" dirty="0" smtClean="0">
                <a:latin typeface="Arial" charset="0"/>
                <a:cs typeface="B Mitra" pitchFamily="2" charset="-78"/>
              </a:rPr>
              <a:t>آمریکا اصلی ترین حامی توهین کنندگان به مقدسات ادیان الهی است. حمایت صریح آمریکا از سلمان رشدی، حمایت صریح از کشیش هتاک، تری جونز که بارها طی مراسمی در آمریکا قرآن را آتش زد، از                    جمله این حمایت هاست.</a:t>
            </a:r>
          </a:p>
        </p:txBody>
      </p:sp>
      <p:sp>
        <p:nvSpPr>
          <p:cNvPr id="8" name="Rectangle 7"/>
          <p:cNvSpPr/>
          <p:nvPr/>
        </p:nvSpPr>
        <p:spPr>
          <a:xfrm>
            <a:off x="152400" y="427470"/>
            <a:ext cx="8610600" cy="867930"/>
          </a:xfrm>
          <a:prstGeom prst="rect">
            <a:avLst/>
          </a:prstGeom>
        </p:spPr>
        <p:style>
          <a:lnRef idx="0">
            <a:scrgbClr r="0" g="0" b="0"/>
          </a:lnRef>
          <a:fillRef idx="1002">
            <a:schemeClr val="lt1"/>
          </a:fillRef>
          <a:effectRef idx="0">
            <a:scrgbClr r="0" g="0" b="0"/>
          </a:effectRef>
          <a:fontRef idx="major"/>
        </p:style>
        <p:txBody>
          <a:bodyPr wrap="square">
            <a:spAutoFit/>
          </a:bodyPr>
          <a:lstStyle/>
          <a:p>
            <a:pPr marL="87313" lvl="0" algn="ctr" rtl="1" fontAlgn="base">
              <a:lnSpc>
                <a:spcPct val="140000"/>
              </a:lnSpc>
              <a:spcAft>
                <a:spcPct val="0"/>
              </a:spcAft>
              <a:buClr>
                <a:schemeClr val="accent1"/>
              </a:buClr>
              <a:buSzPct val="70000"/>
              <a:defRPr/>
            </a:pPr>
            <a:r>
              <a:rPr lang="fa-IR" sz="3600" b="1" kern="0" dirty="0" smtClean="0">
                <a:ln w="17780" cmpd="sng">
                  <a:solidFill>
                    <a:srgbClr val="FFFFFF"/>
                  </a:solidFill>
                  <a:prstDash val="solid"/>
                  <a:miter lim="800000"/>
                </a:ln>
                <a:solidFill>
                  <a:srgbClr val="C00000"/>
                </a:solidFill>
                <a:effectLst>
                  <a:outerShdw blurRad="50800" algn="tl" rotWithShape="0">
                    <a:srgbClr val="000000"/>
                  </a:outerShdw>
                </a:effectLst>
                <a:cs typeface="B Titr" pitchFamily="2" charset="-78"/>
              </a:rPr>
              <a:t>هدایت و حمایت از توهین به مقدسات ادیان الهی. </a:t>
            </a:r>
            <a:endParaRPr lang="fa-IR" sz="3600" b="1" kern="0" dirty="0" smtClean="0">
              <a:ln w="17780" cmpd="sng">
                <a:solidFill>
                  <a:srgbClr val="FFFFFF"/>
                </a:solidFill>
                <a:prstDash val="solid"/>
                <a:miter lim="800000"/>
              </a:ln>
              <a:solidFill>
                <a:srgbClr val="C00000"/>
              </a:solidFill>
              <a:effectLst>
                <a:outerShdw blurRad="50800" algn="tl" rotWithShape="0">
                  <a:srgbClr val="000000"/>
                </a:outerShdw>
              </a:effectLst>
              <a:cs typeface="B Mitra" pitchFamily="2" charset="-78"/>
            </a:endParaRPr>
          </a:p>
        </p:txBody>
      </p:sp>
      <p:grpSp>
        <p:nvGrpSpPr>
          <p:cNvPr id="2" name="Group 8"/>
          <p:cNvGrpSpPr/>
          <p:nvPr/>
        </p:nvGrpSpPr>
        <p:grpSpPr>
          <a:xfrm>
            <a:off x="838200" y="3822772"/>
            <a:ext cx="7087221" cy="2578028"/>
            <a:chOff x="922947" y="3357562"/>
            <a:chExt cx="7087221" cy="2578028"/>
          </a:xfrm>
        </p:grpSpPr>
        <p:grpSp>
          <p:nvGrpSpPr>
            <p:cNvPr id="3" name="Group 10"/>
            <p:cNvGrpSpPr/>
            <p:nvPr/>
          </p:nvGrpSpPr>
          <p:grpSpPr>
            <a:xfrm>
              <a:off x="2857488" y="3357562"/>
              <a:ext cx="3429024" cy="2571768"/>
              <a:chOff x="2143108" y="3643314"/>
              <a:chExt cx="3429024" cy="2571768"/>
            </a:xfrm>
          </p:grpSpPr>
          <p:pic>
            <p:nvPicPr>
              <p:cNvPr id="1026" name="Picture 2" descr="I:\للللللل\سلمان رشدی.jpg"/>
              <p:cNvPicPr>
                <a:picLocks noChangeAspect="1" noChangeArrowheads="1"/>
              </p:cNvPicPr>
              <p:nvPr/>
            </p:nvPicPr>
            <p:blipFill>
              <a:blip r:embed="rId2" cstate="print"/>
              <a:srcRect l="7865" r="7865" b="20494"/>
              <a:stretch>
                <a:fillRect/>
              </a:stretch>
            </p:blipFill>
            <p:spPr bwMode="auto">
              <a:xfrm>
                <a:off x="3857620" y="3643314"/>
                <a:ext cx="1714512" cy="2571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1" name="Picture 7" descr="I:\للللللل\تری جونز1.jpg"/>
              <p:cNvPicPr>
                <a:picLocks noChangeAspect="1" noChangeArrowheads="1"/>
              </p:cNvPicPr>
              <p:nvPr/>
            </p:nvPicPr>
            <p:blipFill>
              <a:blip r:embed="rId3" cstate="print"/>
              <a:srcRect r="6862"/>
              <a:stretch>
                <a:fillRect/>
              </a:stretch>
            </p:blipFill>
            <p:spPr bwMode="auto">
              <a:xfrm>
                <a:off x="2143108" y="3643314"/>
                <a:ext cx="1732764" cy="2571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5122" name="Picture 2" descr="I:\b\71wVL+GpazL._SL1239_.jpg"/>
            <p:cNvPicPr>
              <a:picLocks noChangeAspect="1" noChangeArrowheads="1"/>
            </p:cNvPicPr>
            <p:nvPr/>
          </p:nvPicPr>
          <p:blipFill>
            <a:blip r:embed="rId4" cstate="print"/>
            <a:srcRect/>
            <a:stretch>
              <a:fillRect/>
            </a:stretch>
          </p:blipFill>
          <p:spPr bwMode="auto">
            <a:xfrm>
              <a:off x="6295656" y="3357562"/>
              <a:ext cx="1714512" cy="2578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3" name="Picture 3" descr="I:\b\TerryJonesBurningQuran.jpg"/>
            <p:cNvPicPr>
              <a:picLocks noChangeAspect="1" noChangeArrowheads="1"/>
            </p:cNvPicPr>
            <p:nvPr/>
          </p:nvPicPr>
          <p:blipFill>
            <a:blip r:embed="rId5" cstate="print"/>
            <a:srcRect/>
            <a:stretch>
              <a:fillRect/>
            </a:stretch>
          </p:blipFill>
          <p:spPr bwMode="auto">
            <a:xfrm>
              <a:off x="922947" y="3357562"/>
              <a:ext cx="1928826" cy="2564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28600" y="1676400"/>
            <a:ext cx="8686800" cy="15954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87313" marR="0" lvl="0" indent="0" algn="justLow" defTabSz="914400" rtl="1" eaLnBrk="1" fontAlgn="base" latinLnBrk="0" hangingPunct="1">
              <a:spcBef>
                <a:spcPts val="0"/>
              </a:spcBef>
              <a:spcAft>
                <a:spcPct val="0"/>
              </a:spcAft>
              <a:buClr>
                <a:schemeClr val="accent1"/>
              </a:buClr>
              <a:buSzPct val="70000"/>
              <a:buFont typeface="Wingdings" pitchFamily="2" charset="2"/>
              <a:buNone/>
              <a:tabLst/>
              <a:defRPr/>
            </a:pPr>
            <a:r>
              <a:rPr kumimoji="0" lang="fa-IR" sz="2800" i="0" u="none" strike="noStrike" kern="0" cap="none" spc="0" normalizeH="0" baseline="0" noProof="0" dirty="0" smtClean="0">
                <a:ln>
                  <a:noFill/>
                </a:ln>
                <a:effectLst/>
                <a:uLnTx/>
                <a:uFillTx/>
                <a:cs typeface="B Mitra" pitchFamily="2" charset="-78"/>
              </a:rPr>
              <a:t>دولت آمریکا</a:t>
            </a:r>
            <a:r>
              <a:rPr kumimoji="0" lang="fa-IR" sz="2800" i="0" u="none" strike="noStrike" kern="0" cap="none" spc="0" normalizeH="0" noProof="0" dirty="0" smtClean="0">
                <a:ln>
                  <a:noFill/>
                </a:ln>
                <a:effectLst/>
                <a:uLnTx/>
                <a:uFillTx/>
                <a:cs typeface="B Mitra" pitchFamily="2" charset="-78"/>
              </a:rPr>
              <a:t> با تأسیس فرقه هایی با عرفان های نوظهور و افکار عجیب و غریب و اعزام هسته های آن از آمریکا به ایران تلاش می کند مردم را از شریعت اسلام دور کند و زمینه تبعیت پذیری آنها از آمریکا را فراهم آورد. اسامی برخی از این فرقه ها عبارتند از: </a:t>
            </a:r>
          </a:p>
        </p:txBody>
      </p:sp>
      <p:sp>
        <p:nvSpPr>
          <p:cNvPr id="5" name="Rectangle 4"/>
          <p:cNvSpPr/>
          <p:nvPr/>
        </p:nvSpPr>
        <p:spPr>
          <a:xfrm>
            <a:off x="0" y="0"/>
            <a:ext cx="9144000" cy="1471172"/>
          </a:xfrm>
          <a:prstGeom prst="rect">
            <a:avLst/>
          </a:prstGeom>
        </p:spPr>
        <p:style>
          <a:lnRef idx="0">
            <a:scrgbClr r="0" g="0" b="0"/>
          </a:lnRef>
          <a:fillRef idx="1002">
            <a:schemeClr val="lt1"/>
          </a:fillRef>
          <a:effectRef idx="0">
            <a:scrgbClr r="0" g="0" b="0"/>
          </a:effectRef>
          <a:fontRef idx="major"/>
        </p:style>
        <p:txBody>
          <a:bodyPr wrap="square">
            <a:spAutoFit/>
          </a:bodyPr>
          <a:lstStyle/>
          <a:p>
            <a:pPr marL="87313" lvl="0" algn="ctr" rtl="1" fontAlgn="base">
              <a:lnSpc>
                <a:spcPct val="140000"/>
              </a:lnSpc>
              <a:spcAft>
                <a:spcPct val="0"/>
              </a:spcAft>
              <a:buClr>
                <a:schemeClr val="accent1"/>
              </a:buClr>
              <a:buSzPct val="70000"/>
              <a:defRPr/>
            </a:pPr>
            <a:r>
              <a:rPr lang="fa-IR" sz="3200" b="1" kern="0" dirty="0" smtClean="0">
                <a:ln w="17780" cmpd="sng">
                  <a:solidFill>
                    <a:srgbClr val="FFFFFF"/>
                  </a:solidFill>
                  <a:prstDash val="solid"/>
                  <a:miter lim="800000"/>
                </a:ln>
                <a:solidFill>
                  <a:srgbClr val="C00000"/>
                </a:solidFill>
                <a:effectLst>
                  <a:outerShdw blurRad="50800" algn="tl" rotWithShape="0">
                    <a:srgbClr val="000000"/>
                  </a:outerShdw>
                </a:effectLst>
                <a:cs typeface="B Titr" pitchFamily="2" charset="-78"/>
              </a:rPr>
              <a:t>فرقه سازی های جدیـد و ایجاد هسـته های فرقه ای برای منحرف سازی جوانان از فقه و شریعت.</a:t>
            </a:r>
            <a:endParaRPr lang="fa-IR" sz="3200" b="1" kern="0" dirty="0" smtClean="0">
              <a:ln w="17780" cmpd="sng">
                <a:solidFill>
                  <a:srgbClr val="FFFFFF"/>
                </a:solidFill>
                <a:prstDash val="solid"/>
                <a:miter lim="800000"/>
              </a:ln>
              <a:solidFill>
                <a:srgbClr val="C00000"/>
              </a:solidFill>
              <a:effectLst>
                <a:outerShdw blurRad="50800" algn="tl" rotWithShape="0">
                  <a:srgbClr val="000000"/>
                </a:outerShdw>
              </a:effectLst>
              <a:cs typeface="B Mitra" pitchFamily="2" charset="-78"/>
            </a:endParaRPr>
          </a:p>
        </p:txBody>
      </p:sp>
      <p:sp>
        <p:nvSpPr>
          <p:cNvPr id="10" name="Rectangle 9"/>
          <p:cNvSpPr/>
          <p:nvPr/>
        </p:nvSpPr>
        <p:spPr>
          <a:xfrm>
            <a:off x="5638800" y="3657600"/>
            <a:ext cx="3357586" cy="2823850"/>
          </a:xfrm>
          <a:prstGeom prst="rect">
            <a:avLst/>
          </a:prstGeom>
        </p:spPr>
        <p:txBody>
          <a:bodyPr wrap="square">
            <a:spAutoFit/>
          </a:bodyPr>
          <a:lstStyle/>
          <a:p>
            <a:pPr marL="177800" indent="-177800" algn="justLow" rtl="1" eaLnBrk="0" fontAlgn="base" hangingPunct="0">
              <a:lnSpc>
                <a:spcPct val="150000"/>
              </a:lnSpc>
              <a:spcBef>
                <a:spcPct val="0"/>
              </a:spcBef>
              <a:spcAft>
                <a:spcPct val="0"/>
              </a:spcAft>
              <a:buFont typeface="Arial" pitchFamily="34" charset="0"/>
              <a:buChar char="•"/>
            </a:pPr>
            <a:r>
              <a:rPr lang="fa-IR" sz="2000" b="1" dirty="0" smtClean="0">
                <a:solidFill>
                  <a:srgbClr val="7030A0"/>
                </a:solidFill>
                <a:latin typeface="Arial" charset="0"/>
                <a:cs typeface="B Mitra" pitchFamily="2" charset="-78"/>
              </a:rPr>
              <a:t>عرفان حلقه</a:t>
            </a:r>
          </a:p>
          <a:p>
            <a:pPr marL="177800" indent="-177800" algn="justLow" rtl="1" eaLnBrk="0" fontAlgn="base" hangingPunct="0">
              <a:lnSpc>
                <a:spcPct val="150000"/>
              </a:lnSpc>
              <a:spcBef>
                <a:spcPct val="0"/>
              </a:spcBef>
              <a:spcAft>
                <a:spcPct val="0"/>
              </a:spcAft>
              <a:buFont typeface="Arial" pitchFamily="34" charset="0"/>
              <a:buChar char="•"/>
            </a:pPr>
            <a:r>
              <a:rPr lang="fa-IR" sz="2000" b="1" dirty="0" smtClean="0">
                <a:solidFill>
                  <a:srgbClr val="7030A0"/>
                </a:solidFill>
                <a:latin typeface="Arial" charset="0"/>
                <a:cs typeface="B Mitra" pitchFamily="2" charset="-78"/>
              </a:rPr>
              <a:t>عرفان </a:t>
            </a:r>
            <a:r>
              <a:rPr lang="en-US" sz="2000" b="1" dirty="0" smtClean="0">
                <a:solidFill>
                  <a:srgbClr val="7030A0"/>
                </a:solidFill>
                <a:latin typeface="Arial" charset="0"/>
                <a:cs typeface="B Mitra" pitchFamily="2" charset="-78"/>
              </a:rPr>
              <a:t>TFM</a:t>
            </a:r>
            <a:endParaRPr lang="fa-IR" sz="2000" b="1" dirty="0" smtClean="0">
              <a:solidFill>
                <a:srgbClr val="7030A0"/>
              </a:solidFill>
              <a:latin typeface="Arial" charset="0"/>
              <a:cs typeface="B Mitra" pitchFamily="2" charset="-78"/>
            </a:endParaRPr>
          </a:p>
          <a:p>
            <a:pPr marL="177800" indent="-177800" algn="justLow" rtl="1" eaLnBrk="0" fontAlgn="base" hangingPunct="0">
              <a:lnSpc>
                <a:spcPct val="150000"/>
              </a:lnSpc>
              <a:spcBef>
                <a:spcPct val="0"/>
              </a:spcBef>
              <a:spcAft>
                <a:spcPct val="0"/>
              </a:spcAft>
              <a:buFont typeface="Arial" pitchFamily="34" charset="0"/>
              <a:buChar char="•"/>
            </a:pPr>
            <a:r>
              <a:rPr lang="fa-IR" sz="2000" b="1" dirty="0" smtClean="0">
                <a:solidFill>
                  <a:srgbClr val="7030A0"/>
                </a:solidFill>
                <a:latin typeface="Arial" charset="0"/>
                <a:cs typeface="B Mitra" pitchFamily="2" charset="-78"/>
              </a:rPr>
              <a:t>کابالا</a:t>
            </a:r>
          </a:p>
          <a:p>
            <a:pPr marL="177800" indent="-177800" algn="justLow" rtl="1" eaLnBrk="0" fontAlgn="base" hangingPunct="0">
              <a:lnSpc>
                <a:spcPct val="150000"/>
              </a:lnSpc>
              <a:spcBef>
                <a:spcPct val="0"/>
              </a:spcBef>
              <a:spcAft>
                <a:spcPct val="0"/>
              </a:spcAft>
              <a:buFont typeface="Arial" pitchFamily="34" charset="0"/>
              <a:buChar char="•"/>
            </a:pPr>
            <a:r>
              <a:rPr lang="fa-IR" sz="2000" b="1" dirty="0" smtClean="0">
                <a:solidFill>
                  <a:srgbClr val="7030A0"/>
                </a:solidFill>
                <a:latin typeface="Arial" charset="0"/>
                <a:cs typeface="B Mitra" pitchFamily="2" charset="-78"/>
              </a:rPr>
              <a:t>اشو</a:t>
            </a:r>
          </a:p>
          <a:p>
            <a:pPr marL="177800" indent="-177800" algn="justLow" rtl="1" eaLnBrk="0" fontAlgn="base" hangingPunct="0">
              <a:lnSpc>
                <a:spcPct val="150000"/>
              </a:lnSpc>
              <a:spcBef>
                <a:spcPct val="0"/>
              </a:spcBef>
              <a:spcAft>
                <a:spcPct val="0"/>
              </a:spcAft>
              <a:buFont typeface="Arial" pitchFamily="34" charset="0"/>
              <a:buChar char="•"/>
            </a:pPr>
            <a:r>
              <a:rPr lang="fa-IR" sz="2000" b="1" dirty="0" smtClean="0">
                <a:solidFill>
                  <a:srgbClr val="7030A0"/>
                </a:solidFill>
                <a:latin typeface="Arial" charset="0"/>
                <a:cs typeface="B Mitra" pitchFamily="2" charset="-78"/>
              </a:rPr>
              <a:t>رام الله</a:t>
            </a:r>
          </a:p>
          <a:p>
            <a:pPr marL="177800" indent="-177800" algn="justLow" rtl="1" eaLnBrk="0" fontAlgn="base" hangingPunct="0">
              <a:lnSpc>
                <a:spcPct val="150000"/>
              </a:lnSpc>
              <a:spcBef>
                <a:spcPct val="0"/>
              </a:spcBef>
              <a:spcAft>
                <a:spcPct val="0"/>
              </a:spcAft>
              <a:buFont typeface="Arial" pitchFamily="34" charset="0"/>
              <a:buChar char="•"/>
            </a:pPr>
            <a:r>
              <a:rPr lang="fa-IR" sz="2000" b="1" dirty="0" smtClean="0">
                <a:solidFill>
                  <a:srgbClr val="7030A0"/>
                </a:solidFill>
                <a:latin typeface="Arial" charset="0"/>
                <a:cs typeface="B Mitra" pitchFamily="2" charset="-78"/>
              </a:rPr>
              <a:t>انواع گروه های شیطان پرستی</a:t>
            </a:r>
            <a:endParaRPr lang="en-US" sz="2000" b="1" dirty="0" smtClean="0">
              <a:solidFill>
                <a:srgbClr val="7030A0"/>
              </a:solidFill>
              <a:latin typeface="Arial" charset="0"/>
              <a:cs typeface="B Mitra" pitchFamily="2" charset="-78"/>
            </a:endParaRPr>
          </a:p>
        </p:txBody>
      </p:sp>
      <p:pic>
        <p:nvPicPr>
          <p:cNvPr id="106497" name="Picture 1" descr="I:\اااااااااا\290479_652.jpg"/>
          <p:cNvPicPr>
            <a:picLocks noChangeAspect="1" noChangeArrowheads="1"/>
          </p:cNvPicPr>
          <p:nvPr/>
        </p:nvPicPr>
        <p:blipFill>
          <a:blip r:embed="rId2" cstate="print"/>
          <a:srcRect/>
          <a:stretch>
            <a:fillRect/>
          </a:stretch>
        </p:blipFill>
        <p:spPr bwMode="auto">
          <a:xfrm rot="21340259">
            <a:off x="228600" y="3276600"/>
            <a:ext cx="1651160" cy="1614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499" name="Picture 3" descr="I:\اااااااااا\200103602204925312797809925419525460129164.jpg"/>
          <p:cNvPicPr>
            <a:picLocks noChangeAspect="1" noChangeArrowheads="1"/>
          </p:cNvPicPr>
          <p:nvPr/>
        </p:nvPicPr>
        <p:blipFill>
          <a:blip r:embed="rId3" cstate="print"/>
          <a:srcRect/>
          <a:stretch>
            <a:fillRect/>
          </a:stretch>
        </p:blipFill>
        <p:spPr bwMode="auto">
          <a:xfrm rot="440034">
            <a:off x="2063045" y="3276600"/>
            <a:ext cx="1442155" cy="1622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500" name="Picture 4" descr="I:\اااااااااا\300131 (7).jpg"/>
          <p:cNvPicPr>
            <a:picLocks noChangeAspect="1" noChangeArrowheads="1"/>
          </p:cNvPicPr>
          <p:nvPr/>
        </p:nvPicPr>
        <p:blipFill>
          <a:blip r:embed="rId4" cstate="print"/>
          <a:srcRect/>
          <a:stretch>
            <a:fillRect/>
          </a:stretch>
        </p:blipFill>
        <p:spPr bwMode="auto">
          <a:xfrm rot="21269769">
            <a:off x="3601902" y="3352800"/>
            <a:ext cx="1503498" cy="1538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501" name="Picture 5" descr="I:\اااااااااا\osho1.jpg"/>
          <p:cNvPicPr>
            <a:picLocks noChangeAspect="1" noChangeArrowheads="1"/>
          </p:cNvPicPr>
          <p:nvPr/>
        </p:nvPicPr>
        <p:blipFill>
          <a:blip r:embed="rId5" cstate="print"/>
          <a:srcRect/>
          <a:stretch>
            <a:fillRect/>
          </a:stretch>
        </p:blipFill>
        <p:spPr bwMode="auto">
          <a:xfrm rot="306139">
            <a:off x="3581400" y="5029200"/>
            <a:ext cx="1393828" cy="1303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502" name="Picture 6" descr="I:\اااااااااا\n00018303-b.jpg"/>
          <p:cNvPicPr>
            <a:picLocks noChangeAspect="1" noChangeArrowheads="1"/>
          </p:cNvPicPr>
          <p:nvPr/>
        </p:nvPicPr>
        <p:blipFill>
          <a:blip r:embed="rId6" cstate="print"/>
          <a:srcRect/>
          <a:stretch>
            <a:fillRect/>
          </a:stretch>
        </p:blipFill>
        <p:spPr bwMode="auto">
          <a:xfrm rot="467578">
            <a:off x="152400" y="5029200"/>
            <a:ext cx="1798612" cy="1345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503" name="Picture 7" descr="I:\اااااااااا\13900725113052_PhotoA.jpg"/>
          <p:cNvPicPr>
            <a:picLocks noChangeAspect="1" noChangeArrowheads="1"/>
          </p:cNvPicPr>
          <p:nvPr/>
        </p:nvPicPr>
        <p:blipFill>
          <a:blip r:embed="rId7" cstate="print"/>
          <a:srcRect l="41533" b="9111"/>
          <a:stretch>
            <a:fillRect/>
          </a:stretch>
        </p:blipFill>
        <p:spPr bwMode="auto">
          <a:xfrm rot="20993311">
            <a:off x="2057400" y="5029200"/>
            <a:ext cx="1392247" cy="1298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504" name="Picture 8" descr="I:\اااااااااا\d8cl7ju189bd3zrmdra5.jpg"/>
          <p:cNvPicPr>
            <a:picLocks noChangeAspect="1" noChangeArrowheads="1"/>
          </p:cNvPicPr>
          <p:nvPr/>
        </p:nvPicPr>
        <p:blipFill>
          <a:blip r:embed="rId8" cstate="print"/>
          <a:srcRect/>
          <a:stretch>
            <a:fillRect/>
          </a:stretch>
        </p:blipFill>
        <p:spPr bwMode="auto">
          <a:xfrm rot="327148">
            <a:off x="5154297" y="3428357"/>
            <a:ext cx="1643074" cy="1107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505" name="Picture 9" descr="I:\اااااااااا\new theosophy.JPG"/>
          <p:cNvPicPr>
            <a:picLocks noChangeAspect="1" noChangeArrowheads="1"/>
          </p:cNvPicPr>
          <p:nvPr/>
        </p:nvPicPr>
        <p:blipFill>
          <a:blip r:embed="rId9" cstate="print"/>
          <a:srcRect/>
          <a:stretch>
            <a:fillRect/>
          </a:stretch>
        </p:blipFill>
        <p:spPr bwMode="auto">
          <a:xfrm rot="21178744">
            <a:off x="4998949" y="4736722"/>
            <a:ext cx="1500198" cy="843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check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style>
          <a:lnRef idx="1">
            <a:schemeClr val="accent1"/>
          </a:lnRef>
          <a:fillRef idx="3">
            <a:schemeClr val="accent1"/>
          </a:fillRef>
          <a:effectRef idx="2">
            <a:schemeClr val="accent1"/>
          </a:effectRef>
          <a:fontRef idx="minor">
            <a:schemeClr val="lt1"/>
          </a:fontRef>
        </p:style>
        <p:txBody>
          <a:bodyPr>
            <a:noAutofit/>
          </a:bodyPr>
          <a:lstStyle/>
          <a:p>
            <a:pPr algn="ctr" rtl="1">
              <a:lnSpc>
                <a:spcPct val="150000"/>
              </a:lnSpc>
            </a:pPr>
            <a:r>
              <a:rPr lang="fa-IR" dirty="0" smtClean="0">
                <a:solidFill>
                  <a:schemeClr val="bg1"/>
                </a:solidFill>
                <a:cs typeface="B Titr" pitchFamily="2" charset="-78"/>
              </a:rPr>
              <a:t>20- استمرارحمایت از فتنه گران و کمک مالی به آنان در جریان فتنه 88 و 78</a:t>
            </a:r>
            <a:endParaRPr lang="en-US" dirty="0">
              <a:solidFill>
                <a:schemeClr val="bg1"/>
              </a:solidFill>
              <a:cs typeface="B Titr" pitchFamily="2" charset="-78"/>
            </a:endParaRPr>
          </a:p>
        </p:txBody>
      </p:sp>
      <p:sp>
        <p:nvSpPr>
          <p:cNvPr id="3" name="Content Placeholder 2"/>
          <p:cNvSpPr>
            <a:spLocks noGrp="1"/>
          </p:cNvSpPr>
          <p:nvPr>
            <p:ph sz="quarter" idx="1"/>
          </p:nvPr>
        </p:nvSpPr>
        <p:spPr>
          <a:xfrm>
            <a:off x="304800" y="1828800"/>
            <a:ext cx="8534400" cy="2697163"/>
          </a:xfrm>
        </p:spPr>
        <p:txBody>
          <a:bodyPr>
            <a:normAutofit/>
          </a:bodyPr>
          <a:lstStyle/>
          <a:p>
            <a:pPr lvl="0" algn="justLow" rtl="1"/>
            <a:r>
              <a:rPr lang="fa-IR" sz="4000" dirty="0">
                <a:cs typeface="B Mitra" pitchFamily="2" charset="-78"/>
              </a:rPr>
              <a:t>حمایت از فتنه گران و کمک مالی به آنان در جریان فتنه 88 و 78 که کماکان </a:t>
            </a:r>
            <a:r>
              <a:rPr lang="fa-IR" sz="4000" dirty="0" smtClean="0">
                <a:cs typeface="B Mitra" pitchFamily="2" charset="-78"/>
              </a:rPr>
              <a:t>حمایت های </a:t>
            </a:r>
            <a:r>
              <a:rPr lang="fa-IR" sz="4000" dirty="0">
                <a:cs typeface="B Mitra" pitchFamily="2" charset="-78"/>
              </a:rPr>
              <a:t>قوی رسانه های آمریکایی از فتنه گران با شدت تمام و هر روز ادامه دارد.</a:t>
            </a:r>
            <a:endParaRPr lang="en-US" sz="4000" dirty="0">
              <a:cs typeface="B Mitra" pitchFamily="2" charset="-78"/>
            </a:endParaRPr>
          </a:p>
          <a:p>
            <a:pPr algn="justLow" rtl="1">
              <a:lnSpc>
                <a:spcPct val="150000"/>
              </a:lnSpc>
            </a:pPr>
            <a:endParaRPr lang="en-US" sz="3600" dirty="0">
              <a:cs typeface="B Mitra" pitchFamily="2" charset="-78"/>
            </a:endParaRPr>
          </a:p>
        </p:txBody>
      </p:sp>
      <p:pic>
        <p:nvPicPr>
          <p:cNvPr id="4" name="Picture 6" descr="I:\فتنه.jpg"/>
          <p:cNvPicPr>
            <a:picLocks noChangeAspect="1" noChangeArrowheads="1"/>
          </p:cNvPicPr>
          <p:nvPr/>
        </p:nvPicPr>
        <p:blipFill>
          <a:blip r:embed="rId2" cstate="print"/>
          <a:srcRect/>
          <a:stretch>
            <a:fillRect/>
          </a:stretch>
        </p:blipFill>
        <p:spPr bwMode="auto">
          <a:xfrm>
            <a:off x="2362200" y="3581400"/>
            <a:ext cx="4495800" cy="29646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xmlns="" val="13916729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53000" y="1571588"/>
            <a:ext cx="4048156" cy="5286412"/>
          </a:xfrm>
        </p:spPr>
        <p:txBody>
          <a:bodyPr>
            <a:noAutofit/>
          </a:bodyPr>
          <a:lstStyle/>
          <a:p>
            <a:pPr marL="0" indent="0" algn="justLow" rtl="1">
              <a:lnSpc>
                <a:spcPct val="120000"/>
              </a:lnSpc>
              <a:buNone/>
            </a:pPr>
            <a:r>
              <a:rPr lang="fa-IR" sz="2200" b="1" dirty="0" smtClean="0">
                <a:cs typeface="B Mitra" pitchFamily="2" charset="-78"/>
              </a:rPr>
              <a:t>با هدایت سرمایه دار و میلیاردر صهیونیستی آمریکایی </a:t>
            </a:r>
            <a:r>
              <a:rPr lang="fa-IR" sz="2200" b="1" u="sng" dirty="0" smtClean="0">
                <a:effectLst>
                  <a:outerShdw blurRad="38100" dist="38100" dir="2700000" algn="tl">
                    <a:srgbClr val="000000">
                      <a:alpha val="43137"/>
                    </a:srgbClr>
                  </a:outerShdw>
                </a:effectLst>
                <a:cs typeface="B Mitra" pitchFamily="2" charset="-78"/>
              </a:rPr>
              <a:t>جرج سوروس </a:t>
            </a:r>
            <a:r>
              <a:rPr lang="fa-IR" sz="2200" b="1" dirty="0" smtClean="0">
                <a:cs typeface="B Mitra" pitchFamily="2" charset="-78"/>
              </a:rPr>
              <a:t>و مؤسسات پوششی سازمان سیا، تحت عنوان مؤسسات مطالعاتی و پیرامون مذاکرات و هماهنگی هایی که بین نفر دوم فتنه با جرج سوروس صورت گرفت همچنین </a:t>
            </a:r>
            <a:r>
              <a:rPr lang="fa-IR" sz="2200" b="1" dirty="0" smtClean="0">
                <a:solidFill>
                  <a:srgbClr val="FF0000"/>
                </a:solidFill>
                <a:effectLst>
                  <a:outerShdw blurRad="38100" dist="38100" dir="2700000" algn="tl">
                    <a:srgbClr val="000000">
                      <a:alpha val="43137"/>
                    </a:srgbClr>
                  </a:outerShdw>
                </a:effectLst>
                <a:cs typeface="B Mitra" pitchFamily="2" charset="-78"/>
              </a:rPr>
              <a:t>ملاقات نفر دوم فتنه با شاه عربستان </a:t>
            </a:r>
            <a:r>
              <a:rPr lang="fa-IR" sz="2200" b="1" dirty="0" smtClean="0">
                <a:cs typeface="B Mitra" pitchFamily="2" charset="-78"/>
              </a:rPr>
              <a:t>و اخذ کمک های مالی از شاهان منطقه به ویژه شاه بحرین، کودتای مخملی سال 88 با هدف براندازی نظام جمهوری اسلامی ایران شکل گرفت.</a:t>
            </a:r>
          </a:p>
          <a:p>
            <a:pPr marL="87313" indent="0" algn="justLow" rtl="1">
              <a:lnSpc>
                <a:spcPct val="120000"/>
              </a:lnSpc>
              <a:buNone/>
            </a:pPr>
            <a:endParaRPr lang="fa-IR" sz="2200" b="1" dirty="0" smtClean="0">
              <a:cs typeface="B Mitra" pitchFamily="2" charset="-78"/>
            </a:endParaRPr>
          </a:p>
        </p:txBody>
      </p:sp>
      <p:cxnSp>
        <p:nvCxnSpPr>
          <p:cNvPr id="4" name="Straight Connector 3"/>
          <p:cNvCxnSpPr/>
          <p:nvPr/>
        </p:nvCxnSpPr>
        <p:spPr>
          <a:xfrm>
            <a:off x="642910" y="1357298"/>
            <a:ext cx="8001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42844" y="170410"/>
            <a:ext cx="8858312" cy="104028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2563" algn="ctr">
              <a:lnSpc>
                <a:spcPct val="140000"/>
              </a:lnSpc>
            </a:pPr>
            <a:r>
              <a:rPr lang="fa-I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کودتای مخملی (فتنه) سال 1388</a:t>
            </a:r>
          </a:p>
        </p:txBody>
      </p:sp>
      <p:sp>
        <p:nvSpPr>
          <p:cNvPr id="6" name="Content Placeholder 2"/>
          <p:cNvSpPr txBox="1">
            <a:spLocks/>
          </p:cNvSpPr>
          <p:nvPr/>
        </p:nvSpPr>
        <p:spPr>
          <a:xfrm>
            <a:off x="1295400" y="6400800"/>
            <a:ext cx="2000264" cy="357190"/>
          </a:xfrm>
          <a:prstGeom prst="rect">
            <a:avLst/>
          </a:prstGeom>
        </p:spPr>
        <p:txBody>
          <a:bodyPr vert="horz">
            <a:normAutofit fontScale="85000" lnSpcReduction="20000"/>
          </a:bodyPr>
          <a:lstStyle/>
          <a:p>
            <a:pPr marL="87313" lvl="0" algn="ctr">
              <a:lnSpc>
                <a:spcPct val="120000"/>
              </a:lnSpc>
              <a:spcBef>
                <a:spcPts val="580"/>
              </a:spcBef>
              <a:buClr>
                <a:schemeClr val="accent1"/>
              </a:buClr>
              <a:buSzPct val="85000"/>
              <a:defRPr/>
            </a:pPr>
            <a:r>
              <a:rPr lang="fa-IR" sz="2000" b="1" dirty="0" smtClean="0">
                <a:cs typeface="B Mitra" pitchFamily="2" charset="-78"/>
              </a:rPr>
              <a:t>تهران </a:t>
            </a:r>
            <a:r>
              <a:rPr kumimoji="0" lang="fa-IR" sz="2000" b="1" i="0" u="none" strike="noStrike" kern="1200" cap="none" spc="0" normalizeH="0" baseline="0" noProof="0" dirty="0" smtClean="0">
                <a:ln>
                  <a:noFill/>
                </a:ln>
                <a:solidFill>
                  <a:schemeClr val="tx1"/>
                </a:solidFill>
                <a:effectLst/>
                <a:uLnTx/>
                <a:uFillTx/>
                <a:latin typeface="+mn-lt"/>
                <a:ea typeface="+mn-ea"/>
                <a:cs typeface="B Mitra" pitchFamily="2" charset="-78"/>
              </a:rPr>
              <a:t>فتنه 88</a:t>
            </a:r>
          </a:p>
        </p:txBody>
      </p:sp>
      <p:pic>
        <p:nvPicPr>
          <p:cNvPr id="1031" name="Picture 7" descr="I:\فتنه 1.jpg"/>
          <p:cNvPicPr>
            <a:picLocks noChangeAspect="1" noChangeArrowheads="1"/>
          </p:cNvPicPr>
          <p:nvPr/>
        </p:nvPicPr>
        <p:blipFill>
          <a:blip r:embed="rId2" cstate="print"/>
          <a:srcRect/>
          <a:stretch>
            <a:fillRect/>
          </a:stretch>
        </p:blipFill>
        <p:spPr bwMode="auto">
          <a:xfrm>
            <a:off x="457200" y="3505200"/>
            <a:ext cx="4204542" cy="2800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oup 13"/>
          <p:cNvGrpSpPr/>
          <p:nvPr/>
        </p:nvGrpSpPr>
        <p:grpSpPr>
          <a:xfrm>
            <a:off x="228600" y="1600200"/>
            <a:ext cx="4495800" cy="1705895"/>
            <a:chOff x="285720" y="1447800"/>
            <a:chExt cx="4859649" cy="1858295"/>
          </a:xfrm>
        </p:grpSpPr>
        <p:pic>
          <p:nvPicPr>
            <p:cNvPr id="1026" name="Picture 2" descr="I:\سوروس و خاتمی.jpg"/>
            <p:cNvPicPr>
              <a:picLocks noChangeAspect="1" noChangeArrowheads="1"/>
            </p:cNvPicPr>
            <p:nvPr/>
          </p:nvPicPr>
          <p:blipFill>
            <a:blip r:embed="rId3" cstate="print"/>
            <a:srcRect l="51515"/>
            <a:stretch>
              <a:fillRect/>
            </a:stretch>
          </p:blipFill>
          <p:spPr bwMode="auto">
            <a:xfrm>
              <a:off x="2112946" y="1448871"/>
              <a:ext cx="1143008" cy="1837253"/>
            </a:xfrm>
            <a:prstGeom prst="rect">
              <a:avLst/>
            </a:prstGeom>
            <a:ln>
              <a:noFill/>
            </a:ln>
            <a:effectLst>
              <a:outerShdw blurRad="190500" algn="tl" rotWithShape="0">
                <a:srgbClr val="000000">
                  <a:alpha val="70000"/>
                </a:srgbClr>
              </a:outerShdw>
            </a:effectLst>
          </p:spPr>
          <p:style>
            <a:lnRef idx="2">
              <a:schemeClr val="accent6"/>
            </a:lnRef>
            <a:fillRef idx="1">
              <a:schemeClr val="lt1"/>
            </a:fillRef>
            <a:effectRef idx="0">
              <a:schemeClr val="accent6"/>
            </a:effectRef>
            <a:fontRef idx="minor">
              <a:schemeClr val="dk1"/>
            </a:fontRef>
          </p:style>
        </p:pic>
        <p:pic>
          <p:nvPicPr>
            <p:cNvPr id="1028" name="Picture 4" descr="I:\کروبی1.jpg"/>
            <p:cNvPicPr>
              <a:picLocks noChangeAspect="1" noChangeArrowheads="1"/>
            </p:cNvPicPr>
            <p:nvPr/>
          </p:nvPicPr>
          <p:blipFill>
            <a:blip r:embed="rId4" cstate="print"/>
            <a:srcRect t="1549" r="68560" b="12828"/>
            <a:stretch>
              <a:fillRect/>
            </a:stretch>
          </p:blipFill>
          <p:spPr bwMode="auto">
            <a:xfrm>
              <a:off x="1147738" y="1447800"/>
              <a:ext cx="971096" cy="1839179"/>
            </a:xfrm>
            <a:prstGeom prst="rect">
              <a:avLst/>
            </a:prstGeom>
            <a:ln>
              <a:noFill/>
            </a:ln>
            <a:effectLst>
              <a:outerShdw blurRad="190500" algn="tl" rotWithShape="0">
                <a:srgbClr val="000000">
                  <a:alpha val="70000"/>
                </a:srgbClr>
              </a:outerShdw>
            </a:effectLst>
          </p:spPr>
          <p:style>
            <a:lnRef idx="2">
              <a:schemeClr val="accent6"/>
            </a:lnRef>
            <a:fillRef idx="1">
              <a:schemeClr val="lt1"/>
            </a:fillRef>
            <a:effectRef idx="0">
              <a:schemeClr val="accent6"/>
            </a:effectRef>
            <a:fontRef idx="minor">
              <a:schemeClr val="dk1"/>
            </a:fontRef>
          </p:style>
        </p:pic>
        <p:pic>
          <p:nvPicPr>
            <p:cNvPr id="11" name="Picture 4" descr="I:\کروبی1.jpg"/>
            <p:cNvPicPr>
              <a:picLocks noChangeAspect="1" noChangeArrowheads="1"/>
            </p:cNvPicPr>
            <p:nvPr/>
          </p:nvPicPr>
          <p:blipFill>
            <a:blip r:embed="rId4" cstate="print"/>
            <a:srcRect l="31636" t="1154" b="13157"/>
            <a:stretch>
              <a:fillRect/>
            </a:stretch>
          </p:blipFill>
          <p:spPr bwMode="auto">
            <a:xfrm>
              <a:off x="3106035" y="1447800"/>
              <a:ext cx="2039334" cy="1858295"/>
            </a:xfrm>
            <a:prstGeom prst="rect">
              <a:avLst/>
            </a:prstGeom>
            <a:ln>
              <a:noFill/>
            </a:ln>
            <a:effectLst>
              <a:outerShdw blurRad="190500" algn="tl" rotWithShape="0">
                <a:srgbClr val="000000">
                  <a:alpha val="70000"/>
                </a:srgbClr>
              </a:outerShdw>
            </a:effectLst>
          </p:spPr>
          <p:style>
            <a:lnRef idx="2">
              <a:schemeClr val="accent6"/>
            </a:lnRef>
            <a:fillRef idx="1">
              <a:schemeClr val="lt1"/>
            </a:fillRef>
            <a:effectRef idx="0">
              <a:schemeClr val="accent6"/>
            </a:effectRef>
            <a:fontRef idx="minor">
              <a:schemeClr val="dk1"/>
            </a:fontRef>
          </p:style>
        </p:pic>
        <p:sp>
          <p:nvSpPr>
            <p:cNvPr id="13" name="Rectangle 12"/>
            <p:cNvSpPr/>
            <p:nvPr/>
          </p:nvSpPr>
          <p:spPr>
            <a:xfrm>
              <a:off x="285720" y="1457326"/>
              <a:ext cx="873410" cy="18192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9600" dirty="0" smtClean="0">
                  <a:cs typeface="B Kourosh" pitchFamily="2" charset="-78"/>
                </a:rPr>
                <a:t>؟</a:t>
              </a:r>
              <a:endParaRPr lang="en-US" sz="9600" dirty="0">
                <a:cs typeface="B Kourosh" pitchFamily="2" charset="-78"/>
              </a:endParaRPr>
            </a:p>
          </p:txBody>
        </p:sp>
      </p:grpSp>
    </p:spTree>
  </p:cSld>
  <p:clrMapOvr>
    <a:masterClrMapping/>
  </p:clrMapOvr>
  <p:transition spd="med">
    <p:pull dir="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basij\Downloads\6832_nGBBhzNc.jpg"/>
          <p:cNvPicPr/>
          <p:nvPr/>
        </p:nvPicPr>
        <p:blipFill>
          <a:blip r:embed="rId2" cstate="print"/>
          <a:srcRect/>
          <a:stretch>
            <a:fillRect/>
          </a:stretch>
        </p:blipFill>
        <p:spPr bwMode="auto">
          <a:xfrm>
            <a:off x="228600" y="4191000"/>
            <a:ext cx="1710743"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C:\Users\basij\Downloads\IMAGE634795537392435647.jpg"/>
          <p:cNvPicPr/>
          <p:nvPr/>
        </p:nvPicPr>
        <p:blipFill>
          <a:blip r:embed="rId3" cstate="print"/>
          <a:srcRect l="50898"/>
          <a:stretch>
            <a:fillRect/>
          </a:stretch>
        </p:blipFill>
        <p:spPr bwMode="auto">
          <a:xfrm>
            <a:off x="2071670" y="4191000"/>
            <a:ext cx="1788943" cy="2428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C:\Users\basij\Downloads\ahmad-batebi-and-bush.jpg"/>
          <p:cNvPicPr/>
          <p:nvPr/>
        </p:nvPicPr>
        <p:blipFill>
          <a:blip r:embed="rId4" cstate="print"/>
          <a:srcRect l="4286" t="2629" r="5714" b="8000"/>
          <a:stretch>
            <a:fillRect/>
          </a:stretch>
        </p:blipFill>
        <p:spPr bwMode="auto">
          <a:xfrm>
            <a:off x="4157658" y="2656561"/>
            <a:ext cx="2547942" cy="4125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357158" y="3357562"/>
            <a:ext cx="1428760" cy="8572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lumMod val="85000"/>
                    <a:lumOff val="15000"/>
                  </a:schemeClr>
                </a:solidFill>
                <a:cs typeface="B Mitra" pitchFamily="2" charset="-78"/>
              </a:rPr>
              <a:t>احمد باطبی در اغتشاشات سال 78 دانشگاه تهران </a:t>
            </a:r>
            <a:endParaRPr lang="en-US" dirty="0">
              <a:solidFill>
                <a:schemeClr val="tx1">
                  <a:lumMod val="85000"/>
                  <a:lumOff val="15000"/>
                </a:schemeClr>
              </a:solidFill>
              <a:cs typeface="B Mitra" pitchFamily="2" charset="-78"/>
            </a:endParaRPr>
          </a:p>
        </p:txBody>
      </p:sp>
      <p:sp>
        <p:nvSpPr>
          <p:cNvPr id="12" name="Rectangle 11"/>
          <p:cNvSpPr/>
          <p:nvPr/>
        </p:nvSpPr>
        <p:spPr>
          <a:xfrm>
            <a:off x="2214546" y="3357562"/>
            <a:ext cx="1500198" cy="8572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lumMod val="85000"/>
                    <a:lumOff val="15000"/>
                  </a:schemeClr>
                </a:solidFill>
                <a:cs typeface="B Mitra" pitchFamily="2" charset="-78"/>
              </a:rPr>
              <a:t>احمد باطبی در استودیوی شبکه دولتی صدای آمریکا</a:t>
            </a:r>
            <a:endParaRPr lang="en-US" dirty="0">
              <a:solidFill>
                <a:schemeClr val="tx1">
                  <a:lumMod val="85000"/>
                  <a:lumOff val="15000"/>
                </a:schemeClr>
              </a:solidFill>
              <a:cs typeface="B Mitra" pitchFamily="2" charset="-78"/>
            </a:endParaRPr>
          </a:p>
        </p:txBody>
      </p:sp>
      <p:sp>
        <p:nvSpPr>
          <p:cNvPr id="13" name="Rectangle 12"/>
          <p:cNvSpPr/>
          <p:nvPr/>
        </p:nvSpPr>
        <p:spPr>
          <a:xfrm>
            <a:off x="6553200" y="5848344"/>
            <a:ext cx="1357322" cy="8572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lumMod val="85000"/>
                    <a:lumOff val="15000"/>
                  </a:schemeClr>
                </a:solidFill>
                <a:cs typeface="B Mitra" pitchFamily="2" charset="-78"/>
              </a:rPr>
              <a:t>احمد باطبی در ملاقات با </a:t>
            </a:r>
          </a:p>
          <a:p>
            <a:pPr algn="ctr"/>
            <a:r>
              <a:rPr lang="fa-IR" dirty="0" smtClean="0">
                <a:solidFill>
                  <a:schemeClr val="tx1">
                    <a:lumMod val="85000"/>
                    <a:lumOff val="15000"/>
                  </a:schemeClr>
                </a:solidFill>
                <a:cs typeface="B Mitra" pitchFamily="2" charset="-78"/>
              </a:rPr>
              <a:t>جرج بوش</a:t>
            </a:r>
            <a:endParaRPr lang="en-US" dirty="0">
              <a:solidFill>
                <a:schemeClr val="tx1">
                  <a:lumMod val="85000"/>
                  <a:lumOff val="15000"/>
                </a:schemeClr>
              </a:solidFill>
              <a:cs typeface="B Mitra" pitchFamily="2" charset="-78"/>
            </a:endParaRPr>
          </a:p>
        </p:txBody>
      </p:sp>
      <p:sp>
        <p:nvSpPr>
          <p:cNvPr id="10" name="Rectangle 9"/>
          <p:cNvSpPr/>
          <p:nvPr/>
        </p:nvSpPr>
        <p:spPr>
          <a:xfrm>
            <a:off x="152400" y="152400"/>
            <a:ext cx="6553200" cy="2492990"/>
          </a:xfrm>
          <a:prstGeom prst="rect">
            <a:avLst/>
          </a:prstGeom>
        </p:spPr>
        <p:txBody>
          <a:bodyPr wrap="square">
            <a:spAutoFit/>
          </a:bodyPr>
          <a:lstStyle/>
          <a:p>
            <a:pPr algn="justLow" rtl="1"/>
            <a:r>
              <a:rPr lang="fa-IR" sz="2600" dirty="0" smtClean="0">
                <a:cs typeface="B Mitra" pitchFamily="2" charset="-78"/>
              </a:rPr>
              <a:t>مرکز اسناد انقلاب اسلامی: تاجبخش در دادگاه گفته بود اگر ما یکی از اولین نمونه‌های براندازی را ارتباط سفر عطریانفر به بنیاد سوروس قبل از 1376 بدانیم می‌توانیم نهایت آن را ملاقات مستقیم خاتمی همراه ظریف با جرج سورس در نیویورک در سال 1385 دانست که این یک ارتباط مستمر بوده و ادامه داشته است.</a:t>
            </a:r>
          </a:p>
          <a:p>
            <a:pPr algn="justLow" rtl="1"/>
            <a:r>
              <a:rPr lang="en-US" sz="2000" dirty="0" smtClean="0">
                <a:cs typeface="B Mitra" pitchFamily="2" charset="-78"/>
              </a:rPr>
              <a:t>http://www.irdc.ir/fa/content/7792/default.aspx</a:t>
            </a:r>
            <a:endParaRPr lang="en-US" sz="2000" dirty="0">
              <a:cs typeface="B Mitra" pitchFamily="2" charset="-78"/>
            </a:endParaRPr>
          </a:p>
        </p:txBody>
      </p:sp>
      <p:pic>
        <p:nvPicPr>
          <p:cNvPr id="14" name="Picture 4" descr="I:\کروبی1.jpg"/>
          <p:cNvPicPr>
            <a:picLocks noChangeAspect="1" noChangeArrowheads="1"/>
          </p:cNvPicPr>
          <p:nvPr/>
        </p:nvPicPr>
        <p:blipFill>
          <a:blip r:embed="rId5" cstate="print"/>
          <a:srcRect t="1549" r="68560" b="12828"/>
          <a:stretch>
            <a:fillRect/>
          </a:stretch>
        </p:blipFill>
        <p:spPr bwMode="auto">
          <a:xfrm>
            <a:off x="6934200" y="152401"/>
            <a:ext cx="1730062"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304800"/>
            <a:ext cx="8915400" cy="3962400"/>
          </a:xfrm>
        </p:spPr>
        <p:txBody>
          <a:bodyPr>
            <a:noAutofit/>
          </a:bodyPr>
          <a:lstStyle/>
          <a:p>
            <a:pPr algn="justLow" rtl="1"/>
            <a:r>
              <a:rPr lang="ar-SA" sz="3200" dirty="0">
                <a:cs typeface="B Mitra" pitchFamily="2" charset="-78"/>
              </a:rPr>
              <a:t>در سال 1391 بالاخره پس از سالها حمایت غیر رسمی از منافقین، دولت آمریکا تصمیم گرفت که حمایت هایش از این گروه تروریستی را علنی سازد . لذا وزارت امور خارجه آمریکا در تاریخ 28 </a:t>
            </a:r>
            <a:r>
              <a:rPr lang="ar-SA" sz="3200" dirty="0" smtClean="0">
                <a:cs typeface="B Mitra" pitchFamily="2" charset="-78"/>
              </a:rPr>
              <a:t>سپتامبر2012 (6مهر 1391) </a:t>
            </a:r>
            <a:r>
              <a:rPr lang="ar-SA" sz="3200" dirty="0">
                <a:cs typeface="B Mitra" pitchFamily="2" charset="-78"/>
              </a:rPr>
              <a:t>نام گروهک مجاهدین خلق را از فهرست گروه های تروریستی خارج کرد .</a:t>
            </a:r>
            <a:endParaRPr lang="fa-IR" sz="3200" dirty="0">
              <a:cs typeface="B Mitra" pitchFamily="2" charset="-78"/>
            </a:endParaRPr>
          </a:p>
          <a:p>
            <a:pPr algn="justLow" rtl="1"/>
            <a:endParaRPr lang="fa-IR" sz="3200" dirty="0" smtClean="0">
              <a:cs typeface="B Mitra" pitchFamily="2" charset="-78"/>
            </a:endParaRPr>
          </a:p>
          <a:p>
            <a:pPr algn="justLow" rtl="1"/>
            <a:endParaRPr lang="fa-IR" sz="3200" dirty="0" smtClean="0">
              <a:cs typeface="B Mitra" pitchFamily="2" charset="-78"/>
            </a:endParaRPr>
          </a:p>
          <a:p>
            <a:pPr algn="justLow" rtl="1"/>
            <a:endParaRPr lang="fa-IR" sz="3200" dirty="0" smtClean="0">
              <a:cs typeface="B Mitra" pitchFamily="2" charset="-78"/>
            </a:endParaRPr>
          </a:p>
          <a:p>
            <a:pPr algn="justLow" rtl="1"/>
            <a:endParaRPr lang="fa-IR" sz="3200" dirty="0" smtClean="0">
              <a:cs typeface="B Mitra" pitchFamily="2" charset="-78"/>
            </a:endParaRPr>
          </a:p>
          <a:p>
            <a:pPr algn="justLow" rtl="1"/>
            <a:r>
              <a:rPr lang="ar-SA" sz="3200" dirty="0" smtClean="0">
                <a:cs typeface="B Mitra" pitchFamily="2" charset="-78"/>
              </a:rPr>
              <a:t>وزارت </a:t>
            </a:r>
            <a:r>
              <a:rPr lang="ar-SA" sz="3200" dirty="0">
                <a:cs typeface="B Mitra" pitchFamily="2" charset="-78"/>
              </a:rPr>
              <a:t>خارجه آمریکا علت این تصمیم را عدم ارتکاب اعمال تروریستی طی 10 سال گذشته اعلام کرده بود . این در حالی است که بر اساس گزارش انستیتوی تحقیقات دفاع ملی آمریکا (رند ) فعالیت های تروریستی منافقین تا سال 2009 مورد تأیید قرار گرفته بود </a:t>
            </a:r>
            <a:r>
              <a:rPr lang="fa-IR" sz="3200" dirty="0" smtClean="0">
                <a:cs typeface="B Mitra" pitchFamily="2" charset="-78"/>
              </a:rPr>
              <a:t>.  </a:t>
            </a:r>
            <a:r>
              <a:rPr lang="fa-IR" sz="1100" dirty="0" smtClean="0">
                <a:cs typeface="B Mitra" pitchFamily="2" charset="-78"/>
              </a:rPr>
              <a:t>(</a:t>
            </a:r>
            <a:r>
              <a:rPr lang="fa-IR" sz="1100" dirty="0">
                <a:cs typeface="B Mitra" pitchFamily="2" charset="-78"/>
              </a:rPr>
              <a:t>بر گرفته از سلسله مقالات «رد پای 60 سال خیانت و جنایت آمریکا در ایران» - روزنامه کیهان)</a:t>
            </a:r>
            <a:endParaRPr lang="en-US" sz="1100" dirty="0">
              <a:cs typeface="B Mitra" pitchFamily="2" charset="-78"/>
            </a:endParaRPr>
          </a:p>
          <a:p>
            <a:pPr algn="justLow" rtl="1"/>
            <a:endParaRPr lang="en-US" sz="3200" dirty="0">
              <a:cs typeface="B Mitra"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00" y="2406715"/>
            <a:ext cx="3387634" cy="2089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8882949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rtebatat\Downloads\IRAN AIR 655\20150731123518-1.jpg"/>
          <p:cNvPicPr>
            <a:picLocks noChangeAspect="1" noChangeArrowheads="1"/>
          </p:cNvPicPr>
          <p:nvPr/>
        </p:nvPicPr>
        <p:blipFill>
          <a:blip r:embed="rId2" cstate="print">
            <a:lum contrast="-40000"/>
          </a:blip>
          <a:srcRect l="3122"/>
          <a:stretch>
            <a:fillRect/>
          </a:stretch>
        </p:blipFill>
        <p:spPr bwMode="auto">
          <a:xfrm>
            <a:off x="74951" y="77450"/>
            <a:ext cx="9009089" cy="6705600"/>
          </a:xfrm>
          <a:prstGeom prst="rect">
            <a:avLst/>
          </a:prstGeom>
          <a:noFill/>
        </p:spPr>
      </p:pic>
      <p:sp>
        <p:nvSpPr>
          <p:cNvPr id="2" name="Title 1"/>
          <p:cNvSpPr>
            <a:spLocks noGrp="1"/>
          </p:cNvSpPr>
          <p:nvPr>
            <p:ph type="title"/>
          </p:nvPr>
        </p:nvSpPr>
        <p:spPr>
          <a:xfrm>
            <a:off x="5867400" y="2209800"/>
            <a:ext cx="3429000" cy="1676400"/>
          </a:xfrm>
        </p:spPr>
        <p:txBody>
          <a:bodyPr>
            <a:noAutofit/>
          </a:bodyPr>
          <a:lstStyle/>
          <a:p>
            <a:pPr algn="ctr" rtl="1"/>
            <a:r>
              <a:rPr lang="fa-IR" sz="4400" dirty="0" smtClean="0">
                <a:solidFill>
                  <a:srgbClr val="FFFF00"/>
                </a:solidFill>
                <a:effectLst>
                  <a:outerShdw blurRad="38100" dist="38100" dir="2700000" algn="tl">
                    <a:srgbClr val="000000">
                      <a:alpha val="43137"/>
                    </a:srgbClr>
                  </a:outerShdw>
                </a:effectLst>
                <a:cs typeface="B Titr" pitchFamily="2" charset="-78"/>
              </a:rPr>
              <a:t>حمایت آشکار رئیس جمهور آمریکا</a:t>
            </a:r>
            <a:br>
              <a:rPr lang="fa-IR" sz="4400" dirty="0" smtClean="0">
                <a:solidFill>
                  <a:srgbClr val="FFFF00"/>
                </a:solidFill>
                <a:effectLst>
                  <a:outerShdw blurRad="38100" dist="38100" dir="2700000" algn="tl">
                    <a:srgbClr val="000000">
                      <a:alpha val="43137"/>
                    </a:srgbClr>
                  </a:outerShdw>
                </a:effectLst>
                <a:cs typeface="B Titr" pitchFamily="2" charset="-78"/>
              </a:rPr>
            </a:br>
            <a:r>
              <a:rPr lang="fa-IR" sz="4400" dirty="0" smtClean="0">
                <a:solidFill>
                  <a:srgbClr val="FFFF00"/>
                </a:solidFill>
                <a:effectLst>
                  <a:outerShdw blurRad="38100" dist="38100" dir="2700000" algn="tl">
                    <a:srgbClr val="000000">
                      <a:alpha val="43137"/>
                    </a:srgbClr>
                  </a:outerShdw>
                </a:effectLst>
                <a:cs typeface="B Titr" pitchFamily="2" charset="-78"/>
              </a:rPr>
              <a:t>از عناصر اصلی فتنه</a:t>
            </a:r>
            <a:endParaRPr lang="en-US" sz="4400" dirty="0">
              <a:solidFill>
                <a:srgbClr val="FFFF00"/>
              </a:solidFill>
              <a:effectLst>
                <a:outerShdw blurRad="38100" dist="38100" dir="2700000" algn="tl">
                  <a:srgbClr val="000000">
                    <a:alpha val="43137"/>
                  </a:srgbClr>
                </a:outerShdw>
              </a:effectLst>
              <a:cs typeface="B Titr" pitchFamily="2" charset="-78"/>
            </a:endParaRPr>
          </a:p>
        </p:txBody>
      </p:sp>
      <p:sp>
        <p:nvSpPr>
          <p:cNvPr id="3" name="Content Placeholder 2"/>
          <p:cNvSpPr>
            <a:spLocks noGrp="1"/>
          </p:cNvSpPr>
          <p:nvPr>
            <p:ph sz="quarter" idx="1"/>
          </p:nvPr>
        </p:nvSpPr>
        <p:spPr>
          <a:xfrm>
            <a:off x="533400" y="4267200"/>
            <a:ext cx="8382000" cy="3810000"/>
          </a:xfrm>
        </p:spPr>
        <p:txBody>
          <a:bodyPr>
            <a:normAutofit/>
          </a:bodyPr>
          <a:lstStyle/>
          <a:p>
            <a:pPr algn="justLow" rtl="1"/>
            <a:r>
              <a:rPr lang="fa-IR" sz="4000" dirty="0" smtClean="0">
                <a:solidFill>
                  <a:schemeClr val="bg1"/>
                </a:solidFill>
                <a:effectLst>
                  <a:outerShdw blurRad="38100" dist="38100" dir="2700000" algn="tl">
                    <a:srgbClr val="000000">
                      <a:alpha val="43137"/>
                    </a:srgbClr>
                  </a:outerShdw>
                </a:effectLst>
                <a:cs typeface="B Mitra" pitchFamily="2" charset="-78"/>
              </a:rPr>
              <a:t>باراک اوباما در تیرماه سال 88 در حاشیه اجلاس </a:t>
            </a:r>
            <a:r>
              <a:rPr lang="en-US" sz="4000" dirty="0" smtClean="0">
                <a:solidFill>
                  <a:schemeClr val="bg1"/>
                </a:solidFill>
                <a:effectLst>
                  <a:outerShdw blurRad="38100" dist="38100" dir="2700000" algn="tl">
                    <a:srgbClr val="000000">
                      <a:alpha val="43137"/>
                    </a:srgbClr>
                  </a:outerShdw>
                </a:effectLst>
                <a:cs typeface="B Mitra" pitchFamily="2" charset="-78"/>
              </a:rPr>
              <a:t>G8</a:t>
            </a:r>
            <a:r>
              <a:rPr lang="fa-IR" sz="4000" dirty="0" smtClean="0">
                <a:solidFill>
                  <a:schemeClr val="bg1"/>
                </a:solidFill>
                <a:effectLst>
                  <a:outerShdw blurRad="38100" dist="38100" dir="2700000" algn="tl">
                    <a:srgbClr val="000000">
                      <a:alpha val="43137"/>
                    </a:srgbClr>
                  </a:outerShdw>
                </a:effectLst>
                <a:cs typeface="B Mitra" pitchFamily="2" charset="-78"/>
              </a:rPr>
              <a:t> گفت:  </a:t>
            </a:r>
            <a:r>
              <a:rPr lang="fa-IR" sz="4000" b="1" dirty="0" smtClean="0">
                <a:solidFill>
                  <a:schemeClr val="bg1"/>
                </a:solidFill>
                <a:effectLst>
                  <a:outerShdw blurRad="38100" dist="38100" dir="2700000" algn="tl">
                    <a:srgbClr val="000000">
                      <a:alpha val="43137"/>
                    </a:srgbClr>
                  </a:outerShdw>
                </a:effectLst>
                <a:cs typeface="B Mitra" pitchFamily="2" charset="-78"/>
              </a:rPr>
              <a:t>"موسوی به منشاء الهام بخش آن دسته از هموطنان خود تبدیل شده است که خواهان گشایش به سوی غرب هستند.”</a:t>
            </a:r>
            <a:endParaRPr lang="en-US" sz="4000" dirty="0">
              <a:solidFill>
                <a:schemeClr val="bg1"/>
              </a:solidFill>
              <a:effectLst>
                <a:outerShdw blurRad="38100" dist="38100" dir="2700000" algn="tl">
                  <a:srgbClr val="000000">
                    <a:alpha val="43137"/>
                  </a:srgbClr>
                </a:outerShdw>
              </a:effectLst>
              <a:cs typeface="B Mitra" pitchFamily="2" charset="-7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rtl="1"/>
            <a:r>
              <a:rPr lang="fa-IR" sz="4800" dirty="0" smtClean="0">
                <a:solidFill>
                  <a:srgbClr val="00B050"/>
                </a:solidFill>
                <a:cs typeface="B Titr" pitchFamily="2" charset="-78"/>
              </a:rPr>
              <a:t>حمایت آمریکا از سران فتنه:</a:t>
            </a:r>
            <a:endParaRPr lang="en-US" sz="4800" dirty="0">
              <a:solidFill>
                <a:srgbClr val="00B050"/>
              </a:solidFill>
              <a:cs typeface="B Titr" pitchFamily="2" charset="-78"/>
            </a:endParaRPr>
          </a:p>
        </p:txBody>
      </p:sp>
      <p:sp>
        <p:nvSpPr>
          <p:cNvPr id="3" name="Content Placeholder 2"/>
          <p:cNvSpPr>
            <a:spLocks noGrp="1"/>
          </p:cNvSpPr>
          <p:nvPr>
            <p:ph sz="quarter" idx="1"/>
          </p:nvPr>
        </p:nvSpPr>
        <p:spPr>
          <a:xfrm>
            <a:off x="4953000" y="1752600"/>
            <a:ext cx="3962400" cy="4114800"/>
          </a:xfrm>
        </p:spPr>
        <p:txBody>
          <a:bodyPr>
            <a:noAutofit/>
          </a:bodyPr>
          <a:lstStyle/>
          <a:p>
            <a:pPr algn="justLow" rtl="1"/>
            <a:r>
              <a:rPr lang="fa-IR" sz="3200" dirty="0" smtClean="0">
                <a:cs typeface="B Mitra" pitchFamily="2" charset="-78"/>
              </a:rPr>
              <a:t>نامه ‌نگاری دولت آمریکا با سران فتنه در سال ۸۸ برای اعلام حمایت از فتنه.</a:t>
            </a:r>
          </a:p>
          <a:p>
            <a:pPr algn="justLow" rtl="1"/>
            <a:r>
              <a:rPr lang="fa-IR" sz="3200" dirty="0" smtClean="0">
                <a:cs typeface="B Mitra" pitchFamily="2" charset="-78"/>
              </a:rPr>
              <a:t>در متن این نامه آمده است: «سبزها باید بدانند که این سوالات از جانب وزیر خارجه (آمریکا) ارسال شده است. سوالات این‌هاست: ما باید چه کاری انجام دهیم؟ چه کاری نباید انجام دهیم؟» </a:t>
            </a:r>
            <a:endParaRPr lang="en-US" sz="3200" dirty="0">
              <a:cs typeface="B Mitra" pitchFamily="2" charset="-78"/>
            </a:endParaRPr>
          </a:p>
        </p:txBody>
      </p:sp>
      <p:pic>
        <p:nvPicPr>
          <p:cNvPr id="7170" name="Picture 2" descr="C:\Users\ertebatat\Downloads\IRAN AIR 655\News-635553988094401695.jpg"/>
          <p:cNvPicPr>
            <a:picLocks noChangeAspect="1" noChangeArrowheads="1"/>
          </p:cNvPicPr>
          <p:nvPr/>
        </p:nvPicPr>
        <p:blipFill>
          <a:blip r:embed="rId2" cstate="print"/>
          <a:srcRect/>
          <a:stretch>
            <a:fillRect/>
          </a:stretch>
        </p:blipFill>
        <p:spPr bwMode="auto">
          <a:xfrm>
            <a:off x="226100" y="2133600"/>
            <a:ext cx="4627391" cy="4191000"/>
          </a:xfrm>
          <a:prstGeom prst="rect">
            <a:avLst/>
          </a:prstGeom>
          <a:ln>
            <a:noFill/>
          </a:ln>
          <a:effectLst>
            <a:outerShdw blurRad="190500" algn="tl" rotWithShape="0">
              <a:srgbClr val="000000">
                <a:alpha val="70000"/>
              </a:srgbClr>
            </a:outerShdw>
          </a:effectLst>
        </p:spPr>
      </p:pic>
      <p:sp>
        <p:nvSpPr>
          <p:cNvPr id="5" name="Rectangle 4"/>
          <p:cNvSpPr/>
          <p:nvPr/>
        </p:nvSpPr>
        <p:spPr>
          <a:xfrm>
            <a:off x="533400" y="953869"/>
            <a:ext cx="8323118" cy="646331"/>
          </a:xfrm>
          <a:prstGeom prst="rect">
            <a:avLst/>
          </a:prstGeom>
        </p:spPr>
        <p:txBody>
          <a:bodyPr wrap="square">
            <a:spAutoFit/>
          </a:bodyPr>
          <a:lstStyle/>
          <a:p>
            <a:pPr algn="ctr" rtl="1"/>
            <a:r>
              <a:rPr lang="fa-IR" sz="3600" dirty="0" smtClean="0">
                <a:solidFill>
                  <a:schemeClr val="accent2">
                    <a:lumMod val="60000"/>
                    <a:lumOff val="40000"/>
                  </a:schemeClr>
                </a:solidFill>
                <a:cs typeface="B Mitra" pitchFamily="2" charset="-78"/>
              </a:rPr>
              <a:t>مایکل لدین مشاور سابق شورای امنیت ملی آمریکا افشا کرد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1143000"/>
          </a:xfrm>
        </p:spPr>
        <p:txBody>
          <a:bodyPr>
            <a:normAutofit/>
          </a:bodyPr>
          <a:lstStyle/>
          <a:p>
            <a:pPr algn="ctr"/>
            <a:r>
              <a:rPr lang="fa-IR" sz="4800" dirty="0" smtClean="0">
                <a:solidFill>
                  <a:srgbClr val="FF0000"/>
                </a:solidFill>
                <a:cs typeface="B Titr" pitchFamily="2" charset="-78"/>
              </a:rPr>
              <a:t>کمک های مالی آمریکا به جریان فتنه: </a:t>
            </a:r>
            <a:endParaRPr lang="en-US" sz="4800" dirty="0">
              <a:solidFill>
                <a:srgbClr val="FF0000"/>
              </a:solidFill>
              <a:cs typeface="B Titr" pitchFamily="2" charset="-78"/>
            </a:endParaRPr>
          </a:p>
        </p:txBody>
      </p:sp>
      <p:sp>
        <p:nvSpPr>
          <p:cNvPr id="3" name="Content Placeholder 2"/>
          <p:cNvSpPr>
            <a:spLocks noGrp="1"/>
          </p:cNvSpPr>
          <p:nvPr>
            <p:ph sz="quarter" idx="1"/>
          </p:nvPr>
        </p:nvSpPr>
        <p:spPr>
          <a:xfrm>
            <a:off x="228600" y="1524000"/>
            <a:ext cx="8686800" cy="4572000"/>
          </a:xfrm>
        </p:spPr>
        <p:txBody>
          <a:bodyPr>
            <a:noAutofit/>
          </a:bodyPr>
          <a:lstStyle/>
          <a:p>
            <a:pPr algn="justLow" rtl="1"/>
            <a:r>
              <a:rPr lang="fa-IR" sz="3600" dirty="0" smtClean="0">
                <a:cs typeface="B Mitra" pitchFamily="2" charset="-78"/>
              </a:rPr>
              <a:t>زهره الهیان، عضو کمیسیون امنیت ملی و سیاست خارجی مجلس هشتم با اشاره به </a:t>
            </a:r>
            <a:r>
              <a:rPr lang="fa-IR" sz="3600" b="1" dirty="0" smtClean="0">
                <a:cs typeface="B Mitra" pitchFamily="2" charset="-78"/>
              </a:rPr>
              <a:t>کمک مالی ۱۷ میلیاردی کشورهای غربی به جریان فتنه</a:t>
            </a:r>
            <a:r>
              <a:rPr lang="fa-IR" sz="3600" dirty="0" smtClean="0">
                <a:cs typeface="B Mitra" pitchFamily="2" charset="-78"/>
              </a:rPr>
              <a:t>، گفت: مستندات این کمک مالی غرب در اختیار وزارت اطلاعات است که با توجه به درخواست مدعی‌العموم برای تفهیم اتهام درآینده به سران فتنه ارائه می‌شود.</a:t>
            </a:r>
          </a:p>
          <a:p>
            <a:pPr algn="justLow" rtl="1"/>
            <a:r>
              <a:rPr lang="fa-IR" sz="3600" dirty="0" smtClean="0">
                <a:cs typeface="B Mitra" pitchFamily="2" charset="-78"/>
              </a:rPr>
              <a:t>عباسعلی کدخدایی، سخنگوی وقت شورای نگهبان نیز در گفتگویی خبر از ارائه اسناد دریافت کمک یک میلیاردی خاتمی به دادگاه سران فتنه می دهد.</a:t>
            </a:r>
          </a:p>
          <a:p>
            <a:pPr rtl="1">
              <a:buNone/>
            </a:pPr>
            <a:r>
              <a:rPr lang="fa-IR" sz="3200" dirty="0" smtClean="0">
                <a:cs typeface="B Mitra" pitchFamily="2" charset="-78"/>
              </a:rPr>
              <a:t>شهریور 89</a:t>
            </a:r>
            <a:endParaRPr lang="en-US" sz="3200" dirty="0">
              <a:cs typeface="B Mitra" pitchFamily="2" charset="-7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rtebatat\Downloads\IRAN AIR 655\Khatami-+-Abdollah1.jpg"/>
          <p:cNvPicPr>
            <a:picLocks noChangeAspect="1" noChangeArrowheads="1"/>
          </p:cNvPicPr>
          <p:nvPr/>
        </p:nvPicPr>
        <p:blipFill>
          <a:blip r:embed="rId3" cstate="print"/>
          <a:srcRect/>
          <a:stretch>
            <a:fillRect/>
          </a:stretch>
        </p:blipFill>
        <p:spPr bwMode="auto">
          <a:xfrm>
            <a:off x="457200" y="76200"/>
            <a:ext cx="8305800" cy="5069142"/>
          </a:xfrm>
          <a:prstGeom prst="roundRect">
            <a:avLst>
              <a:gd name="adj" fmla="val 50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381000" y="5486400"/>
            <a:ext cx="8458200" cy="954107"/>
          </a:xfrm>
          <a:prstGeom prst="rect">
            <a:avLst/>
          </a:prstGeom>
        </p:spPr>
        <p:txBody>
          <a:bodyPr wrap="square">
            <a:spAutoFit/>
          </a:bodyPr>
          <a:lstStyle/>
          <a:p>
            <a:pPr algn="ctr" rtl="1"/>
            <a:r>
              <a:rPr lang="fa-IR" sz="2000" b="1" dirty="0" smtClean="0">
                <a:cs typeface="B Mitra" pitchFamily="2" charset="-78"/>
              </a:rPr>
              <a:t>سید محمد خاتمی در جریان دیدارش با ملک عبدالله، پادشاه عربستان در سال 88 ، از وی کمک های مالی برای تقویت کاندیداهای مورد نظر دریافت کرد. </a:t>
            </a:r>
          </a:p>
          <a:p>
            <a:pPr algn="ctr" rtl="1"/>
            <a:r>
              <a:rPr lang="fa-IR" sz="1600" dirty="0" smtClean="0">
                <a:cs typeface="B Mitra" pitchFamily="2" charset="-78"/>
              </a:rPr>
              <a:t>مرکز اسناد انقلاب اسلامی </a:t>
            </a:r>
            <a:r>
              <a:rPr lang="en-US" sz="1600" dirty="0" smtClean="0">
                <a:cs typeface="B Mitra" pitchFamily="2" charset="-78"/>
              </a:rPr>
              <a:t>http://www.irdc.ir/FA/content/10433/default.aspx</a:t>
            </a:r>
            <a:endParaRPr lang="en-US" sz="1600" dirty="0">
              <a:cs typeface="B Mitra" pitchFamily="2" charset="-78"/>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style>
          <a:lnRef idx="1">
            <a:schemeClr val="accent5"/>
          </a:lnRef>
          <a:fillRef idx="2">
            <a:schemeClr val="accent5"/>
          </a:fillRef>
          <a:effectRef idx="1">
            <a:schemeClr val="accent5"/>
          </a:effectRef>
          <a:fontRef idx="minor">
            <a:schemeClr val="dk1"/>
          </a:fontRef>
        </p:style>
        <p:txBody>
          <a:bodyPr>
            <a:noAutofit/>
          </a:bodyPr>
          <a:lstStyle/>
          <a:p>
            <a:pPr algn="ctr" rtl="1"/>
            <a:r>
              <a:rPr lang="fa-IR" sz="4400" dirty="0" smtClean="0">
                <a:solidFill>
                  <a:srgbClr val="0070C0"/>
                </a:solidFill>
                <a:cs typeface="B Titr" pitchFamily="2" charset="-78"/>
              </a:rPr>
              <a:t>21- دزدی نخبگان علمی و محققین برتر                             ایرانی  با ترفند های مختلف</a:t>
            </a:r>
            <a:endParaRPr lang="en-US" sz="4400" dirty="0">
              <a:solidFill>
                <a:srgbClr val="0070C0"/>
              </a:solidFill>
              <a:cs typeface="B Titr" pitchFamily="2" charset="-78"/>
            </a:endParaRPr>
          </a:p>
        </p:txBody>
      </p:sp>
      <p:sp>
        <p:nvSpPr>
          <p:cNvPr id="3" name="Content Placeholder 2"/>
          <p:cNvSpPr>
            <a:spLocks noGrp="1"/>
          </p:cNvSpPr>
          <p:nvPr>
            <p:ph sz="quarter" idx="1"/>
          </p:nvPr>
        </p:nvSpPr>
        <p:spPr>
          <a:xfrm>
            <a:off x="4419600" y="2133600"/>
            <a:ext cx="4648200" cy="4495800"/>
          </a:xfrm>
        </p:spPr>
        <p:txBody>
          <a:bodyPr>
            <a:normAutofit fontScale="62500" lnSpcReduction="20000"/>
          </a:bodyPr>
          <a:lstStyle/>
          <a:p>
            <a:pPr lvl="0" algn="justLow" rtl="1">
              <a:lnSpc>
                <a:spcPct val="120000"/>
              </a:lnSpc>
            </a:pPr>
            <a:r>
              <a:rPr lang="fa-IR" sz="8000" dirty="0">
                <a:cs typeface="B Mitra" pitchFamily="2" charset="-78"/>
              </a:rPr>
              <a:t>دزدی نخبگان علمی و محققین برتر ایرانی با ترفند های مختلف از جمله تطمیع که بطور روزمره جریان دارد. </a:t>
            </a:r>
            <a:endParaRPr lang="en-US" sz="8000" dirty="0">
              <a:cs typeface="B Mitra" pitchFamily="2" charset="-78"/>
            </a:endParaRPr>
          </a:p>
          <a:p>
            <a:pPr marL="0" indent="0" algn="justLow" rtl="1">
              <a:lnSpc>
                <a:spcPct val="150000"/>
              </a:lnSpc>
              <a:buNone/>
            </a:pPr>
            <a:endParaRPr lang="en-US" sz="3600" dirty="0">
              <a:cs typeface="B Mitra" pitchFamily="2" charset="-78"/>
            </a:endParaRPr>
          </a:p>
        </p:txBody>
      </p:sp>
      <p:pic>
        <p:nvPicPr>
          <p:cNvPr id="4" name="Picture 2" descr="C:\Users\yatroon\Downloads\ششششش\51-106.jpg"/>
          <p:cNvPicPr>
            <a:picLocks noChangeAspect="1" noChangeArrowheads="1"/>
          </p:cNvPicPr>
          <p:nvPr/>
        </p:nvPicPr>
        <p:blipFill>
          <a:blip r:embed="rId2" cstate="print"/>
          <a:srcRect b="8684"/>
          <a:stretch>
            <a:fillRect/>
          </a:stretch>
        </p:blipFill>
        <p:spPr bwMode="auto">
          <a:xfrm>
            <a:off x="-152400" y="2815057"/>
            <a:ext cx="4514600" cy="2899943"/>
          </a:xfrm>
          <a:prstGeom prst="ellipse">
            <a:avLst/>
          </a:prstGeom>
          <a:ln>
            <a:noFill/>
          </a:ln>
          <a:effectLst>
            <a:softEdge rad="112500"/>
          </a:effectLst>
        </p:spPr>
      </p:pic>
    </p:spTree>
    <p:extLst>
      <p:ext uri="{BB962C8B-B14F-4D97-AF65-F5344CB8AC3E}">
        <p14:creationId xmlns:p14="http://schemas.microsoft.com/office/powerpoint/2010/main" xmlns="" val="19722345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04800" y="152400"/>
            <a:ext cx="8686800" cy="6400800"/>
          </a:xfrm>
          <a:prstGeom prst="rect">
            <a:avLst/>
          </a:prstGeom>
        </p:spPr>
        <p:txBody>
          <a:bodyPr vert="horz" anchor="t">
            <a:noAutofit/>
          </a:bodyPr>
          <a:lstStyle/>
          <a:p>
            <a:pPr marL="87313" algn="justLow" defTabSz="914400" rtl="1">
              <a:lnSpc>
                <a:spcPct val="120000"/>
              </a:lnSpc>
              <a:spcBef>
                <a:spcPct val="20000"/>
              </a:spcBef>
              <a:buClr>
                <a:schemeClr val="accent1"/>
              </a:buClr>
              <a:buSzPct val="85000"/>
              <a:defRPr/>
            </a:pPr>
            <a:r>
              <a:rPr lang="fa-IR" sz="3200" b="1" cap="all" dirty="0" smtClean="0">
                <a:solidFill>
                  <a:srgbClr val="FF0000"/>
                </a:solidFill>
                <a:cs typeface="B Titr" pitchFamily="2" charset="-78"/>
              </a:rPr>
              <a:t>فریب </a:t>
            </a:r>
            <a:r>
              <a:rPr lang="fa-IR" sz="3200" b="1" cap="all" dirty="0">
                <a:solidFill>
                  <a:srgbClr val="FF0000"/>
                </a:solidFill>
                <a:cs typeface="B Titr" pitchFamily="2" charset="-78"/>
              </a:rPr>
              <a:t>و جذب نخبگان (فرار مغزها)</a:t>
            </a:r>
          </a:p>
          <a:p>
            <a:pPr algn="r" rtl="1"/>
            <a:endParaRPr lang="fa-IR" sz="1100" dirty="0">
              <a:cs typeface="B Mitra" pitchFamily="2" charset="-78"/>
            </a:endParaRPr>
          </a:p>
          <a:p>
            <a:pPr algn="justLow" rtl="1"/>
            <a:r>
              <a:rPr lang="fa-IR" sz="2600" b="1" dirty="0">
                <a:cs typeface="B Mitra" pitchFamily="2" charset="-78"/>
              </a:rPr>
              <a:t>بر اساس آمار بنیاد ملی نخبگان</a:t>
            </a:r>
          </a:p>
          <a:p>
            <a:pPr algn="justLow" rtl="1"/>
            <a:r>
              <a:rPr lang="fa-IR" sz="2600" dirty="0">
                <a:cs typeface="B Mitra" pitchFamily="2" charset="-78"/>
              </a:rPr>
              <a:t>۳۰۸</a:t>
            </a:r>
            <a:r>
              <a:rPr lang="ar-SA" sz="2600" dirty="0">
                <a:cs typeface="B Mitra" pitchFamily="2" charset="-78"/>
              </a:rPr>
              <a:t> نفر از دارندگان مدال المپیاد و </a:t>
            </a:r>
            <a:r>
              <a:rPr lang="fa-IR" sz="2600" dirty="0">
                <a:cs typeface="B Mitra" pitchFamily="2" charset="-78"/>
              </a:rPr>
              <a:t>۳۵۰</a:t>
            </a:r>
            <a:r>
              <a:rPr lang="ar-SA" sz="2600" dirty="0">
                <a:cs typeface="B Mitra" pitchFamily="2" charset="-78"/>
              </a:rPr>
              <a:t> نفر از برترین های آزمون سراسری از سال </a:t>
            </a:r>
            <a:r>
              <a:rPr lang="fa-IR" sz="2600" dirty="0">
                <a:cs typeface="B Mitra" pitchFamily="2" charset="-78"/>
              </a:rPr>
              <a:t>۸۲</a:t>
            </a:r>
            <a:r>
              <a:rPr lang="ar-SA" sz="2600" dirty="0">
                <a:cs typeface="B Mitra" pitchFamily="2" charset="-78"/>
              </a:rPr>
              <a:t> تا </a:t>
            </a:r>
            <a:r>
              <a:rPr lang="fa-IR" sz="2600" dirty="0">
                <a:cs typeface="B Mitra" pitchFamily="2" charset="-78"/>
              </a:rPr>
              <a:t>۸۶</a:t>
            </a:r>
            <a:r>
              <a:rPr lang="ar-SA" sz="2600" dirty="0">
                <a:cs typeface="B Mitra" pitchFamily="2" charset="-78"/>
              </a:rPr>
              <a:t> به خارج از کشور مهاجرت کرده اند</a:t>
            </a:r>
            <a:r>
              <a:rPr lang="en-US" sz="2600" dirty="0">
                <a:cs typeface="B Mitra" pitchFamily="2" charset="-78"/>
              </a:rPr>
              <a:t>.</a:t>
            </a:r>
          </a:p>
          <a:p>
            <a:pPr algn="justLow" rtl="1"/>
            <a:r>
              <a:rPr lang="ar-SA" sz="2600" dirty="0">
                <a:cs typeface="B Mitra" pitchFamily="2" charset="-78"/>
              </a:rPr>
              <a:t>از میان دارندگان مدال های المپیاد از سال </a:t>
            </a:r>
            <a:r>
              <a:rPr lang="fa-IR" sz="2600" dirty="0">
                <a:cs typeface="B Mitra" pitchFamily="2" charset="-78"/>
              </a:rPr>
              <a:t>۸۲</a:t>
            </a:r>
            <a:r>
              <a:rPr lang="ar-SA" sz="2600" dirty="0">
                <a:cs typeface="B Mitra" pitchFamily="2" charset="-78"/>
              </a:rPr>
              <a:t> تا </a:t>
            </a:r>
            <a:r>
              <a:rPr lang="fa-IR" sz="2600" dirty="0">
                <a:cs typeface="B Mitra" pitchFamily="2" charset="-78"/>
              </a:rPr>
              <a:t>۸۶</a:t>
            </a:r>
            <a:r>
              <a:rPr lang="ar-SA" sz="2600" dirty="0">
                <a:cs typeface="B Mitra" pitchFamily="2" charset="-78"/>
              </a:rPr>
              <a:t>، تعداد </a:t>
            </a:r>
            <a:r>
              <a:rPr lang="fa-IR" sz="2600" dirty="0">
                <a:cs typeface="B Mitra" pitchFamily="2" charset="-78"/>
              </a:rPr>
              <a:t>۷۱۲</a:t>
            </a:r>
            <a:r>
              <a:rPr lang="ar-SA" sz="2600" dirty="0">
                <a:cs typeface="B Mitra" pitchFamily="2" charset="-78"/>
              </a:rPr>
              <a:t> نفر نیز در داخل کشور هستند و حدود </a:t>
            </a:r>
            <a:r>
              <a:rPr lang="fa-IR" sz="2600" dirty="0">
                <a:cs typeface="B Mitra" pitchFamily="2" charset="-78"/>
              </a:rPr>
              <a:t>۱۴۰۰ </a:t>
            </a:r>
            <a:r>
              <a:rPr lang="ar-SA" sz="2600" dirty="0">
                <a:cs typeface="B Mitra" pitchFamily="2" charset="-78"/>
              </a:rPr>
              <a:t>نفر از کنکوری های برتر در این چهار سال نیز در داخل کشور مقیم هستند</a:t>
            </a:r>
            <a:r>
              <a:rPr lang="en-US" sz="2600" dirty="0">
                <a:cs typeface="B Mitra" pitchFamily="2" charset="-78"/>
              </a:rPr>
              <a:t>.</a:t>
            </a:r>
          </a:p>
          <a:p>
            <a:pPr algn="justLow" rtl="1"/>
            <a:r>
              <a:rPr lang="ar-SA" sz="2600" dirty="0">
                <a:cs typeface="B Mitra" pitchFamily="2" charset="-78"/>
              </a:rPr>
              <a:t>یعنی بر اساس آمارهای جدید بنیاد ملی نخبگان، می توان گفت که در فاصله بین سال های </a:t>
            </a:r>
            <a:r>
              <a:rPr lang="fa-IR" sz="2600" dirty="0">
                <a:cs typeface="B Mitra" pitchFamily="2" charset="-78"/>
              </a:rPr>
              <a:t>۸۲</a:t>
            </a:r>
            <a:r>
              <a:rPr lang="ar-SA" sz="2600" dirty="0">
                <a:cs typeface="B Mitra" pitchFamily="2" charset="-78"/>
              </a:rPr>
              <a:t> تا </a:t>
            </a:r>
            <a:r>
              <a:rPr lang="fa-IR" sz="2600" dirty="0">
                <a:cs typeface="B Mitra" pitchFamily="2" charset="-78"/>
              </a:rPr>
              <a:t>۸۶</a:t>
            </a:r>
            <a:r>
              <a:rPr lang="ar-SA" sz="2600" dirty="0">
                <a:cs typeface="B Mitra" pitchFamily="2" charset="-78"/>
              </a:rPr>
              <a:t> ، حدود </a:t>
            </a:r>
            <a:r>
              <a:rPr lang="fa-IR" sz="2600" dirty="0">
                <a:cs typeface="B Mitra" pitchFamily="2" charset="-78"/>
              </a:rPr>
              <a:t>۳۳</a:t>
            </a:r>
            <a:r>
              <a:rPr lang="ar-SA" sz="2600" dirty="0">
                <a:cs typeface="B Mitra" pitchFamily="2" charset="-78"/>
              </a:rPr>
              <a:t> درصد المپیادی ها و </a:t>
            </a:r>
            <a:r>
              <a:rPr lang="fa-IR" sz="2600" dirty="0">
                <a:cs typeface="B Mitra" pitchFamily="2" charset="-78"/>
              </a:rPr>
              <a:t>۱۹</a:t>
            </a:r>
            <a:r>
              <a:rPr lang="ar-SA" sz="2600" dirty="0">
                <a:cs typeface="B Mitra" pitchFamily="2" charset="-78"/>
              </a:rPr>
              <a:t>درصد کنکوری های برتر از کشور خارج شده اند</a:t>
            </a:r>
            <a:r>
              <a:rPr lang="en-US" sz="2600" dirty="0">
                <a:cs typeface="B Mitra" pitchFamily="2" charset="-78"/>
              </a:rPr>
              <a:t>.</a:t>
            </a:r>
            <a:endParaRPr lang="fa-IR" sz="2600" dirty="0">
              <a:cs typeface="B Mitra" pitchFamily="2" charset="-78"/>
            </a:endParaRPr>
          </a:p>
          <a:p>
            <a:pPr marL="87313" algn="justLow" defTabSz="914400" rtl="1">
              <a:lnSpc>
                <a:spcPct val="120000"/>
              </a:lnSpc>
              <a:spcBef>
                <a:spcPct val="20000"/>
              </a:spcBef>
              <a:buClr>
                <a:schemeClr val="accent1"/>
              </a:buClr>
              <a:buSzPct val="85000"/>
              <a:buFont typeface="Arial" pitchFamily="34" charset="0"/>
              <a:buChar char="•"/>
              <a:defRPr/>
            </a:pPr>
            <a:r>
              <a:rPr lang="fa-IR" sz="2600" dirty="0">
                <a:cs typeface="B Mitra" pitchFamily="2" charset="-78"/>
              </a:rPr>
              <a:t>بر اساس آمار صندوق بین المللی پول بیش از یک چهارم از یک میلیون ایرانی تبار مقیم آمریکا دارای مدرک کارشناسی ارشد و دکتری هستند. این عده بالاترین سطح تحصیلاتی را در میان مهاجران کشورهای مختلف دارند.</a:t>
            </a:r>
          </a:p>
          <a:p>
            <a:pPr marL="87313" algn="justLow" defTabSz="914400" rtl="1">
              <a:lnSpc>
                <a:spcPct val="120000"/>
              </a:lnSpc>
              <a:spcBef>
                <a:spcPct val="20000"/>
              </a:spcBef>
              <a:buClr>
                <a:schemeClr val="accent1"/>
              </a:buClr>
              <a:buSzPct val="85000"/>
              <a:buFont typeface="Arial" pitchFamily="34" charset="0"/>
              <a:buChar char="•"/>
              <a:defRPr/>
            </a:pPr>
            <a:r>
              <a:rPr lang="fa-IR" sz="2600" dirty="0">
                <a:cs typeface="B Mitra" pitchFamily="2" charset="-78"/>
              </a:rPr>
              <a:t>دولت آمریکا برای خارج کردن ایرانیان نخبه هر ساله هزینه های سنگینی پرداخت می کند و حقوق و مزایای بیشتری به این گروه پرداخت می کند تا جمهوری اسلامی را </a:t>
            </a:r>
            <a:r>
              <a:rPr lang="fa-IR" sz="2600" dirty="0" smtClean="0">
                <a:cs typeface="B Mitra" pitchFamily="2" charset="-78"/>
              </a:rPr>
              <a:t>                     از </a:t>
            </a:r>
            <a:r>
              <a:rPr lang="fa-IR" sz="2600" dirty="0">
                <a:cs typeface="B Mitra" pitchFamily="2" charset="-78"/>
              </a:rPr>
              <a:t>دانش محروم کند</a:t>
            </a:r>
            <a:r>
              <a:rPr lang="fa-IR" sz="2400" dirty="0">
                <a:cs typeface="B Mitra" pitchFamily="2" charset="-78"/>
              </a:rPr>
              <a:t>. </a:t>
            </a:r>
          </a:p>
          <a:p>
            <a:pPr marL="87313" algn="justLow" defTabSz="914400" rtl="1">
              <a:lnSpc>
                <a:spcPct val="120000"/>
              </a:lnSpc>
              <a:spcBef>
                <a:spcPct val="20000"/>
              </a:spcBef>
              <a:buClr>
                <a:schemeClr val="accent1"/>
              </a:buClr>
              <a:buSzPct val="85000"/>
              <a:defRPr/>
            </a:pPr>
            <a:endParaRPr lang="fa-IR" sz="3150" b="1" spc="50" dirty="0">
              <a:ln w="11430"/>
              <a:solidFill>
                <a:srgbClr val="C00000"/>
              </a:solidFill>
              <a:effectLst>
                <a:outerShdw blurRad="76200" dist="50800" dir="5400000" algn="tl" rotWithShape="0">
                  <a:srgbClr val="000000">
                    <a:alpha val="65000"/>
                  </a:srgbClr>
                </a:outerShdw>
              </a:effectLst>
              <a:cs typeface="B Titr" pitchFamily="2" charset="-78"/>
            </a:endParaRPr>
          </a:p>
        </p:txBody>
      </p:sp>
    </p:spTree>
    <p:extLst>
      <p:ext uri="{BB962C8B-B14F-4D97-AF65-F5344CB8AC3E}">
        <p14:creationId xmlns:p14="http://schemas.microsoft.com/office/powerpoint/2010/main" xmlns="" val="15360357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style>
          <a:lnRef idx="0">
            <a:schemeClr val="accent3"/>
          </a:lnRef>
          <a:fillRef idx="3">
            <a:schemeClr val="accent3"/>
          </a:fillRef>
          <a:effectRef idx="3">
            <a:schemeClr val="accent3"/>
          </a:effectRef>
          <a:fontRef idx="minor">
            <a:schemeClr val="lt1"/>
          </a:fontRef>
        </p:style>
        <p:txBody>
          <a:bodyPr>
            <a:noAutofit/>
          </a:bodyPr>
          <a:lstStyle/>
          <a:p>
            <a:pPr algn="ctr" rtl="1"/>
            <a:r>
              <a:rPr lang="fa-IR" sz="3200" dirty="0" smtClean="0">
                <a:solidFill>
                  <a:srgbClr val="FFC000"/>
                </a:solidFill>
                <a:cs typeface="B Titr" pitchFamily="2" charset="-78"/>
              </a:rPr>
              <a:t>22- ایجاد و هدایت جنگ روانی شدید و بی وقفه و دروغ پراکنی روزمره علیه ایران که در شبکه های رسمی آمریکایی</a:t>
            </a:r>
            <a:endParaRPr lang="en-US" sz="3200" dirty="0">
              <a:solidFill>
                <a:srgbClr val="FFC000"/>
              </a:solidFill>
              <a:cs typeface="B Titr" pitchFamily="2" charset="-78"/>
            </a:endParaRPr>
          </a:p>
        </p:txBody>
      </p:sp>
      <p:sp>
        <p:nvSpPr>
          <p:cNvPr id="3" name="Content Placeholder 2"/>
          <p:cNvSpPr>
            <a:spLocks noGrp="1"/>
          </p:cNvSpPr>
          <p:nvPr>
            <p:ph sz="quarter" idx="1"/>
          </p:nvPr>
        </p:nvSpPr>
        <p:spPr>
          <a:xfrm>
            <a:off x="304800" y="1447800"/>
            <a:ext cx="8534400" cy="4572000"/>
          </a:xfrm>
        </p:spPr>
        <p:txBody>
          <a:bodyPr>
            <a:normAutofit/>
          </a:bodyPr>
          <a:lstStyle/>
          <a:p>
            <a:pPr lvl="0" algn="justLow" rtl="1"/>
            <a:r>
              <a:rPr lang="fa-IR" sz="3600" dirty="0">
                <a:cs typeface="B Mitra" pitchFamily="2" charset="-78"/>
              </a:rPr>
              <a:t>ایجاد و هدایت جنگ روانی شدید و بی وقفه و دروغ پراکنی روزمره علیه </a:t>
            </a:r>
            <a:r>
              <a:rPr lang="fa-IR" sz="3600" dirty="0" smtClean="0">
                <a:cs typeface="B Mitra" pitchFamily="2" charset="-78"/>
              </a:rPr>
              <a:t>ایران در مورد نقض حقوق بشر، حمایت از تروریست و... </a:t>
            </a:r>
            <a:r>
              <a:rPr lang="fa-IR" sz="3600" dirty="0">
                <a:cs typeface="B Mitra" pitchFamily="2" charset="-78"/>
              </a:rPr>
              <a:t>که در شبکه های رسمی آمریکایی مثل فاکس نیوز و </a:t>
            </a:r>
            <a:r>
              <a:rPr lang="fa-IR" sz="3600" dirty="0" smtClean="0">
                <a:cs typeface="B Mitra" pitchFamily="2" charset="-78"/>
              </a:rPr>
              <a:t>         وی </a:t>
            </a:r>
            <a:r>
              <a:rPr lang="fa-IR" sz="3600" dirty="0">
                <a:cs typeface="B Mitra" pitchFamily="2" charset="-78"/>
              </a:rPr>
              <a:t>اُ ای و غیره هر روز تکرار می شود.</a:t>
            </a:r>
            <a:endParaRPr lang="en-US" sz="3600" dirty="0">
              <a:cs typeface="B Mitra" pitchFamily="2" charset="-78"/>
            </a:endParaRPr>
          </a:p>
          <a:p>
            <a:pPr algn="justLow" rtl="1"/>
            <a:endParaRPr lang="en-US" sz="3600" dirty="0">
              <a:cs typeface="B Mitra" pitchFamily="2" charset="-78"/>
            </a:endParaRPr>
          </a:p>
        </p:txBody>
      </p:sp>
      <p:pic>
        <p:nvPicPr>
          <p:cNvPr id="4" name="Picture 2" descr="C:\Users\yatroon\Downloads\ششششش\150px-Foxnewslogo.svg.png"/>
          <p:cNvPicPr>
            <a:picLocks noChangeAspect="1" noChangeArrowheads="1"/>
          </p:cNvPicPr>
          <p:nvPr/>
        </p:nvPicPr>
        <p:blipFill>
          <a:blip r:embed="rId2" cstate="print"/>
          <a:srcRect/>
          <a:stretch>
            <a:fillRect/>
          </a:stretch>
        </p:blipFill>
        <p:spPr bwMode="auto">
          <a:xfrm>
            <a:off x="304800" y="3352800"/>
            <a:ext cx="25908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C:\Users\yatroon\Downloads\ششششش\voa.png"/>
          <p:cNvPicPr>
            <a:picLocks noChangeAspect="1" noChangeArrowheads="1"/>
          </p:cNvPicPr>
          <p:nvPr/>
        </p:nvPicPr>
        <p:blipFill>
          <a:blip r:embed="rId3" cstate="print"/>
          <a:srcRect/>
          <a:stretch>
            <a:fillRect/>
          </a:stretch>
        </p:blipFill>
        <p:spPr bwMode="auto">
          <a:xfrm>
            <a:off x="3048000" y="4038600"/>
            <a:ext cx="3200400" cy="1866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C:\Users\yatroon\Downloads\ششششش\index.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77000" y="4038600"/>
            <a:ext cx="2332074"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028576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81000"/>
            <a:ext cx="8534400" cy="5745163"/>
          </a:xfrm>
        </p:spPr>
        <p:txBody>
          <a:bodyPr>
            <a:noAutofit/>
          </a:bodyPr>
          <a:lstStyle/>
          <a:p>
            <a:pPr marL="0" indent="0" algn="justLow" rtl="1">
              <a:buNone/>
            </a:pPr>
            <a:r>
              <a:rPr lang="ar-SA" sz="2800" b="1" dirty="0">
                <a:cs typeface="B Mitra" pitchFamily="2" charset="-78"/>
              </a:rPr>
              <a:t>وزارت خارجه آمریکا درگزارش ادعایی خود درباره تروریسم در سال </a:t>
            </a:r>
            <a:r>
              <a:rPr lang="fa-IR" sz="2800" b="1" dirty="0">
                <a:cs typeface="B Mitra" pitchFamily="2" charset="-78"/>
              </a:rPr>
              <a:t>۲۰۱۴</a:t>
            </a:r>
            <a:r>
              <a:rPr lang="ar-SA" sz="2800" b="1" dirty="0">
                <a:cs typeface="B Mitra" pitchFamily="2" charset="-78"/>
              </a:rPr>
              <a:t> بار دیگر ایران را به حمایت مالی از تروریسم متهم کرد</a:t>
            </a:r>
            <a:r>
              <a:rPr lang="ar-SA" sz="2800" dirty="0">
                <a:cs typeface="B Mitra" pitchFamily="2" charset="-78"/>
              </a:rPr>
              <a:t> ؛ وزارت امور خارجه ی آمریکا در گزارش ادعایی خود حمایت ایران از مردم مظلوم فلسطین دربرابر وحشیگری های رژیم صهیونیستی ، حمایت از حزب الله لبنان و مردم عراق در برابر تروریست های داعش را حمایت تروریستی خوانده است . این در شرایطی است که حمایت های امریکا از جنایت اشغالگران صهیونیستی وگروههای تروریستی در منطقه خاورمیانه و جهان  بر همگان آشکار شده است بطوریکه بارهای مسوولان بلند پایه عراق و سوریه مدارک مستدلی از کمک های تسلیحاتی و پشتیبانی امریکا از تروریستهای داعش ارائه کرده </a:t>
            </a:r>
            <a:r>
              <a:rPr lang="ar-SA" sz="2800" dirty="0" smtClean="0">
                <a:cs typeface="B Mitra" pitchFamily="2" charset="-78"/>
              </a:rPr>
              <a:t>اند</a:t>
            </a:r>
            <a:r>
              <a:rPr lang="fa-IR" sz="2800" dirty="0" smtClean="0">
                <a:cs typeface="B Mitra" pitchFamily="2" charset="-78"/>
              </a:rPr>
              <a:t>.</a:t>
            </a:r>
          </a:p>
          <a:p>
            <a:pPr marL="0" indent="0" algn="justLow" rtl="1">
              <a:buNone/>
            </a:pPr>
            <a:r>
              <a:rPr lang="fa-IR" sz="2800" dirty="0" smtClean="0">
                <a:cs typeface="B Mitra" pitchFamily="2" charset="-78"/>
              </a:rPr>
              <a:t>ر</a:t>
            </a:r>
            <a:r>
              <a:rPr lang="ar-SA" sz="2800" dirty="0" smtClean="0">
                <a:cs typeface="B Mitra" pitchFamily="2" charset="-78"/>
              </a:rPr>
              <a:t>ئیس </a:t>
            </a:r>
            <a:r>
              <a:rPr lang="ar-SA" sz="2800" dirty="0">
                <a:cs typeface="B Mitra" pitchFamily="2" charset="-78"/>
              </a:rPr>
              <a:t>جمهور و نخست وزیر عراق بارها </a:t>
            </a:r>
            <a:r>
              <a:rPr lang="ar-SA" sz="2800" dirty="0" smtClean="0">
                <a:cs typeface="B Mitra" pitchFamily="2" charset="-78"/>
              </a:rPr>
              <a:t>اعلام</a:t>
            </a:r>
            <a:endParaRPr lang="fa-IR" sz="2800" dirty="0" smtClean="0">
              <a:cs typeface="B Mitra" pitchFamily="2" charset="-78"/>
            </a:endParaRPr>
          </a:p>
          <a:p>
            <a:pPr marL="0" indent="0" algn="justLow" rtl="1">
              <a:buNone/>
            </a:pPr>
            <a:r>
              <a:rPr lang="ar-SA" sz="2800" dirty="0" smtClean="0">
                <a:cs typeface="B Mitra" pitchFamily="2" charset="-78"/>
              </a:rPr>
              <a:t> </a:t>
            </a:r>
            <a:r>
              <a:rPr lang="ar-SA" sz="2800" dirty="0">
                <a:cs typeface="B Mitra" pitchFamily="2" charset="-78"/>
              </a:rPr>
              <a:t>کرده اند ایران نخستین کشوری بود که از </a:t>
            </a:r>
            <a:endParaRPr lang="fa-IR" sz="2800" dirty="0" smtClean="0">
              <a:cs typeface="B Mitra" pitchFamily="2" charset="-78"/>
            </a:endParaRPr>
          </a:p>
          <a:p>
            <a:pPr marL="0" indent="0" algn="justLow" rtl="1">
              <a:buNone/>
            </a:pPr>
            <a:r>
              <a:rPr lang="ar-SA" sz="2800" dirty="0" smtClean="0">
                <a:cs typeface="B Mitra" pitchFamily="2" charset="-78"/>
              </a:rPr>
              <a:t>مردم </a:t>
            </a:r>
            <a:r>
              <a:rPr lang="ar-SA" sz="2800" dirty="0">
                <a:cs typeface="B Mitra" pitchFamily="2" charset="-78"/>
              </a:rPr>
              <a:t>عراق در برابر تروریست داعش حمایت </a:t>
            </a:r>
            <a:endParaRPr lang="fa-IR" sz="2800" dirty="0" smtClean="0">
              <a:cs typeface="B Mitra" pitchFamily="2" charset="-78"/>
            </a:endParaRPr>
          </a:p>
          <a:p>
            <a:pPr marL="0" indent="0" algn="justLow" rtl="1">
              <a:buNone/>
            </a:pPr>
            <a:r>
              <a:rPr lang="ar-SA" sz="2800" dirty="0" smtClean="0">
                <a:cs typeface="B Mitra" pitchFamily="2" charset="-78"/>
              </a:rPr>
              <a:t>کرده </a:t>
            </a:r>
            <a:r>
              <a:rPr lang="ar-SA" sz="2800" dirty="0">
                <a:cs typeface="B Mitra" pitchFamily="2" charset="-78"/>
              </a:rPr>
              <a:t>است.</a:t>
            </a:r>
            <a:endParaRPr lang="en-US" sz="2800" dirty="0">
              <a:cs typeface="B Mitra" pitchFamily="2" charset="-78"/>
            </a:endParaRPr>
          </a:p>
          <a:p>
            <a:pPr marL="0" indent="0" algn="justLow" rtl="1">
              <a:buNone/>
            </a:pPr>
            <a:r>
              <a:rPr lang="fa-IR" sz="2400" dirty="0">
                <a:cs typeface="B Mitra" pitchFamily="2" charset="-78"/>
              </a:rPr>
              <a:t> </a:t>
            </a:r>
            <a:endParaRPr lang="en-US" sz="2400"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3886200"/>
            <a:ext cx="3761412"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9857439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228600"/>
            <a:ext cx="5562600" cy="6678751"/>
          </a:xfrm>
          <a:prstGeom prst="rect">
            <a:avLst/>
          </a:prstGeom>
        </p:spPr>
        <p:txBody>
          <a:bodyPr wrap="square">
            <a:spAutoFit/>
          </a:bodyPr>
          <a:lstStyle/>
          <a:p>
            <a:pPr algn="justLow" rtl="1"/>
            <a:r>
              <a:rPr lang="ar-SA" sz="2400" dirty="0">
                <a:solidFill>
                  <a:srgbClr val="FF0000"/>
                </a:solidFill>
                <a:cs typeface="B Jadid" pitchFamily="2" charset="-78"/>
              </a:rPr>
              <a:t>اوباما :</a:t>
            </a:r>
            <a:endParaRPr lang="en-US" sz="2400" dirty="0">
              <a:solidFill>
                <a:srgbClr val="FF0000"/>
              </a:solidFill>
              <a:cs typeface="B Jadid" pitchFamily="2" charset="-78"/>
            </a:endParaRPr>
          </a:p>
          <a:p>
            <a:pPr algn="justLow" rtl="1"/>
            <a:r>
              <a:rPr lang="ar-SA" sz="2400" dirty="0">
                <a:cs typeface="B Mitra" pitchFamily="2" charset="-78"/>
              </a:rPr>
              <a:t>روشن است که ایران در کشورهای مختلف منطقه درگیر رفتارهای خطرناک و ثبات‌زدا است. ایران یک حامی دولتی تروریسم است. این کشور به تقویت رژیم اسد در سوریه کمک می‌کند، از حزب‌الله در لبنان و حماس در غزه هم حمایت می‌کند. این کشور به حوثی‌ها در یمن کمک می‌کند. بنابراین، کشورهای منطقه به درستی عمیقا از فعالیت‌های ایران به خصوص حمایت این کشور از گروه‌های نیابتی خشن داخل مرزهای دیگر کشورها، نگران هستند</a:t>
            </a:r>
            <a:r>
              <a:rPr lang="en-US" sz="2400" dirty="0" smtClean="0">
                <a:cs typeface="B Mitra" pitchFamily="2" charset="-78"/>
              </a:rPr>
              <a:t>.</a:t>
            </a:r>
            <a:r>
              <a:rPr lang="ar-SA" sz="2400" dirty="0" smtClean="0">
                <a:cs typeface="B Mitra" pitchFamily="2" charset="-78"/>
              </a:rPr>
              <a:t> </a:t>
            </a:r>
            <a:r>
              <a:rPr lang="en-US" sz="2000" dirty="0" smtClean="0">
                <a:cs typeface="B Mitra" pitchFamily="2" charset="-78"/>
              </a:rPr>
              <a:t>94/02/23</a:t>
            </a:r>
            <a:endParaRPr lang="en-US" sz="2400" dirty="0">
              <a:cs typeface="B Mitra" pitchFamily="2" charset="-78"/>
            </a:endParaRPr>
          </a:p>
          <a:p>
            <a:pPr algn="justLow" rtl="1"/>
            <a:r>
              <a:rPr lang="ar-SA" sz="2400" dirty="0" smtClean="0">
                <a:solidFill>
                  <a:srgbClr val="FF0000"/>
                </a:solidFill>
                <a:cs typeface="B Jadid" pitchFamily="2" charset="-78"/>
              </a:rPr>
              <a:t>جان </a:t>
            </a:r>
            <a:r>
              <a:rPr lang="ar-SA" sz="2400" dirty="0">
                <a:solidFill>
                  <a:srgbClr val="FF0000"/>
                </a:solidFill>
                <a:cs typeface="B Jadid" pitchFamily="2" charset="-78"/>
              </a:rPr>
              <a:t>کری</a:t>
            </a:r>
            <a:r>
              <a:rPr lang="ar-SA" sz="2400" dirty="0" smtClean="0">
                <a:solidFill>
                  <a:srgbClr val="FF0000"/>
                </a:solidFill>
                <a:cs typeface="B Jadid" pitchFamily="2" charset="-78"/>
              </a:rPr>
              <a:t>:</a:t>
            </a:r>
            <a:endParaRPr lang="fa-IR" sz="2400" dirty="0" smtClean="0">
              <a:solidFill>
                <a:srgbClr val="FF0000"/>
              </a:solidFill>
              <a:cs typeface="B Jadid" pitchFamily="2" charset="-78"/>
            </a:endParaRPr>
          </a:p>
          <a:p>
            <a:pPr algn="justLow" rtl="1"/>
            <a:r>
              <a:rPr lang="ar-SA" sz="2400" dirty="0" smtClean="0">
                <a:cs typeface="B Mitra" pitchFamily="2" charset="-78"/>
              </a:rPr>
              <a:t>ایران </a:t>
            </a:r>
            <a:r>
              <a:rPr lang="ar-SA" sz="2400" dirty="0">
                <a:cs typeface="B Mitra" pitchFamily="2" charset="-78"/>
              </a:rPr>
              <a:t>به سبب حمایت از تروریسم، حمایت از تجارت اسلحه، حمایت از حوثی ها و حزب الله، منزوی باقی خواهد ماند. حزب الله، سازمانی تروریستی است و تا زمانی که آنها (ایرانی ها) از آن حمایت کنند در برابرشان خواهیم ایستاد</a:t>
            </a:r>
            <a:r>
              <a:rPr lang="en-US" sz="2400" dirty="0" smtClean="0">
                <a:cs typeface="B Mitra" pitchFamily="2" charset="-78"/>
              </a:rPr>
              <a:t>. </a:t>
            </a:r>
            <a:r>
              <a:rPr lang="en-US" sz="2400" dirty="0">
                <a:cs typeface="B Mitra" pitchFamily="2" charset="-78"/>
              </a:rPr>
              <a:t> </a:t>
            </a:r>
            <a:r>
              <a:rPr lang="fa-IR" sz="2400" dirty="0">
                <a:cs typeface="B Mitra" pitchFamily="2" charset="-78"/>
              </a:rPr>
              <a:t> </a:t>
            </a:r>
            <a:r>
              <a:rPr lang="en-US" dirty="0" smtClean="0">
                <a:cs typeface="B Mitra" pitchFamily="2" charset="-78"/>
              </a:rPr>
              <a:t>94/04/31</a:t>
            </a:r>
            <a:endParaRPr lang="en-US" sz="2400" dirty="0">
              <a:cs typeface="B Mitra" pitchFamily="2" charset="-78"/>
            </a:endParaRPr>
          </a:p>
          <a:p>
            <a:pPr algn="justLow" rtl="1"/>
            <a:r>
              <a:rPr lang="fa-IR" sz="2400" dirty="0" smtClean="0">
                <a:cs typeface="B Mitra" pitchFamily="2" charset="-78"/>
              </a:rPr>
              <a:t>«</a:t>
            </a:r>
            <a:r>
              <a:rPr lang="ar-SA" sz="2400" dirty="0">
                <a:cs typeface="B Mitra" pitchFamily="2" charset="-78"/>
              </a:rPr>
              <a:t>ماری هارف» مشاور ارشد وزیر خارجه آمریکا در مصاحبه با صدای آمریکا گفت</a:t>
            </a:r>
            <a:r>
              <a:rPr lang="en-US" sz="2400" dirty="0">
                <a:cs typeface="B Mitra" pitchFamily="2" charset="-78"/>
              </a:rPr>
              <a:t>: </a:t>
            </a:r>
            <a:r>
              <a:rPr lang="ar-SA" sz="2400" dirty="0">
                <a:cs typeface="B Mitra" pitchFamily="2" charset="-78"/>
              </a:rPr>
              <a:t>ما ایران را حامی تروریسم، پشتیبان حزب الله و حماس و بی‌ثبات‌کننده منطقه می‌دانیم</a:t>
            </a:r>
            <a:r>
              <a:rPr lang="en-US" sz="2400" dirty="0" smtClean="0">
                <a:cs typeface="B Mitra" pitchFamily="2" charset="-78"/>
              </a:rPr>
              <a:t>.</a:t>
            </a:r>
            <a:r>
              <a:rPr lang="ar-SA" sz="2400" dirty="0">
                <a:cs typeface="B Mitra" pitchFamily="2" charset="-78"/>
              </a:rPr>
              <a:t> </a:t>
            </a:r>
            <a:r>
              <a:rPr lang="fa-IR" sz="2000" dirty="0" smtClean="0">
                <a:cs typeface="B Mitra" pitchFamily="2" charset="-78"/>
              </a:rPr>
              <a:t>94/07/07</a:t>
            </a:r>
            <a:endParaRPr lang="en-US" sz="2400" dirty="0">
              <a:cs typeface="B Mitra" pitchFamily="2" charset="-78"/>
            </a:endParaRPr>
          </a:p>
          <a:p>
            <a:pPr algn="justLow" rtl="1"/>
            <a:endParaRPr lang="en-US" sz="2000" dirty="0">
              <a:cs typeface="B Mitra"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4419600"/>
            <a:ext cx="2971800" cy="1985966"/>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304800"/>
            <a:ext cx="2996142" cy="1981200"/>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2419247"/>
            <a:ext cx="2895600" cy="1928915"/>
          </a:xfrm>
          <a:prstGeom prst="rect">
            <a:avLst/>
          </a:prstGeom>
          <a:ln>
            <a:noFill/>
          </a:ln>
          <a:effectLst>
            <a:softEdge rad="112500"/>
          </a:effectLst>
        </p:spPr>
      </p:pic>
    </p:spTree>
    <p:extLst>
      <p:ext uri="{BB962C8B-B14F-4D97-AF65-F5344CB8AC3E}">
        <p14:creationId xmlns:p14="http://schemas.microsoft.com/office/powerpoint/2010/main" xmlns="" val="22281344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75260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gn="ctr" rtl="1">
              <a:lnSpc>
                <a:spcPct val="150000"/>
              </a:lnSpc>
            </a:pPr>
            <a:r>
              <a:rPr lang="fa-I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rPr>
              <a:t>23- تلاش و صرف هزینه های هنگفت برای ترویج فساد و انحراف در کشور</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endParaRPr>
          </a:p>
        </p:txBody>
      </p:sp>
      <p:sp>
        <p:nvSpPr>
          <p:cNvPr id="3" name="Content Placeholder 2"/>
          <p:cNvSpPr>
            <a:spLocks noGrp="1"/>
          </p:cNvSpPr>
          <p:nvPr>
            <p:ph sz="quarter" idx="1"/>
          </p:nvPr>
        </p:nvSpPr>
        <p:spPr>
          <a:xfrm>
            <a:off x="304800" y="2819400"/>
            <a:ext cx="8610600" cy="4572000"/>
          </a:xfrm>
        </p:spPr>
        <p:txBody>
          <a:bodyPr>
            <a:noAutofit/>
          </a:bodyPr>
          <a:lstStyle/>
          <a:p>
            <a:pPr lvl="0" algn="justLow" rtl="1"/>
            <a:r>
              <a:rPr lang="fa-IR" sz="4400" dirty="0" smtClean="0">
                <a:cs typeface="B Mitra" pitchFamily="2" charset="-78"/>
              </a:rPr>
              <a:t>آمریکا با تخصیص بودجه های میلیارد دلاری در یک دهه اخیر تلاش وسیعی برای تهاجم فرهنگی و ترویج فساد و بی بندوباری در کشور با بهره گیری از امپراطوری رسانه ای وابسته سازمان داده است.</a:t>
            </a:r>
            <a:endParaRPr lang="en-US" sz="4400" dirty="0">
              <a:cs typeface="B Mitra" pitchFamily="2" charset="-78"/>
            </a:endParaRPr>
          </a:p>
        </p:txBody>
      </p:sp>
    </p:spTree>
    <p:extLst>
      <p:ext uri="{BB962C8B-B14F-4D97-AF65-F5344CB8AC3E}">
        <p14:creationId xmlns:p14="http://schemas.microsoft.com/office/powerpoint/2010/main" xmlns="" val="149448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28600"/>
            <a:ext cx="8229600" cy="64008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Low" rtl="1">
              <a:lnSpc>
                <a:spcPct val="160000"/>
              </a:lnSpc>
            </a:pPr>
            <a:r>
              <a:rPr lang="fa-IR" sz="2400" dirty="0" smtClean="0">
                <a:cs typeface="B Mitra" pitchFamily="2" charset="-78"/>
              </a:rPr>
              <a:t>حمایت از منافقین توسط آمریکا به همین جا ختم نمی شود . </a:t>
            </a:r>
            <a:r>
              <a:rPr lang="ar-SA" sz="2400" dirty="0" smtClean="0">
                <a:cs typeface="B Mitra" pitchFamily="2" charset="-78"/>
              </a:rPr>
              <a:t>این گروه نه تنها در فهرست سازمان های تروریستی قرار نمی گیرد؛ بلکه </a:t>
            </a:r>
            <a:r>
              <a:rPr lang="ar-SA" sz="2400" b="1" dirty="0" smtClean="0">
                <a:cs typeface="B Mitra" pitchFamily="2" charset="-78"/>
              </a:rPr>
              <a:t>اجازه تاسیس دفتر در مجاورت کاخ سفید</a:t>
            </a:r>
            <a:r>
              <a:rPr lang="ar-SA" sz="2400" dirty="0" smtClean="0">
                <a:cs typeface="B Mitra" pitchFamily="2" charset="-78"/>
              </a:rPr>
              <a:t> نیز به آن داده می شود</a:t>
            </a:r>
            <a:r>
              <a:rPr lang="fa-IR" sz="2400" dirty="0" smtClean="0">
                <a:cs typeface="B Mitra" pitchFamily="2" charset="-78"/>
              </a:rPr>
              <a:t>.</a:t>
            </a:r>
            <a:r>
              <a:rPr lang="ar-SA" sz="2400" dirty="0" smtClean="0">
                <a:cs typeface="B Mitra" pitchFamily="2" charset="-78"/>
              </a:rPr>
              <a:t> در تاریخ 31 ژانویه 2015 (11 بهمن 1393) دولت آمریکا برخلاف ادعاهای دروغین خود در مبارزه با سازمان‌های تروریستی ، اجازه گشایش دفتر سازمان مجاهدین خلق را در مجاورت کاخ سفید ، صادر کرد</a:t>
            </a:r>
            <a:r>
              <a:rPr lang="fa-IR" sz="2400" dirty="0" smtClean="0">
                <a:cs typeface="B Mitra" pitchFamily="2" charset="-78"/>
              </a:rPr>
              <a:t>.</a:t>
            </a:r>
          </a:p>
          <a:p>
            <a:pPr algn="just" rtl="1">
              <a:lnSpc>
                <a:spcPct val="150000"/>
              </a:lnSpc>
            </a:pPr>
            <a:r>
              <a:rPr lang="ar-SA" sz="2400" dirty="0" smtClean="0">
                <a:cs typeface="B Mitra" pitchFamily="2" charset="-78"/>
              </a:rPr>
              <a:t>جوزف لیبرمن سناتور سابق آمریکایی ، در دی ماه 93 طی سخنانی در ساختمان کندی در مجلس سنای آمریکا ، خطاب به مجاهدین خلق گفت</a:t>
            </a:r>
            <a:r>
              <a:rPr lang="en-US" sz="2400" dirty="0" smtClean="0">
                <a:cs typeface="B Mitra" pitchFamily="2" charset="-78"/>
              </a:rPr>
              <a:t> </a:t>
            </a:r>
            <a:r>
              <a:rPr lang="fa-IR" sz="2400" dirty="0" smtClean="0">
                <a:cs typeface="B Mitra" pitchFamily="2" charset="-78"/>
              </a:rPr>
              <a:t>:«</a:t>
            </a:r>
            <a:r>
              <a:rPr lang="ar-SA" sz="2400" dirty="0" smtClean="0">
                <a:cs typeface="B Mitra" pitchFamily="2" charset="-78"/>
              </a:rPr>
              <a:t>شما در خط مقدم نبرد هستید. شما نیروهای جایگزین [حکومت ایران] و بخشی از امید ما برای آینده هستید</a:t>
            </a:r>
            <a:r>
              <a:rPr lang="fa-IR" sz="2400" dirty="0" smtClean="0">
                <a:cs typeface="B Mitra" pitchFamily="2" charset="-78"/>
              </a:rPr>
              <a:t>»</a:t>
            </a:r>
          </a:p>
          <a:p>
            <a:pPr algn="just" rtl="1">
              <a:lnSpc>
                <a:spcPct val="150000"/>
              </a:lnSpc>
            </a:pPr>
            <a:r>
              <a:rPr lang="ar-SA" sz="2400" dirty="0" smtClean="0">
                <a:cs typeface="B Mitra" pitchFamily="2" charset="-78"/>
              </a:rPr>
              <a:t>روزنامه صهیونیستی هاآرتص چاپ اسرائیل نیز با تأیید این </a:t>
            </a:r>
            <a:r>
              <a:rPr lang="ar-SA" sz="2400" b="1" dirty="0" smtClean="0">
                <a:cs typeface="B Mitra" pitchFamily="2" charset="-78"/>
              </a:rPr>
              <a:t>که اعضای مجاهدین خلق در خاک آمریکا آموزش می‌دیده اند</a:t>
            </a:r>
            <a:r>
              <a:rPr lang="ar-SA" sz="2400" dirty="0" smtClean="0">
                <a:cs typeface="B Mitra" pitchFamily="2" charset="-78"/>
              </a:rPr>
              <a:t>، تصریح کرد که اسرائیل نیز بودجه عملیات آنها بر ضد حکومت ایران را تأمین می کرده است </a:t>
            </a:r>
            <a:r>
              <a:rPr lang="fa-IR" sz="2400" dirty="0" smtClean="0">
                <a:cs typeface="B Mitra" pitchFamily="2" charset="-78"/>
              </a:rPr>
              <a:t>.</a:t>
            </a:r>
          </a:p>
        </p:txBody>
      </p:sp>
    </p:spTree>
    <p:extLst>
      <p:ext uri="{BB962C8B-B14F-4D97-AF65-F5344CB8AC3E}">
        <p14:creationId xmlns:p14="http://schemas.microsoft.com/office/powerpoint/2010/main" xmlns="" val="1573639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00400" y="533400"/>
            <a:ext cx="5791200" cy="5867400"/>
          </a:xfrm>
        </p:spPr>
        <p:txBody>
          <a:bodyPr>
            <a:noAutofit/>
          </a:bodyPr>
          <a:lstStyle/>
          <a:p>
            <a:pPr marL="6350" indent="-6350" algn="justLow" rtl="1">
              <a:lnSpc>
                <a:spcPct val="110000"/>
              </a:lnSpc>
              <a:buNone/>
            </a:pPr>
            <a:r>
              <a:rPr lang="fa-IR" sz="2800" dirty="0" smtClean="0">
                <a:cs typeface="B Mitra" pitchFamily="2" charset="-78"/>
              </a:rPr>
              <a:t>یکی از نمونه های مشهود در صرف هزینه های میلیاردی، اختصاص بودجه های چند میلیاردی برای کارشکنی در امور ایران، بودجه ای است که سنای آمریکا در زمان تصدی خانم “رایس” بر وزارت خارجه این کشور و به پیشنهاد خود وی برای کار شکنی در امور فرهنگی ایران اختصاص داده شده بود، بودجه ای ۷۵میلیون دلاری که به عقیده بسیاری از کارشناسان بی سابقه بوده است. </a:t>
            </a:r>
          </a:p>
          <a:p>
            <a:pPr marL="6350" indent="-6350" algn="justLow" rtl="1">
              <a:lnSpc>
                <a:spcPct val="110000"/>
              </a:lnSpc>
              <a:buNone/>
            </a:pPr>
            <a:r>
              <a:rPr lang="fa-IR" sz="2800" dirty="0" smtClean="0">
                <a:cs typeface="B Mitra" pitchFamily="2" charset="-78"/>
              </a:rPr>
              <a:t>بر اساس اسناد موجود، از چگونگی هزینه شدن این مبالغ کلان در ایران، یک پنجم این مبالغ که حدود ۱۵میلیون دلار می شود، تا کنون برای ترجمه متون نویسندگان منحرف غربی به زبان فارسی برای رواج بی بند و باری در میان جوانان ایرانی اختصاص داده شده است .</a:t>
            </a:r>
            <a:endParaRPr lang="en-US" sz="2800" dirty="0">
              <a:cs typeface="B Mitra"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1219200"/>
            <a:ext cx="2489200" cy="16764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 y="3352800"/>
            <a:ext cx="2438400" cy="23214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48200" y="533400"/>
            <a:ext cx="4149002" cy="2590800"/>
          </a:xfrm>
        </p:spPr>
        <p:txBody>
          <a:bodyPr>
            <a:noAutofit/>
          </a:bodyPr>
          <a:lstStyle/>
          <a:p>
            <a:pPr marL="0" indent="0" algn="justLow" rtl="1">
              <a:buNone/>
            </a:pPr>
            <a:r>
              <a:rPr lang="fa-IR" sz="2800" dirty="0" smtClean="0">
                <a:cs typeface="B Mitra" pitchFamily="2" charset="-78"/>
              </a:rPr>
              <a:t>کاندولیزا رایس وزیر وقت امورخارجه آمریکا هم در گزارش سالانه خود اعلام​کرد، مبالغی هم برای هیأت کارفرمایان پخش رادیو تلویزیونی (شامل هزینه‌های صدای آمریکا به فارسی، رادیو فردا و رادیو آزادی) هزینه می​شد.</a:t>
            </a:r>
            <a:endParaRPr lang="en-US" sz="2800" dirty="0"/>
          </a:p>
        </p:txBody>
      </p:sp>
      <p:sp>
        <p:nvSpPr>
          <p:cNvPr id="4" name="Rectangle 3"/>
          <p:cNvSpPr/>
          <p:nvPr/>
        </p:nvSpPr>
        <p:spPr>
          <a:xfrm>
            <a:off x="304800" y="3723144"/>
            <a:ext cx="8382000" cy="267765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Low" rtl="1">
              <a:spcBef>
                <a:spcPts val="580"/>
              </a:spcBef>
              <a:buClr>
                <a:schemeClr val="accent1"/>
              </a:buClr>
              <a:buSzPct val="85000"/>
            </a:pPr>
            <a:r>
              <a:rPr lang="fa-IR" sz="2800" dirty="0" smtClean="0">
                <a:solidFill>
                  <a:srgbClr val="FFFF00"/>
                </a:solidFill>
                <a:cs typeface="B Mitra" pitchFamily="2" charset="-78"/>
              </a:rPr>
              <a:t>بنیاد هلندی هیفوس که رابطه بسیار خوبی با تشکیلات روزآنلاین (آمریکایی) دارد بخش قابل توجهی از بودجه پروژه نفوذ را تامین می‌کند. گزارش سالانه ارائه شده توسط موسسه </a:t>
            </a:r>
            <a:r>
              <a:rPr lang="fa-IR" sz="2800" b="1" dirty="0" smtClean="0">
                <a:solidFill>
                  <a:srgbClr val="FFFF00"/>
                </a:solidFill>
                <a:cs typeface="B Mitra" pitchFamily="2" charset="-78"/>
              </a:rPr>
              <a:t>هیفوس</a:t>
            </a:r>
            <a:r>
              <a:rPr lang="fa-IR" sz="2800" dirty="0" smtClean="0">
                <a:solidFill>
                  <a:srgbClr val="FFFF00"/>
                </a:solidFill>
                <a:cs typeface="B Mitra" pitchFamily="2" charset="-78"/>
              </a:rPr>
              <a:t> نشان می‌دهد بودجه اختصاص یافته به ایران از سال ۲۰۱۲ تاکنون افزایش قابل توجهی پیدا کرده است تا جایی که بودجه ایران در سال ۲۰۱۴ به مبلغ ۲.۶۲۱.۲۲۱ یورو بیش از دو برابر بودجه ایران در سال ۲۰۱۲ است که نشان از تمرکز برای راه‌اندازی یک پروژه جدید در کشور دارد.</a:t>
            </a:r>
            <a:endParaRPr lang="en-US" sz="2800" dirty="0" smtClean="0">
              <a:solidFill>
                <a:srgbClr val="FFFF00"/>
              </a:solidFill>
              <a:cs typeface="B Mitra"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5000" y="609600"/>
            <a:ext cx="3251200" cy="2438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style>
          <a:lnRef idx="0">
            <a:scrgbClr r="0" g="0" b="0"/>
          </a:lnRef>
          <a:fillRef idx="1003">
            <a:schemeClr val="lt1"/>
          </a:fillRef>
          <a:effectRef idx="0">
            <a:scrgbClr r="0" g="0" b="0"/>
          </a:effectRef>
          <a:fontRef idx="major"/>
        </p:style>
        <p:txBody>
          <a:bodyPr>
            <a:noAutofit/>
          </a:bodyPr>
          <a:lstStyle/>
          <a:p>
            <a:pPr algn="ctr" rtl="1"/>
            <a:r>
              <a:rPr lang="fa-IR" sz="3200" dirty="0" smtClean="0">
                <a:solidFill>
                  <a:srgbClr val="0070C0"/>
                </a:solidFill>
                <a:cs typeface="B Titr" pitchFamily="2" charset="-78"/>
              </a:rPr>
              <a:t>24- تصویب بودجه های رسمی برای براندازی نظام جمهوری اسلامی و کمک به براندازان جمهوری اسلامی در کنگره آمریکا</a:t>
            </a:r>
            <a:endParaRPr lang="en-US" sz="3200" dirty="0">
              <a:solidFill>
                <a:srgbClr val="0070C0"/>
              </a:solidFill>
              <a:cs typeface="B Titr" pitchFamily="2" charset="-78"/>
            </a:endParaRPr>
          </a:p>
        </p:txBody>
      </p:sp>
      <p:sp>
        <p:nvSpPr>
          <p:cNvPr id="3" name="Content Placeholder 2"/>
          <p:cNvSpPr>
            <a:spLocks noGrp="1"/>
          </p:cNvSpPr>
          <p:nvPr>
            <p:ph sz="quarter" idx="1"/>
          </p:nvPr>
        </p:nvSpPr>
        <p:spPr>
          <a:xfrm>
            <a:off x="5715000" y="1828800"/>
            <a:ext cx="3276600" cy="4602163"/>
          </a:xfrm>
        </p:spPr>
        <p:txBody>
          <a:bodyPr>
            <a:noAutofit/>
          </a:bodyPr>
          <a:lstStyle/>
          <a:p>
            <a:pPr marL="3175" lvl="0" indent="-3175" algn="justLow" rtl="1">
              <a:buNone/>
            </a:pPr>
            <a:r>
              <a:rPr lang="fa-IR" sz="4000" dirty="0">
                <a:cs typeface="B Mitra" pitchFamily="2" charset="-78"/>
              </a:rPr>
              <a:t>تصویب بودجه های رسمی برای براندازی نظام جمهوری اسلامی و کمک به براندازان جمهوری اسلامی در کنگره </a:t>
            </a:r>
            <a:r>
              <a:rPr lang="fa-IR" sz="4000" dirty="0" smtClean="0">
                <a:cs typeface="B Mitra" pitchFamily="2" charset="-78"/>
              </a:rPr>
              <a:t>آمریکا</a:t>
            </a:r>
            <a:endParaRPr lang="en-US" sz="4000" dirty="0">
              <a:cs typeface="B Mitra" pitchFamily="2" charset="-78"/>
            </a:endParaRPr>
          </a:p>
        </p:txBody>
      </p:sp>
      <p:pic>
        <p:nvPicPr>
          <p:cNvPr id="6146" name="Picture 2" descr="C:\Users\yatroon\Downloads\ششششش\IMG11164444.jpg"/>
          <p:cNvPicPr>
            <a:picLocks noChangeAspect="1" noChangeArrowheads="1"/>
          </p:cNvPicPr>
          <p:nvPr/>
        </p:nvPicPr>
        <p:blipFill>
          <a:blip r:embed="rId2" cstate="print"/>
          <a:srcRect/>
          <a:stretch>
            <a:fillRect/>
          </a:stretch>
        </p:blipFill>
        <p:spPr bwMode="auto">
          <a:xfrm>
            <a:off x="228600" y="2362200"/>
            <a:ext cx="5216326" cy="34666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15910469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42886" y="285728"/>
            <a:ext cx="8615394" cy="6286544"/>
          </a:xfrm>
        </p:spPr>
        <p:txBody>
          <a:bodyPr>
            <a:normAutofit fontScale="47500" lnSpcReduction="20000"/>
          </a:bodyPr>
          <a:lstStyle/>
          <a:p>
            <a:pPr algn="ctr" rtl="1">
              <a:lnSpc>
                <a:spcPct val="200000"/>
              </a:lnSpc>
              <a:buNone/>
            </a:pPr>
            <a:r>
              <a:rPr lang="fa-IR" sz="10100" dirty="0" smtClean="0">
                <a:cs typeface="B Titr" pitchFamily="2" charset="-78"/>
              </a:rPr>
              <a:t>اقدامات براندازانه ضد ایرانی آمریکا پس از برجام شدت گرفت؛</a:t>
            </a:r>
          </a:p>
          <a:p>
            <a:pPr algn="ctr" rtl="1">
              <a:lnSpc>
                <a:spcPct val="220000"/>
              </a:lnSpc>
              <a:buNone/>
            </a:pPr>
            <a:r>
              <a:rPr lang="fa-IR" sz="7600" dirty="0" smtClean="0">
                <a:cs typeface="B Titr" pitchFamily="2" charset="-78"/>
              </a:rPr>
              <a:t>در روند مذاکرات هر مرحله ای که توافق انجام شد،</a:t>
            </a:r>
          </a:p>
          <a:p>
            <a:pPr algn="ctr" rtl="1">
              <a:lnSpc>
                <a:spcPct val="220000"/>
              </a:lnSpc>
              <a:buNone/>
            </a:pPr>
            <a:r>
              <a:rPr lang="fa-IR" sz="10700" dirty="0" smtClean="0">
                <a:solidFill>
                  <a:srgbClr val="FF0000"/>
                </a:solidFill>
                <a:effectLst>
                  <a:outerShdw blurRad="38100" dist="38100" dir="2700000" algn="tl">
                    <a:srgbClr val="000000">
                      <a:alpha val="43137"/>
                    </a:srgbClr>
                  </a:outerShdw>
                </a:effectLst>
                <a:cs typeface="B Titr" pitchFamily="2" charset="-78"/>
              </a:rPr>
              <a:t>آمریکا جری تر و موضعش تندتر شد. </a:t>
            </a:r>
            <a:endParaRPr lang="en-US" sz="10700" dirty="0">
              <a:solidFill>
                <a:srgbClr val="FF0000"/>
              </a:solidFill>
              <a:effectLst>
                <a:outerShdw blurRad="38100" dist="38100" dir="2700000" algn="tl">
                  <a:srgbClr val="000000">
                    <a:alpha val="43137"/>
                  </a:srgbClr>
                </a:outerShdw>
              </a:effectLst>
              <a:cs typeface="B Titr" pitchFamily="2" charset="-78"/>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1357298"/>
            <a:ext cx="8786874" cy="4786322"/>
          </a:xfrm>
        </p:spPr>
        <p:txBody>
          <a:bodyPr>
            <a:noAutofit/>
          </a:bodyPr>
          <a:lstStyle/>
          <a:p>
            <a:pPr algn="ctr" rtl="1">
              <a:lnSpc>
                <a:spcPct val="170000"/>
              </a:lnSpc>
              <a:buNone/>
            </a:pPr>
            <a:r>
              <a:rPr lang="ar-SA" sz="4000" b="1" dirty="0" smtClean="0">
                <a:cs typeface="B Mitra" pitchFamily="2" charset="-78"/>
              </a:rPr>
              <a:t>30 فروردین 93</a:t>
            </a:r>
            <a:endParaRPr lang="en-US" sz="4000" b="1" dirty="0" smtClean="0">
              <a:cs typeface="B Mitra" pitchFamily="2" charset="-78"/>
            </a:endParaRPr>
          </a:p>
          <a:p>
            <a:pPr algn="ctr" rtl="1">
              <a:lnSpc>
                <a:spcPct val="170000"/>
              </a:lnSpc>
              <a:buNone/>
            </a:pPr>
            <a:r>
              <a:rPr lang="fa-IR" sz="6000" dirty="0" smtClean="0">
                <a:solidFill>
                  <a:srgbClr val="FF0000"/>
                </a:solidFill>
                <a:effectLst>
                  <a:outerShdw blurRad="38100" dist="38100" dir="2700000" algn="tl">
                    <a:srgbClr val="000000">
                      <a:alpha val="43137"/>
                    </a:srgbClr>
                  </a:outerShdw>
                </a:effectLst>
                <a:cs typeface="B Titr" pitchFamily="2" charset="-78"/>
              </a:rPr>
              <a:t>مصادره اموال بلوکه شده ایران </a:t>
            </a:r>
          </a:p>
          <a:p>
            <a:pPr algn="justLow" rtl="1">
              <a:lnSpc>
                <a:spcPct val="170000"/>
              </a:lnSpc>
            </a:pPr>
            <a:r>
              <a:rPr lang="ar-SA" sz="2400" b="1" dirty="0" smtClean="0">
                <a:cs typeface="B Mitra" pitchFamily="2" charset="-78"/>
              </a:rPr>
              <a:t>  </a:t>
            </a:r>
            <a:r>
              <a:rPr lang="ar-SA" sz="3200" b="1" dirty="0" smtClean="0">
                <a:cs typeface="B Mitra" pitchFamily="2" charset="-78"/>
              </a:rPr>
              <a:t>مصادره اموال بنياد ایرانی "علوی" به بهانه‌های واهی با </a:t>
            </a:r>
            <a:r>
              <a:rPr lang="fa-IR" sz="3200" b="1" dirty="0" smtClean="0">
                <a:cs typeface="B Mitra" pitchFamily="2" charset="-78"/>
              </a:rPr>
              <a:t>حکم سياسی قاضی آمريکائی در دادگاه فدرال این کشور.</a:t>
            </a:r>
            <a:endParaRPr lang="en-US" sz="3200" b="1" dirty="0" smtClean="0">
              <a:cs typeface="B Mitra" pitchFamily="2" charset="-78"/>
            </a:endParaRPr>
          </a:p>
          <a:p>
            <a:pPr algn="ctr" rtl="1">
              <a:buNone/>
            </a:pPr>
            <a:endParaRPr lang="en-US" sz="2800" dirty="0" smtClean="0">
              <a:cs typeface="B Mitra" pitchFamily="2" charset="-78"/>
            </a:endParaRPr>
          </a:p>
        </p:txBody>
      </p:sp>
      <p:sp>
        <p:nvSpPr>
          <p:cNvPr id="4" name="Rectangle 3"/>
          <p:cNvSpPr/>
          <p:nvPr/>
        </p:nvSpPr>
        <p:spPr>
          <a:xfrm>
            <a:off x="368493" y="71414"/>
            <a:ext cx="8223726" cy="1031051"/>
          </a:xfrm>
          <a:prstGeom prst="rect">
            <a:avLst/>
          </a:prstGeom>
        </p:spPr>
        <p:txBody>
          <a:bodyPr wrap="none">
            <a:spAutoFit/>
          </a:bodyPr>
          <a:lstStyle/>
          <a:p>
            <a:pPr algn="ctr" rtl="1">
              <a:lnSpc>
                <a:spcPct val="170000"/>
              </a:lnSpc>
              <a:buNone/>
            </a:pPr>
            <a:r>
              <a:rPr lang="fa-IR" sz="4000" dirty="0" smtClean="0">
                <a:solidFill>
                  <a:srgbClr val="FF0000"/>
                </a:solidFill>
                <a:effectLst>
                  <a:outerShdw blurRad="38100" dist="38100" dir="2700000" algn="tl">
                    <a:srgbClr val="000000">
                      <a:alpha val="43137"/>
                    </a:srgbClr>
                  </a:outerShdw>
                </a:effectLst>
                <a:cs typeface="B Titr" pitchFamily="2" charset="-78"/>
              </a:rPr>
              <a:t>تصویب قوانین ضد ایرانی توسط دولت آمریکا</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285728"/>
            <a:ext cx="8786874" cy="6357958"/>
          </a:xfrm>
        </p:spPr>
        <p:txBody>
          <a:bodyPr>
            <a:noAutofit/>
          </a:bodyPr>
          <a:lstStyle/>
          <a:p>
            <a:pPr algn="ctr" rtl="1">
              <a:lnSpc>
                <a:spcPct val="170000"/>
              </a:lnSpc>
              <a:buNone/>
            </a:pPr>
            <a:r>
              <a:rPr lang="fa-IR" sz="3200" dirty="0" smtClean="0">
                <a:solidFill>
                  <a:srgbClr val="FF0000"/>
                </a:solidFill>
                <a:effectLst>
                  <a:outerShdw blurRad="38100" dist="38100" dir="2700000" algn="tl">
                    <a:srgbClr val="000000">
                      <a:alpha val="43137"/>
                    </a:srgbClr>
                  </a:outerShdw>
                </a:effectLst>
                <a:cs typeface="B Titr" pitchFamily="2" charset="-78"/>
              </a:rPr>
              <a:t>تصویب قوانین ضد ایرانی توسط دولت آمریکا پس از برجام</a:t>
            </a:r>
          </a:p>
          <a:p>
            <a:pPr algn="ctr" rtl="1">
              <a:lnSpc>
                <a:spcPct val="170000"/>
              </a:lnSpc>
              <a:buNone/>
            </a:pPr>
            <a:r>
              <a:rPr lang="ar-SA" sz="4000" b="1" dirty="0" smtClean="0">
                <a:cs typeface="B Mitra" pitchFamily="2" charset="-78"/>
              </a:rPr>
              <a:t>20 تیر 93</a:t>
            </a:r>
            <a:endParaRPr lang="en-US" sz="4000" b="1" dirty="0" smtClean="0">
              <a:cs typeface="B Mitra" pitchFamily="2" charset="-78"/>
            </a:endParaRPr>
          </a:p>
          <a:p>
            <a:pPr algn="ctr" rtl="1">
              <a:lnSpc>
                <a:spcPct val="170000"/>
              </a:lnSpc>
              <a:buNone/>
            </a:pPr>
            <a:r>
              <a:rPr lang="fa-IR" sz="4000" dirty="0" smtClean="0">
                <a:solidFill>
                  <a:srgbClr val="FF0000"/>
                </a:solidFill>
                <a:effectLst>
                  <a:outerShdw blurRad="38100" dist="38100" dir="2700000" algn="tl">
                    <a:srgbClr val="000000">
                      <a:alpha val="43137"/>
                    </a:srgbClr>
                  </a:outerShdw>
                </a:effectLst>
                <a:cs typeface="B Titr" pitchFamily="2" charset="-78"/>
              </a:rPr>
              <a:t>غارت اموال بلوکه شده ایران </a:t>
            </a:r>
          </a:p>
          <a:p>
            <a:pPr algn="justLow" rtl="1">
              <a:lnSpc>
                <a:spcPct val="170000"/>
              </a:lnSpc>
            </a:pPr>
            <a:r>
              <a:rPr lang="fa-IR" b="1" dirty="0" smtClean="0">
                <a:cs typeface="B Mitra" pitchFamily="2" charset="-78"/>
              </a:rPr>
              <a:t>مجلس نمایندگان </a:t>
            </a:r>
            <a:r>
              <a:rPr lang="ar-SA" b="1" dirty="0" smtClean="0">
                <a:cs typeface="B Mitra" pitchFamily="2" charset="-78"/>
              </a:rPr>
              <a:t>آمریکا، </a:t>
            </a:r>
            <a:r>
              <a:rPr lang="fa-IR" b="1" dirty="0" smtClean="0">
                <a:cs typeface="B Mitra" pitchFamily="2" charset="-78"/>
              </a:rPr>
              <a:t>طرح لغو تحریم ایران به شرط پرداخت غرامت به قربانیان تروریسم را تصویب کرد. </a:t>
            </a:r>
          </a:p>
          <a:p>
            <a:pPr algn="justLow" rtl="1">
              <a:lnSpc>
                <a:spcPct val="170000"/>
              </a:lnSpc>
            </a:pPr>
            <a:r>
              <a:rPr lang="fa-IR" b="1" dirty="0" smtClean="0">
                <a:cs typeface="B Mitra" pitchFamily="2" charset="-78"/>
              </a:rPr>
              <a:t>در این طرح، </a:t>
            </a:r>
            <a:r>
              <a:rPr lang="ar-SA" b="1" dirty="0" smtClean="0">
                <a:cs typeface="B Mitra" pitchFamily="2" charset="-78"/>
              </a:rPr>
              <a:t>ایران به پرداخت غرامت </a:t>
            </a:r>
            <a:r>
              <a:rPr lang="fa-IR" b="1" dirty="0" smtClean="0">
                <a:cs typeface="B Mitra" pitchFamily="2" charset="-78"/>
              </a:rPr>
              <a:t>43 میلیارد</a:t>
            </a:r>
            <a:r>
              <a:rPr lang="ar-SA" b="1" dirty="0" smtClean="0">
                <a:cs typeface="B Mitra" pitchFamily="2" charset="-78"/>
              </a:rPr>
              <a:t> دلاری به قربانیان انفجار مرکز نظامیان امریکایی در بیروت در سال 1983 محکوم </a:t>
            </a:r>
            <a:r>
              <a:rPr lang="fa-IR" b="1" dirty="0" smtClean="0">
                <a:cs typeface="B Mitra" pitchFamily="2" charset="-78"/>
              </a:rPr>
              <a:t>شده است</a:t>
            </a:r>
            <a:r>
              <a:rPr lang="ar-SA" b="1" dirty="0" smtClean="0">
                <a:cs typeface="B Mitra" pitchFamily="2" charset="-78"/>
              </a:rPr>
              <a:t>.</a:t>
            </a:r>
            <a:endParaRPr lang="fa-IR" b="1" dirty="0" smtClean="0">
              <a:cs typeface="B Mitra" pitchFamily="2" charset="-78"/>
            </a:endParaRPr>
          </a:p>
          <a:p>
            <a:pPr rtl="1">
              <a:lnSpc>
                <a:spcPct val="170000"/>
              </a:lnSpc>
              <a:buNone/>
            </a:pPr>
            <a:r>
              <a:rPr lang="fa-IR" sz="1400" b="1" dirty="0" smtClean="0">
                <a:cs typeface="B Mitra" pitchFamily="2" charset="-78"/>
              </a:rPr>
              <a:t>پایگاه اینترنتی </a:t>
            </a:r>
            <a:r>
              <a:rPr lang="en-US" sz="1400" b="1" dirty="0" smtClean="0">
                <a:cs typeface="B Mitra" pitchFamily="2" charset="-78"/>
              </a:rPr>
              <a:t>VOA</a:t>
            </a:r>
            <a:r>
              <a:rPr lang="fa-IR" sz="1400" b="1" dirty="0" smtClean="0">
                <a:cs typeface="B Mitra" pitchFamily="2" charset="-78"/>
              </a:rPr>
              <a:t> تاریخ 94/7/10</a:t>
            </a:r>
            <a:endParaRPr lang="en-US" sz="1400" b="1" dirty="0" smtClean="0">
              <a:cs typeface="B Mitra" pitchFamily="2" charset="-78"/>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214314"/>
            <a:ext cx="8786874" cy="6572272"/>
          </a:xfrm>
        </p:spPr>
        <p:txBody>
          <a:bodyPr>
            <a:noAutofit/>
          </a:bodyPr>
          <a:lstStyle/>
          <a:p>
            <a:pPr algn="ctr" rtl="1">
              <a:lnSpc>
                <a:spcPct val="170000"/>
              </a:lnSpc>
              <a:buNone/>
            </a:pPr>
            <a:r>
              <a:rPr lang="fa-IR" sz="3200" dirty="0" smtClean="0">
                <a:solidFill>
                  <a:srgbClr val="FF0000"/>
                </a:solidFill>
                <a:effectLst>
                  <a:outerShdw blurRad="38100" dist="38100" dir="2700000" algn="tl">
                    <a:srgbClr val="000000">
                      <a:alpha val="43137"/>
                    </a:srgbClr>
                  </a:outerShdw>
                </a:effectLst>
                <a:cs typeface="B Titr" pitchFamily="2" charset="-78"/>
              </a:rPr>
              <a:t>تصویب قوانین ضد ایرانی توسط دولت آمریکا پس از برجام</a:t>
            </a:r>
          </a:p>
          <a:p>
            <a:pPr algn="ctr" rtl="1">
              <a:lnSpc>
                <a:spcPct val="170000"/>
              </a:lnSpc>
              <a:buNone/>
            </a:pPr>
            <a:r>
              <a:rPr lang="ar-SA" sz="2800" b="1" dirty="0" smtClean="0">
                <a:cs typeface="B Mitra" pitchFamily="2" charset="-78"/>
              </a:rPr>
              <a:t>28 آذرماه 94</a:t>
            </a:r>
            <a:endParaRPr lang="en-US" sz="1200" b="1" dirty="0" smtClean="0">
              <a:cs typeface="B Mitra" pitchFamily="2" charset="-78"/>
            </a:endParaRPr>
          </a:p>
          <a:p>
            <a:pPr algn="justLow" rtl="1">
              <a:lnSpc>
                <a:spcPct val="170000"/>
              </a:lnSpc>
              <a:buNone/>
            </a:pPr>
            <a:r>
              <a:rPr lang="fa-IR" sz="2400" b="1" dirty="0" smtClean="0">
                <a:cs typeface="B Titr" pitchFamily="2" charset="-78"/>
              </a:rPr>
              <a:t>مجازات گردشگران و تجاری که به ایران سفر کنند</a:t>
            </a:r>
          </a:p>
          <a:p>
            <a:pPr algn="justLow" rtl="1">
              <a:lnSpc>
                <a:spcPct val="170000"/>
              </a:lnSpc>
            </a:pPr>
            <a:r>
              <a:rPr lang="ar-SA" sz="2700" dirty="0" smtClean="0">
                <a:cs typeface="B Mitra" pitchFamily="2" charset="-78"/>
              </a:rPr>
              <a:t> اوباما قانون محدودیت صدور روادید برای مسافران ایران را امضا کرد</a:t>
            </a:r>
            <a:r>
              <a:rPr lang="fa-IR" sz="2700" dirty="0" smtClean="0">
                <a:cs typeface="B Mitra" pitchFamily="2" charset="-78"/>
              </a:rPr>
              <a:t>؛ </a:t>
            </a:r>
            <a:r>
              <a:rPr lang="ar-SA" sz="2700" dirty="0" smtClean="0">
                <a:cs typeface="B Mitra" pitchFamily="2" charset="-78"/>
              </a:rPr>
              <a:t>بر اساس فصل 203 متن لایحه بودجه سال 2016 آمریکا که اکنون قانون شده است، شهروندان 38 کشوری که تاکنون می‌توانستند برای تجارت یا گردشگری، مدت 90 روز بدون اخذ روادید در خاک ایالات‌متحده اقامت داشته باشند، اگر در 5 سال گذشته به سوریه، عراق، سودان و ایران سفر کرده باشند، دیگر «نمی‌توانند» مانند قبل بدون روادید وارد آمریکا شوند</a:t>
            </a:r>
            <a:r>
              <a:rPr lang="fa-IR" sz="2700" dirty="0" smtClean="0">
                <a:cs typeface="B Mitra" pitchFamily="2" charset="-78"/>
              </a:rPr>
              <a:t>.</a:t>
            </a:r>
            <a:endParaRPr lang="en-US" sz="2000" dirty="0" smtClean="0">
              <a:cs typeface="B Mitra" pitchFamily="2" charset="-7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71414"/>
            <a:ext cx="8786874" cy="6572272"/>
          </a:xfrm>
        </p:spPr>
        <p:txBody>
          <a:bodyPr>
            <a:noAutofit/>
          </a:bodyPr>
          <a:lstStyle/>
          <a:p>
            <a:pPr algn="ctr" rtl="1">
              <a:lnSpc>
                <a:spcPct val="170000"/>
              </a:lnSpc>
              <a:buNone/>
            </a:pPr>
            <a:r>
              <a:rPr lang="fa-IR" sz="3200" dirty="0" smtClean="0">
                <a:solidFill>
                  <a:srgbClr val="FF0000"/>
                </a:solidFill>
                <a:effectLst>
                  <a:outerShdw blurRad="38100" dist="38100" dir="2700000" algn="tl">
                    <a:srgbClr val="000000">
                      <a:alpha val="43137"/>
                    </a:srgbClr>
                  </a:outerShdw>
                </a:effectLst>
                <a:cs typeface="B Titr" pitchFamily="2" charset="-78"/>
              </a:rPr>
              <a:t>تصویب قوانین ضد ایرانی توسط دولت آمریکا پس از برجام</a:t>
            </a:r>
          </a:p>
          <a:p>
            <a:pPr algn="ctr" rtl="1">
              <a:lnSpc>
                <a:spcPct val="170000"/>
              </a:lnSpc>
              <a:buNone/>
            </a:pPr>
            <a:r>
              <a:rPr lang="ar-SA" sz="1600" b="1" dirty="0" smtClean="0">
                <a:cs typeface="B Mitra" pitchFamily="2" charset="-78"/>
              </a:rPr>
              <a:t> </a:t>
            </a:r>
            <a:r>
              <a:rPr lang="ar-SA" sz="3600" b="1" dirty="0" smtClean="0">
                <a:cs typeface="B Mitra" pitchFamily="2" charset="-78"/>
              </a:rPr>
              <a:t>2 دی ماه 94</a:t>
            </a:r>
            <a:endParaRPr lang="fa-IR" sz="3600" b="1" dirty="0" smtClean="0">
              <a:cs typeface="B Mitra" pitchFamily="2" charset="-78"/>
            </a:endParaRPr>
          </a:p>
          <a:p>
            <a:pPr algn="ctr" rtl="1">
              <a:lnSpc>
                <a:spcPct val="170000"/>
              </a:lnSpc>
              <a:buNone/>
            </a:pPr>
            <a:endParaRPr lang="fa-IR" sz="1600" b="1" dirty="0" smtClean="0">
              <a:cs typeface="B Mitra" pitchFamily="2" charset="-78"/>
            </a:endParaRPr>
          </a:p>
          <a:p>
            <a:pPr algn="justLow" rtl="1">
              <a:lnSpc>
                <a:spcPct val="170000"/>
              </a:lnSpc>
            </a:pPr>
            <a:r>
              <a:rPr lang="ar-SA" sz="2400" b="1" dirty="0" smtClean="0">
                <a:cs typeface="B Mitra" pitchFamily="2" charset="-78"/>
              </a:rPr>
              <a:t> </a:t>
            </a:r>
            <a:r>
              <a:rPr lang="ar-SA" sz="2800" b="1" dirty="0" smtClean="0">
                <a:cs typeface="B Mitra" pitchFamily="2" charset="-78"/>
              </a:rPr>
              <a:t> دولت آمریکا در لایحه بودجه سال 2016، رقمی را برای پرداخت غرامت به گروگان‌های لانه جاسوسی آمریکا درنظر گرفته و منبع تأمین آن را جرایم ناقضان تحریم ایران اعلام کرده است</a:t>
            </a:r>
            <a:r>
              <a:rPr lang="en-US" sz="2800" b="1" dirty="0" smtClean="0">
                <a:cs typeface="B Mitra" pitchFamily="2" charset="-78"/>
              </a:rPr>
              <a:t>.</a:t>
            </a:r>
            <a:endParaRPr lang="fa-IR" sz="2800" b="1" dirty="0" smtClean="0">
              <a:cs typeface="B Mitra" pitchFamily="2" charset="-78"/>
            </a:endParaRPr>
          </a:p>
          <a:p>
            <a:pPr algn="justLow" rtl="1">
              <a:lnSpc>
                <a:spcPct val="170000"/>
              </a:lnSpc>
            </a:pPr>
            <a:r>
              <a:rPr lang="fa-IR" sz="2800" b="1" dirty="0" smtClean="0">
                <a:cs typeface="B Mitra" pitchFamily="2" charset="-78"/>
              </a:rPr>
              <a:t>این در حالی است که بنابر بیانیه الجزایر آمریکا حق هیچ ادعای جدید در مورد جاسوس های لانه جاسوسی ندارد.</a:t>
            </a:r>
            <a:endParaRPr lang="en-US" sz="2800" b="1" dirty="0" smtClean="0">
              <a:cs typeface="B Mitra" pitchFamily="2" charset="-78"/>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a:effectLst>
            <a:outerShdw blurRad="152400" dist="317500" dir="5400000" sx="90000" sy="-19000" rotWithShape="0">
              <a:prstClr val="black">
                <a:alpha val="15000"/>
              </a:prstClr>
            </a:outerShdw>
          </a:effectLst>
        </p:spPr>
        <p:txBody>
          <a:bodyPr>
            <a:normAutofit/>
          </a:bodyPr>
          <a:lstStyle/>
          <a:p>
            <a:pPr algn="ctr" rtl="1"/>
            <a:r>
              <a:rPr lang="fa-IR" b="1" dirty="0" smtClean="0">
                <a:solidFill>
                  <a:srgbClr val="7030A0"/>
                </a:solidFill>
                <a:cs typeface="B Titr" pitchFamily="2" charset="-78"/>
              </a:rPr>
              <a:t>بودجه​های آمریکایی علیه ایران</a:t>
            </a:r>
            <a:endParaRPr lang="en-US" dirty="0">
              <a:solidFill>
                <a:srgbClr val="7030A0"/>
              </a:solidFill>
              <a:cs typeface="B Titr" pitchFamily="2" charset="-78"/>
            </a:endParaRPr>
          </a:p>
        </p:txBody>
      </p:sp>
      <p:sp>
        <p:nvSpPr>
          <p:cNvPr id="3" name="Content Placeholder 2"/>
          <p:cNvSpPr>
            <a:spLocks noGrp="1"/>
          </p:cNvSpPr>
          <p:nvPr>
            <p:ph sz="quarter" idx="1"/>
          </p:nvPr>
        </p:nvSpPr>
        <p:spPr>
          <a:xfrm>
            <a:off x="0" y="1219200"/>
            <a:ext cx="9144000" cy="5211763"/>
          </a:xfrm>
        </p:spPr>
        <p:txBody>
          <a:bodyPr>
            <a:noAutofit/>
          </a:bodyPr>
          <a:lstStyle/>
          <a:p>
            <a:pPr algn="just" rtl="1"/>
            <a:r>
              <a:rPr lang="fa-IR" dirty="0" smtClean="0">
                <a:cs typeface="B Mitra" pitchFamily="2" charset="-78"/>
              </a:rPr>
              <a:t>در </a:t>
            </a:r>
            <a:r>
              <a:rPr lang="fa-IR" dirty="0">
                <a:cs typeface="B Mitra" pitchFamily="2" charset="-78"/>
              </a:rPr>
              <a:t>سال 2007 مبلغ 66 میلیون دلار </a:t>
            </a:r>
            <a:r>
              <a:rPr lang="fa-IR" dirty="0" smtClean="0">
                <a:cs typeface="B Mitra" pitchFamily="2" charset="-78"/>
              </a:rPr>
              <a:t>«</a:t>
            </a:r>
            <a:r>
              <a:rPr lang="fa-IR" dirty="0">
                <a:cs typeface="B Mitra" pitchFamily="2" charset="-78"/>
              </a:rPr>
              <a:t>برای گسترش دموکراسی در ایران»، </a:t>
            </a:r>
            <a:endParaRPr lang="fa-IR" dirty="0" smtClean="0">
              <a:cs typeface="B Mitra" pitchFamily="2" charset="-78"/>
            </a:endParaRPr>
          </a:p>
          <a:p>
            <a:pPr algn="just" rtl="1"/>
            <a:r>
              <a:rPr lang="fa-IR" dirty="0" smtClean="0">
                <a:cs typeface="B Mitra" pitchFamily="2" charset="-78"/>
              </a:rPr>
              <a:t>سال </a:t>
            </a:r>
            <a:r>
              <a:rPr lang="fa-IR" dirty="0">
                <a:cs typeface="B Mitra" pitchFamily="2" charset="-78"/>
              </a:rPr>
              <a:t>2009 مبلغ 55 میلیون دلار برای «جنگ نرم با ایران»، </a:t>
            </a:r>
            <a:endParaRPr lang="fa-IR" dirty="0" smtClean="0">
              <a:cs typeface="B Mitra" pitchFamily="2" charset="-78"/>
            </a:endParaRPr>
          </a:p>
          <a:p>
            <a:pPr algn="just" rtl="1"/>
            <a:r>
              <a:rPr lang="fa-IR" dirty="0" smtClean="0">
                <a:cs typeface="B Mitra" pitchFamily="2" charset="-78"/>
              </a:rPr>
              <a:t>سال </a:t>
            </a:r>
            <a:r>
              <a:rPr lang="fa-IR" dirty="0">
                <a:cs typeface="B Mitra" pitchFamily="2" charset="-78"/>
              </a:rPr>
              <a:t>2010 مبلغ 55 میلیون دلار برای«نفوذ در ایران، مقابله با فیلترینگ سایت‌های ضد ایرانی، تحریک قربانیان سانسور در ایران، آموزش الکترونیکی ایرانیان مخالف نظام برای براندازی نرم و شبکه سازی اینترنتی برای اغتشاشگران بعد از انتخابات ریاست جمهوری، ارائه آموزش‌های لازم رسانه‌ای و کامپیوتری برای راه اندازی سایت‌ها جهت اطلاع </a:t>
            </a:r>
            <a:r>
              <a:rPr lang="fa-IR" dirty="0" smtClean="0">
                <a:cs typeface="B Mitra" pitchFamily="2" charset="-78"/>
              </a:rPr>
              <a:t>رسانی»</a:t>
            </a:r>
          </a:p>
          <a:p>
            <a:pPr algn="just" rtl="1"/>
            <a:r>
              <a:rPr lang="fa-IR" dirty="0" smtClean="0">
                <a:cs typeface="B Mitra" pitchFamily="2" charset="-78"/>
              </a:rPr>
              <a:t>مبلغ </a:t>
            </a:r>
            <a:r>
              <a:rPr lang="fa-IR" dirty="0">
                <a:cs typeface="B Mitra" pitchFamily="2" charset="-78"/>
              </a:rPr>
              <a:t>20 میلیون دلار بودجه تکمیلی برای «مبارزه با ایران از طریق فعالیت​های اینترنتی» </a:t>
            </a:r>
            <a:endParaRPr lang="fa-IR" dirty="0" smtClean="0">
              <a:cs typeface="B Mitra" pitchFamily="2" charset="-78"/>
            </a:endParaRPr>
          </a:p>
          <a:p>
            <a:pPr algn="just" rtl="1"/>
            <a:r>
              <a:rPr lang="fa-IR" dirty="0" smtClean="0">
                <a:cs typeface="B Mitra" pitchFamily="2" charset="-78"/>
              </a:rPr>
              <a:t>در </a:t>
            </a:r>
            <a:r>
              <a:rPr lang="fa-IR" dirty="0">
                <a:cs typeface="B Mitra" pitchFamily="2" charset="-78"/>
              </a:rPr>
              <a:t>سال 2011 مبلغ 25 میلیون دلار برای «حمایت از هکرها برای تخریب فضای سایبری ایران»،  تخصیص یافته </a:t>
            </a:r>
            <a:r>
              <a:rPr lang="fa-IR" dirty="0" smtClean="0">
                <a:cs typeface="B Mitra" pitchFamily="2" charset="-78"/>
              </a:rPr>
              <a:t>است.</a:t>
            </a:r>
          </a:p>
          <a:p>
            <a:pPr algn="just" rtl="1"/>
            <a:r>
              <a:rPr lang="fa-IR" dirty="0" smtClean="0">
                <a:solidFill>
                  <a:srgbClr val="FF0000"/>
                </a:solidFill>
                <a:cs typeface="B Mitra" pitchFamily="2" charset="-78"/>
              </a:rPr>
              <a:t>در سال 2015 برای پیشبرد دیپلماسی عمومی آمریکا در جهان، بودجه یک میلیارد و 833 میلیون دلار از سوی این کشور نصویب شد که بخش اعظمی از آن به ایران اختصاص دارد. </a:t>
            </a:r>
          </a:p>
          <a:p>
            <a:pPr algn="just">
              <a:buNone/>
            </a:pPr>
            <a:endParaRPr lang="en-US" dirty="0">
              <a:cs typeface="B Mitra" pitchFamily="2" charset="-78"/>
            </a:endParaRPr>
          </a:p>
        </p:txBody>
      </p:sp>
    </p:spTree>
    <p:extLst>
      <p:ext uri="{BB962C8B-B14F-4D97-AF65-F5344CB8AC3E}">
        <p14:creationId xmlns:p14="http://schemas.microsoft.com/office/powerpoint/2010/main" xmlns="" val="31400874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42176" y="214314"/>
            <a:ext cx="8715436" cy="6500834"/>
          </a:xfrm>
        </p:spPr>
        <p:txBody>
          <a:bodyPr>
            <a:normAutofit/>
          </a:bodyPr>
          <a:lstStyle/>
          <a:p>
            <a:pPr algn="ctr" rtl="1">
              <a:lnSpc>
                <a:spcPct val="140000"/>
              </a:lnSpc>
              <a:buNone/>
            </a:pPr>
            <a:r>
              <a:rPr lang="fa-IR" sz="4100" dirty="0" smtClean="0">
                <a:solidFill>
                  <a:srgbClr val="FF0000"/>
                </a:solidFill>
                <a:effectLst>
                  <a:outerShdw blurRad="38100" dist="38100" dir="2700000" algn="tl">
                    <a:srgbClr val="000000">
                      <a:alpha val="43137"/>
                    </a:srgbClr>
                  </a:outerShdw>
                </a:effectLst>
                <a:cs typeface="B Titr" pitchFamily="2" charset="-78"/>
              </a:rPr>
              <a:t>تصویب قوانین ضد ایرانی توسط دولت آمریکا پس از برجام</a:t>
            </a:r>
          </a:p>
          <a:p>
            <a:pPr algn="justLow" rtl="1">
              <a:lnSpc>
                <a:spcPct val="140000"/>
              </a:lnSpc>
            </a:pPr>
            <a:r>
              <a:rPr lang="fa-IR" sz="3600" dirty="0" smtClean="0">
                <a:cs typeface="B Mitra" pitchFamily="2" charset="-78"/>
              </a:rPr>
              <a:t>دولت و کنگره چندین ماده در برنامه سال 2016 آمریکا علیه ایران را در دی ماه 94 تصویب کردند. محورهای این برنامه: </a:t>
            </a:r>
          </a:p>
          <a:p>
            <a:pPr marL="722313" lvl="0" indent="-514350" algn="justLow" defTabSz="719138" rtl="1">
              <a:lnSpc>
                <a:spcPct val="150000"/>
              </a:lnSpc>
              <a:spcBef>
                <a:spcPts val="1200"/>
              </a:spcBef>
              <a:buNone/>
            </a:pPr>
            <a:r>
              <a:rPr lang="fa-IR" b="1" dirty="0" smtClean="0">
                <a:cs typeface="B Mitra" pitchFamily="2" charset="-78"/>
              </a:rPr>
              <a:t>1.    در قانون بودجه 2016 آمریکا رسماً برای براندازی جمهوری اسلامی بودجه تعیین کرده اند مبلغ کل این بودجه که تحت عنوان برنامه دموکراسی و دموکراتیزه کردن چند کشور از جمله ایران تصویب شده و در اختیار دولت آمریکا قرار گرفته است 2/308/517/000 دلار است.</a:t>
            </a:r>
            <a:endParaRPr lang="en-US" dirty="0" smtClean="0">
              <a:cs typeface="B Mitra" pitchFamily="2" charset="-78"/>
            </a:endParaRPr>
          </a:p>
          <a:p>
            <a:pPr algn="justLow" rtl="1">
              <a:lnSpc>
                <a:spcPct val="140000"/>
              </a:lnSpc>
              <a:buNone/>
            </a:pPr>
            <a:endParaRPr lang="fa-IR" dirty="0" smtClean="0">
              <a:cs typeface="B Mitra" pitchFamily="2" charset="-78"/>
            </a:endParaRPr>
          </a:p>
          <a:p>
            <a:pPr algn="justLow" rtl="1">
              <a:lnSpc>
                <a:spcPct val="140000"/>
              </a:lnSpc>
              <a:buNone/>
            </a:pPr>
            <a:endParaRPr lang="fa-IR" dirty="0" smtClean="0">
              <a:cs typeface="B Mitra" pitchFamily="2" charset="-78"/>
            </a:endParaRPr>
          </a:p>
          <a:p>
            <a:pPr algn="justLow" rtl="1">
              <a:lnSpc>
                <a:spcPct val="140000"/>
              </a:lnSpc>
              <a:buNone/>
            </a:pPr>
            <a:endParaRPr lang="fa-IR" dirty="0" smtClean="0">
              <a:cs typeface="B Mitra" pitchFamily="2" charset="-78"/>
            </a:endParaRPr>
          </a:p>
          <a:p>
            <a:pPr algn="justLow" rtl="1">
              <a:lnSpc>
                <a:spcPct val="140000"/>
              </a:lnSpc>
              <a:buNone/>
            </a:pPr>
            <a:endParaRPr lang="fa-IR" dirty="0" smtClean="0">
              <a:cs typeface="B Mitra" pitchFamily="2" charset="-78"/>
            </a:endParaRPr>
          </a:p>
          <a:p>
            <a:pPr algn="justLow" rtl="1">
              <a:lnSpc>
                <a:spcPct val="140000"/>
              </a:lnSpc>
              <a:buNone/>
            </a:pPr>
            <a:endParaRPr lang="fa-IR" dirty="0" smtClean="0">
              <a:cs typeface="B Mitra" pitchFamily="2"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686800" cy="3429000"/>
          </a:xfrm>
        </p:spPr>
        <p:txBody>
          <a:bodyPr>
            <a:normAutofit fontScale="62500" lnSpcReduction="20000"/>
          </a:bodyPr>
          <a:lstStyle/>
          <a:p>
            <a:pPr marL="0" indent="0" algn="justLow" rtl="1">
              <a:lnSpc>
                <a:spcPct val="160000"/>
              </a:lnSpc>
              <a:buNone/>
            </a:pPr>
            <a:r>
              <a:rPr lang="ar-SA" sz="3200" b="1" dirty="0">
                <a:cs typeface="B Titr" pitchFamily="2" charset="-78"/>
              </a:rPr>
              <a:t>مهرماه 94</a:t>
            </a:r>
            <a:endParaRPr lang="en-US" sz="3200" dirty="0">
              <a:cs typeface="B Titr" pitchFamily="2" charset="-78"/>
            </a:endParaRPr>
          </a:p>
          <a:p>
            <a:pPr algn="justLow" rtl="1">
              <a:lnSpc>
                <a:spcPct val="160000"/>
              </a:lnSpc>
            </a:pPr>
            <a:r>
              <a:rPr lang="fa-IR" sz="4000" dirty="0" smtClean="0">
                <a:cs typeface="B Mitra" pitchFamily="2" charset="-78"/>
              </a:rPr>
              <a:t>سناتور </a:t>
            </a:r>
            <a:r>
              <a:rPr lang="fa-IR" sz="4000" dirty="0">
                <a:cs typeface="B Mitra" pitchFamily="2" charset="-78"/>
              </a:rPr>
              <a:t>اسبق آمریکایی «جوزف لیبرمن»، ژنرال «جیمز جونز» فرمانده اسبق تفنگ‌داران آمریکا و کلونل بازنشسته ارتش </a:t>
            </a:r>
            <a:r>
              <a:rPr lang="fa-IR" sz="4000" dirty="0" smtClean="0">
                <a:cs typeface="B Mitra" pitchFamily="2" charset="-78"/>
              </a:rPr>
              <a:t>آمریکا </a:t>
            </a:r>
            <a:r>
              <a:rPr lang="fa-IR" sz="4000" dirty="0">
                <a:cs typeface="B Mitra" pitchFamily="2" charset="-78"/>
              </a:rPr>
              <a:t>«وزلی مارتین» از سناتورهایی آمریکایی خواستند تا نه تنها واشنگتن به حمایت از گروهک تروریستی منافقین ادامه دهد، بلکه از گروه‌هایی نظیر منافقین در داخل ایران برای به خطر انداختن موجودیت نظام ایران حمایت کند</a:t>
            </a:r>
            <a:r>
              <a:rPr lang="fa-IR" sz="4000" dirty="0" smtClean="0">
                <a:cs typeface="B Mitra" pitchFamily="2" charset="-78"/>
              </a:rPr>
              <a:t>.</a:t>
            </a:r>
            <a:endParaRPr lang="en-US" sz="4000" dirty="0">
              <a:cs typeface="B Mitra" pitchFamily="2" charset="-78"/>
            </a:endParaRPr>
          </a:p>
        </p:txBody>
      </p:sp>
      <p:sp>
        <p:nvSpPr>
          <p:cNvPr id="6" name="Content Placeholder 2"/>
          <p:cNvSpPr txBox="1">
            <a:spLocks/>
          </p:cNvSpPr>
          <p:nvPr/>
        </p:nvSpPr>
        <p:spPr>
          <a:xfrm>
            <a:off x="4343400" y="3276600"/>
            <a:ext cx="4572000" cy="3429000"/>
          </a:xfrm>
          <a:prstGeom prst="rect">
            <a:avLst/>
          </a:prstGeom>
        </p:spPr>
        <p:txBody>
          <a:bodyPr vert="horz">
            <a:normAutofit fontScale="5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justLow" rtl="1">
              <a:lnSpc>
                <a:spcPct val="160000"/>
              </a:lnSpc>
              <a:buNone/>
            </a:pPr>
            <a:r>
              <a:rPr lang="fa-IR" sz="3100" dirty="0">
                <a:cs typeface="B Mitra" pitchFamily="2" charset="-78"/>
              </a:rPr>
              <a:t>سناتور لیبرمن در ابتدای سخنان خود گفت:</a:t>
            </a:r>
            <a:r>
              <a:rPr lang="fa-IR" dirty="0">
                <a:cs typeface="B Mitra" pitchFamily="2" charset="-78"/>
              </a:rPr>
              <a:t> </a:t>
            </a:r>
            <a:r>
              <a:rPr lang="fa-IR" sz="4200" b="1" dirty="0">
                <a:solidFill>
                  <a:srgbClr val="FF0000"/>
                </a:solidFill>
                <a:cs typeface="B Titr" pitchFamily="2" charset="-78"/>
              </a:rPr>
              <a:t>اقدام ما برای خارج کردن گروهک منافقین از فهرست گروه‌های تروریستی نه تنها کار درست و منطقی بود، بلکه حقیقت این است که ما باید از آنها و دیگر گروه‌های مخالف نظام ایران بیش از پیش حمایت نماییم.</a:t>
            </a:r>
            <a:endParaRPr lang="en-US" sz="4200" dirty="0">
              <a:solidFill>
                <a:srgbClr val="FF0000"/>
              </a:solidFill>
              <a:cs typeface="B Titr"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4444" y="3429000"/>
            <a:ext cx="3870356" cy="25455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8125155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357166"/>
            <a:ext cx="8501122" cy="6072230"/>
          </a:xfrm>
        </p:spPr>
        <p:txBody>
          <a:bodyPr/>
          <a:lstStyle/>
          <a:p>
            <a:pPr algn="ctr" rtl="1"/>
            <a:r>
              <a:rPr lang="fa-IR" b="1" dirty="0" smtClean="0">
                <a:cs typeface="B Titr" pitchFamily="2" charset="-78"/>
              </a:rPr>
              <a:t>دیماه 94</a:t>
            </a:r>
          </a:p>
          <a:p>
            <a:pPr algn="ctr" rtl="1"/>
            <a:endParaRPr lang="fa-IR" b="1" dirty="0" smtClean="0">
              <a:cs typeface="B Mitra" pitchFamily="2" charset="-78"/>
            </a:endParaRPr>
          </a:p>
          <a:p>
            <a:pPr marL="722313" indent="-514350" algn="justLow" defTabSz="719138" rtl="1">
              <a:lnSpc>
                <a:spcPct val="150000"/>
              </a:lnSpc>
              <a:spcBef>
                <a:spcPts val="1200"/>
              </a:spcBef>
              <a:buNone/>
            </a:pPr>
            <a:r>
              <a:rPr lang="fa-IR" b="1" dirty="0" smtClean="0">
                <a:cs typeface="B Mitra" pitchFamily="2" charset="-78"/>
              </a:rPr>
              <a:t>2.    </a:t>
            </a:r>
            <a:r>
              <a:rPr lang="fa-IR" sz="3600" b="1" dirty="0" smtClean="0">
                <a:cs typeface="B Mitra" pitchFamily="2" charset="-78"/>
              </a:rPr>
              <a:t>در قانون بودجه 2016 رسماً آمده است که هریک از جاسوسان آمریکایی اسیر شده در لانه جاسوسی به ازای هر روز اسارت ده هزار دلار و به هر یک از فرزندان و همسران آنها 600هزار دلار، این پول قرار است از محل فروش دارایی های ضبط شده پرداخت شود. </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285728"/>
            <a:ext cx="8501122" cy="6286544"/>
          </a:xfrm>
        </p:spPr>
        <p:txBody>
          <a:bodyPr>
            <a:normAutofit lnSpcReduction="10000"/>
          </a:bodyPr>
          <a:lstStyle/>
          <a:p>
            <a:pPr algn="r" rtl="1">
              <a:lnSpc>
                <a:spcPct val="150000"/>
              </a:lnSpc>
            </a:pPr>
            <a:r>
              <a:rPr lang="fa-IR" sz="4000" b="1" dirty="0" smtClean="0">
                <a:cs typeface="B Mitra" pitchFamily="2" charset="-78"/>
              </a:rPr>
              <a:t>دیماه 94</a:t>
            </a:r>
          </a:p>
          <a:p>
            <a:pPr marL="909638" indent="-742950" algn="justLow" rtl="1">
              <a:lnSpc>
                <a:spcPct val="150000"/>
              </a:lnSpc>
              <a:buNone/>
            </a:pPr>
            <a:r>
              <a:rPr lang="fa-IR" sz="4000" b="1" dirty="0" smtClean="0">
                <a:cs typeface="B Mitra" pitchFamily="2" charset="-78"/>
              </a:rPr>
              <a:t>3.      موارد دیگری از قانون بودجه 2016 در خصوص مسائل هسته ای، مسائل موشکی، حقوق بشر در ایران، محدودیت برای اتباع کشورها که به ایران سفر می کنند هست، که نقض صریح توافقات انجام شده در برجام است.</a:t>
            </a:r>
            <a:endParaRPr lang="en-US" sz="40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36"/>
            <a:ext cx="8643998" cy="1143000"/>
          </a:xfrm>
        </p:spPr>
        <p:txBody>
          <a:bodyPr>
            <a:normAutofit fontScale="90000"/>
          </a:bodyPr>
          <a:lstStyle/>
          <a:p>
            <a:pPr algn="ctr" rtl="1">
              <a:lnSpc>
                <a:spcPct val="120000"/>
              </a:lnSpc>
            </a:pPr>
            <a:r>
              <a:rPr lang="fa-IR" dirty="0" smtClean="0">
                <a:solidFill>
                  <a:srgbClr val="FF0000"/>
                </a:solidFill>
                <a:cs typeface="B Titr" pitchFamily="2" charset="-78"/>
              </a:rPr>
              <a:t>فهرست برخی طرح ها و لوایح ضد ایرانی که در نوبت تصویب در کنگره آمریکا هستند</a:t>
            </a:r>
            <a:r>
              <a:rPr lang="fa-IR" sz="1300" dirty="0" smtClean="0">
                <a:solidFill>
                  <a:srgbClr val="FF0000"/>
                </a:solidFill>
                <a:cs typeface="B Titr" pitchFamily="2" charset="-78"/>
              </a:rPr>
              <a:t>(18 دی 94)</a:t>
            </a:r>
            <a:endParaRPr lang="en-US" dirty="0">
              <a:solidFill>
                <a:srgbClr val="FF0000"/>
              </a:solidFill>
              <a:cs typeface="B Titr" pitchFamily="2" charset="-78"/>
            </a:endParaRPr>
          </a:p>
        </p:txBody>
      </p:sp>
      <p:sp>
        <p:nvSpPr>
          <p:cNvPr id="3" name="Content Placeholder 2"/>
          <p:cNvSpPr>
            <a:spLocks noGrp="1"/>
          </p:cNvSpPr>
          <p:nvPr>
            <p:ph sz="quarter" idx="1"/>
          </p:nvPr>
        </p:nvSpPr>
        <p:spPr>
          <a:xfrm>
            <a:off x="214282" y="1357298"/>
            <a:ext cx="8715436" cy="5214942"/>
          </a:xfrm>
        </p:spPr>
        <p:txBody>
          <a:bodyPr>
            <a:noAutofit/>
          </a:bodyPr>
          <a:lstStyle/>
          <a:p>
            <a:pPr algn="justLow" rtl="1"/>
            <a:r>
              <a:rPr lang="ar-SA" sz="1600" b="1" dirty="0" smtClean="0">
                <a:cs typeface="B Mitra" pitchFamily="2" charset="-78"/>
              </a:rPr>
              <a:t>طرح عدم تحمل اقدامات تروریستی</a:t>
            </a:r>
            <a:endParaRPr lang="fa-IR" sz="1600" b="1" dirty="0" smtClean="0">
              <a:cs typeface="B Mitra" pitchFamily="2" charset="-78"/>
            </a:endParaRPr>
          </a:p>
          <a:p>
            <a:pPr marL="273050" indent="-1588" algn="justLow" rtl="1">
              <a:buNone/>
            </a:pPr>
            <a:r>
              <a:rPr lang="ar-SA" sz="1500" dirty="0" smtClean="0">
                <a:cs typeface="B Mitra" pitchFamily="2" charset="-78"/>
              </a:rPr>
              <a:t>ژوزف کندی</a:t>
            </a:r>
            <a:r>
              <a:rPr lang="fa-IR" sz="1500" dirty="0" smtClean="0">
                <a:cs typeface="B Mitra" pitchFamily="2" charset="-78"/>
              </a:rPr>
              <a:t> در این طرح </a:t>
            </a:r>
            <a:r>
              <a:rPr lang="ar-SA" sz="1500" dirty="0" smtClean="0">
                <a:cs typeface="B Mitra" pitchFamily="2" charset="-78"/>
              </a:rPr>
              <a:t>خواستار سرعت بخشیدن به فرایند اعمال تحریم‌ها علیه ایران، در صورت توسل این کشور آنچه اقدامات «تروریستی» خوانده شده، </a:t>
            </a:r>
            <a:r>
              <a:rPr lang="fa-IR" sz="1500" dirty="0" smtClean="0">
                <a:cs typeface="B Mitra" pitchFamily="2" charset="-78"/>
              </a:rPr>
              <a:t>شده است.</a:t>
            </a:r>
            <a:r>
              <a:rPr lang="ar-SA" sz="1500" dirty="0" smtClean="0">
                <a:cs typeface="B Mitra" pitchFamily="2" charset="-78"/>
              </a:rPr>
              <a:t> این طرح، همچنین استفاده ایران از فناوری‌های موشک‌های بالیستیک را نیز مشمول اعمال تحریم‌های جدید می‌کند</a:t>
            </a:r>
            <a:r>
              <a:rPr lang="en-US" sz="1500" dirty="0" smtClean="0">
                <a:cs typeface="B Mitra" pitchFamily="2" charset="-78"/>
              </a:rPr>
              <a:t>. </a:t>
            </a:r>
          </a:p>
          <a:p>
            <a:pPr algn="justLow" rtl="1"/>
            <a:r>
              <a:rPr lang="ar-SA" sz="1600" b="1" dirty="0" smtClean="0">
                <a:cs typeface="B Mitra" pitchFamily="2" charset="-78"/>
              </a:rPr>
              <a:t>خاتمه برنامه تسلیحات هسته‌ای ایران قبل از تخفیف تحریم‌ها</a:t>
            </a:r>
            <a:endParaRPr lang="en-US" sz="1600" dirty="0" smtClean="0">
              <a:cs typeface="B Mitra" pitchFamily="2" charset="-78"/>
            </a:endParaRPr>
          </a:p>
          <a:p>
            <a:pPr marL="273050" indent="-1588" algn="justLow" rtl="1">
              <a:buNone/>
            </a:pPr>
            <a:r>
              <a:rPr lang="ar-SA" sz="1500" dirty="0" smtClean="0">
                <a:cs typeface="B Mitra" pitchFamily="2" charset="-78"/>
              </a:rPr>
              <a:t>مایک پامپئو</a:t>
            </a:r>
            <a:r>
              <a:rPr lang="fa-IR" sz="1500" dirty="0" smtClean="0">
                <a:cs typeface="B Mitra" pitchFamily="2" charset="-78"/>
              </a:rPr>
              <a:t>در </a:t>
            </a:r>
            <a:r>
              <a:rPr lang="ar-SA" sz="1500" dirty="0" smtClean="0">
                <a:cs typeface="B Mitra" pitchFamily="2" charset="-78"/>
              </a:rPr>
              <a:t>طرح مذکور، خواستار ارائه گزارشی درباره ابعاد نظامی برنامه هسته‌ای ایران و ممانعت از تخفیف تحریم‌ها تا زمانی است که تهران به نحوی قابل راستی‌آزمایی آنچه «تمامی ابعاد نظامی» برنامه هسته‌ایش خوانده شده را خاتمه دهد</a:t>
            </a:r>
            <a:r>
              <a:rPr lang="en-US" sz="1500" dirty="0" smtClean="0">
                <a:cs typeface="B Mitra" pitchFamily="2" charset="-78"/>
              </a:rPr>
              <a:t>. </a:t>
            </a:r>
          </a:p>
          <a:p>
            <a:pPr algn="justLow" rtl="1"/>
            <a:r>
              <a:rPr lang="ar-SA" sz="1600" b="1" dirty="0" smtClean="0">
                <a:cs typeface="B Mitra" pitchFamily="2" charset="-78"/>
              </a:rPr>
              <a:t>طرح تحریم و جلوگیری از موشک‌های بالیستیک ایران</a:t>
            </a:r>
            <a:endParaRPr lang="en-US" sz="1600" dirty="0" smtClean="0">
              <a:cs typeface="B Mitra" pitchFamily="2" charset="-78"/>
            </a:endParaRPr>
          </a:p>
          <a:p>
            <a:pPr marL="273050" indent="-1588" algn="justLow" rtl="1">
              <a:buNone/>
            </a:pPr>
            <a:r>
              <a:rPr lang="ar-SA" sz="1500" dirty="0" smtClean="0">
                <a:cs typeface="B Mitra" pitchFamily="2" charset="-78"/>
              </a:rPr>
              <a:t>جان دیلانی</a:t>
            </a:r>
            <a:r>
              <a:rPr lang="fa-IR" sz="1500" dirty="0" smtClean="0">
                <a:cs typeface="B Mitra" pitchFamily="2" charset="-78"/>
              </a:rPr>
              <a:t> ارائه دهنده این طرح است. </a:t>
            </a:r>
            <a:r>
              <a:rPr lang="ar-SA" sz="1500" dirty="0" smtClean="0">
                <a:cs typeface="B Mitra" pitchFamily="2" charset="-78"/>
              </a:rPr>
              <a:t>هدف از این طرح، وضع تحریم علیه افرادی عنوان شده که با ورود و خروج سلاح‌های متعارف پیشرفته یا موشک‌های بالیستیک، فناوری‌ها، اجزا، قطعات یا اطلاعات فنی به ایران و از آن به این کشور در زمینه سلاح‌های متعارف پیشرفته یا موشک‌های بالیستیک کمک کنند</a:t>
            </a:r>
            <a:r>
              <a:rPr lang="en-US" sz="1500" dirty="0" smtClean="0">
                <a:cs typeface="B Mitra" pitchFamily="2" charset="-78"/>
              </a:rPr>
              <a:t>.</a:t>
            </a:r>
          </a:p>
          <a:p>
            <a:pPr algn="justLow" rtl="1"/>
            <a:r>
              <a:rPr lang="ar-SA" sz="1600" b="1" dirty="0" smtClean="0">
                <a:cs typeface="B Mitra" pitchFamily="2" charset="-78"/>
              </a:rPr>
              <a:t>قانون تحریم سپاه پاسداران انقلاب ایران</a:t>
            </a:r>
            <a:endParaRPr lang="en-US" sz="1600" b="1" dirty="0" smtClean="0">
              <a:cs typeface="B Mitra" pitchFamily="2" charset="-78"/>
            </a:endParaRPr>
          </a:p>
          <a:p>
            <a:pPr marL="273050" indent="-1588" algn="justLow" rtl="1">
              <a:buNone/>
            </a:pPr>
            <a:r>
              <a:rPr lang="ar-SA" sz="1500" dirty="0" smtClean="0">
                <a:cs typeface="B Mitra" pitchFamily="2" charset="-78"/>
              </a:rPr>
              <a:t>دیون نونز</a:t>
            </a:r>
            <a:r>
              <a:rPr lang="fa-IR" sz="1500" dirty="0" smtClean="0">
                <a:cs typeface="B Mitra" pitchFamily="2" charset="-78"/>
              </a:rPr>
              <a:t> در </a:t>
            </a:r>
            <a:r>
              <a:rPr lang="ar-SA" sz="1500" dirty="0" smtClean="0">
                <a:cs typeface="B Mitra" pitchFamily="2" charset="-78"/>
              </a:rPr>
              <a:t>ابتدای طرح، هدف خود را «محافظت از مردم آمریکا و ایران و همچنین اقتصاد جهانی از نقض استانداردهای قانونی جهانی در زمینه حقوق بشری و شهروندی توسط ایران و حمایت این کشور از تروریسم بین‌المللی و تخلفات اقتصادی مخرب سپاه پاسداران انقلاب ایران» اعلام کرده است</a:t>
            </a:r>
            <a:r>
              <a:rPr lang="en-US" sz="1500" dirty="0" smtClean="0">
                <a:cs typeface="B Mitra" pitchFamily="2" charset="-78"/>
              </a:rPr>
              <a:t>.</a:t>
            </a:r>
          </a:p>
          <a:p>
            <a:pPr algn="justLow" rtl="1"/>
            <a:r>
              <a:rPr lang="ar-SA" sz="1600" b="1" dirty="0" smtClean="0">
                <a:cs typeface="B Mitra" pitchFamily="2" charset="-78"/>
              </a:rPr>
              <a:t>قانون اجرا و بازنگری تحریم‌های سپاه پاسداران انقلاب ایران</a:t>
            </a:r>
            <a:endParaRPr lang="fa-IR" sz="1600" b="1" dirty="0" smtClean="0">
              <a:cs typeface="B Mitra" pitchFamily="2" charset="-78"/>
            </a:endParaRPr>
          </a:p>
          <a:p>
            <a:pPr marL="273050" indent="-1588" algn="justLow" rtl="1">
              <a:buNone/>
            </a:pPr>
            <a:r>
              <a:rPr lang="ar-SA" sz="1500" dirty="0" smtClean="0">
                <a:cs typeface="B Mitra" pitchFamily="2" charset="-78"/>
              </a:rPr>
              <a:t>برد</a:t>
            </a:r>
            <a:r>
              <a:rPr lang="fa-IR" sz="1500" dirty="0" smtClean="0">
                <a:cs typeface="B Mitra" pitchFamily="2" charset="-78"/>
              </a:rPr>
              <a:t> </a:t>
            </a:r>
            <a:r>
              <a:rPr lang="ar-SA" sz="1500" dirty="0" smtClean="0">
                <a:cs typeface="B Mitra" pitchFamily="2" charset="-78"/>
              </a:rPr>
              <a:t>شرمن هدف از این طرح را «اعمال تحریم‌هایی موثرتر علیه سپاه پاسداران ایران یا هریک از مقامات، عوامل یا وابستگان آن برای مقابله با حمایت آن از تروریسم بین‌المللی و کمک به رژیم (بشار) اسد در سوریه» اعلام کرده است</a:t>
            </a:r>
            <a:r>
              <a:rPr lang="en-US" sz="1500" dirty="0" smtClean="0">
                <a:cs typeface="B Mitra" pitchFamily="2" charset="-78"/>
              </a:rPr>
              <a:t>. </a:t>
            </a:r>
          </a:p>
          <a:p>
            <a:pPr algn="justLow" rtl="1"/>
            <a:r>
              <a:rPr lang="fa-IR" sz="1600" b="1" dirty="0" smtClean="0">
                <a:cs typeface="B Mitra" pitchFamily="2" charset="-78"/>
              </a:rPr>
              <a:t>طرح </a:t>
            </a:r>
            <a:r>
              <a:rPr lang="ar-SA" sz="1600" b="1" dirty="0" smtClean="0">
                <a:cs typeface="B Mitra" pitchFamily="2" charset="-78"/>
              </a:rPr>
              <a:t>افزایش گستره شرکت‌هایی که به واسطه همکاری با سپاه تحریم می‌شوند</a:t>
            </a:r>
            <a:endParaRPr lang="en-US" sz="1600" b="1" dirty="0" smtClean="0">
              <a:cs typeface="B Mitra" pitchFamily="2" charset="-78"/>
            </a:endParaRPr>
          </a:p>
          <a:p>
            <a:pPr marL="273050" indent="-1588" algn="justLow" rtl="1">
              <a:buNone/>
            </a:pPr>
            <a:r>
              <a:rPr lang="fa-IR" sz="1500" dirty="0" smtClean="0">
                <a:cs typeface="B Mitra" pitchFamily="2" charset="-78"/>
              </a:rPr>
              <a:t>هدف </a:t>
            </a:r>
            <a:r>
              <a:rPr lang="ar-SA" sz="1500" dirty="0" smtClean="0">
                <a:cs typeface="B Mitra" pitchFamily="2" charset="-78"/>
              </a:rPr>
              <a:t>از </a:t>
            </a:r>
            <a:r>
              <a:rPr lang="fa-IR" sz="1500" dirty="0" smtClean="0">
                <a:cs typeface="B Mitra" pitchFamily="2" charset="-78"/>
              </a:rPr>
              <a:t>این طرح</a:t>
            </a:r>
            <a:r>
              <a:rPr lang="ar-SA" sz="1500" dirty="0" smtClean="0">
                <a:cs typeface="B Mitra" pitchFamily="2" charset="-78"/>
              </a:rPr>
              <a:t> «اعمال تحریم علیه هر مجموعه‌ای است که سپاه پاسداران انقلاب ایران، به هر دلیلی به صورت مستقیم یا غیرمستقیم، بیش از 20% در آن ذینفع است</a:t>
            </a:r>
            <a:r>
              <a:rPr lang="fa-IR" sz="1500" dirty="0" smtClean="0">
                <a:cs typeface="B Mitra" pitchFamily="2" charset="-78"/>
              </a:rPr>
              <a:t>». </a:t>
            </a:r>
            <a:r>
              <a:rPr lang="ar-SA" sz="1500" dirty="0" smtClean="0">
                <a:cs typeface="B Mitra" pitchFamily="2" charset="-78"/>
              </a:rPr>
              <a:t>این در حالی است که پیش از این، آمریکا شرکت‌هایی و مجموعه‌هایی را تحریم می‌کرد که سپاه بیش از 50% در آن‌ها سهم داشت</a:t>
            </a:r>
            <a:r>
              <a:rPr lang="en-US" sz="1500" dirty="0" smtClean="0">
                <a:cs typeface="B Mitra" pitchFamily="2" charset="-78"/>
              </a:rPr>
              <a:t>.</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368288"/>
            <a:ext cx="8786874" cy="1417638"/>
          </a:xfrm>
        </p:spPr>
        <p:txBody>
          <a:bodyPr>
            <a:normAutofit fontScale="90000"/>
          </a:bodyPr>
          <a:lstStyle/>
          <a:p>
            <a:pPr algn="ctr" rtl="1">
              <a:lnSpc>
                <a:spcPct val="150000"/>
              </a:lnSpc>
            </a:pPr>
            <a:r>
              <a:rPr lang="fa-IR" dirty="0" smtClean="0">
                <a:cs typeface="B Titr" pitchFamily="2" charset="-78"/>
              </a:rPr>
              <a:t>انفعال مطلق و عدم عکس العمل قانونی در مقابل تخلفات آشکار آمریکا</a:t>
            </a:r>
            <a:endParaRPr lang="en-US" dirty="0">
              <a:cs typeface="B Titr" pitchFamily="2" charset="-78"/>
            </a:endParaRPr>
          </a:p>
        </p:txBody>
      </p:sp>
      <p:sp>
        <p:nvSpPr>
          <p:cNvPr id="3" name="Content Placeholder 2"/>
          <p:cNvSpPr>
            <a:spLocks noGrp="1"/>
          </p:cNvSpPr>
          <p:nvPr>
            <p:ph sz="quarter" idx="1"/>
          </p:nvPr>
        </p:nvSpPr>
        <p:spPr>
          <a:xfrm>
            <a:off x="285720" y="1928802"/>
            <a:ext cx="8643998" cy="4714908"/>
          </a:xfrm>
        </p:spPr>
        <p:txBody>
          <a:bodyPr>
            <a:normAutofit/>
          </a:bodyPr>
          <a:lstStyle/>
          <a:p>
            <a:pPr algn="justLow" rtl="1">
              <a:lnSpc>
                <a:spcPct val="130000"/>
              </a:lnSpc>
            </a:pPr>
            <a:r>
              <a:rPr lang="fa-IR" sz="3600" dirty="0" smtClean="0">
                <a:cs typeface="B Mitra" pitchFamily="2" charset="-78"/>
              </a:rPr>
              <a:t>با وجود اینکه در اغلب موارد، اقدامات آمریکا غیر قانونی است و جمهوری اسلامی ایران می تواند علیه آمریکا به </a:t>
            </a:r>
            <a:r>
              <a:rPr lang="fa-IR" sz="3600" b="1" dirty="0" smtClean="0">
                <a:cs typeface="B Mitra" pitchFamily="2" charset="-78"/>
              </a:rPr>
              <a:t>سازمان ملل </a:t>
            </a:r>
            <a:r>
              <a:rPr lang="fa-IR" sz="3600" dirty="0" smtClean="0">
                <a:cs typeface="B Mitra" pitchFamily="2" charset="-78"/>
              </a:rPr>
              <a:t>به خاطر </a:t>
            </a:r>
            <a:r>
              <a:rPr lang="fa-IR" sz="3600" dirty="0" smtClean="0">
                <a:solidFill>
                  <a:srgbClr val="FF0000"/>
                </a:solidFill>
                <a:cs typeface="B Mitra" pitchFamily="2" charset="-78"/>
              </a:rPr>
              <a:t>نقض منشور ملل متحد </a:t>
            </a:r>
            <a:r>
              <a:rPr lang="fa-IR" sz="3600" dirty="0" smtClean="0">
                <a:cs typeface="B Mitra" pitchFamily="2" charset="-78"/>
              </a:rPr>
              <a:t>و به </a:t>
            </a:r>
            <a:r>
              <a:rPr lang="fa-IR" sz="3600" b="1" dirty="0" smtClean="0">
                <a:cs typeface="B Mitra" pitchFamily="2" charset="-78"/>
              </a:rPr>
              <a:t>دادگاه لاهه </a:t>
            </a:r>
            <a:r>
              <a:rPr lang="fa-IR" sz="3600" dirty="0" smtClean="0">
                <a:cs typeface="B Mitra" pitchFamily="2" charset="-78"/>
              </a:rPr>
              <a:t>به خاطر </a:t>
            </a:r>
            <a:r>
              <a:rPr lang="fa-IR" sz="3600" dirty="0" smtClean="0">
                <a:solidFill>
                  <a:srgbClr val="FF0000"/>
                </a:solidFill>
                <a:cs typeface="B Mitra" pitchFamily="2" charset="-78"/>
              </a:rPr>
              <a:t>نقض مکرر حقوق بین الملل و نقض بیانیه الجزایر</a:t>
            </a:r>
            <a:r>
              <a:rPr lang="fa-IR" sz="3600" dirty="0" smtClean="0">
                <a:cs typeface="B Mitra" pitchFamily="2" charset="-78"/>
              </a:rPr>
              <a:t> و به </a:t>
            </a:r>
            <a:r>
              <a:rPr lang="fa-IR" sz="3600" dirty="0" smtClean="0">
                <a:solidFill>
                  <a:srgbClr val="FF0000"/>
                </a:solidFill>
                <a:cs typeface="B Mitra" pitchFamily="2" charset="-78"/>
              </a:rPr>
              <a:t>1+5</a:t>
            </a:r>
            <a:r>
              <a:rPr lang="fa-IR" sz="3600" dirty="0" smtClean="0">
                <a:cs typeface="B Mitra" pitchFamily="2" charset="-78"/>
              </a:rPr>
              <a:t> به خاطر </a:t>
            </a:r>
            <a:r>
              <a:rPr lang="fa-IR" sz="3600" dirty="0" smtClean="0">
                <a:solidFill>
                  <a:srgbClr val="FF0000"/>
                </a:solidFill>
                <a:cs typeface="B Mitra" pitchFamily="2" charset="-78"/>
              </a:rPr>
              <a:t>نقض برجام </a:t>
            </a:r>
            <a:r>
              <a:rPr lang="fa-IR" sz="3600" dirty="0" smtClean="0">
                <a:cs typeface="B Mitra" pitchFamily="2" charset="-78"/>
              </a:rPr>
              <a:t>شکایت کند و از حق ملت ایران و اموال ایرانیان دفاع کند، </a:t>
            </a:r>
            <a:r>
              <a:rPr lang="fa-IR" sz="3600" b="1" dirty="0" smtClean="0">
                <a:cs typeface="B Mitra" pitchFamily="2" charset="-78"/>
              </a:rPr>
              <a:t>تا به حال هیچ عکس العملی نشان نداده است</a:t>
            </a:r>
            <a:r>
              <a:rPr lang="fa-IR" sz="3600" dirty="0" smtClean="0">
                <a:cs typeface="B Mitra" pitchFamily="2" charset="-78"/>
              </a:rPr>
              <a:t>. </a:t>
            </a:r>
            <a:endParaRPr lang="en-US" sz="3600" dirty="0">
              <a:cs typeface="B Mitra" pitchFamily="2" charset="-78"/>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219200"/>
            <a:ext cx="8229600" cy="4572000"/>
          </a:xfrm>
        </p:spPr>
        <p:txBody>
          <a:bodyPr>
            <a:normAutofit fontScale="85000" lnSpcReduction="20000"/>
          </a:bodyPr>
          <a:lstStyle/>
          <a:p>
            <a:pPr marL="3175" indent="-3175" algn="justLow" rtl="1">
              <a:lnSpc>
                <a:spcPct val="150000"/>
              </a:lnSpc>
              <a:buNone/>
            </a:pPr>
            <a:r>
              <a:rPr lang="fa-IR" sz="2800" dirty="0" smtClean="0">
                <a:cs typeface="B Mitra" pitchFamily="2" charset="-78"/>
              </a:rPr>
              <a:t>در گزارش عملکردهای بودجه​ای آمریکا چنین می​خوانیم که همه ساله مبالغی به «صندوق دمکراسی خواهی در ایران» واریز شده،  مبالغ دهها میلیون دلاری صرف برنامه‌های حقوق بشر در ایران شده.</a:t>
            </a:r>
          </a:p>
          <a:p>
            <a:pPr marL="3175" indent="-3175" algn="justLow" rtl="1">
              <a:lnSpc>
                <a:spcPct val="150000"/>
              </a:lnSpc>
              <a:buNone/>
            </a:pPr>
            <a:r>
              <a:rPr lang="fa-IR" sz="2800" dirty="0" smtClean="0">
                <a:cs typeface="B Mitra" pitchFamily="2" charset="-78"/>
              </a:rPr>
              <a:t>البته در سال​های اخیر و در دولت اوباما بخش اعظمی از این بودجه صرف برنامه‌های اینترنتی و اقدامات آموزشی و مراودات فرهنگی شده است. کما اینکه هیلاری کلینتون، وزیر امور خارجه آمریکا گفته بود بودجه 25 میلیون دلاری سالانه پنتاگون علیه ایران را به مخالفان نظام سیاسی ایران اختصاص می​دهد که به اصطلاح او به «قاتلان، هکرها و سانسورچیان» حمله کنند. این اقدام در واقع گامی عملی است در جهت آنچه سال گذشته تحت عنوان «دستور کار آزادی اینترنت» از سوی وی مطرح شده بود، به شمار می​رود.</a:t>
            </a:r>
          </a:p>
          <a:p>
            <a:pPr marL="3175" indent="-3175" algn="justLow" rtl="1">
              <a:lnSpc>
                <a:spcPct val="150000"/>
              </a:lnSpc>
              <a:buNone/>
            </a:pP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990600"/>
            <a:ext cx="8991600" cy="1905000"/>
          </a:xfrm>
        </p:spPr>
        <p:txBody>
          <a:bodyPr>
            <a:normAutofit/>
          </a:bodyPr>
          <a:lstStyle/>
          <a:p>
            <a:pPr marL="0" indent="0" algn="ctr" rtl="1">
              <a:buNone/>
            </a:pPr>
            <a:r>
              <a:rPr lang="fa-IR" sz="3200" dirty="0" smtClean="0">
                <a:cs typeface="B Titr" panose="00000700000000000000" pitchFamily="2" charset="-78"/>
              </a:rPr>
              <a:t>درپاسخ به سوالی که در ابتدای این پرده نگار مطرح شد:</a:t>
            </a:r>
          </a:p>
          <a:p>
            <a:pPr marL="0" indent="0" algn="ctr" rtl="1">
              <a:buNone/>
            </a:pPr>
            <a:endParaRPr lang="fa-IR" dirty="0" smtClean="0">
              <a:cs typeface="B Titr" panose="00000700000000000000" pitchFamily="2" charset="-78"/>
            </a:endParaRPr>
          </a:p>
          <a:p>
            <a:pPr marL="0" indent="0" algn="ctr" rtl="1">
              <a:buNone/>
            </a:pPr>
            <a:r>
              <a:rPr lang="fa-IR" sz="4800" dirty="0" smtClean="0">
                <a:solidFill>
                  <a:srgbClr val="00B0F0"/>
                </a:solidFill>
                <a:cs typeface="B Titr" panose="00000700000000000000" pitchFamily="2" charset="-78"/>
              </a:rPr>
              <a:t>خودتان قضاوت کنید</a:t>
            </a:r>
          </a:p>
          <a:p>
            <a:pPr marL="0" indent="0" algn="ctr" rtl="1">
              <a:buNone/>
            </a:pPr>
            <a:endParaRPr lang="fa-IR" sz="4000" dirty="0" smtClean="0">
              <a:solidFill>
                <a:srgbClr val="00B0F0"/>
              </a:solidFill>
              <a:cs typeface="B Titr" panose="00000700000000000000" pitchFamily="2" charset="-78"/>
            </a:endParaRPr>
          </a:p>
        </p:txBody>
      </p:sp>
      <p:sp>
        <p:nvSpPr>
          <p:cNvPr id="4" name="Rectangle 3"/>
          <p:cNvSpPr/>
          <p:nvPr/>
        </p:nvSpPr>
        <p:spPr>
          <a:xfrm>
            <a:off x="914401" y="3161235"/>
            <a:ext cx="7073762" cy="334245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rtl="1">
              <a:lnSpc>
                <a:spcPct val="160000"/>
              </a:lnSpc>
            </a:pPr>
            <a:r>
              <a:rPr lang="fa-IR" sz="6600" dirty="0" smtClean="0">
                <a:solidFill>
                  <a:srgbClr val="FF0000"/>
                </a:solidFill>
                <a:cs typeface="B Titr" panose="00000700000000000000" pitchFamily="2" charset="-78"/>
              </a:rPr>
              <a:t>آیا می توان به آمریکا </a:t>
            </a:r>
          </a:p>
          <a:p>
            <a:pPr algn="ctr" rtl="1">
              <a:lnSpc>
                <a:spcPct val="160000"/>
              </a:lnSpc>
            </a:pPr>
            <a:r>
              <a:rPr lang="fa-IR" sz="6600" dirty="0" smtClean="0">
                <a:solidFill>
                  <a:srgbClr val="FF0000"/>
                </a:solidFill>
                <a:cs typeface="B Titr" panose="00000700000000000000" pitchFamily="2" charset="-78"/>
              </a:rPr>
              <a:t>  اعتماد کرد؟ </a:t>
            </a:r>
            <a:endParaRPr lang="en-US" sz="6600" dirty="0">
              <a:solidFill>
                <a:srgbClr val="FF0000"/>
              </a:solidFill>
              <a:cs typeface="B Titr" panose="00000700000000000000" pitchFamily="2" charset="-78"/>
            </a:endParaRPr>
          </a:p>
        </p:txBody>
      </p:sp>
    </p:spTree>
    <p:extLst>
      <p:ext uri="{BB962C8B-B14F-4D97-AF65-F5344CB8AC3E}">
        <p14:creationId xmlns:p14="http://schemas.microsoft.com/office/powerpoint/2010/main" xmlns="" val="1511917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81000"/>
            <a:ext cx="8534400" cy="3657600"/>
          </a:xfrm>
        </p:spPr>
        <p:txBody>
          <a:bodyPr>
            <a:noAutofit/>
          </a:bodyPr>
          <a:lstStyle/>
          <a:p>
            <a:pPr algn="justLow" rtl="1"/>
            <a:r>
              <a:rPr lang="ar-SA" sz="2800" dirty="0">
                <a:cs typeface="B Mitra" pitchFamily="2" charset="-78"/>
              </a:rPr>
              <a:t>مهرماه 94 در جریان جلسه </a:t>
            </a:r>
            <a:r>
              <a:rPr lang="ar-SA" sz="2800" dirty="0" smtClean="0">
                <a:cs typeface="B Mitra" pitchFamily="2" charset="-78"/>
              </a:rPr>
              <a:t>کمیته </a:t>
            </a:r>
            <a:r>
              <a:rPr lang="ar-SA" sz="2800" dirty="0">
                <a:cs typeface="B Mitra" pitchFamily="2" charset="-78"/>
              </a:rPr>
              <a:t>خدمات مسلح سنای آمریکا، جمهوری خواهان و دموکرات های عضو این کمیته از دولت اوباما خواستند روند جایابی برای 2300 تن از اعضای گروهک منافقین را که هنوز در اردوگاهی در نزدیکی بغداد هستند، تسریع کند. آن ها همچنین خواستار فشار بیشتر بر حیدر العبادی، نخست وزیر عراق برای محافظت از اعضای منافقین در مقابل آن چیزی شده اند که حملات گروه های تحت حمایت ایران می خوانند</a:t>
            </a:r>
            <a:r>
              <a:rPr lang="en-US" sz="2800" dirty="0" smtClean="0">
                <a:cs typeface="B Mitra" pitchFamily="2" charset="-78"/>
              </a:rPr>
              <a:t>.</a:t>
            </a:r>
            <a:endParaRPr lang="fa-IR" sz="2800" dirty="0" smtClean="0">
              <a:cs typeface="B Mitra" pitchFamily="2" charset="-78"/>
            </a:endParaRPr>
          </a:p>
        </p:txBody>
      </p:sp>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xmlns="" val="0"/>
              </a:ext>
            </a:extLst>
          </a:blip>
          <a:stretch>
            <a:fillRect/>
          </a:stretch>
        </p:blipFill>
        <p:spPr>
          <a:xfrm>
            <a:off x="1295400" y="3169595"/>
            <a:ext cx="4953000" cy="3688405"/>
          </a:xfrm>
          <a:prstGeom prst="rect">
            <a:avLst/>
          </a:prstGeom>
          <a:ln>
            <a:noFill/>
          </a:ln>
          <a:effectLst>
            <a:softEdge rad="112500"/>
          </a:effectLst>
        </p:spPr>
      </p:pic>
      <p:sp>
        <p:nvSpPr>
          <p:cNvPr id="4" name="Content Placeholder 2"/>
          <p:cNvSpPr txBox="1">
            <a:spLocks/>
          </p:cNvSpPr>
          <p:nvPr/>
        </p:nvSpPr>
        <p:spPr>
          <a:xfrm>
            <a:off x="152400" y="3048000"/>
            <a:ext cx="8991600" cy="6553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Low" rtl="1"/>
            <a:r>
              <a:rPr lang="fa-IR" sz="1800" b="1" dirty="0" smtClean="0">
                <a:cs typeface="B Mitra" pitchFamily="2" charset="-78"/>
              </a:rPr>
              <a:t> </a:t>
            </a:r>
            <a:r>
              <a:rPr lang="ar-SA" sz="2800" dirty="0" smtClean="0">
                <a:cs typeface="B Mitra" pitchFamily="2" charset="-78"/>
              </a:rPr>
              <a:t>تام تیلیس، سناتور جمهوری خواه در این زمینه می گوید: «این ها افرادی هستند که مسالمت آمیز خود را</a:t>
            </a:r>
            <a:r>
              <a:rPr lang="fa-IR" sz="2800" dirty="0" smtClean="0">
                <a:cs typeface="B Mitra" pitchFamily="2" charset="-78"/>
              </a:rPr>
              <a:t> </a:t>
            </a:r>
            <a:r>
              <a:rPr lang="ar-SA" sz="2800" dirty="0" smtClean="0">
                <a:cs typeface="B Mitra" pitchFamily="2" charset="-78"/>
              </a:rPr>
              <a:t>خلع سلاح کرده و زمانی که ما وارد عراق شدیم، از سربازان آمریکایی محافظت کردند. ما وعده دادیم از آن ها محافظت خواهیم کرد».</a:t>
            </a:r>
            <a:endParaRPr lang="fa-IR" sz="2800" dirty="0" smtClean="0">
              <a:cs typeface="B Mitra" pitchFamily="2" charset="-78"/>
            </a:endParaRPr>
          </a:p>
          <a:p>
            <a:pPr algn="justLow" rtl="1"/>
            <a:r>
              <a:rPr lang="ar-SA" sz="2800" dirty="0" smtClean="0">
                <a:cs typeface="B Mitra" pitchFamily="2" charset="-78"/>
              </a:rPr>
              <a:t>در مقابل، وزارت خارجه آمریکا گفته، برای حل این موضوع تلاش می کند. یکی از مقامات این وزارتخانه اظهار داشته: «اسکان مجدد ساکنان باقی مانده اردوگاه حریت در عراق، همچنان یکی از اولویت های اصلی ایالات متحده است. وزارت خارجه بر این باور است که تنها راه برای ایمن ماندن ساکنان اردوگاه حریت، یافتن مکان هایی امن، محافظت شده و دائمی برای آن ها در خارج از عراق است</a:t>
            </a:r>
            <a:r>
              <a:rPr lang="fa-IR" sz="1800" b="1" dirty="0" smtClean="0">
                <a:cs typeface="B Mitra" pitchFamily="2" charset="-78"/>
              </a:rPr>
              <a:t>.</a:t>
            </a:r>
            <a:endParaRPr lang="en-US" sz="1800" b="1" dirty="0">
              <a:cs typeface="B Mitra" pitchFamily="2" charset="-78"/>
            </a:endParaRPr>
          </a:p>
        </p:txBody>
      </p:sp>
    </p:spTree>
    <p:extLst>
      <p:ext uri="{BB962C8B-B14F-4D97-AF65-F5344CB8AC3E}">
        <p14:creationId xmlns:p14="http://schemas.microsoft.com/office/powerpoint/2010/main" xmlns="" val="3090100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533400"/>
            <a:ext cx="5638800" cy="1143000"/>
          </a:xfrm>
        </p:spPr>
        <p:txBody>
          <a:bodyPr>
            <a:noAutofit/>
          </a:bodyPr>
          <a:lstStyle/>
          <a:p>
            <a:pPr algn="ctr" rtl="1">
              <a:lnSpc>
                <a:spcPct val="150000"/>
              </a:lnSpc>
            </a:pPr>
            <a:r>
              <a:rPr lang="fa-IR" sz="2800" dirty="0" smtClean="0">
                <a:solidFill>
                  <a:srgbClr val="7030A0"/>
                </a:solidFill>
                <a:cs typeface="B Titr" pitchFamily="2" charset="-78"/>
              </a:rPr>
              <a:t>واکنش وزیر خارجه آمریکا به حمله خمپاره ای به کمپ لیبرتی در حمایت از منافقین:  </a:t>
            </a:r>
            <a:endParaRPr lang="en-US" sz="2800" dirty="0">
              <a:solidFill>
                <a:srgbClr val="7030A0"/>
              </a:solidFill>
              <a:cs typeface="B Titr" pitchFamily="2" charset="-78"/>
            </a:endParaRPr>
          </a:p>
        </p:txBody>
      </p:sp>
      <p:sp>
        <p:nvSpPr>
          <p:cNvPr id="3" name="Content Placeholder 2"/>
          <p:cNvSpPr>
            <a:spLocks noGrp="1"/>
          </p:cNvSpPr>
          <p:nvPr>
            <p:ph sz="quarter" idx="1"/>
          </p:nvPr>
        </p:nvSpPr>
        <p:spPr>
          <a:xfrm>
            <a:off x="152400" y="2286000"/>
            <a:ext cx="8839200" cy="4572000"/>
          </a:xfrm>
        </p:spPr>
        <p:txBody>
          <a:bodyPr/>
          <a:lstStyle/>
          <a:p>
            <a:pPr algn="justLow" rtl="1">
              <a:lnSpc>
                <a:spcPct val="130000"/>
              </a:lnSpc>
            </a:pPr>
            <a:r>
              <a:rPr lang="fa-IR" dirty="0" smtClean="0">
                <a:cs typeface="B Mitra" pitchFamily="2" charset="-78"/>
              </a:rPr>
              <a:t>8/8/ 94 - جان کری وزیر خارجه آمریکا حمله به مقر گروهک منافقین در عراق را محکوم کرد. </a:t>
            </a:r>
          </a:p>
          <a:p>
            <a:pPr algn="justLow" rtl="1">
              <a:lnSpc>
                <a:spcPct val="130000"/>
              </a:lnSpc>
            </a:pPr>
            <a:r>
              <a:rPr lang="fa-IR" dirty="0" smtClean="0">
                <a:cs typeface="B Mitra" pitchFamily="2" charset="-78"/>
              </a:rPr>
              <a:t>واشنگتن همچنین از مقامات عراقی خواسته تدابیر امنیتی مربوط به کمپ لیبرتی را افزایش دهد. </a:t>
            </a:r>
          </a:p>
          <a:p>
            <a:pPr algn="justLow" rtl="1">
              <a:lnSpc>
                <a:spcPct val="130000"/>
              </a:lnSpc>
            </a:pPr>
            <a:r>
              <a:rPr lang="fa-IR" dirty="0" smtClean="0">
                <a:cs typeface="B Mitra" pitchFamily="2" charset="-78"/>
              </a:rPr>
              <a:t>کری با انتشار بیانیه‌ای در این زمینه گفت: </a:t>
            </a:r>
            <a:r>
              <a:rPr lang="fa-IR" b="1" dirty="0" smtClean="0">
                <a:solidFill>
                  <a:srgbClr val="00B050"/>
                </a:solidFill>
                <a:cs typeface="B Titr" pitchFamily="2" charset="-78"/>
              </a:rPr>
              <a:t>آمریکا قویا این حمله تروریستی را محکوم می‌کند. ما با مقامات ارشد عراقی در تماس نزدیک هستیم که مطمئن شویم که خدمات درمانی و اضطراری لازم برای قربانیان فراهم شود</a:t>
            </a:r>
            <a:r>
              <a:rPr lang="fa-IR" dirty="0" smtClean="0">
                <a:solidFill>
                  <a:srgbClr val="00B050"/>
                </a:solidFill>
                <a:cs typeface="B Titr" pitchFamily="2" charset="-78"/>
              </a:rPr>
              <a:t>. </a:t>
            </a:r>
            <a:endParaRPr lang="fa-IR" dirty="0">
              <a:solidFill>
                <a:srgbClr val="00B050"/>
              </a:solidFill>
              <a:cs typeface="B Titr" pitchFamily="2" charset="-78"/>
            </a:endParaRPr>
          </a:p>
        </p:txBody>
      </p:sp>
      <p:pic>
        <p:nvPicPr>
          <p:cNvPr id="1026" name="Picture 2" descr="C:\Users\ertebatat\Downloads\IRAN AIR 655\13931204000740_PhotoA.jpg"/>
          <p:cNvPicPr>
            <a:picLocks noChangeAspect="1" noChangeArrowheads="1"/>
          </p:cNvPicPr>
          <p:nvPr/>
        </p:nvPicPr>
        <p:blipFill>
          <a:blip r:embed="rId2" cstate="print"/>
          <a:srcRect/>
          <a:stretch>
            <a:fillRect/>
          </a:stretch>
        </p:blipFill>
        <p:spPr bwMode="auto">
          <a:xfrm>
            <a:off x="304800" y="381000"/>
            <a:ext cx="3175000" cy="1905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95800" y="381000"/>
            <a:ext cx="4191000" cy="6096000"/>
          </a:xfrm>
        </p:spPr>
        <p:txBody>
          <a:bodyPr>
            <a:normAutofit lnSpcReduction="10000"/>
          </a:bodyPr>
          <a:lstStyle/>
          <a:p>
            <a:pPr algn="justLow" rtl="1">
              <a:lnSpc>
                <a:spcPct val="160000"/>
              </a:lnSpc>
            </a:pPr>
            <a:r>
              <a:rPr lang="ar-SA" sz="3000" dirty="0" smtClean="0">
                <a:cs typeface="B Mitra" pitchFamily="2" charset="-78"/>
              </a:rPr>
              <a:t>در </a:t>
            </a:r>
            <a:r>
              <a:rPr lang="ar-SA" sz="3000" dirty="0">
                <a:cs typeface="B Mitra" pitchFamily="2" charset="-78"/>
              </a:rPr>
              <a:t>تداوم سیاست حمایت از منافقین، </a:t>
            </a:r>
            <a:r>
              <a:rPr lang="ar-SA" sz="3000" b="1" dirty="0">
                <a:solidFill>
                  <a:srgbClr val="FF0000"/>
                </a:solidFill>
                <a:cs typeface="B Mitra" pitchFamily="2" charset="-78"/>
              </a:rPr>
              <a:t>هوارد دین </a:t>
            </a:r>
            <a:r>
              <a:rPr lang="ar-SA" sz="3000" dirty="0">
                <a:cs typeface="B Mitra" pitchFamily="2" charset="-78"/>
              </a:rPr>
              <a:t>رئیس سابق حزب دمکرات آمریکا، </a:t>
            </a:r>
            <a:r>
              <a:rPr lang="ar-SA" sz="3000" dirty="0" smtClean="0">
                <a:cs typeface="B Mitra" pitchFamily="2" charset="-78"/>
              </a:rPr>
              <a:t>گفت</a:t>
            </a:r>
            <a:r>
              <a:rPr lang="fa-IR" sz="3000" dirty="0">
                <a:cs typeface="B Mitra" pitchFamily="2" charset="-78"/>
              </a:rPr>
              <a:t>:</a:t>
            </a:r>
          </a:p>
          <a:p>
            <a:pPr marL="0" indent="0" algn="justLow" rtl="1">
              <a:lnSpc>
                <a:spcPct val="160000"/>
              </a:lnSpc>
              <a:buNone/>
            </a:pPr>
            <a:r>
              <a:rPr lang="ar-SA" sz="3200" b="1" dirty="0" smtClean="0">
                <a:solidFill>
                  <a:srgbClr val="FF0000"/>
                </a:solidFill>
                <a:cs typeface="B Titr" pitchFamily="2" charset="-78"/>
              </a:rPr>
              <a:t>ما </a:t>
            </a:r>
            <a:r>
              <a:rPr lang="ar-SA" sz="3200" b="1" dirty="0">
                <a:solidFill>
                  <a:srgbClr val="FF0000"/>
                </a:solidFill>
                <a:cs typeface="B Titr" pitchFamily="2" charset="-78"/>
              </a:rPr>
              <a:t>به مجاهدین خلق مدیون هستیم و ما به آنها وعده دادیم که از آنها حفاظت کنیم و این واضح است که اینها تروریست </a:t>
            </a:r>
            <a:r>
              <a:rPr lang="ar-SA" sz="3200" b="1" dirty="0" smtClean="0">
                <a:solidFill>
                  <a:srgbClr val="FF0000"/>
                </a:solidFill>
                <a:cs typeface="B Titr" pitchFamily="2" charset="-78"/>
              </a:rPr>
              <a:t>نیستند</a:t>
            </a:r>
            <a:r>
              <a:rPr lang="fa-IR" sz="3200" b="1" dirty="0" smtClean="0">
                <a:solidFill>
                  <a:srgbClr val="FF0000"/>
                </a:solidFill>
                <a:cs typeface="B Titr" pitchFamily="2" charset="-78"/>
              </a:rPr>
              <a:t>.</a:t>
            </a:r>
            <a:endParaRPr lang="en-US" sz="3200" b="1" dirty="0">
              <a:solidFill>
                <a:srgbClr val="FF0000"/>
              </a:solidFill>
              <a:cs typeface="B Titr" pitchFamily="2" charset="-78"/>
            </a:endParaRPr>
          </a:p>
          <a:p>
            <a:pPr algn="justLow" rtl="1">
              <a:lnSpc>
                <a:spcPct val="150000"/>
              </a:lnSpc>
            </a:pPr>
            <a:endParaRPr lang="fa-IR" dirty="0" smtClean="0">
              <a:cs typeface="B Mitra" pitchFamily="2" charset="-78"/>
            </a:endParaRPr>
          </a:p>
        </p:txBody>
      </p:sp>
      <p:pic>
        <p:nvPicPr>
          <p:cNvPr id="4" name="Picture 2" descr="I:\جدید\12-10-28-10273untitled.bmp.jpg"/>
          <p:cNvPicPr>
            <a:picLocks noChangeAspect="1" noChangeArrowheads="1"/>
          </p:cNvPicPr>
          <p:nvPr/>
        </p:nvPicPr>
        <p:blipFill>
          <a:blip r:embed="rId2" cstate="print"/>
          <a:srcRect/>
          <a:stretch>
            <a:fillRect/>
          </a:stretch>
        </p:blipFill>
        <p:spPr bwMode="auto">
          <a:xfrm>
            <a:off x="152401" y="1676400"/>
            <a:ext cx="4191000" cy="3581400"/>
          </a:xfrm>
          <a:prstGeom prst="ellipse">
            <a:avLst/>
          </a:prstGeom>
          <a:ln>
            <a:noFill/>
          </a:ln>
          <a:effectLst>
            <a:softEdge rad="112500"/>
          </a:effectLst>
        </p:spPr>
      </p:pic>
    </p:spTree>
    <p:extLst>
      <p:ext uri="{BB962C8B-B14F-4D97-AF65-F5344CB8AC3E}">
        <p14:creationId xmlns:p14="http://schemas.microsoft.com/office/powerpoint/2010/main" xmlns="" val="4025305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838200"/>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rtl="1">
              <a:lnSpc>
                <a:spcPct val="150000"/>
              </a:lnSpc>
            </a:pPr>
            <a:r>
              <a:rPr lang="fa-IR" sz="3200" dirty="0" smtClean="0">
                <a:solidFill>
                  <a:schemeClr val="bg1"/>
                </a:solidFill>
                <a:cs typeface="B Titr" pitchFamily="2" charset="-78"/>
              </a:rPr>
              <a:t/>
            </a:r>
            <a:br>
              <a:rPr lang="fa-IR" sz="3200" dirty="0" smtClean="0">
                <a:solidFill>
                  <a:schemeClr val="bg1"/>
                </a:solidFill>
                <a:cs typeface="B Titr" pitchFamily="2" charset="-78"/>
              </a:rPr>
            </a:br>
            <a:r>
              <a:rPr lang="fa-IR" sz="3200" dirty="0" smtClean="0">
                <a:solidFill>
                  <a:schemeClr val="bg1"/>
                </a:solidFill>
                <a:cs typeface="B Titr" pitchFamily="2" charset="-78"/>
              </a:rPr>
              <a:t>2- راه‌اندازی حمایت و هدایت گرو ه تروریستی داعش</a:t>
            </a:r>
            <a:endParaRPr lang="en-US" sz="3200" dirty="0">
              <a:solidFill>
                <a:schemeClr val="bg1"/>
              </a:solidFill>
              <a:cs typeface="B Titr" pitchFamily="2" charset="-78"/>
            </a:endParaRPr>
          </a:p>
        </p:txBody>
      </p:sp>
      <p:sp>
        <p:nvSpPr>
          <p:cNvPr id="3" name="Content Placeholder 2"/>
          <p:cNvSpPr>
            <a:spLocks noGrp="1"/>
          </p:cNvSpPr>
          <p:nvPr>
            <p:ph sz="quarter" idx="1"/>
          </p:nvPr>
        </p:nvSpPr>
        <p:spPr>
          <a:xfrm>
            <a:off x="4038600" y="1219200"/>
            <a:ext cx="4953000" cy="4525963"/>
          </a:xfrm>
        </p:spPr>
        <p:txBody>
          <a:bodyPr>
            <a:noAutofit/>
          </a:bodyPr>
          <a:lstStyle/>
          <a:p>
            <a:pPr lvl="0" algn="justLow" rtl="1"/>
            <a:r>
              <a:rPr lang="fa-IR" sz="3600" dirty="0">
                <a:cs typeface="B Mitra" pitchFamily="2" charset="-78"/>
              </a:rPr>
              <a:t>راه‌اندازی داعش ، حمایت و هدایت  از این گرو ه تروریستی بر اساس اعترافات وزیر امور خارجه سابق آمریکا هیلاری کلینتون و اسناد معتبر در خصوص نقش آمریکا در ایجاد، توسعه و قدرت گرفتن گروه های تکفیری . نقش آمریکا در آموزش و تربیت ابوبکر بغدادی رئیس داعش  و ...  که کماکان ادامه دارد.</a:t>
            </a:r>
            <a:endParaRPr lang="en-US" sz="3600"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6556" y="2362200"/>
            <a:ext cx="3828929" cy="28700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547609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81000"/>
            <a:ext cx="8534400" cy="6400800"/>
          </a:xfrm>
        </p:spPr>
        <p:txBody>
          <a:bodyPr>
            <a:noAutofit/>
          </a:bodyPr>
          <a:lstStyle/>
          <a:p>
            <a:pPr algn="justLow" rtl="1"/>
            <a:r>
              <a:rPr lang="fa-IR" sz="1800" dirty="0" smtClean="0">
                <a:solidFill>
                  <a:srgbClr val="FF0000"/>
                </a:solidFill>
                <a:cs typeface="B Titr" panose="00000700000000000000" pitchFamily="2" charset="-78"/>
              </a:rPr>
              <a:t>افشای </a:t>
            </a:r>
            <a:r>
              <a:rPr lang="ar-SA" sz="1800" dirty="0" smtClean="0">
                <a:solidFill>
                  <a:srgbClr val="FF0000"/>
                </a:solidFill>
                <a:cs typeface="B Titr" panose="00000700000000000000" pitchFamily="2" charset="-78"/>
              </a:rPr>
              <a:t>اسناد </a:t>
            </a:r>
            <a:r>
              <a:rPr lang="ar-SA" sz="1800" dirty="0">
                <a:solidFill>
                  <a:srgbClr val="FF0000"/>
                </a:solidFill>
                <a:cs typeface="B Titr" panose="00000700000000000000" pitchFamily="2" charset="-78"/>
              </a:rPr>
              <a:t>سری حمایت آمریکا از </a:t>
            </a:r>
            <a:r>
              <a:rPr lang="ar-SA" sz="1800" dirty="0" smtClean="0">
                <a:solidFill>
                  <a:srgbClr val="FF0000"/>
                </a:solidFill>
                <a:cs typeface="B Titr" panose="00000700000000000000" pitchFamily="2" charset="-78"/>
              </a:rPr>
              <a:t>داعش</a:t>
            </a:r>
            <a:r>
              <a:rPr lang="fa-IR" sz="1800" dirty="0" smtClean="0">
                <a:solidFill>
                  <a:srgbClr val="FF0000"/>
                </a:solidFill>
                <a:cs typeface="B Titr" panose="00000700000000000000" pitchFamily="2" charset="-78"/>
              </a:rPr>
              <a:t>:</a:t>
            </a:r>
            <a:r>
              <a:rPr lang="ar-SA" sz="1800" dirty="0" smtClean="0">
                <a:solidFill>
                  <a:srgbClr val="FF0000"/>
                </a:solidFill>
                <a:cs typeface="B Titr" panose="00000700000000000000" pitchFamily="2" charset="-78"/>
              </a:rPr>
              <a:t> </a:t>
            </a:r>
            <a:r>
              <a:rPr lang="ar-SA" sz="2400" dirty="0" smtClean="0">
                <a:cs typeface="B Mitra" pitchFamily="2" charset="-78"/>
              </a:rPr>
              <a:t>موسسه </a:t>
            </a:r>
            <a:r>
              <a:rPr lang="ar-SA" sz="2400" dirty="0">
                <a:cs typeface="B Mitra" pitchFamily="2" charset="-78"/>
              </a:rPr>
              <a:t>گروه نظارت محافظه‌کار دولت</a:t>
            </a:r>
            <a:r>
              <a:rPr lang="en-US" sz="2400" dirty="0">
                <a:cs typeface="B Mitra" pitchFamily="2" charset="-78"/>
              </a:rPr>
              <a:t> (</a:t>
            </a:r>
            <a:r>
              <a:rPr lang="en-US" sz="2400" dirty="0" err="1">
                <a:cs typeface="B Mitra" pitchFamily="2" charset="-78"/>
              </a:rPr>
              <a:t>Jodechial</a:t>
            </a:r>
            <a:r>
              <a:rPr lang="en-US" sz="2400" dirty="0">
                <a:cs typeface="B Mitra" pitchFamily="2" charset="-78"/>
              </a:rPr>
              <a:t>  Watch)</a:t>
            </a:r>
            <a:r>
              <a:rPr lang="ar-SA" sz="2400" dirty="0">
                <a:cs typeface="B Mitra" pitchFamily="2" charset="-78"/>
              </a:rPr>
              <a:t>، در جریان رسیدگی به پرونده قضایی در سطح فدرال، اسنادی از دفتر وزارت دفاع آمریکا به دست آورد که حاوی مدارک محرمانه سازمان سیا بود</a:t>
            </a:r>
            <a:r>
              <a:rPr lang="en-US" sz="2400" dirty="0">
                <a:cs typeface="B Mitra" pitchFamily="2" charset="-78"/>
              </a:rPr>
              <a:t>.</a:t>
            </a:r>
          </a:p>
          <a:p>
            <a:pPr marL="0" indent="0" algn="justLow" rtl="1">
              <a:buNone/>
            </a:pPr>
            <a:r>
              <a:rPr lang="ar-SA" sz="2400" dirty="0">
                <a:cs typeface="B Mitra" pitchFamily="2" charset="-78"/>
              </a:rPr>
              <a:t>در یکی از گزارش‌های درز یافته از سازمان اطلاعات آمریکا به تاریخ 10 آگوست سال 2012، آمده است: «سازمان القاعده و شاخه‌های وابسته به آن، نیروی دفاعی از گروه‌های مسلح مخالف در سوریه است که از حمایت غرب برخوردارند، بنابراین باید به منظور تضعیف دولت دمشق، با این گروه‌ها تعامل داشته </a:t>
            </a:r>
            <a:r>
              <a:rPr lang="ar-SA" sz="2400" dirty="0" smtClean="0">
                <a:cs typeface="B Mitra" pitchFamily="2" charset="-78"/>
              </a:rPr>
              <a:t>باشیم</a:t>
            </a:r>
            <a:r>
              <a:rPr lang="fa-IR" sz="2400" dirty="0" smtClean="0">
                <a:cs typeface="B Mitra" pitchFamily="2" charset="-78"/>
              </a:rPr>
              <a:t>»</a:t>
            </a:r>
          </a:p>
          <a:p>
            <a:pPr algn="justLow" rtl="1"/>
            <a:r>
              <a:rPr lang="ar-SA" sz="2400" dirty="0" smtClean="0">
                <a:cs typeface="B Mitra" pitchFamily="2" charset="-78"/>
              </a:rPr>
              <a:t>در </a:t>
            </a:r>
            <a:r>
              <a:rPr lang="ar-SA" sz="2400" dirty="0">
                <a:cs typeface="B Mitra" pitchFamily="2" charset="-78"/>
              </a:rPr>
              <a:t>این گزارش محرمانه تاکید شده است: ایجاد (داعش) در منطقه شرقی سوریه، مسئله‌ای مطلوب است، زیرا به وسیله آن می‌توان سیاست‌های غربی را در منطقه گسترش داد. کشورهای غربی و کشورهای عرب حاشیه‌ خلیج‌فارس و ترکیه که حامی مخالفان سوری هستند، از ایجاد کشور سلفی علنی یا غیرعلنی در الحسکه و دیرالزور در سوریه استقبال می‌کنند، این همان چیزی است که حامیان مخالفان سوری می‌خواهند تا بتوانند به وسیله‌ آن، دولت سوریه را منزوی </a:t>
            </a:r>
            <a:r>
              <a:rPr lang="ar-SA" sz="2400" dirty="0" smtClean="0">
                <a:cs typeface="B Mitra" pitchFamily="2" charset="-78"/>
              </a:rPr>
              <a:t>کنند</a:t>
            </a:r>
            <a:r>
              <a:rPr lang="fa-IR" sz="2400" dirty="0" smtClean="0">
                <a:cs typeface="B Mitra" pitchFamily="2" charset="-78"/>
              </a:rPr>
              <a:t>.</a:t>
            </a:r>
          </a:p>
          <a:p>
            <a:pPr algn="justLow" rtl="1"/>
            <a:r>
              <a:rPr lang="ar-SA" sz="2400" dirty="0" smtClean="0">
                <a:cs typeface="B Mitra" pitchFamily="2" charset="-78"/>
              </a:rPr>
              <a:t>در </a:t>
            </a:r>
            <a:r>
              <a:rPr lang="ar-SA" sz="2400" dirty="0">
                <a:cs typeface="B Mitra" pitchFamily="2" charset="-78"/>
              </a:rPr>
              <a:t>این گزارش که به سندی رسمی تبدیل شده، آمده است که سازمان اطلاعات آمریکا، ظهور سازمان (داعش) را پیش‌بینی کرده بود، اما به جای آن که این گروه را دشمن قلمداد کند، آن را «برای ایالات متحده، سودمند» دانست</a:t>
            </a:r>
            <a:r>
              <a:rPr lang="en-US" sz="2400" dirty="0" smtClean="0">
                <a:cs typeface="B Mitra" pitchFamily="2" charset="-78"/>
              </a:rPr>
              <a:t>.</a:t>
            </a:r>
            <a:r>
              <a:rPr lang="fa-IR" sz="2400" dirty="0" smtClean="0">
                <a:cs typeface="B Mitra" pitchFamily="2" charset="-78"/>
              </a:rPr>
              <a:t>(گ</a:t>
            </a:r>
            <a:r>
              <a:rPr lang="ar-SA" sz="2400" dirty="0" smtClean="0">
                <a:cs typeface="B Mitra" pitchFamily="2" charset="-78"/>
              </a:rPr>
              <a:t>زارش العالم</a:t>
            </a:r>
            <a:r>
              <a:rPr lang="fa-IR" sz="2400" dirty="0" smtClean="0">
                <a:cs typeface="B Mitra" pitchFamily="2" charset="-78"/>
              </a:rPr>
              <a:t>)</a:t>
            </a:r>
            <a:endParaRPr lang="en-US" sz="2400" dirty="0">
              <a:cs typeface="B Mitra" pitchFamily="2" charset="-78"/>
            </a:endParaRPr>
          </a:p>
        </p:txBody>
      </p:sp>
    </p:spTree>
    <p:extLst>
      <p:ext uri="{BB962C8B-B14F-4D97-AF65-F5344CB8AC3E}">
        <p14:creationId xmlns:p14="http://schemas.microsoft.com/office/powerpoint/2010/main" xmlns="" val="3016089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36731"/>
            <a:ext cx="7239000"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rtl="1" fontAlgn="base">
              <a:spcBef>
                <a:spcPct val="0"/>
              </a:spcBef>
              <a:spcAft>
                <a:spcPct val="0"/>
              </a:spcAft>
            </a:pPr>
            <a:r>
              <a:rPr lang="fa-IR" sz="3600" dirty="0" smtClean="0">
                <a:latin typeface="Arial" pitchFamily="34" charset="0"/>
                <a:cs typeface="B Titr" pitchFamily="2" charset="-78"/>
              </a:rPr>
              <a:t>ایجاد داعش برایجایگزینی مأموریت صدام</a:t>
            </a:r>
            <a:endParaRPr lang="en-US" sz="3600" dirty="0" smtClean="0">
              <a:latin typeface="Arial" pitchFamily="34" charset="0"/>
              <a:cs typeface="B Titr" pitchFamily="2" charset="-78"/>
            </a:endParaRPr>
          </a:p>
        </p:txBody>
      </p:sp>
      <p:sp>
        <p:nvSpPr>
          <p:cNvPr id="5" name="Rectangle 4"/>
          <p:cNvSpPr/>
          <p:nvPr/>
        </p:nvSpPr>
        <p:spPr>
          <a:xfrm>
            <a:off x="152400" y="3150037"/>
            <a:ext cx="8848756" cy="3631763"/>
          </a:xfrm>
          <a:prstGeom prst="rect">
            <a:avLst/>
          </a:prstGeom>
        </p:spPr>
        <p:txBody>
          <a:bodyPr wrap="square">
            <a:spAutoFit/>
          </a:bodyPr>
          <a:lstStyle/>
          <a:p>
            <a:pPr algn="justLow" rtl="1"/>
            <a:r>
              <a:rPr lang="ar-SA" sz="2300" dirty="0" smtClean="0">
                <a:cs typeface="B Mitra" pitchFamily="2" charset="-78"/>
              </a:rPr>
              <a:t>وی افزود: قرار بود ما در روز پنجم ماه ژوئیه سال 2013 در نشستی با دوستان اروپایی خود دولت اسلامی را به رسمیت بشناسیم. من به 112 کشور سفر کردم تا نقش آمریکا و توافق با بعضی از دوستان را درباره به رسمیت شناختن دولت اسلامی بلافاصله پس از تشکیل آن، توضیح دهم. اما به یکباره همه چیز در برابر چشمان ما فرو ریخت.</a:t>
            </a:r>
            <a:endParaRPr lang="fa-IR" sz="2300" dirty="0" smtClean="0">
              <a:cs typeface="B Mitra" pitchFamily="2" charset="-78"/>
            </a:endParaRPr>
          </a:p>
          <a:p>
            <a:pPr algn="justLow" rtl="1"/>
            <a:r>
              <a:rPr lang="ar-SA" sz="2300" dirty="0" smtClean="0">
                <a:cs typeface="B Mitra" pitchFamily="2" charset="-78"/>
              </a:rPr>
              <a:t>وزیر سابق امور خارجه آمریکا در ادامه بیان طرح های واشنگتن برای منطقه خاور میانه نوشت: ما از طریق اخوان المسلمین در مصر و دولت اسلامی که قرار بود تشکیل شود منطقه را تقسیم می کردیم و پس از آن توسط عوامل خود از اخوان المسلمین به سراغ کشورهای عربی حاشیه خلیج فارس می رفتیم. ابتدا کار از کویت آغاز می شد و به ترتیب به سراغ امارات، بحرین و عمان می رفتیم. در پی آن، تقسیمات منطقه عربی و مغرب عربی به طور کامل تغییر می کرد و ما تسلط کامل بر منافع نفتی و گذرگاه های دریایی پیدا می کردیم.</a:t>
            </a:r>
            <a:endParaRPr lang="fa-IR" sz="2300" dirty="0">
              <a:cs typeface="B Mitra" pitchFamily="2" charset="-78"/>
            </a:endParaRPr>
          </a:p>
        </p:txBody>
      </p:sp>
      <p:pic>
        <p:nvPicPr>
          <p:cNvPr id="7" name="MainContent_GV_News_Imgin_0" descr="http://medianews.iribnews.ir/Photos/201422040922_hilari-ns.jpg"/>
          <p:cNvPicPr/>
          <p:nvPr/>
        </p:nvPicPr>
        <p:blipFill>
          <a:blip r:embed="rId2" cstate="print"/>
          <a:srcRect/>
          <a:stretch>
            <a:fillRect/>
          </a:stretch>
        </p:blipFill>
        <p:spPr bwMode="auto">
          <a:xfrm>
            <a:off x="152400" y="1143000"/>
            <a:ext cx="1905000" cy="14478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057400" y="609600"/>
            <a:ext cx="6905656" cy="2569934"/>
          </a:xfrm>
          <a:prstGeom prst="rect">
            <a:avLst/>
          </a:prstGeom>
        </p:spPr>
        <p:txBody>
          <a:bodyPr wrap="square">
            <a:spAutoFit/>
          </a:bodyPr>
          <a:lstStyle/>
          <a:p>
            <a:pPr lvl="0" algn="justLow" rtl="1"/>
            <a:r>
              <a:rPr lang="fa-IR" sz="2300" dirty="0" smtClean="0">
                <a:solidFill>
                  <a:prstClr val="black"/>
                </a:solidFill>
                <a:cs typeface="B Mitra" pitchFamily="2" charset="-78"/>
              </a:rPr>
              <a:t>هیلاری </a:t>
            </a:r>
            <a:r>
              <a:rPr lang="ar-SA" sz="2300" dirty="0" smtClean="0">
                <a:solidFill>
                  <a:prstClr val="black"/>
                </a:solidFill>
                <a:cs typeface="B Mitra" pitchFamily="2" charset="-78"/>
              </a:rPr>
              <a:t>کلینتون</a:t>
            </a:r>
            <a:r>
              <a:rPr lang="fa-IR" sz="2300" dirty="0" smtClean="0">
                <a:solidFill>
                  <a:prstClr val="black"/>
                </a:solidFill>
                <a:cs typeface="B Mitra" pitchFamily="2" charset="-78"/>
              </a:rPr>
              <a:t> وزیر خارجه سابق آمریکا</a:t>
            </a:r>
            <a:r>
              <a:rPr lang="ar-SA" sz="2300" dirty="0" smtClean="0">
                <a:solidFill>
                  <a:prstClr val="black"/>
                </a:solidFill>
                <a:cs typeface="B Mitra" pitchFamily="2" charset="-78"/>
              </a:rPr>
              <a:t> </a:t>
            </a:r>
            <a:r>
              <a:rPr lang="fa-IR" sz="2300" dirty="0" smtClean="0">
                <a:solidFill>
                  <a:prstClr val="black"/>
                </a:solidFill>
                <a:cs typeface="B Mitra" pitchFamily="2" charset="-78"/>
              </a:rPr>
              <a:t>در کتاب خاطرات خود«گزینه های دشوار» می نویسد:</a:t>
            </a:r>
            <a:r>
              <a:rPr lang="ar-SA" sz="2300" dirty="0" smtClean="0">
                <a:solidFill>
                  <a:prstClr val="black"/>
                </a:solidFill>
                <a:cs typeface="B Mitra" pitchFamily="2" charset="-78"/>
              </a:rPr>
              <a:t> ما در جنگ عراق، سوریه و لیبی شرکت کردیم و همه چیز خوب بود اما به یکباره انقلاب سی ام ژوئن در مصر علیه دولت اخوان المسلمین روی داد و همه چیز در مدت 72 ساعت تغییر کرد. ما با اخوان المسلمین در مصر توافق کرده بودیم دولت اسلامی در سینا تشکیل شود. قرار بود بخشی از سینا به حماس و بخش دیگر آن به اسرائیل واگذار شود و حلایب و شلاتین به سودان ملحق شود و دولت مصر مرزها با لیبی را در منطقه السلوم باز کند.</a:t>
            </a:r>
            <a:endParaRPr lang="fa-IR" sz="2300" dirty="0" smtClean="0">
              <a:solidFill>
                <a:prstClr val="black"/>
              </a:solidFill>
              <a:cs typeface="B Mitra"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4267200"/>
            <a:ext cx="6400800" cy="1752600"/>
          </a:xfrm>
        </p:spPr>
        <p:txBody>
          <a:bodyPr>
            <a:normAutofit/>
          </a:bodyPr>
          <a:lstStyle/>
          <a:p>
            <a:r>
              <a:rPr lang="fa-IR" sz="6000" dirty="0" smtClean="0">
                <a:solidFill>
                  <a:schemeClr val="tx1"/>
                </a:solidFill>
                <a:latin typeface="+mj-lt"/>
                <a:ea typeface="+mj-ea"/>
                <a:cs typeface="B Titr" pitchFamily="2" charset="-78"/>
              </a:rPr>
              <a:t>علیه ملت ایران</a:t>
            </a:r>
            <a:endParaRPr lang="en-US" sz="19900" dirty="0" smtClean="0">
              <a:solidFill>
                <a:schemeClr val="tx1"/>
              </a:solidFill>
              <a:latin typeface="+mj-lt"/>
              <a:ea typeface="+mj-ea"/>
              <a:cs typeface="B Titr" pitchFamily="2" charset="-78"/>
            </a:endParaRPr>
          </a:p>
        </p:txBody>
      </p:sp>
      <p:sp>
        <p:nvSpPr>
          <p:cNvPr id="2" name="Title 1"/>
          <p:cNvSpPr>
            <a:spLocks noGrp="1"/>
          </p:cNvSpPr>
          <p:nvPr>
            <p:ph type="ctrTitle"/>
          </p:nvPr>
        </p:nvSpPr>
        <p:spPr/>
        <p:txBody>
          <a:bodyPr>
            <a:noAutofit/>
          </a:bodyPr>
          <a:lstStyle/>
          <a:p>
            <a:r>
              <a:rPr lang="fa-IR" sz="6600" dirty="0" smtClean="0">
                <a:cs typeface="B Titr" pitchFamily="2" charset="-78"/>
              </a:rPr>
              <a:t>جنایت های امروز آمریکا</a:t>
            </a:r>
            <a:endParaRPr lang="en-US" sz="6600" dirty="0">
              <a:cs typeface="B Titr"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81000"/>
            <a:ext cx="8610600" cy="6019800"/>
          </a:xfrm>
        </p:spPr>
        <p:txBody>
          <a:bodyPr>
            <a:noAutofit/>
          </a:bodyPr>
          <a:lstStyle/>
          <a:p>
            <a:pPr marL="0" indent="0" algn="justLow" rtl="1" fontAlgn="base">
              <a:buNone/>
            </a:pPr>
            <a:r>
              <a:rPr lang="fa-IR" sz="2400" dirty="0" smtClean="0">
                <a:solidFill>
                  <a:srgbClr val="FF0000"/>
                </a:solidFill>
                <a:cs typeface="B Titr" pitchFamily="2" charset="-78"/>
              </a:rPr>
              <a:t>تصویربرداری </a:t>
            </a:r>
            <a:r>
              <a:rPr lang="fa-IR" sz="2400" dirty="0">
                <a:solidFill>
                  <a:srgbClr val="FF0000"/>
                </a:solidFill>
                <a:cs typeface="B Titr" pitchFamily="2" charset="-78"/>
              </a:rPr>
              <a:t>پلیس عراق از کمک آمریکا به </a:t>
            </a:r>
            <a:r>
              <a:rPr lang="fa-IR" sz="2400" dirty="0" smtClean="0">
                <a:solidFill>
                  <a:srgbClr val="FF0000"/>
                </a:solidFill>
                <a:cs typeface="B Titr" pitchFamily="2" charset="-78"/>
              </a:rPr>
              <a:t>داعش</a:t>
            </a:r>
            <a:r>
              <a:rPr lang="fa-IR" sz="2400" dirty="0">
                <a:solidFill>
                  <a:srgbClr val="FF0000"/>
                </a:solidFill>
                <a:cs typeface="B Titr" pitchFamily="2" charset="-78"/>
              </a:rPr>
              <a:t> </a:t>
            </a:r>
            <a:endParaRPr lang="en-US" sz="2400" dirty="0">
              <a:solidFill>
                <a:srgbClr val="FF0000"/>
              </a:solidFill>
              <a:cs typeface="B Titr" pitchFamily="2" charset="-78"/>
            </a:endParaRPr>
          </a:p>
          <a:p>
            <a:pPr marL="0" indent="0" algn="justLow" rtl="1" fontAlgn="base">
              <a:buNone/>
            </a:pPr>
            <a:r>
              <a:rPr lang="ar-SA" sz="2400" dirty="0">
                <a:cs typeface="B Mitra" pitchFamily="2" charset="-78"/>
              </a:rPr>
              <a:t>"مفید البلداوی" فرماندار منطقه  بلد گفت که ساعت دوازده ظهر امروز یکی از جنگنده های ائتلاف بین المللی، چتری را به منطقه الخضیره شرقی که تحت اشغال داعش است و درمحاصره نیروهای امنیتی و مردمی و نیروهای مقاومت قرار دارد، رها کرده است</a:t>
            </a:r>
            <a:r>
              <a:rPr lang="en-US" sz="2400" dirty="0" smtClean="0">
                <a:cs typeface="B Mitra" pitchFamily="2" charset="-78"/>
              </a:rPr>
              <a:t>.</a:t>
            </a:r>
            <a:r>
              <a:rPr lang="ar-SA" sz="2400" dirty="0" smtClean="0">
                <a:cs typeface="B Mitra" pitchFamily="2" charset="-78"/>
              </a:rPr>
              <a:t>این </a:t>
            </a:r>
            <a:r>
              <a:rPr lang="ar-SA" sz="2400" dirty="0">
                <a:cs typeface="B Mitra" pitchFamily="2" charset="-78"/>
              </a:rPr>
              <a:t>چتر با عرض حدود 6 متر، حامل مقادیر زیادی کالا و سلاح و تجهیزات بوده است و صدها نفر از ساکنان منطقه " بلد " شاهد فرود آمدن آن درمنطقه تحت اشغال داعش بوده </a:t>
            </a:r>
            <a:r>
              <a:rPr lang="ar-SA" sz="2400" dirty="0" smtClean="0">
                <a:cs typeface="B Mitra" pitchFamily="2" charset="-78"/>
              </a:rPr>
              <a:t>اند</a:t>
            </a:r>
            <a:r>
              <a:rPr lang="fa-IR" sz="2400" dirty="0" smtClean="0">
                <a:cs typeface="B Mitra" pitchFamily="2" charset="-78"/>
              </a:rPr>
              <a:t>.</a:t>
            </a:r>
          </a:p>
          <a:p>
            <a:pPr marL="0" indent="0" algn="justLow" rtl="1" fontAlgn="base">
              <a:buNone/>
            </a:pPr>
            <a:r>
              <a:rPr lang="ar-SA" sz="2400" dirty="0" smtClean="0">
                <a:cs typeface="B Mitra" pitchFamily="2" charset="-78"/>
              </a:rPr>
              <a:t>در </a:t>
            </a:r>
            <a:r>
              <a:rPr lang="ar-SA" sz="2400" dirty="0">
                <a:cs typeface="B Mitra" pitchFamily="2" charset="-78"/>
              </a:rPr>
              <a:t>همین ارتباط، بخش اطلاع رسانی پلیس فدرال عراق از اقدام جنگنده های آمریکایی درتجهیز عناصر مجرم داعش در منطقه بلد به سلاح و تجهیزات با استفاده از یک چتر بزرگ در منطقه الحظیره شرقی در اطراف بلد در جنوب صلاح الدین خبر داد و گفت که از این بالون که حامل سلاح و تجهیزات بوده است، تصویربرداری کرده است</a:t>
            </a:r>
            <a:r>
              <a:rPr lang="en-US" sz="2400" dirty="0" smtClean="0">
                <a:cs typeface="B Mitra" pitchFamily="2" charset="-78"/>
              </a:rPr>
              <a:t>.</a:t>
            </a:r>
            <a:endParaRPr lang="fa-IR" sz="2400" dirty="0" smtClean="0">
              <a:cs typeface="B Mitra" pitchFamily="2" charset="-78"/>
            </a:endParaRPr>
          </a:p>
          <a:p>
            <a:pPr marL="0" indent="0" algn="justLow" rtl="1" fontAlgn="base">
              <a:buNone/>
            </a:pPr>
            <a:r>
              <a:rPr lang="ar-SA" sz="2400" dirty="0" smtClean="0">
                <a:cs typeface="B Mitra" pitchFamily="2" charset="-78"/>
              </a:rPr>
              <a:t>این </a:t>
            </a:r>
            <a:r>
              <a:rPr lang="ar-SA" sz="2400" dirty="0">
                <a:cs typeface="B Mitra" pitchFamily="2" charset="-78"/>
              </a:rPr>
              <a:t>فیلم برای خبرگزاری ها  فرستاده شده است تا برای اطلاع افکار عمومی درعراق و درخارج از کشور از محتوای آن پخش شود تا مشخص گردد که آمریکایی ها با تجهیز عناصر داعش به سلاح و تجهیزات برای طولانی تر شدن مدت زمان حضور آنان درعراق تلاش می </a:t>
            </a:r>
            <a:r>
              <a:rPr lang="ar-SA" sz="2400" dirty="0" smtClean="0">
                <a:cs typeface="B Mitra" pitchFamily="2" charset="-78"/>
              </a:rPr>
              <a:t>کنند</a:t>
            </a:r>
            <a:endParaRPr lang="fa-IR" sz="2400" dirty="0" smtClean="0">
              <a:cs typeface="B Mitra" pitchFamily="2" charset="-78"/>
            </a:endParaRPr>
          </a:p>
          <a:p>
            <a:pPr marL="0" indent="0" algn="justLow" rtl="1" fontAlgn="base">
              <a:buNone/>
            </a:pPr>
            <a:r>
              <a:rPr lang="ar-SA" sz="2400" dirty="0" smtClean="0">
                <a:cs typeface="B Mitra" pitchFamily="2" charset="-78"/>
              </a:rPr>
              <a:t>جنایتکاران </a:t>
            </a:r>
            <a:r>
              <a:rPr lang="ar-SA" sz="2400" dirty="0">
                <a:cs typeface="B Mitra" pitchFamily="2" charset="-78"/>
              </a:rPr>
              <a:t>داعش این بالن را در منطقه تحت سلطه خود فرود آوردند تا به سلاح ها و تجهیزات موجود در آن که در داخل صندوق چوبی بزرگ در داخل بالون بود، دست یابند</a:t>
            </a:r>
            <a:r>
              <a:rPr lang="en-US" sz="2400" dirty="0" smtClean="0">
                <a:cs typeface="B Mitra" pitchFamily="2" charset="-78"/>
              </a:rPr>
              <a:t>.</a:t>
            </a:r>
            <a:endParaRPr lang="fa-IR" sz="2400" dirty="0" smtClean="0">
              <a:cs typeface="B Mitra" pitchFamily="2" charset="-78"/>
            </a:endParaRPr>
          </a:p>
          <a:p>
            <a:pPr marL="0" indent="0" algn="justLow" rtl="1" fontAlgn="base">
              <a:buNone/>
            </a:pPr>
            <a:r>
              <a:rPr lang="fa-IR" sz="2400" dirty="0" smtClean="0">
                <a:cs typeface="B Mitra" pitchFamily="2" charset="-78"/>
              </a:rPr>
              <a:t> (سایت شبکه خبر 7دی 93)</a:t>
            </a:r>
            <a:endParaRPr lang="en-US" sz="2400" dirty="0">
              <a:cs typeface="B Mitra" pitchFamily="2" charset="-78"/>
            </a:endParaRPr>
          </a:p>
        </p:txBody>
      </p:sp>
    </p:spTree>
    <p:extLst>
      <p:ext uri="{BB962C8B-B14F-4D97-AF65-F5344CB8AC3E}">
        <p14:creationId xmlns:p14="http://schemas.microsoft.com/office/powerpoint/2010/main" xmlns="" val="2304950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9144000" cy="3581400"/>
          </a:xfrm>
        </p:spPr>
        <p:style>
          <a:lnRef idx="1">
            <a:schemeClr val="accent6"/>
          </a:lnRef>
          <a:fillRef idx="2">
            <a:schemeClr val="accent6"/>
          </a:fillRef>
          <a:effectRef idx="1">
            <a:schemeClr val="accent6"/>
          </a:effectRef>
          <a:fontRef idx="minor">
            <a:schemeClr val="dk1"/>
          </a:fontRef>
        </p:style>
        <p:txBody>
          <a:bodyPr>
            <a:noAutofit/>
          </a:bodyPr>
          <a:lstStyle/>
          <a:p>
            <a:pPr marL="0" indent="-3175" algn="ctr" rtl="1">
              <a:lnSpc>
                <a:spcPct val="150000"/>
              </a:lnSpc>
              <a:buNone/>
            </a:pPr>
            <a:r>
              <a:rPr lang="ar-SA" sz="2800" b="1" i="1" u="sng" dirty="0">
                <a:solidFill>
                  <a:srgbClr val="FF0000"/>
                </a:solidFill>
                <a:cs typeface="B Titr" pitchFamily="2" charset="-78"/>
              </a:rPr>
              <a:t>پرتاب محموله تسلیحاتی برای تروریست ها در "جلولا" </a:t>
            </a:r>
            <a:r>
              <a:rPr lang="ar-SA" sz="2800" b="1" i="1" u="sng" dirty="0" smtClean="0">
                <a:solidFill>
                  <a:srgbClr val="FF0000"/>
                </a:solidFill>
                <a:cs typeface="B Titr" pitchFamily="2" charset="-78"/>
              </a:rPr>
              <a:t>عراق</a:t>
            </a:r>
            <a:endParaRPr lang="fa-IR" sz="2800" b="1" i="1" u="sng" dirty="0" smtClean="0">
              <a:solidFill>
                <a:srgbClr val="FF0000"/>
              </a:solidFill>
              <a:cs typeface="B Titr" pitchFamily="2" charset="-78"/>
            </a:endParaRPr>
          </a:p>
          <a:p>
            <a:pPr marL="0" indent="-3175" algn="justLow" rtl="1">
              <a:buNone/>
            </a:pPr>
            <a:r>
              <a:rPr lang="ar-SA" sz="2800" dirty="0" smtClean="0">
                <a:solidFill>
                  <a:srgbClr val="002060"/>
                </a:solidFill>
                <a:cs typeface="B Mitra" pitchFamily="2" charset="-78"/>
              </a:rPr>
              <a:t>هواپیمای </a:t>
            </a:r>
            <a:r>
              <a:rPr lang="ar-SA" sz="2800" dirty="0">
                <a:solidFill>
                  <a:srgbClr val="002060"/>
                </a:solidFill>
                <a:cs typeface="B Mitra" pitchFamily="2" charset="-78"/>
              </a:rPr>
              <a:t>نظامی از نوع" 341 " سه محموله برای داعش از هوا پرتاب کرده است. این نوع هواپیما در اختیار آمریکا، ترکیه و نیروهای ناتو </a:t>
            </a:r>
            <a:r>
              <a:rPr lang="ar-SA" sz="2800" dirty="0" smtClean="0">
                <a:solidFill>
                  <a:srgbClr val="002060"/>
                </a:solidFill>
                <a:cs typeface="B Mitra" pitchFamily="2" charset="-78"/>
              </a:rPr>
              <a:t>قراردارد</a:t>
            </a:r>
            <a:r>
              <a:rPr lang="en-US" sz="2800" dirty="0" smtClean="0">
                <a:solidFill>
                  <a:srgbClr val="002060"/>
                </a:solidFill>
                <a:cs typeface="B Mitra" pitchFamily="2" charset="-78"/>
              </a:rPr>
              <a:t>.</a:t>
            </a:r>
            <a:endParaRPr lang="fa-IR" sz="2800" dirty="0" smtClean="0">
              <a:solidFill>
                <a:srgbClr val="002060"/>
              </a:solidFill>
              <a:cs typeface="B Mitra" pitchFamily="2" charset="-78"/>
            </a:endParaRPr>
          </a:p>
          <a:p>
            <a:pPr marL="0" indent="-3175" algn="justLow" rtl="1">
              <a:buNone/>
            </a:pPr>
            <a:r>
              <a:rPr lang="fa-IR" sz="2800" dirty="0" smtClean="0">
                <a:solidFill>
                  <a:srgbClr val="002060"/>
                </a:solidFill>
                <a:cs typeface="B Mitra" pitchFamily="2" charset="-78"/>
              </a:rPr>
              <a:t>ا</a:t>
            </a:r>
            <a:r>
              <a:rPr lang="ar-SA" sz="2800" dirty="0" smtClean="0">
                <a:solidFill>
                  <a:srgbClr val="002060"/>
                </a:solidFill>
                <a:cs typeface="B Mitra" pitchFamily="2" charset="-78"/>
              </a:rPr>
              <a:t>ین </a:t>
            </a:r>
            <a:r>
              <a:rPr lang="ar-SA" sz="2800" dirty="0">
                <a:solidFill>
                  <a:srgbClr val="002060"/>
                </a:solidFill>
                <a:cs typeface="B Mitra" pitchFamily="2" charset="-78"/>
              </a:rPr>
              <a:t>درحالی است که اخیرا یک فایل ویدیویی در شبکه های اجتماعی در اینترنت منتشر شده که نشان می دهد هواپیماهای آمریکایی بر فراز شهر عین العرب در شمال سوریه، محموله های سلاح و مهمات و تجهیزات امدادرسانی را اشتباها برای عناصر داعش پرتاب کرده اند</a:t>
            </a:r>
            <a:r>
              <a:rPr lang="en-US" sz="2800" dirty="0" smtClean="0">
                <a:solidFill>
                  <a:srgbClr val="002060"/>
                </a:solidFill>
                <a:cs typeface="B Mitra" pitchFamily="2" charset="-78"/>
              </a:rPr>
              <a:t>.</a:t>
            </a:r>
            <a:endParaRPr lang="fa-IR" sz="2800" dirty="0" smtClean="0">
              <a:solidFill>
                <a:srgbClr val="002060"/>
              </a:solidFill>
              <a:cs typeface="B Mitra" pitchFamily="2" charset="-78"/>
            </a:endParaRPr>
          </a:p>
        </p:txBody>
      </p:sp>
      <p:pic>
        <p:nvPicPr>
          <p:cNvPr id="4" name="Picture 3" descr="باز هم کمک آمریکا به داعش/پرتاب محموله تسلیحاتی برای تروریست ها در &quot;جلولا&quot; عراق">
            <a:hlinkClick r:id="rId2" tooltip="&quot;Click to preview image&quo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3657600"/>
            <a:ext cx="4114800" cy="2956810"/>
          </a:xfrm>
          <a:prstGeom prst="snip2DiagRect">
            <a:avLst>
              <a:gd name="adj1" fmla="val 0"/>
              <a:gd name="adj2" fmla="val 839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876800" y="3770055"/>
            <a:ext cx="3886200" cy="2554545"/>
          </a:xfrm>
          <a:prstGeom prst="rect">
            <a:avLst/>
          </a:prstGeom>
        </p:spPr>
        <p:txBody>
          <a:bodyPr wrap="square">
            <a:spAutoFit/>
          </a:bodyPr>
          <a:lstStyle/>
          <a:p>
            <a:pPr algn="justLow" rtl="1"/>
            <a:r>
              <a:rPr lang="ar-SA" sz="3200" dirty="0" smtClean="0">
                <a:solidFill>
                  <a:srgbClr val="002060"/>
                </a:solidFill>
                <a:cs typeface="B Mitra" pitchFamily="2" charset="-78"/>
              </a:rPr>
              <a:t>وزارت دفاع آمریکا (پنتاگون) ادعا کرده بود که در این خصوص تحقیق می کند. گفته می شود در آن حادثه چند محموله دیگر نیز اشتباها پرتاب شده است. </a:t>
            </a:r>
            <a:endParaRPr lang="en-US" sz="3200" dirty="0">
              <a:solidFill>
                <a:srgbClr val="002060"/>
              </a:solidFill>
              <a:cs typeface="B Mitra" pitchFamily="2" charset="-78"/>
            </a:endParaRPr>
          </a:p>
        </p:txBody>
      </p:sp>
    </p:spTree>
    <p:extLst>
      <p:ext uri="{BB962C8B-B14F-4D97-AF65-F5344CB8AC3E}">
        <p14:creationId xmlns:p14="http://schemas.microsoft.com/office/powerpoint/2010/main" xmlns="" val="3370335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55550"/>
          </a:xfrm>
        </p:spPr>
        <p:txBody>
          <a:bodyPr/>
          <a:lstStyle/>
          <a:p>
            <a:pPr algn="ctr"/>
            <a:r>
              <a:rPr lang="fa-IR" dirty="0" smtClean="0">
                <a:solidFill>
                  <a:srgbClr val="FF0000"/>
                </a:solidFill>
                <a:cs typeface="B Titr" panose="00000700000000000000" pitchFamily="2" charset="-78"/>
              </a:rPr>
              <a:t>ابوبکر بغدادی مهره آمریکا  </a:t>
            </a:r>
            <a:endParaRPr lang="en-US" dirty="0">
              <a:solidFill>
                <a:srgbClr val="FF0000"/>
              </a:solidFill>
              <a:cs typeface="B Titr" panose="00000700000000000000" pitchFamily="2" charset="-78"/>
            </a:endParaRPr>
          </a:p>
        </p:txBody>
      </p:sp>
      <p:sp>
        <p:nvSpPr>
          <p:cNvPr id="3" name="Content Placeholder 2"/>
          <p:cNvSpPr>
            <a:spLocks noGrp="1"/>
          </p:cNvSpPr>
          <p:nvPr>
            <p:ph sz="quarter" idx="1"/>
          </p:nvPr>
        </p:nvSpPr>
        <p:spPr>
          <a:xfrm>
            <a:off x="152400" y="4267200"/>
            <a:ext cx="3657600" cy="2438400"/>
          </a:xfrm>
        </p:spPr>
        <p:txBody>
          <a:bodyPr>
            <a:noAutofit/>
          </a:bodyPr>
          <a:lstStyle/>
          <a:p>
            <a:pPr marL="0" indent="0" algn="justLow" rtl="1">
              <a:buNone/>
            </a:pPr>
            <a:r>
              <a:rPr lang="fa-IR" sz="2500" dirty="0" smtClean="0">
                <a:cs typeface="B Mitra" panose="00000400000000000000" pitchFamily="2" charset="-78"/>
              </a:rPr>
              <a:t>مک کین </a:t>
            </a:r>
            <a:r>
              <a:rPr lang="ar-SA" sz="2500" dirty="0" smtClean="0">
                <a:cs typeface="B Mitra" panose="00000400000000000000" pitchFamily="2" charset="-78"/>
              </a:rPr>
              <a:t>سناتور </a:t>
            </a:r>
            <a:r>
              <a:rPr lang="ar-SA" sz="2500" dirty="0">
                <a:cs typeface="B Mitra" panose="00000400000000000000" pitchFamily="2" charset="-78"/>
              </a:rPr>
              <a:t>آمریکایی در ماه مه </a:t>
            </a:r>
            <a:r>
              <a:rPr lang="ar-SA" sz="2500" dirty="0" smtClean="0">
                <a:cs typeface="B Mitra" panose="00000400000000000000" pitchFamily="2" charset="-78"/>
              </a:rPr>
              <a:t>2013(دراوج </a:t>
            </a:r>
            <a:r>
              <a:rPr lang="ar-SA" sz="2500" dirty="0">
                <a:cs typeface="B Mitra" panose="00000400000000000000" pitchFamily="2" charset="-78"/>
              </a:rPr>
              <a:t>جنگ داخلی در سوریه) در مرز سوریه با ترکیه در حال دیدار با جمعی از شورشیان سوری </a:t>
            </a:r>
            <a:r>
              <a:rPr lang="ar-SA" sz="2500" dirty="0" smtClean="0">
                <a:cs typeface="B Mitra" panose="00000400000000000000" pitchFamily="2" charset="-78"/>
              </a:rPr>
              <a:t>است</a:t>
            </a:r>
            <a:r>
              <a:rPr lang="fa-IR" sz="2500" dirty="0" smtClean="0">
                <a:cs typeface="B Mitra" panose="00000400000000000000" pitchFamily="2" charset="-78"/>
              </a:rPr>
              <a:t>،</a:t>
            </a:r>
            <a:r>
              <a:rPr lang="ar-SA" sz="2500" dirty="0" smtClean="0">
                <a:cs typeface="B Mitra" panose="00000400000000000000" pitchFamily="2" charset="-78"/>
              </a:rPr>
              <a:t> </a:t>
            </a:r>
            <a:r>
              <a:rPr lang="ar-SA" sz="2500" dirty="0">
                <a:cs typeface="B Mitra" panose="00000400000000000000" pitchFamily="2" charset="-78"/>
              </a:rPr>
              <a:t>که </a:t>
            </a:r>
            <a:r>
              <a:rPr lang="ar-SA" sz="2500" dirty="0" smtClean="0">
                <a:cs typeface="B Mitra" panose="00000400000000000000" pitchFamily="2" charset="-78"/>
              </a:rPr>
              <a:t>ابوبکر </a:t>
            </a:r>
            <a:r>
              <a:rPr lang="ar-SA" sz="2500" dirty="0">
                <a:cs typeface="B Mitra" panose="00000400000000000000" pitchFamily="2" charset="-78"/>
              </a:rPr>
              <a:t>بغدادی سرکرده اصلی داعش نیز در میان آنهاست</a:t>
            </a:r>
            <a:r>
              <a:rPr lang="en-US" sz="2500" dirty="0" smtClean="0">
                <a:cs typeface="B Mitra" panose="00000400000000000000" pitchFamily="2" charset="-78"/>
              </a:rPr>
              <a:t>.</a:t>
            </a:r>
            <a:endParaRPr lang="en-US" sz="2500" dirty="0">
              <a:cs typeface="B Mitra"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38600" y="2895600"/>
            <a:ext cx="4903780" cy="3416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228600" y="687356"/>
            <a:ext cx="8686800" cy="1870769"/>
          </a:xfrm>
          <a:prstGeom prst="rect">
            <a:avLst/>
          </a:prstGeom>
        </p:spPr>
        <p:txBody>
          <a:bodyPr wrap="square">
            <a:spAutoFit/>
          </a:bodyPr>
          <a:lstStyle/>
          <a:p>
            <a:pPr algn="just" rtl="1">
              <a:lnSpc>
                <a:spcPct val="107000"/>
              </a:lnSpc>
              <a:spcAft>
                <a:spcPts val="800"/>
              </a:spcAft>
            </a:pPr>
            <a:r>
              <a:rPr lang="fa-IR" sz="2700" dirty="0">
                <a:solidFill>
                  <a:srgbClr val="222222"/>
                </a:solidFill>
                <a:latin typeface="Calibri" panose="020F0502020204030204" pitchFamily="34" charset="0"/>
                <a:ea typeface="Calibri" panose="020F0502020204030204" pitchFamily="34" charset="0"/>
                <a:cs typeface="B Mitra" pitchFamily="2" charset="-78"/>
              </a:rPr>
              <a:t>ابوبکر بغدادی بعد از حمله </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آمریکا (2001) </a:t>
            </a:r>
            <a:r>
              <a:rPr lang="fa-IR" sz="2700" dirty="0">
                <a:solidFill>
                  <a:srgbClr val="222222"/>
                </a:solidFill>
                <a:latin typeface="Calibri" panose="020F0502020204030204" pitchFamily="34" charset="0"/>
                <a:ea typeface="Calibri" panose="020F0502020204030204" pitchFamily="34" charset="0"/>
                <a:cs typeface="B Mitra" pitchFamily="2" charset="-78"/>
              </a:rPr>
              <a:t>به عراق در</a:t>
            </a:r>
            <a:r>
              <a:rPr lang="en-US" sz="2700" dirty="0">
                <a:solidFill>
                  <a:srgbClr val="222222"/>
                </a:solidFill>
                <a:latin typeface="Tahoma" panose="020B0604030504040204" pitchFamily="34" charset="0"/>
                <a:ea typeface="Calibri" panose="020F0502020204030204" pitchFamily="34" charset="0"/>
                <a:cs typeface="B Mitra" pitchFamily="2" charset="-78"/>
              </a:rPr>
              <a:t> </a:t>
            </a:r>
            <a:r>
              <a:rPr lang="ar-SA" sz="2700" dirty="0">
                <a:solidFill>
                  <a:srgbClr val="222222"/>
                </a:solidFill>
                <a:latin typeface="Calibri" panose="020F0502020204030204" pitchFamily="34" charset="0"/>
                <a:ea typeface="Calibri" panose="020F0502020204030204" pitchFamily="34" charset="0"/>
                <a:cs typeface="B Mitra" pitchFamily="2" charset="-78"/>
              </a:rPr>
              <a:t>یکی از بازداشت‌گاه های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امریکا</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به </a:t>
            </a:r>
            <a:r>
              <a:rPr lang="ar-SA" sz="2700" dirty="0">
                <a:solidFill>
                  <a:srgbClr val="222222"/>
                </a:solidFill>
                <a:latin typeface="Calibri" panose="020F0502020204030204" pitchFamily="34" charset="0"/>
                <a:ea typeface="Calibri" panose="020F0502020204030204" pitchFamily="34" charset="0"/>
                <a:cs typeface="B Mitra" pitchFamily="2" charset="-78"/>
              </a:rPr>
              <a:t>نام زندان بوکا که در جنوب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عراق</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زندانی می‌شود</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 و در آنجا تحت نظارت و آموزش دقیق قرار می گیرد.</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 </a:t>
            </a:r>
            <a:r>
              <a:rPr lang="ar-SA" sz="2700" dirty="0">
                <a:solidFill>
                  <a:srgbClr val="222222"/>
                </a:solidFill>
                <a:latin typeface="Calibri" panose="020F0502020204030204" pitchFamily="34" charset="0"/>
                <a:ea typeface="Calibri" panose="020F0502020204030204" pitchFamily="34" charset="0"/>
                <a:cs typeface="B Mitra" pitchFamily="2" charset="-78"/>
              </a:rPr>
              <a:t>در ماه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دس</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ا</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مبر </a:t>
            </a:r>
            <a:r>
              <a:rPr lang="fa-IR" sz="2700" dirty="0">
                <a:solidFill>
                  <a:srgbClr val="222222"/>
                </a:solidFill>
                <a:latin typeface="Calibri" panose="020F0502020204030204" pitchFamily="34" charset="0"/>
                <a:ea typeface="Calibri" panose="020F0502020204030204" pitchFamily="34" charset="0"/>
                <a:cs typeface="B Mitra" pitchFamily="2" charset="-78"/>
              </a:rPr>
              <a:t>۲۰۰۴</a:t>
            </a:r>
            <a:r>
              <a:rPr lang="ar-SA" sz="2700" dirty="0">
                <a:solidFill>
                  <a:srgbClr val="222222"/>
                </a:solidFill>
                <a:latin typeface="Calibri" panose="020F0502020204030204" pitchFamily="34" charset="0"/>
                <a:ea typeface="Calibri" panose="020F0502020204030204" pitchFamily="34" charset="0"/>
                <a:cs typeface="B Mitra" pitchFamily="2" charset="-78"/>
              </a:rPr>
              <a:t>،  ایالات متحدۀ امریکا ابوبکر البغدادی را بی‌گناه شناسایی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و </a:t>
            </a:r>
            <a:r>
              <a:rPr lang="ar-SA" sz="2700" dirty="0">
                <a:solidFill>
                  <a:srgbClr val="222222"/>
                </a:solidFill>
                <a:latin typeface="Calibri" panose="020F0502020204030204" pitchFamily="34" charset="0"/>
                <a:ea typeface="Calibri" panose="020F0502020204030204" pitchFamily="34" charset="0"/>
                <a:cs typeface="B Mitra" pitchFamily="2" charset="-78"/>
              </a:rPr>
              <a:t>او را </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آزاد</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 </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کرد</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 </a:t>
            </a:r>
            <a:r>
              <a:rPr lang="ar-SA" sz="2700" dirty="0">
                <a:solidFill>
                  <a:srgbClr val="222222"/>
                </a:solidFill>
                <a:latin typeface="Calibri" panose="020F0502020204030204" pitchFamily="34" charset="0"/>
                <a:ea typeface="Calibri" panose="020F0502020204030204" pitchFamily="34" charset="0"/>
                <a:cs typeface="B Mitra" pitchFamily="2" charset="-78"/>
              </a:rPr>
              <a:t>وی شبکۀ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داعش</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 را</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 </a:t>
            </a:r>
            <a:r>
              <a:rPr lang="ar-SA" sz="2700" dirty="0">
                <a:solidFill>
                  <a:srgbClr val="222222"/>
                </a:solidFill>
                <a:latin typeface="Calibri" panose="020F0502020204030204" pitchFamily="34" charset="0"/>
                <a:ea typeface="Calibri" panose="020F0502020204030204" pitchFamily="34" charset="0"/>
                <a:cs typeface="B Mitra" pitchFamily="2" charset="-78"/>
              </a:rPr>
              <a:t>بعد از بیرون </a:t>
            </a:r>
            <a:r>
              <a:rPr lang="fa-IR" sz="2700" dirty="0" smtClean="0">
                <a:solidFill>
                  <a:srgbClr val="222222"/>
                </a:solidFill>
                <a:latin typeface="Calibri" panose="020F0502020204030204" pitchFamily="34" charset="0"/>
                <a:ea typeface="Calibri" panose="020F0502020204030204" pitchFamily="34" charset="0"/>
                <a:cs typeface="B Mitra" pitchFamily="2" charset="-78"/>
              </a:rPr>
              <a:t>آمدن </a:t>
            </a:r>
            <a:r>
              <a:rPr lang="ar-SA" sz="2700" dirty="0" smtClean="0">
                <a:solidFill>
                  <a:srgbClr val="222222"/>
                </a:solidFill>
                <a:latin typeface="Calibri" panose="020F0502020204030204" pitchFamily="34" charset="0"/>
                <a:ea typeface="Calibri" panose="020F0502020204030204" pitchFamily="34" charset="0"/>
                <a:cs typeface="B Mitra" pitchFamily="2" charset="-78"/>
              </a:rPr>
              <a:t>از </a:t>
            </a:r>
            <a:r>
              <a:rPr lang="ar-SA" sz="2700" dirty="0">
                <a:solidFill>
                  <a:srgbClr val="222222"/>
                </a:solidFill>
                <a:latin typeface="Calibri" panose="020F0502020204030204" pitchFamily="34" charset="0"/>
                <a:ea typeface="Calibri" panose="020F0502020204030204" pitchFamily="34" charset="0"/>
                <a:cs typeface="B Mitra" pitchFamily="2" charset="-78"/>
              </a:rPr>
              <a:t>زندان راه اندازی نمود .</a:t>
            </a:r>
            <a:endParaRPr lang="en-US" sz="2700" dirty="0">
              <a:effectLst/>
              <a:latin typeface="Calibri" panose="020F0502020204030204" pitchFamily="34" charset="0"/>
              <a:ea typeface="Calibri" panose="020F0502020204030204" pitchFamily="34" charset="0"/>
              <a:cs typeface="B Mitra" pitchFamily="2" charset="-78"/>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24667" r="24667" b="5981"/>
          <a:stretch/>
        </p:blipFill>
        <p:spPr>
          <a:xfrm>
            <a:off x="446028" y="2667000"/>
            <a:ext cx="1306572" cy="1508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rcRect l="10959" r="19635"/>
          <a:stretch>
            <a:fillRect/>
          </a:stretch>
        </p:blipFill>
        <p:spPr>
          <a:xfrm>
            <a:off x="1942322" y="2679039"/>
            <a:ext cx="1867678" cy="1511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1981200"/>
          </a:xfrm>
          <a:ln/>
        </p:spPr>
        <p:style>
          <a:lnRef idx="0">
            <a:schemeClr val="accent4"/>
          </a:lnRef>
          <a:fillRef idx="3">
            <a:schemeClr val="accent4"/>
          </a:fillRef>
          <a:effectRef idx="3">
            <a:schemeClr val="accent4"/>
          </a:effectRef>
          <a:fontRef idx="minor">
            <a:schemeClr val="lt1"/>
          </a:fontRef>
        </p:style>
        <p:txBody>
          <a:bodyPr>
            <a:noAutofit/>
          </a:bodyPr>
          <a:lstStyle/>
          <a:p>
            <a:pPr algn="ctr" rtl="1">
              <a:lnSpc>
                <a:spcPct val="150000"/>
              </a:lnSpc>
            </a:pPr>
            <a:r>
              <a:rPr lang="fa-I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rPr>
              <a:t>3- حمایت و هدایت گروه های</a:t>
            </a:r>
            <a:br>
              <a:rPr lang="fa-I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rPr>
            </a:br>
            <a:r>
              <a:rPr lang="fa-I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rPr>
              <a:t> سلطنت طلب برانداز</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Titr" pitchFamily="2" charset="-78"/>
            </a:endParaRPr>
          </a:p>
        </p:txBody>
      </p:sp>
      <p:sp>
        <p:nvSpPr>
          <p:cNvPr id="3" name="Content Placeholder 2"/>
          <p:cNvSpPr>
            <a:spLocks noGrp="1"/>
          </p:cNvSpPr>
          <p:nvPr>
            <p:ph sz="quarter" idx="1"/>
          </p:nvPr>
        </p:nvSpPr>
        <p:spPr>
          <a:xfrm>
            <a:off x="228600" y="2209800"/>
            <a:ext cx="8686800" cy="3276600"/>
          </a:xfrm>
        </p:spPr>
        <p:txBody>
          <a:bodyPr>
            <a:noAutofit/>
          </a:bodyPr>
          <a:lstStyle/>
          <a:p>
            <a:pPr lvl="0" algn="justLow" rtl="1">
              <a:lnSpc>
                <a:spcPct val="150000"/>
              </a:lnSpc>
            </a:pPr>
            <a:r>
              <a:rPr lang="fa-IR" sz="3200" dirty="0">
                <a:cs typeface="B Mitra" pitchFamily="2" charset="-78"/>
              </a:rPr>
              <a:t>حمایت و هدایت گروه های سلطنت طلب برانداز؛ این گروه ها در طول دوران انقلاب مرتکب جنایت های متعددی شده اند؛ امروز آمریکا مأمن اصلی و محل استقرار این گروه است، همچنین آمریکا با در اختیار گذاشتن رسانه های متعدد و سایت های اینترنتی و </a:t>
            </a:r>
            <a:r>
              <a:rPr lang="fa-IR" sz="3200" dirty="0" smtClean="0">
                <a:cs typeface="B Mitra" pitchFamily="2" charset="-78"/>
              </a:rPr>
              <a:t>حمایت </a:t>
            </a:r>
            <a:r>
              <a:rPr lang="fa-IR" sz="3200" dirty="0">
                <a:cs typeface="B Mitra" pitchFamily="2" charset="-78"/>
              </a:rPr>
              <a:t>های مالی گسترده </a:t>
            </a:r>
            <a:r>
              <a:rPr lang="fa-IR" sz="3200" dirty="0" smtClean="0">
                <a:cs typeface="B Mitra" pitchFamily="2" charset="-78"/>
              </a:rPr>
              <a:t>و </a:t>
            </a:r>
            <a:r>
              <a:rPr lang="fa-IR" sz="3200" dirty="0">
                <a:cs typeface="B Mitra" pitchFamily="2" charset="-78"/>
              </a:rPr>
              <a:t>واسطه گری ارتباطات گسترده بین المللی از این گروه ها پشتیبانی می </a:t>
            </a:r>
            <a:r>
              <a:rPr lang="fa-IR" sz="3200" dirty="0" smtClean="0">
                <a:cs typeface="B Mitra" pitchFamily="2" charset="-78"/>
              </a:rPr>
              <a:t>کند، </a:t>
            </a:r>
            <a:r>
              <a:rPr lang="fa-IR" sz="3200" dirty="0">
                <a:cs typeface="B Mitra" pitchFamily="2" charset="-78"/>
              </a:rPr>
              <a:t>این حمایتها کماکان ادامه دارد.</a:t>
            </a:r>
            <a:endParaRPr lang="en-US" sz="3200" dirty="0">
              <a:cs typeface="B Mitra" pitchFamily="2" charset="-78"/>
            </a:endParaRPr>
          </a:p>
        </p:txBody>
      </p:sp>
    </p:spTree>
    <p:extLst>
      <p:ext uri="{BB962C8B-B14F-4D97-AF65-F5344CB8AC3E}">
        <p14:creationId xmlns:p14="http://schemas.microsoft.com/office/powerpoint/2010/main" xmlns="" val="1602030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a:effectLst>
            <a:glow rad="139700">
              <a:schemeClr val="accent2">
                <a:satMod val="175000"/>
                <a:alpha val="40000"/>
              </a:schemeClr>
            </a:glow>
          </a:effectLst>
        </p:spPr>
        <p:txBody>
          <a:bodyPr>
            <a:normAutofit fontScale="90000"/>
          </a:bodyPr>
          <a:lstStyle/>
          <a:p>
            <a:pPr rtl="1"/>
            <a:r>
              <a:rPr lang="ar-SA" dirty="0" smtClean="0">
                <a:solidFill>
                  <a:srgbClr val="7030A0"/>
                </a:solidFill>
                <a:cs typeface="B Titr" pitchFamily="2" charset="-78"/>
              </a:rPr>
              <a:t>گروهک تروریستی تندر ( انجمن پادشاهی )</a:t>
            </a:r>
            <a:endParaRPr lang="en-US" dirty="0">
              <a:solidFill>
                <a:srgbClr val="7030A0"/>
              </a:solidFill>
              <a:cs typeface="B Titr" pitchFamily="2" charset="-78"/>
            </a:endParaRPr>
          </a:p>
        </p:txBody>
      </p:sp>
      <p:sp>
        <p:nvSpPr>
          <p:cNvPr id="3" name="Content Placeholder 2"/>
          <p:cNvSpPr>
            <a:spLocks noGrp="1"/>
          </p:cNvSpPr>
          <p:nvPr>
            <p:ph sz="quarter" idx="1"/>
          </p:nvPr>
        </p:nvSpPr>
        <p:spPr>
          <a:xfrm>
            <a:off x="152400" y="1066800"/>
            <a:ext cx="8991600" cy="4572000"/>
          </a:xfrm>
        </p:spPr>
        <p:txBody>
          <a:bodyPr>
            <a:noAutofit/>
          </a:bodyPr>
          <a:lstStyle/>
          <a:p>
            <a:pPr algn="justLow" rtl="1">
              <a:lnSpc>
                <a:spcPct val="160000"/>
              </a:lnSpc>
            </a:pPr>
            <a:r>
              <a:rPr lang="ar-SA" sz="2800" dirty="0" smtClean="0">
                <a:cs typeface="B Mitra" pitchFamily="2" charset="-78"/>
              </a:rPr>
              <a:t>گروهک </a:t>
            </a:r>
            <a:r>
              <a:rPr lang="ar-SA" sz="2800" dirty="0">
                <a:cs typeface="B Mitra" pitchFamily="2" charset="-78"/>
              </a:rPr>
              <a:t>تروریستی تندر </a:t>
            </a:r>
            <a:r>
              <a:rPr lang="ar-SA" sz="2800" dirty="0" smtClean="0">
                <a:cs typeface="B Mitra" pitchFamily="2" charset="-78"/>
              </a:rPr>
              <a:t>(انجمن پادشاهی)</a:t>
            </a:r>
            <a:endParaRPr lang="fa-IR" sz="2800" dirty="0" smtClean="0">
              <a:cs typeface="B Mitra" pitchFamily="2" charset="-78"/>
            </a:endParaRPr>
          </a:p>
          <a:p>
            <a:pPr algn="justLow" rtl="1">
              <a:lnSpc>
                <a:spcPct val="160000"/>
              </a:lnSpc>
            </a:pPr>
            <a:r>
              <a:rPr lang="ar-SA" sz="2800" dirty="0" smtClean="0">
                <a:cs typeface="B Mitra" pitchFamily="2" charset="-78"/>
              </a:rPr>
              <a:t>وظیفه </a:t>
            </a:r>
            <a:r>
              <a:rPr lang="ar-SA" sz="2800" dirty="0">
                <a:cs typeface="B Mitra" pitchFamily="2" charset="-78"/>
              </a:rPr>
              <a:t>ای را که آمریکایی ها به گروهک ریگی سپرده بودند اما آنها نتوانستند انجام دهند ، بر عهده گروهک دیگری به نام «انجمن پادشاهی ایران» و بازوی ترور آن یعنی «تندر» گذاشتند. این </a:t>
            </a:r>
            <a:r>
              <a:rPr lang="ar-SA" sz="2800" dirty="0" smtClean="0">
                <a:cs typeface="B Mitra" pitchFamily="2" charset="-78"/>
              </a:rPr>
              <a:t>وظیفه، </a:t>
            </a:r>
            <a:r>
              <a:rPr lang="ar-SA" sz="2800" dirty="0">
                <a:cs typeface="B Mitra" pitchFamily="2" charset="-78"/>
              </a:rPr>
              <a:t>کشاندن اقدامات تروریستی از مناطق مرزی به عمق </a:t>
            </a:r>
            <a:r>
              <a:rPr lang="ar-SA" sz="2800" dirty="0" smtClean="0">
                <a:cs typeface="B Mitra" pitchFamily="2" charset="-78"/>
              </a:rPr>
              <a:t>کشور، </a:t>
            </a:r>
            <a:r>
              <a:rPr lang="ar-SA" sz="2800" dirty="0">
                <a:cs typeface="B Mitra" pitchFamily="2" charset="-78"/>
              </a:rPr>
              <a:t>به ویژه شهرهای پر جمعیت </a:t>
            </a:r>
            <a:r>
              <a:rPr lang="ar-SA" sz="2800" dirty="0" smtClean="0">
                <a:cs typeface="B Mitra" pitchFamily="2" charset="-78"/>
              </a:rPr>
              <a:t>بود. </a:t>
            </a:r>
            <a:r>
              <a:rPr lang="ar-SA" sz="2800" dirty="0">
                <a:cs typeface="B Mitra" pitchFamily="2" charset="-78"/>
              </a:rPr>
              <a:t>با این حال ، این گروهک کم توان تر از آن بود که مدت زیادی به فعالیت خود ادامه دهد. تندر که بازوی ترور گروهک تروریستی انجمن پادشاهی </a:t>
            </a:r>
            <a:r>
              <a:rPr lang="ar-SA" sz="2800" dirty="0" smtClean="0">
                <a:cs typeface="B Mitra" pitchFamily="2" charset="-78"/>
              </a:rPr>
              <a:t>است، اقدام </a:t>
            </a:r>
            <a:r>
              <a:rPr lang="ar-SA" sz="2800" dirty="0">
                <a:cs typeface="B Mitra" pitchFamily="2" charset="-78"/>
              </a:rPr>
              <a:t>به بمب گذاری در حسینیه رهپویان وصال در شیراز کرد تا تهدیدات سرکرده این تشکیلات را عملی </a:t>
            </a:r>
            <a:r>
              <a:rPr lang="ar-SA" sz="2800" dirty="0" smtClean="0">
                <a:cs typeface="B Mitra" pitchFamily="2" charset="-78"/>
              </a:rPr>
              <a:t>کرده</a:t>
            </a:r>
            <a:r>
              <a:rPr lang="fa-IR" sz="2800" dirty="0" smtClean="0">
                <a:cs typeface="B Mitra" pitchFamily="2" charset="-78"/>
              </a:rPr>
              <a:t> </a:t>
            </a:r>
            <a:r>
              <a:rPr lang="ar-SA" sz="2800" dirty="0" smtClean="0">
                <a:cs typeface="B Mitra" pitchFamily="2" charset="-78"/>
              </a:rPr>
              <a:t>باشد</a:t>
            </a:r>
            <a:r>
              <a:rPr lang="fa-IR" sz="2800" dirty="0" smtClean="0">
                <a:cs typeface="B Mitra" pitchFamily="2" charset="-78"/>
              </a:rPr>
              <a:t>.</a:t>
            </a:r>
            <a:endParaRPr lang="en-US" sz="2800" dirty="0">
              <a:cs typeface="B Mitra" pitchFamily="2" charset="-78"/>
            </a:endParaRPr>
          </a:p>
        </p:txBody>
      </p:sp>
    </p:spTree>
    <p:extLst>
      <p:ext uri="{BB962C8B-B14F-4D97-AF65-F5344CB8AC3E}">
        <p14:creationId xmlns:p14="http://schemas.microsoft.com/office/powerpoint/2010/main" xmlns="" val="2979633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H:\رهپویان وصال شیراز\عکس\2_8701250544_L600.jpg"/>
          <p:cNvPicPr>
            <a:picLocks noChangeAspect="1" noChangeArrowheads="1"/>
          </p:cNvPicPr>
          <p:nvPr/>
        </p:nvPicPr>
        <p:blipFill>
          <a:blip r:embed="rId2" cstate="print"/>
          <a:srcRect b="10526"/>
          <a:stretch>
            <a:fillRect/>
          </a:stretch>
        </p:blipFill>
        <p:spPr bwMode="auto">
          <a:xfrm>
            <a:off x="4267200" y="3475483"/>
            <a:ext cx="4326270" cy="2696717"/>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76200" y="3733800"/>
            <a:ext cx="3871922" cy="2971800"/>
          </a:xfrm>
          <a:prstGeom prst="rect">
            <a:avLst/>
          </a:prstGeom>
        </p:spPr>
        <p:txBody>
          <a:bodyPr vert="horz" anchor="t">
            <a:noAutofit/>
          </a:bodyPr>
          <a:lstStyle/>
          <a:p>
            <a:pPr marL="87313" marR="0" lvl="0" indent="0" algn="justLow" defTabSz="914400" rtl="1" eaLnBrk="1" fontAlgn="auto" latinLnBrk="0" hangingPunct="1">
              <a:lnSpc>
                <a:spcPct val="120000"/>
              </a:lnSpc>
              <a:spcBef>
                <a:spcPct val="20000"/>
              </a:spcBef>
              <a:spcAft>
                <a:spcPts val="0"/>
              </a:spcAft>
              <a:buClr>
                <a:schemeClr val="accent1"/>
              </a:buClr>
              <a:buSzPct val="85000"/>
              <a:buFont typeface="Wingdings 2"/>
              <a:buNone/>
              <a:tabLst/>
              <a:defRPr/>
            </a:pPr>
            <a:r>
              <a:rPr lang="fa-IR" sz="2400" b="1" cap="all" dirty="0" smtClean="0">
                <a:solidFill>
                  <a:srgbClr val="FF0000"/>
                </a:solidFill>
                <a:cs typeface="B Mitra" pitchFamily="2" charset="-78"/>
              </a:rPr>
              <a:t>انفجار تروریستی توسط گروه سلطنت طلب مستقر در آمریکا، در حسینیه رهپویان وصال شیراز منجر به شهادت 7 نفر از عزاداران از جمله چند کودک شد. </a:t>
            </a:r>
            <a:endParaRPr lang="fa-IR" sz="2400" b="1" cap="all" noProof="0" dirty="0" smtClean="0">
              <a:solidFill>
                <a:srgbClr val="FF0000"/>
              </a:solidFill>
              <a:cs typeface="B Mitra" pitchFamily="2" charset="-78"/>
            </a:endParaRPr>
          </a:p>
        </p:txBody>
      </p:sp>
      <p:grpSp>
        <p:nvGrpSpPr>
          <p:cNvPr id="12" name="Group 11"/>
          <p:cNvGrpSpPr/>
          <p:nvPr/>
        </p:nvGrpSpPr>
        <p:grpSpPr>
          <a:xfrm>
            <a:off x="304800" y="304800"/>
            <a:ext cx="4648200" cy="2559068"/>
            <a:chOff x="638847" y="1068402"/>
            <a:chExt cx="4547220" cy="2503473"/>
          </a:xfrm>
        </p:grpSpPr>
        <p:pic>
          <p:nvPicPr>
            <p:cNvPr id="88065" name="Picture 1" descr="I:\رهپویان1.jpg"/>
            <p:cNvPicPr>
              <a:picLocks noChangeAspect="1" noChangeArrowheads="1"/>
            </p:cNvPicPr>
            <p:nvPr/>
          </p:nvPicPr>
          <p:blipFill>
            <a:blip r:embed="rId3" cstate="print"/>
            <a:srcRect l="8686" r="24326" b="20077"/>
            <a:stretch>
              <a:fillRect/>
            </a:stretch>
          </p:blipFill>
          <p:spPr bwMode="auto">
            <a:xfrm>
              <a:off x="638847" y="1071545"/>
              <a:ext cx="1571636"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8066" name="Picture 2" descr="I:\رهپویان.jpg"/>
            <p:cNvPicPr>
              <a:picLocks noChangeAspect="1" noChangeArrowheads="1"/>
            </p:cNvPicPr>
            <p:nvPr/>
          </p:nvPicPr>
          <p:blipFill>
            <a:blip r:embed="rId4" cstate="print"/>
            <a:srcRect l="61766" t="41865" r="10503" b="26959"/>
            <a:stretch>
              <a:fillRect/>
            </a:stretch>
          </p:blipFill>
          <p:spPr bwMode="auto">
            <a:xfrm>
              <a:off x="3614431" y="1071545"/>
              <a:ext cx="1571636" cy="2500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I:\رهپویان.jpg"/>
            <p:cNvPicPr>
              <a:picLocks noChangeAspect="1" noChangeArrowheads="1"/>
            </p:cNvPicPr>
            <p:nvPr/>
          </p:nvPicPr>
          <p:blipFill>
            <a:blip r:embed="rId4" cstate="print"/>
            <a:srcRect l="10036" t="41216" r="64511" b="29049"/>
            <a:stretch>
              <a:fillRect/>
            </a:stretch>
          </p:blipFill>
          <p:spPr bwMode="auto">
            <a:xfrm>
              <a:off x="2143108" y="1068402"/>
              <a:ext cx="1500197" cy="2503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3" name="Rectangle 12"/>
          <p:cNvSpPr/>
          <p:nvPr/>
        </p:nvSpPr>
        <p:spPr>
          <a:xfrm>
            <a:off x="5029200" y="1219200"/>
            <a:ext cx="3657600" cy="954107"/>
          </a:xfrm>
          <a:prstGeom prst="rect">
            <a:avLst/>
          </a:prstGeom>
        </p:spPr>
        <p:txBody>
          <a:bodyPr wrap="square">
            <a:spAutoFit/>
          </a:bodyPr>
          <a:lstStyle/>
          <a:p>
            <a:pPr algn="ctr"/>
            <a:r>
              <a:rPr lang="fa-IR" sz="2800" b="1" cap="all" dirty="0" smtClean="0">
                <a:solidFill>
                  <a:srgbClr val="002060"/>
                </a:solidFill>
                <a:cs typeface="B Mitra" pitchFamily="2" charset="-78"/>
              </a:rPr>
              <a:t>سه تن از شهدای انفجار تروریستی حسینیه در شیراز </a:t>
            </a:r>
            <a:endParaRPr lang="en-US" sz="2800" dirty="0">
              <a:solidFill>
                <a:srgbClr val="002060"/>
              </a:solidFill>
            </a:endParaRPr>
          </a:p>
        </p:txBody>
      </p:sp>
    </p:spTree>
    <p:extLst>
      <p:ext uri="{BB962C8B-B14F-4D97-AF65-F5344CB8AC3E}">
        <p14:creationId xmlns:p14="http://schemas.microsoft.com/office/powerpoint/2010/main" xmlns="" val="587501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txBody>
          <a:bodyPr>
            <a:noAutofit/>
          </a:bodyPr>
          <a:lstStyle/>
          <a:p>
            <a:pPr algn="ctr" rtl="1">
              <a:lnSpc>
                <a:spcPct val="150000"/>
              </a:lnSpc>
            </a:pPr>
            <a:r>
              <a:rPr lang="fa-IR" sz="3200" dirty="0" smtClean="0">
                <a:solidFill>
                  <a:schemeClr val="bg1"/>
                </a:solidFill>
                <a:cs typeface="B Titr" pitchFamily="2" charset="-78"/>
              </a:rPr>
              <a:t>4-حمایت از جریان وهابیت و گروه های تروریستی</a:t>
            </a:r>
            <a:br>
              <a:rPr lang="fa-IR" sz="3200" dirty="0" smtClean="0">
                <a:solidFill>
                  <a:schemeClr val="bg1"/>
                </a:solidFill>
                <a:cs typeface="B Titr" pitchFamily="2" charset="-78"/>
              </a:rPr>
            </a:br>
            <a:r>
              <a:rPr lang="fa-IR" sz="3200" dirty="0" smtClean="0">
                <a:solidFill>
                  <a:schemeClr val="bg1"/>
                </a:solidFill>
                <a:cs typeface="B Titr" pitchFamily="2" charset="-78"/>
              </a:rPr>
              <a:t> وهابی تندرو در شرق کشور</a:t>
            </a:r>
            <a:endParaRPr lang="en-US" sz="3200" dirty="0">
              <a:solidFill>
                <a:schemeClr val="bg1"/>
              </a:solidFill>
              <a:cs typeface="B Titr" pitchFamily="2" charset="-78"/>
            </a:endParaRPr>
          </a:p>
        </p:txBody>
      </p:sp>
      <p:sp>
        <p:nvSpPr>
          <p:cNvPr id="3" name="Content Placeholder 2"/>
          <p:cNvSpPr>
            <a:spLocks noGrp="1"/>
          </p:cNvSpPr>
          <p:nvPr>
            <p:ph sz="quarter" idx="1"/>
          </p:nvPr>
        </p:nvSpPr>
        <p:spPr>
          <a:xfrm>
            <a:off x="152400" y="1371600"/>
            <a:ext cx="8763000" cy="4572000"/>
          </a:xfrm>
        </p:spPr>
        <p:txBody>
          <a:bodyPr>
            <a:normAutofit/>
          </a:bodyPr>
          <a:lstStyle/>
          <a:p>
            <a:pPr lvl="0" algn="justLow" rtl="1">
              <a:lnSpc>
                <a:spcPct val="150000"/>
              </a:lnSpc>
            </a:pPr>
            <a:r>
              <a:rPr lang="fa-IR" sz="3000" dirty="0">
                <a:cs typeface="B Mitra" pitchFamily="2" charset="-78"/>
              </a:rPr>
              <a:t>حمایت از جریان وهابیت و گروه های تروریستی وهابی تندرو در شرق کشور ؛ گروه هایی مثل جیش العدل و جندالله در جنوب شرق ایران و القاعده و طالبان در عربستان، پاکستان، عراق و افغانستان و ... </a:t>
            </a:r>
            <a:r>
              <a:rPr lang="fa-IR" sz="3000" dirty="0" smtClean="0">
                <a:cs typeface="B Mitra" pitchFamily="2" charset="-78"/>
              </a:rPr>
              <a:t>؛</a:t>
            </a:r>
          </a:p>
        </p:txBody>
      </p:sp>
      <p:sp>
        <p:nvSpPr>
          <p:cNvPr id="5" name="Content Placeholder 2"/>
          <p:cNvSpPr txBox="1">
            <a:spLocks/>
          </p:cNvSpPr>
          <p:nvPr/>
        </p:nvSpPr>
        <p:spPr>
          <a:xfrm>
            <a:off x="4038600" y="3352800"/>
            <a:ext cx="49530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Low" rtl="1">
              <a:lnSpc>
                <a:spcPct val="150000"/>
              </a:lnSpc>
            </a:pPr>
            <a:r>
              <a:rPr lang="fa-IR" sz="3000" dirty="0" smtClean="0">
                <a:cs typeface="B Mitra" pitchFamily="2" charset="-78"/>
              </a:rPr>
              <a:t>اعترافات صریح عبدالمالک ریگی به داشتن ارتباط و وجود حمایت های مستقیم آمریکا در جنایت های این گروه در ایران و بیان جنایت های این گروه ها در ایران که کماکان ادامه دارد.</a:t>
            </a:r>
            <a:endParaRPr lang="en-US" sz="3000" dirty="0">
              <a:cs typeface="B Mitra"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3886200"/>
            <a:ext cx="3300233" cy="2209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947494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normAutofit/>
          </a:bodyPr>
          <a:lstStyle/>
          <a:p>
            <a:pPr algn="ctr" rtl="1"/>
            <a:r>
              <a:rPr lang="fa-IR" sz="3600" dirty="0" smtClean="0">
                <a:solidFill>
                  <a:srgbClr val="002060"/>
                </a:solidFill>
                <a:cs typeface="B Titr" pitchFamily="2" charset="-78"/>
              </a:rPr>
              <a:t>راه اندازی گروهک تروریستی جند الله توسط سیا</a:t>
            </a:r>
            <a:endParaRPr lang="en-US" sz="3600" dirty="0">
              <a:solidFill>
                <a:srgbClr val="002060"/>
              </a:solidFill>
              <a:cs typeface="B Titr" pitchFamily="2" charset="-78"/>
            </a:endParaRPr>
          </a:p>
        </p:txBody>
      </p:sp>
      <p:sp>
        <p:nvSpPr>
          <p:cNvPr id="3" name="Content Placeholder 2"/>
          <p:cNvSpPr>
            <a:spLocks noGrp="1"/>
          </p:cNvSpPr>
          <p:nvPr>
            <p:ph sz="quarter" idx="1"/>
          </p:nvPr>
        </p:nvSpPr>
        <p:spPr>
          <a:xfrm>
            <a:off x="2590800" y="1143000"/>
            <a:ext cx="6400800" cy="5638800"/>
          </a:xfrm>
        </p:spPr>
        <p:txBody>
          <a:bodyPr>
            <a:normAutofit fontScale="85000" lnSpcReduction="20000"/>
          </a:bodyPr>
          <a:lstStyle/>
          <a:p>
            <a:pPr algn="justLow" rtl="1">
              <a:lnSpc>
                <a:spcPct val="120000"/>
              </a:lnSpc>
            </a:pPr>
            <a:r>
              <a:rPr lang="ar-SA" dirty="0">
                <a:cs typeface="B Mitra" pitchFamily="2" charset="-78"/>
              </a:rPr>
              <a:t>یکی از طرح هایی که سازمان سیا از اوایل پیروزی انقلاب اسلامی به دنبال اجرای آن بود ، ایجاد اختلافات قومی و مذهبی در استان‌های مختلف ایران بود . مایکل برانت معاون ارشد سابق سازمان سیا و عضو بخش شیعه شناسی سازمان سیا ، در زمان ریاست جمهوری جورج‌بوش با اعتراف به اینکه سازمان سیا مبلغ 900 میلیون دلار برای مبارزه علیه تشیع اختصاص داده است ، </a:t>
            </a:r>
            <a:r>
              <a:rPr lang="ar-SA" dirty="0" smtClean="0">
                <a:cs typeface="B Mitra" pitchFamily="2" charset="-78"/>
              </a:rPr>
              <a:t>می‌گوید</a:t>
            </a:r>
            <a:r>
              <a:rPr lang="fa-IR" dirty="0" smtClean="0">
                <a:cs typeface="B Mitra" pitchFamily="2" charset="-78"/>
              </a:rPr>
              <a:t>:</a:t>
            </a:r>
          </a:p>
          <a:p>
            <a:pPr algn="justLow" rtl="1">
              <a:lnSpc>
                <a:spcPct val="120000"/>
              </a:lnSpc>
            </a:pPr>
            <a:r>
              <a:rPr lang="fa-IR" dirty="0" smtClean="0">
                <a:cs typeface="B Mitra" pitchFamily="2" charset="-78"/>
              </a:rPr>
              <a:t>«</a:t>
            </a:r>
            <a:r>
              <a:rPr lang="ar-SA" dirty="0" smtClean="0">
                <a:cs typeface="B Mitra" pitchFamily="2" charset="-78"/>
              </a:rPr>
              <a:t>از </a:t>
            </a:r>
            <a:r>
              <a:rPr lang="ar-SA" dirty="0">
                <a:cs typeface="B Mitra" pitchFamily="2" charset="-78"/>
              </a:rPr>
              <a:t>طرح های سازمان سیا این است افرادی که با شیعه اختلاف عقیدتی دارند را باید به طور منظم و محکم علیه شیعه سازماندهی کرد . باید درباره کافر بودن شیعه نوشت . باید افراد کم سواد و بی‌سواد را جمع کرد و آنها را تقویت نمود تا وقتی تعداد آنها ـ که ستون پنجم ما هستند ـ به اندازه مناسب رسید ، علیه شیعه مبارزه مسلحانه آغاز شود . باید چهره تشیع ممسوخ شود تا نزد عوام غیر مقبول باشند و در میان عامه مورد نفرت قرار گیرند </a:t>
            </a:r>
            <a:r>
              <a:rPr lang="ar-SA" dirty="0" smtClean="0">
                <a:cs typeface="B Mitra" pitchFamily="2" charset="-78"/>
              </a:rPr>
              <a:t>»</a:t>
            </a:r>
            <a:r>
              <a:rPr lang="fa-IR" dirty="0" smtClean="0">
                <a:cs typeface="B Mitra" pitchFamily="2" charset="-78"/>
              </a:rPr>
              <a:t>. </a:t>
            </a:r>
            <a:r>
              <a:rPr lang="ar-SA" dirty="0">
                <a:cs typeface="B Mitra" pitchFamily="2" charset="-78"/>
              </a:rPr>
              <a:t> </a:t>
            </a:r>
            <a:endParaRPr lang="fa-IR" dirty="0" smtClean="0">
              <a:cs typeface="B Mitra" pitchFamily="2" charset="-78"/>
            </a:endParaRPr>
          </a:p>
          <a:p>
            <a:pPr algn="justLow" rtl="1">
              <a:lnSpc>
                <a:spcPct val="120000"/>
              </a:lnSpc>
            </a:pPr>
            <a:r>
              <a:rPr lang="ar-SA" dirty="0" smtClean="0">
                <a:cs typeface="B Mitra" pitchFamily="2" charset="-78"/>
              </a:rPr>
              <a:t>سازمان </a:t>
            </a:r>
            <a:r>
              <a:rPr lang="ar-SA" dirty="0">
                <a:cs typeface="B Mitra" pitchFamily="2" charset="-78"/>
              </a:rPr>
              <a:t>سیا در منطقه بلوچستان </a:t>
            </a:r>
            <a:r>
              <a:rPr lang="ar-SA" dirty="0" smtClean="0">
                <a:cs typeface="B Mitra" pitchFamily="2" charset="-78"/>
              </a:rPr>
              <a:t>ایران، </a:t>
            </a:r>
            <a:r>
              <a:rPr lang="ar-SA" dirty="0">
                <a:cs typeface="B Mitra" pitchFamily="2" charset="-78"/>
              </a:rPr>
              <a:t>اقدامات مختلفی را پیگیری می کرد که یکی از آنها راه اندازی یک گروه تروریستی با عنوان جندالله به رهبری یکی از اشرار منطقه به نام عبدالمالک </a:t>
            </a:r>
            <a:r>
              <a:rPr lang="ar-SA" dirty="0" smtClean="0">
                <a:cs typeface="B Mitra" pitchFamily="2" charset="-78"/>
              </a:rPr>
              <a:t>ریگی، </a:t>
            </a:r>
            <a:r>
              <a:rPr lang="ar-SA" dirty="0">
                <a:cs typeface="B Mitra" pitchFamily="2" charset="-78"/>
              </a:rPr>
              <a:t>بود</a:t>
            </a:r>
            <a:r>
              <a:rPr lang="en-US" dirty="0">
                <a:cs typeface="B Mitra" pitchFamily="2" charset="-78"/>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1600200"/>
            <a:ext cx="2438400" cy="415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647253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838200"/>
            <a:ext cx="8991600" cy="5943600"/>
          </a:xfrm>
        </p:spPr>
        <p:txBody>
          <a:bodyPr>
            <a:noAutofit/>
          </a:bodyPr>
          <a:lstStyle/>
          <a:p>
            <a:pPr algn="justLow" rtl="1"/>
            <a:r>
              <a:rPr lang="fa-IR" sz="2400" dirty="0" smtClean="0">
                <a:cs typeface="B Mitra" pitchFamily="2" charset="-78"/>
              </a:rPr>
              <a:t>«</a:t>
            </a:r>
            <a:r>
              <a:rPr lang="ar-SA" sz="2400" dirty="0" smtClean="0">
                <a:cs typeface="B Mitra" pitchFamily="2" charset="-78"/>
              </a:rPr>
              <a:t>عبدالمالک </a:t>
            </a:r>
            <a:r>
              <a:rPr lang="ar-SA" sz="2400" dirty="0">
                <a:cs typeface="B Mitra" pitchFamily="2" charset="-78"/>
              </a:rPr>
              <a:t>ریگی طی دو سفر به انگلستان، آموزش های تروریستی دیده و همواره یک کارشناس انگلیسی به او مشاوره می‌دهد</a:t>
            </a:r>
            <a:r>
              <a:rPr lang="ar-SA" sz="2400" dirty="0" smtClean="0">
                <a:cs typeface="B Mitra" pitchFamily="2" charset="-78"/>
              </a:rPr>
              <a:t>.»</a:t>
            </a:r>
            <a:endParaRPr lang="en-US" sz="2400" dirty="0">
              <a:cs typeface="B Mitra" pitchFamily="2" charset="-78"/>
            </a:endParaRPr>
          </a:p>
          <a:p>
            <a:pPr algn="justLow" rtl="1"/>
            <a:r>
              <a:rPr lang="ar-SA" sz="2400" dirty="0">
                <a:cs typeface="B Mitra" pitchFamily="2" charset="-78"/>
              </a:rPr>
              <a:t>گروهک تروریستی موسوم به جندالله، از سال 2005 میلادی مستقیماً از سوی مقامات آمریکایی تشویق، هدایت و راهنمایی می‌شده تا یک سری حملات چریکی مرگبار در داخل ایران انجام دهد. عبدالحمید ریگی برادر سرکرده این گروهک تروریستی نیز در جمع ریش سفیدان قبایل بلوچ تصریح کرده بود که برادرش مجری سیاست‌های آمریکا در منطقه است و طی چند نشستی که از سال 1385 به بعد با آمریکایی ها به خصوص در سفارت آمریکا در اسلام آباد داشته، مقادیر زیادی دلار ( در اولین نشست 100 هزار دلار ) و تجهیزات ماهواره ای و مخابراتی از جمله موبایل های ماهواره ای دریافت و نقشه های عملیات علیه ایران را با آنان هماهنگ کرده است. وی افزود: مالک از سال 2005 به بعد چندین نشست محرمانه </a:t>
            </a:r>
            <a:r>
              <a:rPr lang="ar-SA" sz="2400" dirty="0" smtClean="0">
                <a:cs typeface="B Mitra" pitchFamily="2" charset="-78"/>
              </a:rPr>
              <a:t>با</a:t>
            </a:r>
            <a:r>
              <a:rPr lang="en-US" sz="2400" dirty="0" smtClean="0">
                <a:cs typeface="B Mitra" pitchFamily="2" charset="-78"/>
              </a:rPr>
              <a:t> </a:t>
            </a:r>
            <a:r>
              <a:rPr lang="ar-SA" sz="2400" dirty="0" smtClean="0">
                <a:cs typeface="B Mitra" pitchFamily="2" charset="-78"/>
              </a:rPr>
              <a:t>اف.بی.آی </a:t>
            </a:r>
            <a:r>
              <a:rPr lang="ar-SA" sz="2400" dirty="0">
                <a:cs typeface="B Mitra" pitchFamily="2" charset="-78"/>
              </a:rPr>
              <a:t>و مأموران سیا در کراچی و اسلام آباد برگزار کرده بود و در قبال دریافت مبالغ فراوانی دلار و پایگاه ، قول آموزش دو تا سه هزار نفر برای عملیات تروریستی را به آنها داده بود . قبلاً نیز شبکه تلویزیونی ای.بی.سی آمریکا طی گزارشی صریحاً از کمک های گسترده آمریکا به این گروهک برای عملیات تروریستی در ایران پرده برداشته بود</a:t>
            </a:r>
            <a:r>
              <a:rPr lang="ar-SA" sz="2400" dirty="0" smtClean="0">
                <a:cs typeface="B Mitra" pitchFamily="2" charset="-78"/>
              </a:rPr>
              <a:t>.</a:t>
            </a:r>
            <a:endParaRPr lang="fa-IR" sz="2400" dirty="0" smtClean="0">
              <a:cs typeface="B Mitra" pitchFamily="2" charset="-78"/>
            </a:endParaRPr>
          </a:p>
          <a:p>
            <a:pPr algn="justLow" rtl="1"/>
            <a:endParaRPr lang="en-US" sz="2400" dirty="0">
              <a:cs typeface="B Mitra" pitchFamily="2" charset="-78"/>
            </a:endParaRPr>
          </a:p>
        </p:txBody>
      </p:sp>
    </p:spTree>
    <p:extLst>
      <p:ext uri="{BB962C8B-B14F-4D97-AF65-F5344CB8AC3E}">
        <p14:creationId xmlns:p14="http://schemas.microsoft.com/office/powerpoint/2010/main" xmlns="" val="1478585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81001"/>
            <a:ext cx="8839200" cy="5786199"/>
          </a:xfrm>
          <a:prstGeom prst="rect">
            <a:avLst/>
          </a:prstGeom>
        </p:spPr>
        <p:txBody>
          <a:bodyPr wrap="square">
            <a:spAutoFit/>
          </a:bodyPr>
          <a:lstStyle/>
          <a:p>
            <a:pPr marL="274320" indent="-274320" algn="justLow" rtl="1">
              <a:spcBef>
                <a:spcPts val="580"/>
              </a:spcBef>
              <a:buClr>
                <a:schemeClr val="accent1"/>
              </a:buClr>
              <a:buSzPct val="85000"/>
              <a:buFont typeface="Wingdings 2"/>
              <a:buChar char=""/>
            </a:pPr>
            <a:r>
              <a:rPr lang="ar-SA" sz="2400" dirty="0" smtClean="0">
                <a:cs typeface="B Mitra" pitchFamily="2" charset="-78"/>
              </a:rPr>
              <a:t>در تاریخ 25 فوریه 2007 ( 6 اسفند 1385 ) روزنامه دیلی تلگراف چاپ لندن نیز فاش کرد که آمریکا برای افزایش فشارها بر ایران، مخفیانه به گروه های جدایی طلب قومی در ایران کمک مالی می کند. به گفته یک مقام بلند پایه پیشین سیا در واشنگتن ، آمریکا در این راه از اقداماتی که گروه های جدایی طلب در جنوب شرقی ایران انجام می‌دادند، حمایت کرده است . فرد بورتن ، مأمور سابق ضد تروریسم وزارت خارجه آمریکا هم چند روز بعد ، این گزارش دیلی تلگراف را تأیید کرد و با اشاره به ناآرامی های آن موقع در مناطق مرزی ایران گفت : حملات جدید در داخل ایران ، در چارچوب تلاش های آمریکا و عربستان برای حمایت و آموزش اقلیت های قومی برای بی ثبات سازی رژیم ایران است.</a:t>
            </a:r>
            <a:endParaRPr lang="fa-IR" sz="2400" dirty="0" smtClean="0">
              <a:cs typeface="B Mitra" pitchFamily="2" charset="-78"/>
            </a:endParaRPr>
          </a:p>
          <a:p>
            <a:pPr marL="274320" indent="-274320" algn="justLow" rtl="1">
              <a:spcBef>
                <a:spcPts val="580"/>
              </a:spcBef>
              <a:buClr>
                <a:schemeClr val="accent1"/>
              </a:buClr>
              <a:buSzPct val="85000"/>
              <a:buFont typeface="Wingdings 2"/>
              <a:buChar char=""/>
            </a:pPr>
            <a:r>
              <a:rPr lang="fa-IR" sz="2400" dirty="0" smtClean="0">
                <a:cs typeface="B Mitra" pitchFamily="2" charset="-78"/>
              </a:rPr>
              <a:t> </a:t>
            </a:r>
            <a:r>
              <a:rPr lang="ar-SA" sz="2400" dirty="0" smtClean="0">
                <a:cs typeface="B Mitra" pitchFamily="2" charset="-78"/>
              </a:rPr>
              <a:t>مقامات آمریکایی نه تنها حاضر نبودند عبدالمالک ریگی و همدستانش را تروریست بنامند ، بلکه برعکس ، آنها را افرادی مبارز می‌خواندند ! دیک چنی معاون رئیس جمهور سابق آمریکا ، در مصاحبه ای که اواخر ماه فوریه 2007 انجام داد ، برای توصیف گروه جندالله از تعبیر «جنگجویان پارتیزان» استفاده کرد . او اقرار کرد دولت آمریکا هنوز هم جندالله را در لیست سازمان های تروریستی خود قرار نداده است .</a:t>
            </a:r>
            <a:endParaRPr lang="fa-IR" sz="2400" dirty="0" smtClean="0">
              <a:cs typeface="B Mitra" pitchFamily="2" charset="-78"/>
            </a:endParaRPr>
          </a:p>
          <a:p>
            <a:pPr marL="274320" indent="-274320" algn="justLow" rtl="1">
              <a:spcBef>
                <a:spcPts val="580"/>
              </a:spcBef>
              <a:buClr>
                <a:schemeClr val="accent1"/>
              </a:buClr>
              <a:buSzPct val="85000"/>
              <a:buFont typeface="Wingdings 2"/>
              <a:buChar char=""/>
            </a:pPr>
            <a:r>
              <a:rPr lang="ar-SA" sz="2400" dirty="0" smtClean="0">
                <a:cs typeface="B Mitra" pitchFamily="2" charset="-78"/>
              </a:rPr>
              <a:t>روزنامه انگلیسی گاردین فاش کرد که آمریکا در سال 2007 ( 1386 ) مبلغ 400 میلیون دلار به گروه عبدالمالک ریگی کمک مالی کرده است .</a:t>
            </a:r>
            <a:endParaRPr lang="en-US" sz="2400" dirty="0">
              <a:cs typeface="B Mitra"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sharpenSoften amount="-59000"/>
                    </a14:imgEffect>
                    <a14:imgEffect>
                      <a14:brightnessContrast bright="70000"/>
                    </a14:imgEffect>
                  </a14:imgLayer>
                </a14:imgProps>
              </a:ext>
              <a:ext uri="{28A0092B-C50C-407E-A947-70E740481C1C}">
                <a14:useLocalDpi xmlns:a14="http://schemas.microsoft.com/office/drawing/2010/main" xmlns="" val="0"/>
              </a:ext>
            </a:extLst>
          </a:blip>
          <a:srcRect l="24248" t="11112" r="34166" b="36665"/>
          <a:stretch/>
        </p:blipFill>
        <p:spPr>
          <a:xfrm>
            <a:off x="838200" y="76200"/>
            <a:ext cx="6067961" cy="5715000"/>
          </a:xfrm>
          <a:prstGeom prst="rect">
            <a:avLst/>
          </a:prstGeom>
          <a:solidFill>
            <a:schemeClr val="accent1"/>
          </a:solidFill>
          <a:effectLst>
            <a:softEdge rad="127000"/>
          </a:effectLst>
        </p:spPr>
      </p:pic>
      <p:sp>
        <p:nvSpPr>
          <p:cNvPr id="6" name="Content Placeholder 2"/>
          <p:cNvSpPr>
            <a:spLocks noGrp="1"/>
          </p:cNvSpPr>
          <p:nvPr>
            <p:ph sz="quarter" idx="1"/>
          </p:nvPr>
        </p:nvSpPr>
        <p:spPr>
          <a:xfrm>
            <a:off x="533400" y="1112837"/>
            <a:ext cx="8229600" cy="4525963"/>
          </a:xfrm>
        </p:spPr>
        <p:txBody>
          <a:bodyPr>
            <a:normAutofit/>
          </a:bodyPr>
          <a:lstStyle/>
          <a:p>
            <a:pPr algn="justLow" rtl="1">
              <a:lnSpc>
                <a:spcPct val="150000"/>
              </a:lnSpc>
              <a:buNone/>
            </a:pPr>
            <a:r>
              <a:rPr lang="fa-IR" sz="4000" dirty="0" smtClean="0">
                <a:solidFill>
                  <a:srgbClr val="C00000"/>
                </a:solidFill>
                <a:cs typeface="B Titr" pitchFamily="2" charset="-78"/>
              </a:rPr>
              <a:t>آیا آمریکا آدم شده است؟</a:t>
            </a:r>
          </a:p>
          <a:p>
            <a:pPr algn="justLow" rtl="1">
              <a:lnSpc>
                <a:spcPct val="150000"/>
              </a:lnSpc>
              <a:buNone/>
            </a:pPr>
            <a:r>
              <a:rPr lang="fa-IR" sz="4000" dirty="0" smtClean="0">
                <a:solidFill>
                  <a:srgbClr val="C00000"/>
                </a:solidFill>
                <a:cs typeface="B Titr" pitchFamily="2" charset="-78"/>
              </a:rPr>
              <a:t> آیا واقعاً طالب صلح با ملت ایران است؟</a:t>
            </a:r>
          </a:p>
          <a:p>
            <a:pPr algn="justLow" rtl="1">
              <a:lnSpc>
                <a:spcPct val="150000"/>
              </a:lnSpc>
              <a:buNone/>
            </a:pPr>
            <a:r>
              <a:rPr lang="fa-IR" sz="4000" dirty="0" smtClean="0">
                <a:solidFill>
                  <a:srgbClr val="C00000"/>
                </a:solidFill>
                <a:cs typeface="B Titr" pitchFamily="2" charset="-78"/>
              </a:rPr>
              <a:t> آیا دشمنی ها فقط مربوط به گذشته است و امروز شرایط آمریکا فرق کرده است؟</a:t>
            </a:r>
            <a:endParaRPr lang="en-US" sz="4000" dirty="0">
              <a:solidFill>
                <a:srgbClr val="C00000"/>
              </a:solidFill>
              <a:cs typeface="B Titr"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dirty="0">
                <a:solidFill>
                  <a:srgbClr val="002060"/>
                </a:solidFill>
                <a:cs typeface="B Titr" pitchFamily="2" charset="-78"/>
              </a:rPr>
              <a:t>دیدار ژنرال آمریکایی با ریگی در اسلام آباد</a:t>
            </a:r>
            <a:endParaRPr lang="en-US" dirty="0">
              <a:solidFill>
                <a:srgbClr val="002060"/>
              </a:solidFill>
              <a:cs typeface="B Titr" pitchFamily="2" charset="-78"/>
            </a:endParaRPr>
          </a:p>
        </p:txBody>
      </p:sp>
      <p:sp>
        <p:nvSpPr>
          <p:cNvPr id="3" name="Content Placeholder 2"/>
          <p:cNvSpPr>
            <a:spLocks noGrp="1"/>
          </p:cNvSpPr>
          <p:nvPr>
            <p:ph sz="quarter" idx="1"/>
          </p:nvPr>
        </p:nvSpPr>
        <p:spPr>
          <a:xfrm>
            <a:off x="152400" y="1447800"/>
            <a:ext cx="8839200" cy="4525963"/>
          </a:xfrm>
        </p:spPr>
        <p:txBody>
          <a:bodyPr>
            <a:noAutofit/>
          </a:bodyPr>
          <a:lstStyle/>
          <a:p>
            <a:pPr algn="justLow" rtl="1"/>
            <a:r>
              <a:rPr lang="fa-IR" sz="2200" dirty="0" smtClean="0">
                <a:cs typeface="B Mitra" pitchFamily="2" charset="-78"/>
              </a:rPr>
              <a:t>«</a:t>
            </a:r>
            <a:r>
              <a:rPr lang="ar-SA" sz="2200" dirty="0" smtClean="0">
                <a:cs typeface="B Mitra" pitchFamily="2" charset="-78"/>
              </a:rPr>
              <a:t>عبدالحمید </a:t>
            </a:r>
            <a:r>
              <a:rPr lang="ar-SA" sz="2200" dirty="0">
                <a:cs typeface="B Mitra" pitchFamily="2" charset="-78"/>
              </a:rPr>
              <a:t>ریگی برادر </a:t>
            </a:r>
            <a:r>
              <a:rPr lang="ar-SA" sz="2200" dirty="0" smtClean="0">
                <a:cs typeface="B Mitra" pitchFamily="2" charset="-78"/>
              </a:rPr>
              <a:t>عبدالمالک، </a:t>
            </a:r>
            <a:r>
              <a:rPr lang="ar-SA" sz="2200" dirty="0">
                <a:cs typeface="B Mitra" pitchFamily="2" charset="-78"/>
              </a:rPr>
              <a:t>در مصاحبه ای با شبکه تلویزیونی الجزیره گفته </a:t>
            </a:r>
            <a:r>
              <a:rPr lang="ar-SA" sz="2200" dirty="0" smtClean="0">
                <a:cs typeface="B Mitra" pitchFamily="2" charset="-78"/>
              </a:rPr>
              <a:t>بود: </a:t>
            </a:r>
            <a:r>
              <a:rPr lang="ar-SA" sz="2200" dirty="0">
                <a:cs typeface="B Mitra" pitchFamily="2" charset="-78"/>
              </a:rPr>
              <a:t>یک ژنرال آمریکایی در سال 2004 (1383) برای ملاقات با ریگی به اسلام آباد </a:t>
            </a:r>
            <a:r>
              <a:rPr lang="ar-SA" sz="2200" dirty="0" smtClean="0">
                <a:cs typeface="B Mitra" pitchFamily="2" charset="-78"/>
              </a:rPr>
              <a:t>آمد. </a:t>
            </a:r>
            <a:r>
              <a:rPr lang="ar-SA" sz="2200" dirty="0">
                <a:cs typeface="B Mitra" pitchFamily="2" charset="-78"/>
              </a:rPr>
              <a:t>این ژنرال آمریکایی به وی گفت که عملیات خود را فراتر از مرز سیستان و بلوچستان و حتی به تهران گسترش </a:t>
            </a:r>
            <a:r>
              <a:rPr lang="ar-SA" sz="2200" dirty="0" smtClean="0">
                <a:cs typeface="B Mitra" pitchFamily="2" charset="-78"/>
              </a:rPr>
              <a:t>دهد. </a:t>
            </a:r>
            <a:r>
              <a:rPr lang="ar-SA" sz="2200" dirty="0">
                <a:cs typeface="B Mitra" pitchFamily="2" charset="-78"/>
              </a:rPr>
              <a:t>مالک در پاسخ به این ژنرال گفت: اگر شما به من پول و تجهیزات کافی </a:t>
            </a:r>
            <a:r>
              <a:rPr lang="ar-SA" sz="2200" dirty="0" smtClean="0">
                <a:cs typeface="B Mitra" pitchFamily="2" charset="-78"/>
              </a:rPr>
              <a:t>بدهید، </a:t>
            </a:r>
            <a:r>
              <a:rPr lang="ar-SA" sz="2200" dirty="0">
                <a:cs typeface="B Mitra" pitchFamily="2" charset="-78"/>
              </a:rPr>
              <a:t>ما می توانیم این عملیات را انجام </a:t>
            </a:r>
            <a:r>
              <a:rPr lang="ar-SA" sz="2200" dirty="0" smtClean="0">
                <a:cs typeface="B Mitra" pitchFamily="2" charset="-78"/>
              </a:rPr>
              <a:t>دهیم »</a:t>
            </a:r>
            <a:r>
              <a:rPr lang="fa-IR" sz="2200" dirty="0" smtClean="0">
                <a:cs typeface="B Mitra" pitchFamily="2" charset="-78"/>
              </a:rPr>
              <a:t>.</a:t>
            </a:r>
            <a:endParaRPr lang="en-US" sz="2200" dirty="0">
              <a:cs typeface="B Mitra" pitchFamily="2" charset="-78"/>
            </a:endParaRPr>
          </a:p>
          <a:p>
            <a:pPr algn="justLow" rtl="1"/>
            <a:r>
              <a:rPr lang="ar-SA" sz="2200" dirty="0">
                <a:cs typeface="B Mitra" pitchFamily="2" charset="-78"/>
              </a:rPr>
              <a:t>عبدالحمید اضافه </a:t>
            </a:r>
            <a:r>
              <a:rPr lang="ar-SA" sz="2200" dirty="0" smtClean="0">
                <a:cs typeface="B Mitra" pitchFamily="2" charset="-78"/>
              </a:rPr>
              <a:t>کرد: </a:t>
            </a:r>
            <a:r>
              <a:rPr lang="ar-SA" sz="2200" dirty="0">
                <a:cs typeface="B Mitra" pitchFamily="2" charset="-78"/>
              </a:rPr>
              <a:t>از سال 2005 (1384) به این طرف، عبدالمالک چندین نشست محرمانه با مأمورین اف.بی.آی و سازمان سیا در کراچی و اسلام آباد برگزار کرده </a:t>
            </a:r>
            <a:r>
              <a:rPr lang="ar-SA" sz="2200" dirty="0" smtClean="0">
                <a:cs typeface="B Mitra" pitchFamily="2" charset="-78"/>
              </a:rPr>
              <a:t>بود. </a:t>
            </a:r>
            <a:r>
              <a:rPr lang="ar-SA" sz="2200" dirty="0">
                <a:cs typeface="B Mitra" pitchFamily="2" charset="-78"/>
              </a:rPr>
              <a:t>طی یکی از این دیدارها در اسلام </a:t>
            </a:r>
            <a:r>
              <a:rPr lang="ar-SA" sz="2200" dirty="0" smtClean="0">
                <a:cs typeface="B Mitra" pitchFamily="2" charset="-78"/>
              </a:rPr>
              <a:t>آباد، </a:t>
            </a:r>
            <a:r>
              <a:rPr lang="ar-SA" sz="2200" dirty="0">
                <a:cs typeface="B Mitra" pitchFamily="2" charset="-78"/>
              </a:rPr>
              <a:t>دو مأمور زن آمریکایی با وی درباره این که این گروه ، چند نفر می تواند برای آموزش جمع آوری </a:t>
            </a:r>
            <a:r>
              <a:rPr lang="ar-SA" sz="2200" dirty="0" smtClean="0">
                <a:cs typeface="B Mitra" pitchFamily="2" charset="-78"/>
              </a:rPr>
              <a:t>کند، </a:t>
            </a:r>
            <a:r>
              <a:rPr lang="ar-SA" sz="2200" dirty="0">
                <a:cs typeface="B Mitra" pitchFamily="2" charset="-78"/>
              </a:rPr>
              <a:t>صحبت کرده </a:t>
            </a:r>
            <a:r>
              <a:rPr lang="ar-SA" sz="2200" dirty="0" smtClean="0">
                <a:cs typeface="B Mitra" pitchFamily="2" charset="-78"/>
              </a:rPr>
              <a:t>بودند. </a:t>
            </a:r>
            <a:r>
              <a:rPr lang="ar-SA" sz="2200" dirty="0">
                <a:cs typeface="B Mitra" pitchFamily="2" charset="-78"/>
              </a:rPr>
              <a:t>همچنین آمریکایی ها گفته بودند که تسلیحات ، پایگاه های امن و آموزش دهنده های حرفه ای را می توانند در اختیار گروه قرار </a:t>
            </a:r>
            <a:r>
              <a:rPr lang="ar-SA" sz="2200" dirty="0" smtClean="0">
                <a:cs typeface="B Mitra" pitchFamily="2" charset="-78"/>
              </a:rPr>
              <a:t>بدهند.</a:t>
            </a:r>
            <a:endParaRPr lang="en-US" sz="2200" dirty="0">
              <a:cs typeface="B Mitra" pitchFamily="2" charset="-78"/>
            </a:endParaRPr>
          </a:p>
          <a:p>
            <a:pPr algn="justLow" rtl="1"/>
            <a:r>
              <a:rPr lang="ar-SA" sz="2200" dirty="0">
                <a:cs typeface="B Mitra" pitchFamily="2" charset="-78"/>
              </a:rPr>
              <a:t>پس از ملاقات های ریگی با مأمورین </a:t>
            </a:r>
            <a:r>
              <a:rPr lang="ar-SA" sz="2200" dirty="0" smtClean="0">
                <a:cs typeface="B Mitra" pitchFamily="2" charset="-78"/>
              </a:rPr>
              <a:t>سیا، </a:t>
            </a:r>
            <a:r>
              <a:rPr lang="ar-SA" sz="2200" dirty="0">
                <a:cs typeface="B Mitra" pitchFamily="2" charset="-78"/>
              </a:rPr>
              <a:t>این گروه تروریستی اقدامات جنایتکارانه گوناگونی را انجام دادند از جمله در یک حادثه بمب گذاری در زاهدان در بهمن 85 ، یازده نفر از کارکنان سپاه پاسداران شهید و 31 نفر دیگر زخمی </a:t>
            </a:r>
            <a:r>
              <a:rPr lang="ar-SA" sz="2200" dirty="0" smtClean="0">
                <a:cs typeface="B Mitra" pitchFamily="2" charset="-78"/>
              </a:rPr>
              <a:t>شدند. </a:t>
            </a:r>
            <a:r>
              <a:rPr lang="ar-SA" sz="2200" dirty="0">
                <a:cs typeface="B Mitra" pitchFamily="2" charset="-78"/>
              </a:rPr>
              <a:t>مقامات ارشد امنیتی و انتظامی در سیستان و بلوچستان اظهار داشتند که مهمات استفاده شده در عملیات تروریستی </a:t>
            </a:r>
            <a:r>
              <a:rPr lang="ar-SA" sz="2200" dirty="0" smtClean="0">
                <a:cs typeface="B Mitra" pitchFamily="2" charset="-78"/>
              </a:rPr>
              <a:t>مذکور، </a:t>
            </a:r>
            <a:r>
              <a:rPr lang="ar-SA" sz="2200" dirty="0">
                <a:cs typeface="B Mitra" pitchFamily="2" charset="-78"/>
              </a:rPr>
              <a:t>آمریکایی بوده و همچنین اعترافات تروریست‌های دستگیر شده وابسته به گروهک جندالله نشان می داد که آنان آموزش خرابکاری را در داخل خاک پاکستان و زیر نظر سرویس های جاسوسی آمریکا و انگلیس دیده </a:t>
            </a:r>
            <a:r>
              <a:rPr lang="ar-SA" sz="2200" dirty="0" smtClean="0">
                <a:cs typeface="B Mitra" pitchFamily="2" charset="-78"/>
              </a:rPr>
              <a:t>بودند</a:t>
            </a:r>
            <a:r>
              <a:rPr lang="fa-IR" sz="2200" dirty="0" smtClean="0">
                <a:cs typeface="B Mitra" pitchFamily="2" charset="-78"/>
              </a:rPr>
              <a:t>.</a:t>
            </a:r>
            <a:endParaRPr lang="en-US" sz="2200" dirty="0">
              <a:cs typeface="B Mitra" pitchFamily="2" charset="-78"/>
            </a:endParaRPr>
          </a:p>
          <a:p>
            <a:pPr algn="justLow" rtl="1"/>
            <a:endParaRPr lang="en-US" sz="2200" dirty="0">
              <a:cs typeface="B Mitra" pitchFamily="2" charset="-78"/>
            </a:endParaRPr>
          </a:p>
        </p:txBody>
      </p:sp>
    </p:spTree>
    <p:extLst>
      <p:ext uri="{BB962C8B-B14F-4D97-AF65-F5344CB8AC3E}">
        <p14:creationId xmlns:p14="http://schemas.microsoft.com/office/powerpoint/2010/main" xmlns="" val="33865739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normAutofit/>
          </a:bodyPr>
          <a:lstStyle/>
          <a:p>
            <a:pPr algn="ctr" rtl="1"/>
            <a:r>
              <a:rPr lang="fa-IR" sz="3200" dirty="0" smtClean="0">
                <a:solidFill>
                  <a:srgbClr val="0070C0"/>
                </a:solidFill>
                <a:cs typeface="B Titr" pitchFamily="2" charset="-78"/>
              </a:rPr>
              <a:t>ریگی از حمایت های سیا پرده بر می دارد</a:t>
            </a:r>
            <a:endParaRPr lang="en-US" sz="3200" dirty="0">
              <a:solidFill>
                <a:srgbClr val="0070C0"/>
              </a:solidFill>
              <a:cs typeface="B Titr" pitchFamily="2" charset="-78"/>
            </a:endParaRPr>
          </a:p>
        </p:txBody>
      </p:sp>
      <p:sp>
        <p:nvSpPr>
          <p:cNvPr id="9" name="Content Placeholder 2"/>
          <p:cNvSpPr txBox="1">
            <a:spLocks/>
          </p:cNvSpPr>
          <p:nvPr/>
        </p:nvSpPr>
        <p:spPr>
          <a:xfrm>
            <a:off x="0" y="977775"/>
            <a:ext cx="9144000" cy="5410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Low" rtl="1"/>
            <a:r>
              <a:rPr lang="ar-SA" sz="2500" dirty="0" smtClean="0">
                <a:cs typeface="B Mitra" pitchFamily="2" charset="-78"/>
              </a:rPr>
              <a:t>عبدالمالک ریگی در اعترافاتی که از شبکه پرس.تی.وی پخش شد ، اظهار داشت که در اسفند سال 1387 برخی مقامات سازمان سیا با نماینده عبدالمالک که به دوبی اعزام شده بود ، ملاقات کرده و به او گفته بودند سازمان سیا آماده است تا هر نوع کمکی به آنها بکند . وی در ادامه گفت که طرف های آمریکایی در دوبی گفته بودند سیا برنامه ای در دست دارد تا تمام سازمان هایی را که مخالف نظام جمهوری اسلامی هستند و پتانسیل و قدرت جنگ را دارند ، مورد حمایت قرار دهد</a:t>
            </a:r>
            <a:r>
              <a:rPr lang="fa-IR" sz="2500" dirty="0" smtClean="0">
                <a:cs typeface="B Mitra" pitchFamily="2" charset="-78"/>
              </a:rPr>
              <a:t>.</a:t>
            </a:r>
          </a:p>
          <a:p>
            <a:pPr algn="justLow" rtl="1"/>
            <a:r>
              <a:rPr lang="ar-SA" sz="2500" dirty="0" smtClean="0">
                <a:cs typeface="B Mitra" pitchFamily="2" charset="-78"/>
              </a:rPr>
              <a:t>روزنامه نیویورک تایمز نیز در تاریخ 8 اسفند 1388 در گزارشی به نفاق و دوروئی دولت اوباما در برخورد با ایران اشاره کرده و نوش</a:t>
            </a:r>
            <a:r>
              <a:rPr lang="fa-IR" sz="2500" dirty="0" smtClean="0">
                <a:cs typeface="B Mitra" pitchFamily="2" charset="-78"/>
              </a:rPr>
              <a:t>ت:</a:t>
            </a:r>
          </a:p>
          <a:p>
            <a:pPr algn="justLow" rtl="1"/>
            <a:r>
              <a:rPr lang="fa-IR" sz="2500" dirty="0" smtClean="0">
                <a:cs typeface="B Mitra" pitchFamily="2" charset="-78"/>
              </a:rPr>
              <a:t>«</a:t>
            </a:r>
            <a:r>
              <a:rPr lang="ar-SA" sz="2500" dirty="0" smtClean="0">
                <a:cs typeface="B Mitra" pitchFamily="2" charset="-78"/>
              </a:rPr>
              <a:t>ریگی گفته است که افسران اطلاعاتی آمریکا حوالی 17 مارس 2009 ، ادوات نظامی ، سلاح و تفنگ برای جنگجویان او فراهم کرده اند . زمانی را که ریگی اعلام می کند جالب است زیرا اگر درست باشد به معنای این است که دولت پرزیدنت اوباما در همان هفته ای که از طریق نوار ویدئویی ، نوروز و سال جدید پارسی را به مردم ایران تبریک می گفته ، به شبه نظامیان جندالله و ناآرامی طلبان قومی ایران سلاح داده است</a:t>
            </a:r>
            <a:r>
              <a:rPr lang="fa-IR" sz="2500" dirty="0" smtClean="0">
                <a:cs typeface="B Mitra" pitchFamily="2" charset="-78"/>
              </a:rPr>
              <a:t>».</a:t>
            </a:r>
            <a:endParaRPr lang="en-US" sz="2500" dirty="0" smtClean="0">
              <a:cs typeface="B Mitra" pitchFamily="2" charset="-78"/>
            </a:endParaRPr>
          </a:p>
          <a:p>
            <a:pPr algn="justLow" rtl="1"/>
            <a:r>
              <a:rPr lang="ar-SA" sz="2500" dirty="0" smtClean="0">
                <a:cs typeface="B Mitra" pitchFamily="2" charset="-78"/>
              </a:rPr>
              <a:t>محمد ظاهر بلوچ که به عنوان جانشین وی انتخاب شد ، طی سخنانی با اشاره به سفر هیلاری کلینتون وزیر خارجه آمریکا به پاکستان در اسفند 1388 ، گفت</a:t>
            </a:r>
            <a:r>
              <a:rPr lang="fa-IR" sz="2500" dirty="0" smtClean="0">
                <a:cs typeface="B Mitra" pitchFamily="2" charset="-78"/>
              </a:rPr>
              <a:t>:</a:t>
            </a:r>
          </a:p>
          <a:p>
            <a:pPr algn="justLow" rtl="1">
              <a:buNone/>
            </a:pPr>
            <a:endParaRPr lang="en-US" sz="2500" dirty="0">
              <a:cs typeface="B Mitra" pitchFamily="2" charset="-78"/>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8200" y="152400"/>
            <a:ext cx="685800" cy="685800"/>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96200" y="152400"/>
            <a:ext cx="685800" cy="685800"/>
          </a:xfrm>
          <a:prstGeom prst="rect">
            <a:avLst/>
          </a:prstGeom>
        </p:spPr>
      </p:pic>
    </p:spTree>
    <p:extLst>
      <p:ext uri="{BB962C8B-B14F-4D97-AF65-F5344CB8AC3E}">
        <p14:creationId xmlns:p14="http://schemas.microsoft.com/office/powerpoint/2010/main" xmlns="" val="1112179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0"/>
            <a:ext cx="8610600" cy="6093976"/>
          </a:xfrm>
          <a:prstGeom prst="rect">
            <a:avLst/>
          </a:prstGeom>
        </p:spPr>
        <p:txBody>
          <a:bodyPr wrap="square">
            <a:spAutoFit/>
          </a:bodyPr>
          <a:lstStyle/>
          <a:p>
            <a:pPr algn="justLow" rtl="1"/>
            <a:r>
              <a:rPr lang="ar-SA" sz="2600" dirty="0" smtClean="0">
                <a:cs typeface="B Mitra" pitchFamily="2" charset="-78"/>
              </a:rPr>
              <a:t>هیلاری کلینتون در این سفر قول داد که 400 میلیون دلار بابت هزینه ها و حقوق نیروها ، به این گروه کمک کند</a:t>
            </a:r>
            <a:r>
              <a:rPr lang="fa-IR" sz="2600" dirty="0" smtClean="0">
                <a:cs typeface="B Mitra" pitchFamily="2" charset="-78"/>
              </a:rPr>
              <a:t>».</a:t>
            </a:r>
          </a:p>
          <a:p>
            <a:pPr algn="justLow" rtl="1"/>
            <a:r>
              <a:rPr lang="ar-SA" sz="2600" dirty="0" smtClean="0">
                <a:cs typeface="B Mitra" pitchFamily="2" charset="-78"/>
              </a:rPr>
              <a:t>چند ماه بعد در تاریخ 24 تیر 1389 ، دو نفر از اعضای گروهک ریگی ، با عملیات انتحاری در مسجد جامع زاهدان ، 27 نفر را شهید و 169 نفر را مجروح کردند</a:t>
            </a:r>
            <a:r>
              <a:rPr lang="fa-IR" sz="2600" dirty="0" smtClean="0">
                <a:cs typeface="B Mitra" pitchFamily="2" charset="-78"/>
              </a:rPr>
              <a:t>.</a:t>
            </a:r>
          </a:p>
          <a:p>
            <a:pPr algn="justLow" rtl="1"/>
            <a:r>
              <a:rPr lang="ar-SA" sz="2600" dirty="0" smtClean="0">
                <a:cs typeface="B Mitra" pitchFamily="2" charset="-78"/>
              </a:rPr>
              <a:t>بالاخره حدود 10 ماه پس از دستگیری عبدالمالک ریگی ، وزارت امور خارجه آمریکا در یک اقدام مزوّرانه، با صدور بیانیه‌ای در آذر ماه 1389 ، گروهک جندالله را به دلیل حملاتی که در سال های گذشته در ایران انجام داده بود ، در فهرست گروه‌های تروریستی قرار داد!</a:t>
            </a:r>
            <a:endParaRPr lang="fa-IR" sz="2600" dirty="0" smtClean="0">
              <a:cs typeface="B Mitra" pitchFamily="2" charset="-78"/>
            </a:endParaRPr>
          </a:p>
          <a:p>
            <a:pPr algn="justLow" rtl="1"/>
            <a:r>
              <a:rPr lang="ar-SA" sz="2600" dirty="0" smtClean="0">
                <a:cs typeface="B Mitra" pitchFamily="2" charset="-78"/>
              </a:rPr>
              <a:t>دولت آمریکا در حالی دست به این اقدام ریاکارانه زد که در پشت پرده همچنان ارتباط با این گروه تروریستی را ادامه می‌داد. روزنامه نیویورک تایمز طی گزارشی در تاریخ 18 آبان 93 ، از همکاری سازمان اف.بی.آی و سازمان سیا با گروهک تروریستی جندالله پرده برداشت . این روزنامه نوشت</a:t>
            </a:r>
            <a:r>
              <a:rPr lang="fa-IR" sz="2600" dirty="0" smtClean="0">
                <a:cs typeface="B Mitra" pitchFamily="2" charset="-78"/>
              </a:rPr>
              <a:t>:</a:t>
            </a:r>
          </a:p>
          <a:p>
            <a:pPr algn="justLow" rtl="1"/>
            <a:r>
              <a:rPr lang="fa-IR" sz="2600" dirty="0" smtClean="0">
                <a:cs typeface="B Mitra" pitchFamily="2" charset="-78"/>
              </a:rPr>
              <a:t>«</a:t>
            </a:r>
            <a:r>
              <a:rPr lang="ar-SA" sz="2600" dirty="0" smtClean="0">
                <a:cs typeface="B Mitra" pitchFamily="2" charset="-78"/>
              </a:rPr>
              <a:t>ارتباط سازمان های اطلاعاتی آمریکا با جندالله حتی پس از آنکه وزارت خارجه آمریکا جندالله را در لیست سازمان های تروریستی قرار داد ، همچنان ادامه داشت . شش نفر از مقامات فعلی و سابق دولت آمریکا به شرط عدم افشای نام ، هم ارتباط آمریکا با جندالله و هم ساز و کارهای شکل گیری و تحول این ارتباط را تأیید کرده اند</a:t>
            </a:r>
            <a:r>
              <a:rPr lang="fa-IR" sz="2600" dirty="0" smtClean="0">
                <a:cs typeface="B Mitra" pitchFamily="2" charset="-78"/>
              </a:rPr>
              <a:t>».</a:t>
            </a:r>
            <a:endParaRPr lang="en-US" sz="2600" dirty="0">
              <a:cs typeface="B Mitra"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534400" cy="1905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lnSpc>
                <a:spcPct val="150000"/>
              </a:lnSpc>
            </a:pPr>
            <a:r>
              <a:rPr lang="fa-I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کمک های آمریکا چگونه به دست گروهک تروریستی ریگی می رسید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p:txBody>
      </p:sp>
      <p:sp>
        <p:nvSpPr>
          <p:cNvPr id="3" name="Content Placeholder 2"/>
          <p:cNvSpPr>
            <a:spLocks noGrp="1"/>
          </p:cNvSpPr>
          <p:nvPr>
            <p:ph sz="quarter" idx="1"/>
          </p:nvPr>
        </p:nvSpPr>
        <p:spPr>
          <a:xfrm>
            <a:off x="457200" y="3276600"/>
            <a:ext cx="8229600" cy="2849563"/>
          </a:xfrm>
        </p:spPr>
        <p:txBody>
          <a:bodyPr>
            <a:noAutofit/>
          </a:bodyPr>
          <a:lstStyle/>
          <a:p>
            <a:pPr algn="justLow" rtl="1"/>
            <a:r>
              <a:rPr lang="ar-SA" sz="4000" dirty="0">
                <a:cs typeface="B Mitra" pitchFamily="2" charset="-78"/>
              </a:rPr>
              <a:t>ژنرال اسلم بیگ رئیس سابق ستاد ارتش پاکستان ، در مصاحبه ای اظهار داشت که روستای مرزی «مند» ، محل ارتباط آمریکایی‌ها و اعضای گروهک جندالله بوده و کمک های آمریکایی ها از طریق دو بندر پاکستانی «کوت کلمت» و «جیوانی» ، وارد منطقه می‌شده </a:t>
            </a:r>
            <a:r>
              <a:rPr lang="ar-SA" sz="4000" dirty="0" smtClean="0">
                <a:cs typeface="B Mitra" pitchFamily="2" charset="-78"/>
              </a:rPr>
              <a:t>است</a:t>
            </a:r>
            <a:r>
              <a:rPr lang="fa-IR" sz="4000" dirty="0" smtClean="0">
                <a:cs typeface="B Mitra" pitchFamily="2" charset="-78"/>
              </a:rPr>
              <a:t>.</a:t>
            </a:r>
            <a:endParaRPr lang="en-US" sz="4000" dirty="0">
              <a:cs typeface="B Mitra" pitchFamily="2" charset="-78"/>
            </a:endParaRPr>
          </a:p>
        </p:txBody>
      </p:sp>
    </p:spTree>
    <p:extLst>
      <p:ext uri="{BB962C8B-B14F-4D97-AF65-F5344CB8AC3E}">
        <p14:creationId xmlns:p14="http://schemas.microsoft.com/office/powerpoint/2010/main" xmlns="" val="3543275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839200" cy="1143000"/>
          </a:xfrm>
        </p:spPr>
        <p:txBody>
          <a:bodyPr>
            <a:normAutofit fontScale="90000"/>
          </a:bodyPr>
          <a:lstStyle/>
          <a:p>
            <a:pPr algn="ctr" rtl="1">
              <a:lnSpc>
                <a:spcPct val="150000"/>
              </a:lnSpc>
            </a:pPr>
            <a:r>
              <a:rPr lang="fa-IR" dirty="0" smtClean="0">
                <a:solidFill>
                  <a:srgbClr val="0070C0"/>
                </a:solidFill>
                <a:cs typeface="B Titr" pitchFamily="2" charset="-78"/>
              </a:rPr>
              <a:t>حمایت رسانه ای غرب از</a:t>
            </a:r>
            <a:r>
              <a:rPr lang="en-US" dirty="0" smtClean="0">
                <a:solidFill>
                  <a:srgbClr val="0070C0"/>
                </a:solidFill>
                <a:cs typeface="B Titr" pitchFamily="2" charset="-78"/>
              </a:rPr>
              <a:t> </a:t>
            </a:r>
            <a:r>
              <a:rPr lang="fa-IR" dirty="0" smtClean="0">
                <a:solidFill>
                  <a:srgbClr val="0070C0"/>
                </a:solidFill>
                <a:cs typeface="B Titr" pitchFamily="2" charset="-78"/>
              </a:rPr>
              <a:t>گروهک تروریستی ریگی</a:t>
            </a:r>
            <a:endParaRPr lang="en-US" dirty="0">
              <a:solidFill>
                <a:srgbClr val="0070C0"/>
              </a:solidFill>
              <a:cs typeface="B Titr" pitchFamily="2" charset="-78"/>
            </a:endParaRPr>
          </a:p>
        </p:txBody>
      </p:sp>
      <p:sp>
        <p:nvSpPr>
          <p:cNvPr id="3" name="Content Placeholder 2"/>
          <p:cNvSpPr>
            <a:spLocks noGrp="1"/>
          </p:cNvSpPr>
          <p:nvPr>
            <p:ph sz="quarter" idx="1"/>
          </p:nvPr>
        </p:nvSpPr>
        <p:spPr>
          <a:xfrm>
            <a:off x="4267200" y="1371600"/>
            <a:ext cx="4724400" cy="4191000"/>
          </a:xfrm>
        </p:spPr>
        <p:txBody>
          <a:bodyPr>
            <a:noAutofit/>
          </a:bodyPr>
          <a:lstStyle/>
          <a:p>
            <a:pPr algn="justLow" rtl="1"/>
            <a:r>
              <a:rPr lang="ar-SA" sz="2800" dirty="0">
                <a:cs typeface="B Mitra" pitchFamily="2" charset="-78"/>
              </a:rPr>
              <a:t>ریگی از شبکه اینترنت و همچنین از رسانه های گروهی تلویزیونی و رادیویی عمدتاً وابسته به سلطنت طلبان آمریکایی‌، در انعکاس خبر عملیات و طرح دیدگاه هایش استفاده می‌کرد‌. از رسانه‌های مرتبط با جندالله ، پایگاه اینترنتی «روزآنلاین» بود که توانست مصاحبه ای تلفنی با ریگی انجام دهد و لحنی همدردانه با آنها داشته باشد . همچنین شبکه تلویزیونی صدای آمریکا برای نخستین‌بار با عبدالمالک ریگی با عنوان «رهبر جنبش مقاومت مردمی ایران» به‌طور زنده مصاحبه کرد</a:t>
            </a:r>
            <a:r>
              <a:rPr lang="ar-SA" sz="2800" dirty="0" smtClean="0">
                <a:cs typeface="B Mitra" pitchFamily="2" charset="-78"/>
              </a:rPr>
              <a:t>.</a:t>
            </a:r>
            <a:endParaRPr lang="en-US" sz="2800" dirty="0">
              <a:cs typeface="B Mitra" pitchFamily="2" charset="-78"/>
            </a:endParaRPr>
          </a:p>
        </p:txBody>
      </p:sp>
      <p:pic>
        <p:nvPicPr>
          <p:cNvPr id="4" name="Picture 5" descr="I:\37453_454.jpg"/>
          <p:cNvPicPr>
            <a:picLocks noChangeAspect="1" noChangeArrowheads="1"/>
          </p:cNvPicPr>
          <p:nvPr/>
        </p:nvPicPr>
        <p:blipFill>
          <a:blip r:embed="rId2" cstate="print"/>
          <a:srcRect l="4105" r="5578"/>
          <a:stretch>
            <a:fillRect/>
          </a:stretch>
        </p:blipFill>
        <p:spPr bwMode="auto">
          <a:xfrm>
            <a:off x="-16933" y="2209800"/>
            <a:ext cx="3979333"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094861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6026" y="142855"/>
            <a:ext cx="5180774" cy="319472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Low" rtl="1">
              <a:lnSpc>
                <a:spcPct val="140000"/>
              </a:lnSpc>
            </a:pPr>
            <a:r>
              <a:rPr lang="fa-IR" sz="2400" b="1" spc="50" dirty="0" smtClean="0">
                <a:ln w="11430"/>
                <a:solidFill>
                  <a:srgbClr val="C00000"/>
                </a:solidFill>
                <a:effectLst>
                  <a:outerShdw blurRad="76200" dist="50800" dir="5400000" algn="tl" rotWithShape="0">
                    <a:srgbClr val="000000">
                      <a:alpha val="65000"/>
                    </a:srgbClr>
                  </a:outerShdw>
                </a:effectLst>
                <a:cs typeface="B Titr" pitchFamily="2" charset="-78"/>
              </a:rPr>
              <a:t>آموزش، تجهیز و سازماندهی گروهک های تروریستی وهابی و تکفیری و کشتار صدها نفر از مردم بی گناه و طفلان معصوم در حسینیه ها، مساجد و جاده های منطقه شرق کشورتوسط گروهک های بی هویتی مثل گروهک ریگی، از سال1370 تا امروز.</a:t>
            </a:r>
          </a:p>
        </p:txBody>
      </p:sp>
      <p:pic>
        <p:nvPicPr>
          <p:cNvPr id="1026" name="Picture 2" descr="I:\تاسوکی.jpg"/>
          <p:cNvPicPr>
            <a:picLocks noChangeAspect="1" noChangeArrowheads="1"/>
          </p:cNvPicPr>
          <p:nvPr/>
        </p:nvPicPr>
        <p:blipFill>
          <a:blip r:embed="rId2" cstate="print"/>
          <a:srcRect b="8333"/>
          <a:stretch>
            <a:fillRect/>
          </a:stretch>
        </p:blipFill>
        <p:spPr bwMode="auto">
          <a:xfrm>
            <a:off x="189470" y="2257117"/>
            <a:ext cx="3096646" cy="21289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ontent Placeholder 2"/>
          <p:cNvSpPr txBox="1">
            <a:spLocks/>
          </p:cNvSpPr>
          <p:nvPr/>
        </p:nvSpPr>
        <p:spPr>
          <a:xfrm>
            <a:off x="3286116" y="3143248"/>
            <a:ext cx="1785950" cy="2071702"/>
          </a:xfrm>
          <a:prstGeom prst="rect">
            <a:avLst/>
          </a:prstGeom>
        </p:spPr>
        <p:txBody>
          <a:bodyPr vert="horz" anchor="t">
            <a:noAutofit/>
          </a:bodyPr>
          <a:lstStyle/>
          <a:p>
            <a:pPr marL="87313" marR="0" lvl="0" indent="0" algn="ctr" defTabSz="914400" rtl="1" eaLnBrk="1" fontAlgn="auto" latinLnBrk="0" hangingPunct="1">
              <a:lnSpc>
                <a:spcPct val="120000"/>
              </a:lnSpc>
              <a:spcBef>
                <a:spcPct val="20000"/>
              </a:spcBef>
              <a:spcAft>
                <a:spcPts val="0"/>
              </a:spcAft>
              <a:buClr>
                <a:schemeClr val="accent1"/>
              </a:buClr>
              <a:buSzPct val="85000"/>
              <a:buFont typeface="Wingdings 2"/>
              <a:buNone/>
              <a:tabLst/>
              <a:defRPr/>
            </a:pPr>
            <a:endParaRPr lang="fa-IR" sz="1600" b="1" cap="all" noProof="0" dirty="0" smtClean="0">
              <a:cs typeface="B Mitra" pitchFamily="2" charset="-78"/>
            </a:endParaRPr>
          </a:p>
          <a:p>
            <a:pPr marL="87313" marR="0" lvl="0" indent="0" algn="ctr" defTabSz="914400" rtl="1" eaLnBrk="1" fontAlgn="auto" latinLnBrk="0" hangingPunct="1">
              <a:lnSpc>
                <a:spcPct val="120000"/>
              </a:lnSpc>
              <a:spcBef>
                <a:spcPct val="20000"/>
              </a:spcBef>
              <a:spcAft>
                <a:spcPts val="0"/>
              </a:spcAft>
              <a:buClr>
                <a:schemeClr val="accent1"/>
              </a:buClr>
              <a:buSzPct val="85000"/>
              <a:buFont typeface="Wingdings 2"/>
              <a:buNone/>
              <a:tabLst/>
              <a:defRPr/>
            </a:pPr>
            <a:endParaRPr lang="fa-IR" sz="1600" b="1" cap="all" noProof="0" dirty="0" smtClean="0">
              <a:cs typeface="B Mitra" pitchFamily="2" charset="-78"/>
            </a:endParaRPr>
          </a:p>
          <a:p>
            <a:pPr marL="87313" marR="0" lvl="0" indent="0" algn="ctr" defTabSz="914400" rtl="1" eaLnBrk="1" fontAlgn="auto" latinLnBrk="0" hangingPunct="1">
              <a:lnSpc>
                <a:spcPct val="120000"/>
              </a:lnSpc>
              <a:spcBef>
                <a:spcPct val="20000"/>
              </a:spcBef>
              <a:spcAft>
                <a:spcPts val="0"/>
              </a:spcAft>
              <a:buClr>
                <a:schemeClr val="accent1"/>
              </a:buClr>
              <a:buSzPct val="85000"/>
              <a:buFont typeface="Wingdings 2"/>
              <a:buNone/>
              <a:tabLst/>
              <a:defRPr/>
            </a:pPr>
            <a:endParaRPr lang="fa-IR" sz="1600" b="1" cap="all" noProof="0" dirty="0" smtClean="0">
              <a:cs typeface="B Mitra" pitchFamily="2" charset="-78"/>
            </a:endParaRPr>
          </a:p>
        </p:txBody>
      </p:sp>
      <p:pic>
        <p:nvPicPr>
          <p:cNvPr id="1030" name="Picture 6" descr="I:\ریگی مسجد زاهدان.jpg"/>
          <p:cNvPicPr>
            <a:picLocks noChangeAspect="1" noChangeArrowheads="1"/>
          </p:cNvPicPr>
          <p:nvPr/>
        </p:nvPicPr>
        <p:blipFill>
          <a:blip r:embed="rId3" cstate="print"/>
          <a:srcRect l="2564" r="5128"/>
          <a:stretch>
            <a:fillRect/>
          </a:stretch>
        </p:blipFill>
        <p:spPr bwMode="auto">
          <a:xfrm>
            <a:off x="195032" y="4429132"/>
            <a:ext cx="3091084" cy="1926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928662" y="2285992"/>
            <a:ext cx="1400062" cy="424732"/>
          </a:xfrm>
          <a:prstGeom prst="rect">
            <a:avLst/>
          </a:prstGeom>
        </p:spPr>
        <p:txBody>
          <a:bodyPr wrap="none">
            <a:spAutoFit/>
          </a:bodyPr>
          <a:lstStyle/>
          <a:p>
            <a:pPr marL="87313" lvl="0" algn="ctr">
              <a:lnSpc>
                <a:spcPct val="120000"/>
              </a:lnSpc>
              <a:spcBef>
                <a:spcPct val="20000"/>
              </a:spcBef>
              <a:buClr>
                <a:schemeClr val="accent1"/>
              </a:buClr>
              <a:buSzPct val="85000"/>
              <a:defRPr/>
            </a:pPr>
            <a:r>
              <a:rPr lang="fa-IR" b="1" cap="all" dirty="0" smtClean="0">
                <a:solidFill>
                  <a:srgbClr val="FFFF00"/>
                </a:solidFill>
                <a:effectLst>
                  <a:outerShdw blurRad="38100" dist="38100" dir="2700000" algn="tl">
                    <a:srgbClr val="000000">
                      <a:alpha val="43137"/>
                    </a:srgbClr>
                  </a:outerShdw>
                </a:effectLst>
                <a:cs typeface="B Mitra" pitchFamily="2" charset="-78"/>
              </a:rPr>
              <a:t>فاجعه تاسوکی</a:t>
            </a:r>
          </a:p>
        </p:txBody>
      </p:sp>
      <p:sp>
        <p:nvSpPr>
          <p:cNvPr id="12" name="Rectangle 11"/>
          <p:cNvSpPr/>
          <p:nvPr/>
        </p:nvSpPr>
        <p:spPr>
          <a:xfrm>
            <a:off x="653746" y="4386061"/>
            <a:ext cx="1949893" cy="424732"/>
          </a:xfrm>
          <a:prstGeom prst="rect">
            <a:avLst/>
          </a:prstGeom>
        </p:spPr>
        <p:txBody>
          <a:bodyPr wrap="none">
            <a:spAutoFit/>
          </a:bodyPr>
          <a:lstStyle/>
          <a:p>
            <a:pPr marL="87313" lvl="0" algn="ctr">
              <a:lnSpc>
                <a:spcPct val="120000"/>
              </a:lnSpc>
              <a:spcBef>
                <a:spcPct val="20000"/>
              </a:spcBef>
              <a:buClr>
                <a:schemeClr val="accent1"/>
              </a:buClr>
              <a:buSzPct val="85000"/>
              <a:defRPr/>
            </a:pPr>
            <a:r>
              <a:rPr lang="fa-IR" b="1" cap="all" dirty="0" smtClean="0">
                <a:solidFill>
                  <a:srgbClr val="FFFF00"/>
                </a:solidFill>
                <a:cs typeface="B Mitra" pitchFamily="2" charset="-78"/>
              </a:rPr>
              <a:t>انفجار مسجد زاهدان </a:t>
            </a:r>
          </a:p>
        </p:txBody>
      </p:sp>
      <p:pic>
        <p:nvPicPr>
          <p:cNvPr id="1031" name="Picture 7" descr="I:\ری1.jpg"/>
          <p:cNvPicPr>
            <a:picLocks noChangeAspect="1" noChangeArrowheads="1"/>
          </p:cNvPicPr>
          <p:nvPr/>
        </p:nvPicPr>
        <p:blipFill>
          <a:blip r:embed="rId4" cstate="print"/>
          <a:srcRect/>
          <a:stretch>
            <a:fillRect/>
          </a:stretch>
        </p:blipFill>
        <p:spPr bwMode="auto">
          <a:xfrm>
            <a:off x="4115212" y="3810000"/>
            <a:ext cx="4495387" cy="2931712"/>
          </a:xfrm>
          <a:prstGeom prst="ellipse">
            <a:avLst/>
          </a:prstGeom>
          <a:ln>
            <a:noFill/>
          </a:ln>
          <a:effectLst>
            <a:softEdge rad="112500"/>
          </a:effectLst>
        </p:spPr>
      </p:pic>
      <p:sp>
        <p:nvSpPr>
          <p:cNvPr id="14" name="Rectangle 13"/>
          <p:cNvSpPr/>
          <p:nvPr/>
        </p:nvSpPr>
        <p:spPr>
          <a:xfrm>
            <a:off x="3530351" y="3337574"/>
            <a:ext cx="5232649" cy="424732"/>
          </a:xfrm>
          <a:prstGeom prst="rect">
            <a:avLst/>
          </a:prstGeom>
        </p:spPr>
        <p:txBody>
          <a:bodyPr wrap="square">
            <a:spAutoFit/>
          </a:bodyPr>
          <a:lstStyle/>
          <a:p>
            <a:pPr lvl="0" algn="ctr" rtl="1">
              <a:lnSpc>
                <a:spcPct val="120000"/>
              </a:lnSpc>
              <a:buClr>
                <a:schemeClr val="accent1"/>
              </a:buClr>
              <a:buSzPct val="85000"/>
              <a:defRPr/>
            </a:pPr>
            <a:r>
              <a:rPr lang="fa-IR" b="1" cap="all" dirty="0" smtClean="0">
                <a:cs typeface="B Mitra" pitchFamily="2" charset="-78"/>
              </a:rPr>
              <a:t>دستگیری شرور تروریست</a:t>
            </a:r>
            <a:r>
              <a:rPr lang="en-US" b="1" cap="all" dirty="0" smtClean="0">
                <a:cs typeface="B Mitra" pitchFamily="2" charset="-78"/>
              </a:rPr>
              <a:t> </a:t>
            </a:r>
            <a:r>
              <a:rPr lang="fa-IR" b="1" cap="all" dirty="0" smtClean="0">
                <a:cs typeface="B Mitra" pitchFamily="2" charset="-78"/>
              </a:rPr>
              <a:t>ریگی  در حال عبور از آسمان ایران </a:t>
            </a:r>
          </a:p>
        </p:txBody>
      </p:sp>
      <p:pic>
        <p:nvPicPr>
          <p:cNvPr id="15" name="Picture 4" descr="I:\ریگی گوگانگیری.jpg"/>
          <p:cNvPicPr>
            <a:picLocks noChangeAspect="1" noChangeArrowheads="1"/>
          </p:cNvPicPr>
          <p:nvPr/>
        </p:nvPicPr>
        <p:blipFill>
          <a:blip r:embed="rId5" cstate="print"/>
          <a:srcRect/>
          <a:stretch>
            <a:fillRect/>
          </a:stretch>
        </p:blipFill>
        <p:spPr bwMode="auto">
          <a:xfrm>
            <a:off x="161082" y="173409"/>
            <a:ext cx="3100709" cy="2040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380992" y="285728"/>
            <a:ext cx="2590807" cy="424732"/>
          </a:xfrm>
          <a:prstGeom prst="rect">
            <a:avLst/>
          </a:prstGeom>
        </p:spPr>
        <p:txBody>
          <a:bodyPr wrap="square">
            <a:spAutoFit/>
          </a:bodyPr>
          <a:lstStyle/>
          <a:p>
            <a:pPr marL="87313" lvl="0" algn="ctr">
              <a:lnSpc>
                <a:spcPct val="120000"/>
              </a:lnSpc>
              <a:spcBef>
                <a:spcPct val="20000"/>
              </a:spcBef>
              <a:buClr>
                <a:schemeClr val="accent1"/>
              </a:buClr>
              <a:buSzPct val="85000"/>
              <a:defRPr/>
            </a:pPr>
            <a:r>
              <a:rPr lang="fa-IR" b="1" cap="all" dirty="0" smtClean="0">
                <a:solidFill>
                  <a:srgbClr val="FFFF00"/>
                </a:solidFill>
                <a:effectLst>
                  <a:outerShdw blurRad="38100" dist="38100" dir="2700000" algn="tl">
                    <a:srgbClr val="000000">
                      <a:alpha val="43137"/>
                    </a:srgbClr>
                  </a:outerShdw>
                </a:effectLst>
                <a:cs typeface="B Mitra" pitchFamily="2" charset="-78"/>
              </a:rPr>
              <a:t>گروگانگیری و قتل</a:t>
            </a:r>
          </a:p>
        </p:txBody>
      </p:sp>
    </p:spTree>
    <p:extLst>
      <p:ext uri="{BB962C8B-B14F-4D97-AF65-F5344CB8AC3E}">
        <p14:creationId xmlns:p14="http://schemas.microsoft.com/office/powerpoint/2010/main" xmlns="" val="2866049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6400"/>
            <a:ext cx="8610600" cy="1143000"/>
          </a:xfrm>
        </p:spPr>
        <p:txBody>
          <a:bodyPr>
            <a:noAutofit/>
          </a:bodyPr>
          <a:lstStyle/>
          <a:p>
            <a:pPr algn="ctr" rtl="1"/>
            <a:r>
              <a:rPr lang="fa-IR" dirty="0" smtClean="0">
                <a:solidFill>
                  <a:srgbClr val="FF0000"/>
                </a:solidFill>
                <a:cs typeface="B Titr" pitchFamily="2" charset="-78"/>
              </a:rPr>
              <a:t>5- حمایت و هدایت جریان های تجزیه طلب قومی و مذهبی در ایران؛ مثل گروه های تروریستی کوموله، دموکرات، پژاک و پ ک ک</a:t>
            </a:r>
            <a:endParaRPr lang="en-US" dirty="0">
              <a:solidFill>
                <a:srgbClr val="FF0000"/>
              </a:solidFill>
              <a:cs typeface="B Titr" pitchFamily="2" charset="-78"/>
            </a:endParaRPr>
          </a:p>
        </p:txBody>
      </p:sp>
      <p:sp>
        <p:nvSpPr>
          <p:cNvPr id="3" name="Content Placeholder 2"/>
          <p:cNvSpPr>
            <a:spLocks noGrp="1"/>
          </p:cNvSpPr>
          <p:nvPr>
            <p:ph sz="quarter" idx="1"/>
          </p:nvPr>
        </p:nvSpPr>
        <p:spPr>
          <a:xfrm>
            <a:off x="457200" y="3094037"/>
            <a:ext cx="8229600" cy="3154363"/>
          </a:xfrm>
        </p:spPr>
        <p:txBody>
          <a:bodyPr/>
          <a:lstStyle/>
          <a:p>
            <a:pPr lvl="0" algn="justLow" rtl="1"/>
            <a:r>
              <a:rPr lang="fa-IR" sz="3600" dirty="0">
                <a:cs typeface="B Mitra" pitchFamily="2" charset="-78"/>
              </a:rPr>
              <a:t>حمایت و هدایت جریان های تجزیه طلب قومی و مذهبی در ایران؛ مثل گروه های تروریستی کوموله، دموکرات، پژاک و پ ک ک در غرب و شمالغرب کشور و خلق عرب در خوزستان که </a:t>
            </a:r>
            <a:r>
              <a:rPr lang="fa-IR" sz="3600" dirty="0" smtClean="0">
                <a:cs typeface="B Mitra" pitchFamily="2" charset="-78"/>
              </a:rPr>
              <a:t>اخیرا شاهد </a:t>
            </a:r>
            <a:r>
              <a:rPr lang="fa-IR" sz="3600" dirty="0">
                <a:cs typeface="B Mitra" pitchFamily="2" charset="-78"/>
              </a:rPr>
              <a:t>جنایت آنان در حمله به عزاداران یک هیئت در دزفول بودیم که دونفر از عزیزانمان در آن به شهادت رسیدند. </a:t>
            </a:r>
            <a:endParaRPr lang="en-US" sz="3600" dirty="0">
              <a:cs typeface="B Mitra" pitchFamily="2" charset="-78"/>
            </a:endParaRPr>
          </a:p>
          <a:p>
            <a:pPr algn="justLow" rtl="1"/>
            <a:endParaRPr lang="en-US" dirty="0">
              <a:cs typeface="B Mitra" pitchFamily="2" charset="-78"/>
            </a:endParaRPr>
          </a:p>
        </p:txBody>
      </p:sp>
    </p:spTree>
    <p:extLst>
      <p:ext uri="{BB962C8B-B14F-4D97-AF65-F5344CB8AC3E}">
        <p14:creationId xmlns:p14="http://schemas.microsoft.com/office/powerpoint/2010/main" xmlns="" val="3397673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228600"/>
            <a:ext cx="8915400" cy="6705600"/>
          </a:xfrm>
        </p:spPr>
        <p:txBody>
          <a:bodyPr>
            <a:normAutofit fontScale="92500" lnSpcReduction="20000"/>
          </a:bodyPr>
          <a:lstStyle/>
          <a:p>
            <a:pPr algn="justLow" rtl="1"/>
            <a:r>
              <a:rPr lang="fa-IR" dirty="0" smtClean="0">
                <a:cs typeface="B Mitra" pitchFamily="2" charset="-78"/>
              </a:rPr>
              <a:t>ب</a:t>
            </a:r>
            <a:r>
              <a:rPr lang="ar-SA" dirty="0" smtClean="0">
                <a:cs typeface="B Mitra" pitchFamily="2" charset="-78"/>
              </a:rPr>
              <a:t>نا </a:t>
            </a:r>
            <a:r>
              <a:rPr lang="ar-SA" dirty="0">
                <a:cs typeface="B Mitra" pitchFamily="2" charset="-78"/>
              </a:rPr>
              <a:t>بر اعتراف ساموئل گاردینر افسر اطلاعات نظامی آمریکا ، چند سال قبل ، سایت ویژه پژاک با اعلام یک شماره حساب در آمریکا برای حمایت از پژاک ، افتتاح </a:t>
            </a:r>
            <a:r>
              <a:rPr lang="ar-SA" dirty="0" smtClean="0">
                <a:cs typeface="B Mitra" pitchFamily="2" charset="-78"/>
              </a:rPr>
              <a:t>شد</a:t>
            </a:r>
            <a:r>
              <a:rPr lang="fa-IR" dirty="0" smtClean="0">
                <a:cs typeface="B Mitra" pitchFamily="2" charset="-78"/>
              </a:rPr>
              <a:t>.</a:t>
            </a:r>
          </a:p>
          <a:p>
            <a:pPr algn="justLow" rtl="1"/>
            <a:r>
              <a:rPr lang="ar-SA" dirty="0" smtClean="0">
                <a:cs typeface="B Mitra" pitchFamily="2" charset="-78"/>
              </a:rPr>
              <a:t>علاوه </a:t>
            </a:r>
            <a:r>
              <a:rPr lang="ar-SA" dirty="0">
                <a:cs typeface="B Mitra" pitchFamily="2" charset="-78"/>
              </a:rPr>
              <a:t>بر آزادی فعالیت در آمریکا ، دولت آمریکا پژاک را برای انجام فعالیت‌های تروریستی علیه ایران نیز تشویق می‌کرد . </a:t>
            </a:r>
            <a:r>
              <a:rPr lang="ar-SA" dirty="0" smtClean="0">
                <a:cs typeface="B Mitra" pitchFamily="2" charset="-78"/>
              </a:rPr>
              <a:t>برنت </a:t>
            </a:r>
            <a:r>
              <a:rPr lang="ar-SA" dirty="0">
                <a:cs typeface="B Mitra" pitchFamily="2" charset="-78"/>
              </a:rPr>
              <a:t>اسکوکرافت مشاور سابق امنیت ملی آمریکا، در فروردین 1388 در مصاحبه با روزنامه اکشام چاپ ترکیه ، به حمایت آمریکا از پژاک و تشویق این گروه به اقدامات تروریستی ، چنین اعتراف می </a:t>
            </a:r>
            <a:r>
              <a:rPr lang="ar-SA" dirty="0" smtClean="0">
                <a:cs typeface="B Mitra" pitchFamily="2" charset="-78"/>
              </a:rPr>
              <a:t>کند</a:t>
            </a:r>
            <a:r>
              <a:rPr lang="fa-IR" dirty="0" smtClean="0">
                <a:cs typeface="B Mitra" pitchFamily="2" charset="-78"/>
              </a:rPr>
              <a:t>.</a:t>
            </a:r>
          </a:p>
          <a:p>
            <a:pPr algn="justLow" rtl="1"/>
            <a:r>
              <a:rPr lang="fa-IR" dirty="0" smtClean="0">
                <a:cs typeface="B Mitra" pitchFamily="2" charset="-78"/>
              </a:rPr>
              <a:t>«</a:t>
            </a:r>
            <a:r>
              <a:rPr lang="ar-SA" dirty="0" smtClean="0">
                <a:cs typeface="B Mitra" pitchFamily="2" charset="-78"/>
              </a:rPr>
              <a:t>گروه </a:t>
            </a:r>
            <a:r>
              <a:rPr lang="ar-SA" dirty="0">
                <a:cs typeface="B Mitra" pitchFamily="2" charset="-78"/>
              </a:rPr>
              <a:t>پ.ک.ک و شاخه ایرانی این گروه یعنی پژاک ، علیه ایران نیز فعالیت می کردند ؛ به همین علت ما از آنها حمایت کرده و حتی آنها را برای این کار تشویق می کردیم ... زمانی نقش حزب حیات آزاد کردستان ( پژاک ) شاخه ایرانی پ.ک.ک برای ما بسیار مهم بود ، لذا از آنها حمایت می کردیم ... ما آنها را به انجام فعالیت علیه ایران ترغیب کردیم . </a:t>
            </a:r>
            <a:r>
              <a:rPr lang="ar-SA" dirty="0" smtClean="0">
                <a:cs typeface="B Mitra" pitchFamily="2" charset="-78"/>
              </a:rPr>
              <a:t>»</a:t>
            </a:r>
            <a:endParaRPr lang="fa-IR" dirty="0" smtClean="0">
              <a:cs typeface="B Mitra" pitchFamily="2" charset="-78"/>
            </a:endParaRPr>
          </a:p>
          <a:p>
            <a:pPr algn="justLow" rtl="1"/>
            <a:r>
              <a:rPr lang="ar-SA" dirty="0" smtClean="0">
                <a:cs typeface="B Mitra" pitchFamily="2" charset="-78"/>
              </a:rPr>
              <a:t>حمایت </a:t>
            </a:r>
            <a:r>
              <a:rPr lang="ar-SA" dirty="0">
                <a:cs typeface="B Mitra" pitchFamily="2" charset="-78"/>
              </a:rPr>
              <a:t>های مخفیانه آمریکا از پژاک در حالی صورت می گرفت که این گروهک تروریستی ، تا سال 1390 در حدود 300 نفر از هموطنان ما را به شهادت رسانده </a:t>
            </a:r>
            <a:r>
              <a:rPr lang="ar-SA" dirty="0" smtClean="0">
                <a:cs typeface="B Mitra" pitchFamily="2" charset="-78"/>
              </a:rPr>
              <a:t>بود</a:t>
            </a:r>
            <a:r>
              <a:rPr lang="fa-IR" dirty="0" smtClean="0">
                <a:cs typeface="B Mitra" pitchFamily="2" charset="-78"/>
              </a:rPr>
              <a:t>.</a:t>
            </a:r>
            <a:endParaRPr lang="en-US" dirty="0">
              <a:cs typeface="B Mitra" pitchFamily="2" charset="-78"/>
            </a:endParaRPr>
          </a:p>
          <a:p>
            <a:pPr algn="justLow" rtl="1"/>
            <a:r>
              <a:rPr lang="ar-SA" dirty="0">
                <a:cs typeface="B Mitra" pitchFamily="2" charset="-78"/>
              </a:rPr>
              <a:t>پس از افشای برخی جنایات این گروهک تروریستی و حمایت های مقامات آمریکایی از آنان ، بالاخره آمریکا مجبور شد در تاریخ 17 بهمن 1387 پژاک را در لیست گروه های تروریستی قرار </a:t>
            </a:r>
            <a:r>
              <a:rPr lang="ar-SA" dirty="0" smtClean="0">
                <a:cs typeface="B Mitra" pitchFamily="2" charset="-78"/>
              </a:rPr>
              <a:t>دهد</a:t>
            </a:r>
            <a:r>
              <a:rPr lang="fa-IR" dirty="0" smtClean="0">
                <a:cs typeface="B Mitra" pitchFamily="2" charset="-78"/>
              </a:rPr>
              <a:t>.</a:t>
            </a:r>
          </a:p>
          <a:p>
            <a:pPr algn="justLow" rtl="1"/>
            <a:r>
              <a:rPr lang="ar-SA" dirty="0" smtClean="0">
                <a:cs typeface="B Mitra" pitchFamily="2" charset="-78"/>
              </a:rPr>
              <a:t>در </a:t>
            </a:r>
            <a:r>
              <a:rPr lang="ar-SA" dirty="0">
                <a:cs typeface="B Mitra" pitchFamily="2" charset="-78"/>
              </a:rPr>
              <a:t>این رابطه روزنامه واشنگتن تایمز در اردیبهشت 1390 با اشاره به نقش پژاک در حوادث سال </a:t>
            </a:r>
            <a:r>
              <a:rPr lang="ar-SA" dirty="0" smtClean="0">
                <a:cs typeface="B Mitra" pitchFamily="2" charset="-78"/>
              </a:rPr>
              <a:t>1388، نوشت</a:t>
            </a:r>
            <a:r>
              <a:rPr lang="fa-IR" dirty="0" smtClean="0">
                <a:cs typeface="B Mitra" pitchFamily="2" charset="-78"/>
              </a:rPr>
              <a:t>:</a:t>
            </a:r>
          </a:p>
          <a:p>
            <a:pPr algn="justLow" rtl="1"/>
            <a:r>
              <a:rPr lang="fa-IR" dirty="0" smtClean="0">
                <a:cs typeface="B Mitra" pitchFamily="2" charset="-78"/>
              </a:rPr>
              <a:t>«</a:t>
            </a:r>
            <a:r>
              <a:rPr lang="ar-SA" dirty="0" smtClean="0">
                <a:cs typeface="B Mitra" pitchFamily="2" charset="-78"/>
              </a:rPr>
              <a:t>اوباما </a:t>
            </a:r>
            <a:r>
              <a:rPr lang="ar-SA" dirty="0">
                <a:cs typeface="B Mitra" pitchFamily="2" charset="-78"/>
              </a:rPr>
              <a:t>باید به نحوی به پژاک کمک نماید و در این راه ابتدا نام شان را از فهرست سیاه گروه های تروریستی حذف نماید تا اعضای پژاک به راحتی بتوانند در آمریکا فعالیت نمایند . پژاک نقش زیادی در حوادث بعد از انتخابات ایران در سال 2009 ایفا نمود </a:t>
            </a:r>
            <a:r>
              <a:rPr lang="ar-SA" dirty="0" smtClean="0">
                <a:cs typeface="B Mitra" pitchFamily="2" charset="-78"/>
              </a:rPr>
              <a:t>.»</a:t>
            </a:r>
            <a:endParaRPr lang="fa-IR" dirty="0" smtClean="0">
              <a:cs typeface="B Mitra" pitchFamily="2" charset="-78"/>
            </a:endParaRPr>
          </a:p>
        </p:txBody>
      </p:sp>
    </p:spTree>
    <p:extLst>
      <p:ext uri="{BB962C8B-B14F-4D97-AF65-F5344CB8AC3E}">
        <p14:creationId xmlns:p14="http://schemas.microsoft.com/office/powerpoint/2010/main" xmlns="" val="1533374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772400" cy="1143000"/>
          </a:xfrm>
        </p:spPr>
        <p:txBody>
          <a:bodyPr>
            <a:noAutofit/>
          </a:bodyPr>
          <a:lstStyle/>
          <a:p>
            <a:pPr algn="ctr" rtl="1"/>
            <a:r>
              <a:rPr lang="fa-IR" dirty="0" smtClean="0">
                <a:cs typeface="B Titr" pitchFamily="2" charset="-78"/>
              </a:rPr>
              <a:t>کمک آمریکا به پژاک برای ناامن کردن مرزهای ایران</a:t>
            </a:r>
            <a:endParaRPr lang="en-US" dirty="0">
              <a:cs typeface="B Titr" pitchFamily="2" charset="-78"/>
            </a:endParaRPr>
          </a:p>
        </p:txBody>
      </p:sp>
      <p:sp>
        <p:nvSpPr>
          <p:cNvPr id="3" name="Content Placeholder 2"/>
          <p:cNvSpPr>
            <a:spLocks noGrp="1"/>
          </p:cNvSpPr>
          <p:nvPr>
            <p:ph sz="quarter" idx="1"/>
          </p:nvPr>
        </p:nvSpPr>
        <p:spPr>
          <a:xfrm>
            <a:off x="685800" y="1676400"/>
            <a:ext cx="7772400" cy="4572000"/>
          </a:xfrm>
        </p:spPr>
        <p:txBody>
          <a:bodyPr>
            <a:normAutofit fontScale="92500" lnSpcReduction="10000"/>
          </a:bodyPr>
          <a:lstStyle/>
          <a:p>
            <a:pPr algn="justLow" rtl="1"/>
            <a:r>
              <a:rPr lang="ar-SA" dirty="0">
                <a:cs typeface="B Mitra" pitchFamily="2" charset="-78"/>
              </a:rPr>
              <a:t>در مورد ارتباط پژاک با </a:t>
            </a:r>
            <a:r>
              <a:rPr lang="ar-SA" dirty="0" smtClean="0">
                <a:cs typeface="B Mitra" pitchFamily="2" charset="-78"/>
              </a:rPr>
              <a:t>آمریکا، </a:t>
            </a:r>
            <a:r>
              <a:rPr lang="ar-SA" dirty="0">
                <a:cs typeface="B Mitra" pitchFamily="2" charset="-78"/>
              </a:rPr>
              <a:t>روزنامه حریت چاپ ترکیه به نقل از حاجی احمدی نوشت</a:t>
            </a:r>
            <a:r>
              <a:rPr lang="en-US" dirty="0">
                <a:cs typeface="B Mitra" pitchFamily="2" charset="-78"/>
              </a:rPr>
              <a:t> : </a:t>
            </a:r>
            <a:endParaRPr lang="fa-IR" dirty="0" smtClean="0">
              <a:cs typeface="B Mitra" pitchFamily="2" charset="-78"/>
            </a:endParaRPr>
          </a:p>
          <a:p>
            <a:pPr algn="justLow" rtl="1"/>
            <a:r>
              <a:rPr lang="fa-IR" dirty="0" smtClean="0">
                <a:cs typeface="B Mitra" pitchFamily="2" charset="-78"/>
              </a:rPr>
              <a:t>«</a:t>
            </a:r>
            <a:r>
              <a:rPr lang="ar-SA" dirty="0" smtClean="0">
                <a:cs typeface="B Mitra" pitchFamily="2" charset="-78"/>
              </a:rPr>
              <a:t>ژنرال </a:t>
            </a:r>
            <a:r>
              <a:rPr lang="ar-SA" dirty="0">
                <a:cs typeface="B Mitra" pitchFamily="2" charset="-78"/>
              </a:rPr>
              <a:t>های آمریکایی مناسبات خوبی با پژاک دارند . من تبعه دولت آلمان </a:t>
            </a:r>
            <a:r>
              <a:rPr lang="ar-SA" dirty="0" smtClean="0">
                <a:cs typeface="B Mitra" pitchFamily="2" charset="-78"/>
              </a:rPr>
              <a:t>هستم. </a:t>
            </a:r>
            <a:r>
              <a:rPr lang="ar-SA" dirty="0">
                <a:cs typeface="B Mitra" pitchFamily="2" charset="-78"/>
              </a:rPr>
              <a:t>دولت آلمان از فعالیت های من مطلع است و من از منزل خود در شهر کلن </a:t>
            </a:r>
            <a:r>
              <a:rPr lang="ar-SA" dirty="0" smtClean="0">
                <a:cs typeface="B Mitra" pitchFamily="2" charset="-78"/>
              </a:rPr>
              <a:t>آلمان، </a:t>
            </a:r>
            <a:r>
              <a:rPr lang="ar-SA" dirty="0">
                <a:cs typeface="B Mitra" pitchFamily="2" charset="-78"/>
              </a:rPr>
              <a:t>پژاک را هدایت می </a:t>
            </a:r>
            <a:r>
              <a:rPr lang="ar-SA" dirty="0" smtClean="0">
                <a:cs typeface="B Mitra" pitchFamily="2" charset="-78"/>
              </a:rPr>
              <a:t>کنم»</a:t>
            </a:r>
            <a:r>
              <a:rPr lang="fa-IR" dirty="0" smtClean="0">
                <a:cs typeface="B Mitra" pitchFamily="2" charset="-78"/>
              </a:rPr>
              <a:t>.</a:t>
            </a:r>
            <a:r>
              <a:rPr lang="ar-SA" dirty="0" smtClean="0">
                <a:cs typeface="B Mitra" pitchFamily="2" charset="-78"/>
              </a:rPr>
              <a:t> </a:t>
            </a:r>
            <a:endParaRPr lang="fa-IR" dirty="0" smtClean="0">
              <a:cs typeface="B Mitra" pitchFamily="2" charset="-78"/>
            </a:endParaRPr>
          </a:p>
          <a:p>
            <a:pPr algn="justLow" rtl="1"/>
            <a:r>
              <a:rPr lang="ar-SA" dirty="0" smtClean="0">
                <a:cs typeface="B Mitra" pitchFamily="2" charset="-78"/>
              </a:rPr>
              <a:t>در </a:t>
            </a:r>
            <a:r>
              <a:rPr lang="ar-SA" dirty="0">
                <a:cs typeface="B Mitra" pitchFamily="2" charset="-78"/>
              </a:rPr>
              <a:t>یکی از همین سفرها ، احمدی موفق به دیدار با سران یک گروه صهیونیستی در آمریکا نیز می شود که همین امر ، زمینه سفر او به تل آویو را فراهم می نماید و چندی بعد وی به آنجا سفر می‌کند . در این سفر ، وی نظر مساعد مقامات صهیونیستی را برای اختصاص ماهیانه چند صد هزار دلار کمک نقدی ، کمک به راه اندازی شبکه ماهواره ای نوروز ، زمینه سازی برای تسهیل تردد اعضای پژاک به اروپا ، ایجاد مراکز آموزش نظامی برای استفاده از سلاح های مدرن و پیشرفته ، و آموزش شبکه جاسوسی پژاک برای فعالیت در داخل ایران جلب </a:t>
            </a:r>
            <a:r>
              <a:rPr lang="ar-SA" dirty="0" smtClean="0">
                <a:cs typeface="B Mitra" pitchFamily="2" charset="-78"/>
              </a:rPr>
              <a:t>می‌کند</a:t>
            </a:r>
            <a:r>
              <a:rPr lang="fa-IR" dirty="0" smtClean="0">
                <a:cs typeface="B Mitra" pitchFamily="2" charset="-78"/>
              </a:rPr>
              <a:t>.</a:t>
            </a:r>
            <a:endParaRPr lang="en-US" dirty="0">
              <a:cs typeface="B Mitra" pitchFamily="2" charset="-78"/>
            </a:endParaRPr>
          </a:p>
          <a:p>
            <a:pPr algn="justLow" rtl="1"/>
            <a:endParaRPr lang="en-US" dirty="0">
              <a:cs typeface="B Mitra" pitchFamily="2" charset="-78"/>
            </a:endParaRPr>
          </a:p>
        </p:txBody>
      </p:sp>
    </p:spTree>
    <p:extLst>
      <p:ext uri="{BB962C8B-B14F-4D97-AF65-F5344CB8AC3E}">
        <p14:creationId xmlns:p14="http://schemas.microsoft.com/office/powerpoint/2010/main" xmlns="" val="2444177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514600"/>
            <a:ext cx="9144000" cy="762000"/>
          </a:xfrm>
        </p:spPr>
        <p:style>
          <a:lnRef idx="3">
            <a:schemeClr val="lt1"/>
          </a:lnRef>
          <a:fillRef idx="1">
            <a:schemeClr val="accent2"/>
          </a:fillRef>
          <a:effectRef idx="1">
            <a:schemeClr val="accent2"/>
          </a:effectRef>
          <a:fontRef idx="minor">
            <a:schemeClr val="lt1"/>
          </a:fontRef>
        </p:style>
        <p:txBody>
          <a:bodyPr>
            <a:noAutofit/>
          </a:bodyPr>
          <a:lstStyle/>
          <a:p>
            <a:pPr algn="ctr" rtl="1"/>
            <a:r>
              <a:rPr lang="fa-IR" sz="3600" dirty="0" smtClean="0">
                <a:cs typeface="B Titr" pitchFamily="2" charset="-78"/>
              </a:rPr>
              <a:t>کمک آمریکا به پژاک برای ناامن کردن مرزهای ایران</a:t>
            </a:r>
            <a:endParaRPr lang="en-US" sz="3600" dirty="0">
              <a:cs typeface="B Titr" pitchFamily="2" charset="-78"/>
            </a:endParaRPr>
          </a:p>
        </p:txBody>
      </p:sp>
      <p:sp>
        <p:nvSpPr>
          <p:cNvPr id="5" name="Rectangle 4"/>
          <p:cNvSpPr/>
          <p:nvPr/>
        </p:nvSpPr>
        <p:spPr>
          <a:xfrm>
            <a:off x="304800" y="3318570"/>
            <a:ext cx="8382000" cy="3539430"/>
          </a:xfrm>
          <a:prstGeom prst="rect">
            <a:avLst/>
          </a:prstGeom>
        </p:spPr>
        <p:txBody>
          <a:bodyPr wrap="square">
            <a:spAutoFit/>
          </a:bodyPr>
          <a:lstStyle/>
          <a:p>
            <a:pPr algn="justLow" rtl="1"/>
            <a:r>
              <a:rPr lang="ar-SA" sz="3200" dirty="0">
                <a:cs typeface="B Mitra" pitchFamily="2" charset="-78"/>
              </a:rPr>
              <a:t>در یکی از اسناد ویکی لیکس که مربوط به گزارشی محرمانه از سفارت آمریکا در ترکیه می باشد ، به دیداری بین یک ژنرال بلند پایه آمریکایی و یک ژنرال بلند پایه ارتش ترکیه اشاره شده است. در این دیدار، ژنرال ترک به ژنرال آمریکایی می گوید که نیروهای ارتش ترکیه توانسته اند فیلمی را از یکی از کمپ های پژاک و پ.ک.ک در کوه های قندیل تهیه کنند که در آن تعدادی از نظامیان آمریکایی در حال تحویل آذوقه و مهمات به نیروهای پژاک و پ.ک.ک می باشند </a:t>
            </a:r>
            <a:r>
              <a:rPr lang="fa-IR" sz="3200" dirty="0">
                <a:cs typeface="B Mitra" pitchFamily="2" charset="-78"/>
              </a:rPr>
              <a:t>.</a:t>
            </a:r>
            <a:endParaRPr lang="en-US" sz="3200" dirty="0">
              <a:cs typeface="B Mitra"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4600" y="76200"/>
            <a:ext cx="3667125" cy="2438400"/>
          </a:xfrm>
          <a:prstGeom prst="rect">
            <a:avLst/>
          </a:prstGeom>
        </p:spPr>
      </p:pic>
    </p:spTree>
    <p:extLst>
      <p:ext uri="{BB962C8B-B14F-4D97-AF65-F5344CB8AC3E}">
        <p14:creationId xmlns:p14="http://schemas.microsoft.com/office/powerpoint/2010/main" xmlns="" val="2940246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265237"/>
            <a:ext cx="8229600" cy="4525963"/>
          </a:xfrm>
        </p:spPr>
        <p:txBody>
          <a:bodyPr>
            <a:normAutofit/>
          </a:bodyPr>
          <a:lstStyle/>
          <a:p>
            <a:pPr marL="0" indent="0" algn="justLow" rtl="1">
              <a:lnSpc>
                <a:spcPct val="150000"/>
              </a:lnSpc>
              <a:buNone/>
            </a:pPr>
            <a:r>
              <a:rPr lang="fa-IR" sz="4000" dirty="0" smtClean="0">
                <a:solidFill>
                  <a:schemeClr val="accent1">
                    <a:lumMod val="75000"/>
                  </a:schemeClr>
                </a:solidFill>
                <a:cs typeface="B Titr" pitchFamily="2" charset="-78"/>
              </a:rPr>
              <a:t>پس از بررسی کارنامه امروز آمریکا و توجه به اقداماتی که به‌صورت علنی علیه امنیت و استقلال ملت ایران انجام می‌دهد، می‌توان پاسخ روشنی به این سؤال داد: </a:t>
            </a:r>
            <a:endParaRPr lang="en-US" sz="4000" dirty="0" smtClean="0">
              <a:solidFill>
                <a:schemeClr val="accent1">
                  <a:lumMod val="75000"/>
                </a:schemeClr>
              </a:solidFill>
              <a:cs typeface="B Titr" pitchFamily="2" charset="-78"/>
            </a:endParaRPr>
          </a:p>
          <a:p>
            <a:pPr algn="justLow" rtl="1">
              <a:lnSpc>
                <a:spcPct val="150000"/>
              </a:lnSpc>
              <a:buNone/>
            </a:pPr>
            <a:endParaRPr lang="en-US" sz="4000" dirty="0">
              <a:solidFill>
                <a:schemeClr val="accent1">
                  <a:lumMod val="75000"/>
                </a:schemeClr>
              </a:solidFill>
              <a:cs typeface="B Titr"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685801"/>
            <a:ext cx="5638800" cy="1600200"/>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rtl="1">
              <a:lnSpc>
                <a:spcPct val="150000"/>
              </a:lnSpc>
            </a:pPr>
            <a:r>
              <a:rPr lang="fa-IR" sz="3200" dirty="0" smtClean="0">
                <a:cs typeface="B Titr" pitchFamily="2" charset="-78"/>
              </a:rPr>
              <a:t>کمک همزمان آمریکا و اسرائیل بهتروریست های پژاک</a:t>
            </a:r>
            <a:endParaRPr lang="en-US" sz="3200" dirty="0">
              <a:cs typeface="B Titr" pitchFamily="2" charset="-78"/>
            </a:endParaRPr>
          </a:p>
        </p:txBody>
      </p:sp>
      <p:sp>
        <p:nvSpPr>
          <p:cNvPr id="3" name="Content Placeholder 2"/>
          <p:cNvSpPr>
            <a:spLocks noGrp="1"/>
          </p:cNvSpPr>
          <p:nvPr>
            <p:ph sz="quarter" idx="1"/>
          </p:nvPr>
        </p:nvSpPr>
        <p:spPr>
          <a:xfrm>
            <a:off x="457200" y="3276600"/>
            <a:ext cx="8305800" cy="3352800"/>
          </a:xfrm>
        </p:spPr>
        <p:txBody>
          <a:bodyPr>
            <a:noAutofit/>
          </a:bodyPr>
          <a:lstStyle/>
          <a:p>
            <a:pPr algn="justLow" rtl="1"/>
            <a:r>
              <a:rPr lang="ar-SA" sz="3200" dirty="0" smtClean="0">
                <a:cs typeface="B Mitra" pitchFamily="2" charset="-78"/>
              </a:rPr>
              <a:t>روزنامه حریت چاپ ترکیه </a:t>
            </a:r>
            <a:r>
              <a:rPr lang="ar-SA" sz="3000" dirty="0" smtClean="0">
                <a:cs typeface="B Mitra" pitchFamily="2" charset="-78"/>
              </a:rPr>
              <a:t>مصاحبه </a:t>
            </a:r>
            <a:r>
              <a:rPr lang="ar-SA" sz="3000" dirty="0">
                <a:cs typeface="B Mitra" pitchFamily="2" charset="-78"/>
              </a:rPr>
              <a:t>ای با عبدالرحمان حاج احمدی انجام می دهد . حاج احمدی که به واشنگتن سفر کرده بود، در این مصاحبه می </a:t>
            </a:r>
            <a:r>
              <a:rPr lang="ar-SA" sz="3000" dirty="0" smtClean="0">
                <a:cs typeface="B Mitra" pitchFamily="2" charset="-78"/>
              </a:rPr>
              <a:t>گوید</a:t>
            </a:r>
            <a:r>
              <a:rPr lang="fa-IR" sz="3000" dirty="0" smtClean="0">
                <a:cs typeface="B Mitra" pitchFamily="2" charset="-78"/>
              </a:rPr>
              <a:t>:</a:t>
            </a:r>
          </a:p>
          <a:p>
            <a:pPr algn="justLow" rtl="1"/>
            <a:r>
              <a:rPr lang="ar-SA" sz="3000" dirty="0" smtClean="0">
                <a:cs typeface="B Mitra" pitchFamily="2" charset="-78"/>
              </a:rPr>
              <a:t>امیدوارم </a:t>
            </a:r>
            <a:r>
              <a:rPr lang="ar-SA" sz="3000" dirty="0">
                <a:cs typeface="B Mitra" pitchFamily="2" charset="-78"/>
              </a:rPr>
              <a:t>در دیدار با مقامات ارشد دولت آمریکا درباره وضعیت جاری در ایران و کمک واشنگتن به حزب پژاک ، گفت و گو و رایزنی کنم . با کمک آمریکا، اقوام کرد را در شورشی که می‌تواند به کل ایران گسترش </a:t>
            </a:r>
            <a:r>
              <a:rPr lang="ar-SA" sz="3000" dirty="0" smtClean="0">
                <a:cs typeface="B Mitra" pitchFamily="2" charset="-78"/>
              </a:rPr>
              <a:t>یابد، </a:t>
            </a:r>
            <a:r>
              <a:rPr lang="ar-SA" sz="3000" dirty="0">
                <a:cs typeface="B Mitra" pitchFamily="2" charset="-78"/>
              </a:rPr>
              <a:t>هدایت می </a:t>
            </a:r>
            <a:r>
              <a:rPr lang="ar-SA" sz="3000" dirty="0" smtClean="0">
                <a:cs typeface="B Mitra" pitchFamily="2" charset="-78"/>
              </a:rPr>
              <a:t>کنیم</a:t>
            </a:r>
            <a:r>
              <a:rPr lang="fa-IR" sz="3000" dirty="0" smtClean="0">
                <a:cs typeface="B Mitra" pitchFamily="2" charset="-78"/>
              </a:rPr>
              <a:t>».</a:t>
            </a:r>
            <a:endParaRPr lang="en-US" sz="3000"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9198" y="657605"/>
            <a:ext cx="3889402" cy="2314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351041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style>
          <a:lnRef idx="1">
            <a:schemeClr val="accent6"/>
          </a:lnRef>
          <a:fillRef idx="3">
            <a:schemeClr val="accent6"/>
          </a:fillRef>
          <a:effectRef idx="2">
            <a:schemeClr val="accent6"/>
          </a:effectRef>
          <a:fontRef idx="minor">
            <a:schemeClr val="lt1"/>
          </a:fontRef>
        </p:style>
        <p:txBody>
          <a:bodyPr>
            <a:noAutofit/>
          </a:bodyPr>
          <a:lstStyle/>
          <a:p>
            <a:pPr algn="ctr">
              <a:lnSpc>
                <a:spcPct val="150000"/>
              </a:lnSpc>
            </a:pPr>
            <a:r>
              <a:rPr lang="fa-IR" sz="2800" dirty="0" smtClean="0">
                <a:solidFill>
                  <a:srgbClr val="FFFF00"/>
                </a:solidFill>
                <a:cs typeface="B Titr" pitchFamily="2" charset="-78"/>
              </a:rPr>
              <a:t>6- حمایت و پشتیبانی از سایت ها و شبکه های </a:t>
            </a:r>
            <a:br>
              <a:rPr lang="fa-IR" sz="2800" dirty="0" smtClean="0">
                <a:solidFill>
                  <a:srgbClr val="FFFF00"/>
                </a:solidFill>
                <a:cs typeface="B Titr" pitchFamily="2" charset="-78"/>
              </a:rPr>
            </a:br>
            <a:r>
              <a:rPr lang="fa-IR" sz="2800" dirty="0" smtClean="0">
                <a:solidFill>
                  <a:srgbClr val="FFFF00"/>
                </a:solidFill>
                <a:cs typeface="B Titr" pitchFamily="2" charset="-78"/>
              </a:rPr>
              <a:t>برانداز و معاند و ضد انقلاب</a:t>
            </a:r>
            <a:endParaRPr lang="en-US" sz="2800" dirty="0">
              <a:solidFill>
                <a:srgbClr val="FFFF00"/>
              </a:solidFill>
              <a:cs typeface="B Titr" pitchFamily="2" charset="-78"/>
            </a:endParaRPr>
          </a:p>
        </p:txBody>
      </p:sp>
      <p:sp>
        <p:nvSpPr>
          <p:cNvPr id="3" name="Content Placeholder 2"/>
          <p:cNvSpPr>
            <a:spLocks noGrp="1"/>
          </p:cNvSpPr>
          <p:nvPr>
            <p:ph sz="quarter" idx="1"/>
          </p:nvPr>
        </p:nvSpPr>
        <p:spPr>
          <a:xfrm>
            <a:off x="152400" y="1752600"/>
            <a:ext cx="8839200" cy="2620963"/>
          </a:xfrm>
        </p:spPr>
        <p:txBody>
          <a:bodyPr/>
          <a:lstStyle/>
          <a:p>
            <a:pPr lvl="0" algn="justLow" rtl="1"/>
            <a:r>
              <a:rPr lang="fa-IR" sz="3200" dirty="0">
                <a:cs typeface="B Mitra" pitchFamily="2" charset="-78"/>
              </a:rPr>
              <a:t>حمایت و پشتیبانی از سایت ها و شبکه های برانداز و معاند و ضد انقلاب توسط آمریکا؛ از جمله سایت های فاسد، سایت های فتنه گر، شبکه های ماهواره ای معاند از جمله شبکه های تفرقه افکن  شیعه انگلیسی و سنی آمریکایی که غالبا در آمریکا و انگلستان استقرار دارند.</a:t>
            </a:r>
            <a:endParaRPr lang="en-US" sz="3200" dirty="0">
              <a:cs typeface="B Mitra" pitchFamily="2" charset="-78"/>
            </a:endParaRPr>
          </a:p>
          <a:p>
            <a:pPr algn="justLow" rtl="1"/>
            <a:endParaRPr lang="en-US" dirty="0">
              <a:cs typeface="B Mitra" pitchFamily="2" charset="-78"/>
            </a:endParaRPr>
          </a:p>
        </p:txBody>
      </p:sp>
      <p:pic>
        <p:nvPicPr>
          <p:cNvPr id="4" name="Picture 3" descr="ماهواره-شبکه ماهواره"/>
          <p:cNvPicPr/>
          <p:nvPr/>
        </p:nvPicPr>
        <p:blipFill>
          <a:blip r:embed="rId2" cstate="print"/>
          <a:srcRect/>
          <a:stretch>
            <a:fillRect/>
          </a:stretch>
        </p:blipFill>
        <p:spPr bwMode="auto">
          <a:xfrm>
            <a:off x="3505200" y="4471007"/>
            <a:ext cx="1361161" cy="1143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1" descr="I:\voa.jpg"/>
          <p:cNvPicPr>
            <a:picLocks noChangeAspect="1" noChangeArrowheads="1"/>
          </p:cNvPicPr>
          <p:nvPr/>
        </p:nvPicPr>
        <p:blipFill>
          <a:blip r:embed="rId3" cstate="print"/>
          <a:srcRect/>
          <a:stretch>
            <a:fillRect/>
          </a:stretch>
        </p:blipFill>
        <p:spPr bwMode="auto">
          <a:xfrm>
            <a:off x="6629400" y="4623407"/>
            <a:ext cx="1922828" cy="1243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3" descr="I:\bbc.jpg"/>
          <p:cNvPicPr>
            <a:picLocks noChangeAspect="1" noChangeArrowheads="1"/>
          </p:cNvPicPr>
          <p:nvPr/>
        </p:nvPicPr>
        <p:blipFill>
          <a:blip r:embed="rId4" cstate="print"/>
          <a:srcRect/>
          <a:stretch>
            <a:fillRect/>
          </a:stretch>
        </p:blipFill>
        <p:spPr bwMode="auto">
          <a:xfrm>
            <a:off x="5071325" y="4334980"/>
            <a:ext cx="1626881" cy="11270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4" descr="I:\tvp.jpg"/>
          <p:cNvPicPr>
            <a:picLocks noChangeAspect="1" noChangeArrowheads="1"/>
          </p:cNvPicPr>
          <p:nvPr/>
        </p:nvPicPr>
        <p:blipFill>
          <a:blip r:embed="rId5" cstate="print"/>
          <a:srcRect/>
          <a:stretch>
            <a:fillRect/>
          </a:stretch>
        </p:blipFill>
        <p:spPr bwMode="auto">
          <a:xfrm>
            <a:off x="2362200" y="5614007"/>
            <a:ext cx="2192239" cy="9692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3" descr="I:\wesal.jpg"/>
          <p:cNvPicPr>
            <a:picLocks noChangeAspect="1" noChangeArrowheads="1"/>
          </p:cNvPicPr>
          <p:nvPr/>
        </p:nvPicPr>
        <p:blipFill>
          <a:blip r:embed="rId6" cstate="print"/>
          <a:srcRect/>
          <a:stretch>
            <a:fillRect/>
          </a:stretch>
        </p:blipFill>
        <p:spPr bwMode="auto">
          <a:xfrm>
            <a:off x="1752600" y="4471007"/>
            <a:ext cx="1560994" cy="91384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4" descr="H:\شبکه های ماهواره ای ضد اسلامی\عکس\52v99p1j8q9r3hmjdb6x.jpg"/>
          <p:cNvPicPr>
            <a:picLocks noChangeAspect="1" noChangeArrowheads="1"/>
          </p:cNvPicPr>
          <p:nvPr/>
        </p:nvPicPr>
        <p:blipFill>
          <a:blip r:embed="rId7" cstate="print"/>
          <a:srcRect/>
          <a:stretch>
            <a:fillRect/>
          </a:stretch>
        </p:blipFill>
        <p:spPr bwMode="auto">
          <a:xfrm>
            <a:off x="457200" y="4547207"/>
            <a:ext cx="1349570" cy="952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I:\voa1.jpg"/>
          <p:cNvPicPr>
            <a:picLocks noChangeAspect="1" noChangeArrowheads="1"/>
          </p:cNvPicPr>
          <p:nvPr/>
        </p:nvPicPr>
        <p:blipFill>
          <a:blip r:embed="rId8" cstate="print"/>
          <a:srcRect/>
          <a:stretch>
            <a:fillRect/>
          </a:stretch>
        </p:blipFill>
        <p:spPr bwMode="auto">
          <a:xfrm>
            <a:off x="914400" y="5385407"/>
            <a:ext cx="1444616" cy="12439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3" descr="I:\gem.jpg"/>
          <p:cNvPicPr>
            <a:picLocks noChangeAspect="1" noChangeArrowheads="1"/>
          </p:cNvPicPr>
          <p:nvPr/>
        </p:nvPicPr>
        <p:blipFill>
          <a:blip r:embed="rId9" cstate="print"/>
          <a:srcRect l="5080"/>
          <a:stretch>
            <a:fillRect/>
          </a:stretch>
        </p:blipFill>
        <p:spPr bwMode="auto">
          <a:xfrm>
            <a:off x="4800600" y="5766610"/>
            <a:ext cx="2143650" cy="740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921567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763000" cy="6477000"/>
          </a:xfrm>
        </p:spPr>
        <p:txBody>
          <a:bodyPr>
            <a:normAutofit/>
          </a:bodyPr>
          <a:lstStyle/>
          <a:p>
            <a:pPr marL="0" indent="0" algn="just" rtl="1">
              <a:lnSpc>
                <a:spcPct val="110000"/>
              </a:lnSpc>
              <a:buNone/>
            </a:pPr>
            <a:r>
              <a:rPr lang="ar-SA" dirty="0">
                <a:cs typeface="B Mitra" panose="00000400000000000000" pitchFamily="2" charset="-78"/>
              </a:rPr>
              <a:t>بخشی از بودجه یک میلیارد و </a:t>
            </a:r>
            <a:r>
              <a:rPr lang="fa-IR" dirty="0">
                <a:cs typeface="B Mitra" panose="00000400000000000000" pitchFamily="2" charset="-78"/>
              </a:rPr>
              <a:t>۸۳۳ </a:t>
            </a:r>
            <a:r>
              <a:rPr lang="ar-SA" dirty="0">
                <a:cs typeface="B Mitra" panose="00000400000000000000" pitchFamily="2" charset="-78"/>
              </a:rPr>
              <a:t>میلیون دلاری دیپلماسی عمومی آمریکا برای تغییر ارزش‌ها و سبک زندگی در ایران با اتکا بر پخش ماهواره‌ای، وب‌سایت، وبلاگ و رسانه‌های اجتماعی اختصاص یافته‌ است</a:t>
            </a:r>
            <a:r>
              <a:rPr lang="en-US" dirty="0">
                <a:cs typeface="B Mitra" panose="00000400000000000000" pitchFamily="2" charset="-78"/>
              </a:rPr>
              <a:t>. </a:t>
            </a:r>
          </a:p>
          <a:p>
            <a:pPr marL="0" indent="0" algn="just" rtl="1">
              <a:lnSpc>
                <a:spcPct val="110000"/>
              </a:lnSpc>
              <a:buNone/>
            </a:pPr>
            <a:r>
              <a:rPr lang="en-US" dirty="0">
                <a:cs typeface="B Mitra" panose="00000400000000000000" pitchFamily="2" charset="-78"/>
              </a:rPr>
              <a:t> </a:t>
            </a:r>
            <a:r>
              <a:rPr lang="ar-SA" dirty="0">
                <a:cs typeface="B Mitra" panose="00000400000000000000" pitchFamily="2" charset="-78"/>
              </a:rPr>
              <a:t>آمریکا برای تقویت «قدرت نرم» و نفوذ بیشتر در جهان برای سال 2015 بودجه بیش از یک میلیارد و 833 میلیون دلاری اختصاص داده است. </a:t>
            </a:r>
            <a:r>
              <a:rPr lang="ar-SA" dirty="0" smtClean="0">
                <a:cs typeface="B Mitra" panose="00000400000000000000" pitchFamily="2" charset="-78"/>
              </a:rPr>
              <a:t>البته </a:t>
            </a:r>
            <a:r>
              <a:rPr lang="ar-SA" dirty="0">
                <a:cs typeface="B Mitra" panose="00000400000000000000" pitchFamily="2" charset="-78"/>
              </a:rPr>
              <a:t>بودجه‌های غیررسمی و محرمانه دیگری نیز وجود دارد که جهت نفوذ نرم توسط سازمان‌های اطلاعاتی استفاده می‌شود و هیچ‌گاه در رابطه با آن اخبار یا اطلاعاتی به بیرون انتشار پیدا نمی‌کند. مجموعه‌های خصوصی نیز بخشی از پیشبرد دیپلماسی عمومی آمریکا را برعهده دارند که اطلاعاتی نیز از بودجه سالانه آنها در دست نیست</a:t>
            </a:r>
            <a:r>
              <a:rPr lang="en-US" dirty="0">
                <a:cs typeface="B Mitra" panose="00000400000000000000" pitchFamily="2" charset="-78"/>
              </a:rPr>
              <a:t>.</a:t>
            </a:r>
          </a:p>
          <a:p>
            <a:pPr marL="0" indent="0" algn="just" rtl="1">
              <a:lnSpc>
                <a:spcPct val="110000"/>
              </a:lnSpc>
              <a:buNone/>
            </a:pPr>
            <a:r>
              <a:rPr lang="en-US" dirty="0">
                <a:cs typeface="B Mitra" panose="00000400000000000000" pitchFamily="2" charset="-78"/>
              </a:rPr>
              <a:t> </a:t>
            </a:r>
            <a:r>
              <a:rPr lang="ar-SA" dirty="0">
                <a:cs typeface="B Mitra" panose="00000400000000000000" pitchFamily="2" charset="-78"/>
              </a:rPr>
              <a:t>«دیپلماسی عمومی» آمریکا بمعنی مجموعه تلاش‌های ایالات متحده جهت تصرف قلب و مغز‌های مردم سایر کشورهای جهان به وسیله ارزش‌های آمریکایی است</a:t>
            </a:r>
            <a:r>
              <a:rPr lang="en-US" dirty="0">
                <a:cs typeface="B Mitra" panose="00000400000000000000" pitchFamily="2" charset="-78"/>
              </a:rPr>
              <a:t>.</a:t>
            </a:r>
          </a:p>
          <a:p>
            <a:pPr marL="0" indent="0" algn="just" rtl="1">
              <a:lnSpc>
                <a:spcPct val="110000"/>
              </a:lnSpc>
              <a:buNone/>
            </a:pPr>
            <a:r>
              <a:rPr lang="en-US" dirty="0">
                <a:cs typeface="B Mitra" panose="00000400000000000000" pitchFamily="2" charset="-78"/>
              </a:rPr>
              <a:t>  </a:t>
            </a:r>
            <a:r>
              <a:rPr lang="ar-SA" dirty="0">
                <a:cs typeface="B Mitra" panose="00000400000000000000" pitchFamily="2" charset="-78"/>
              </a:rPr>
              <a:t>طبق این گزارش تنها بخشی از بودجه اختصاص یافته علیه ایران مربوط به بخش فارسی </a:t>
            </a:r>
            <a:r>
              <a:rPr lang="ar-SA" b="1" dirty="0">
                <a:cs typeface="B Mitra" panose="00000400000000000000" pitchFamily="2" charset="-78"/>
              </a:rPr>
              <a:t>صدای آمریکا </a:t>
            </a:r>
            <a:r>
              <a:rPr lang="ar-SA" dirty="0">
                <a:cs typeface="B Mitra" panose="00000400000000000000" pitchFamily="2" charset="-78"/>
              </a:rPr>
              <a:t>بودجه مالی 15 میلیون دلار و</a:t>
            </a:r>
            <a:r>
              <a:rPr lang="en-US" dirty="0">
                <a:cs typeface="B Mitra" panose="00000400000000000000" pitchFamily="2" charset="-78"/>
              </a:rPr>
              <a:t> </a:t>
            </a:r>
            <a:r>
              <a:rPr lang="ar-SA" b="1" dirty="0" smtClean="0">
                <a:cs typeface="B Mitra" panose="00000400000000000000" pitchFamily="2" charset="-78"/>
              </a:rPr>
              <a:t>رادیو فردا</a:t>
            </a:r>
            <a:r>
              <a:rPr lang="ar-SA" dirty="0" smtClean="0">
                <a:cs typeface="B Mitra" panose="00000400000000000000" pitchFamily="2" charset="-78"/>
              </a:rPr>
              <a:t> </a:t>
            </a:r>
            <a:r>
              <a:rPr lang="ar-SA" dirty="0">
                <a:cs typeface="B Mitra" panose="00000400000000000000" pitchFamily="2" charset="-78"/>
              </a:rPr>
              <a:t>7 میلیون دلار می </a:t>
            </a:r>
            <a:r>
              <a:rPr lang="ar-SA" dirty="0" smtClean="0">
                <a:cs typeface="B Mitra" panose="00000400000000000000" pitchFamily="2" charset="-78"/>
              </a:rPr>
              <a:t>باشد</a:t>
            </a:r>
            <a:r>
              <a:rPr lang="fa-IR" dirty="0" smtClean="0">
                <a:cs typeface="B Mitra" panose="00000400000000000000" pitchFamily="2" charset="-78"/>
              </a:rPr>
              <a:t>.</a:t>
            </a:r>
            <a:endParaRPr lang="en-US" dirty="0">
              <a:cs typeface="B Mitra" panose="00000400000000000000" pitchFamily="2" charset="-78"/>
            </a:endParaRPr>
          </a:p>
        </p:txBody>
      </p:sp>
    </p:spTree>
    <p:extLst>
      <p:ext uri="{BB962C8B-B14F-4D97-AF65-F5344CB8AC3E}">
        <p14:creationId xmlns:p14="http://schemas.microsoft.com/office/powerpoint/2010/main" xmlns="" val="3511929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7526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7200" y="71416"/>
            <a:ext cx="7436667" cy="164352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2563" algn="ctr">
              <a:lnSpc>
                <a:spcPct val="140000"/>
              </a:lnSpc>
            </a:pPr>
            <a:r>
              <a:rPr lang="fa-IR" sz="3600" b="1" spc="50" dirty="0" smtClean="0">
                <a:ln w="11430"/>
                <a:solidFill>
                  <a:srgbClr val="C00000"/>
                </a:solidFill>
                <a:cs typeface="B Titr" pitchFamily="2" charset="-78"/>
              </a:rPr>
              <a:t>شبکه </a:t>
            </a:r>
            <a:r>
              <a:rPr lang="fa-IR" sz="3600" b="1" spc="50" dirty="0">
                <a:ln w="11430"/>
                <a:solidFill>
                  <a:srgbClr val="C00000"/>
                </a:solidFill>
                <a:cs typeface="B Titr" pitchFamily="2" charset="-78"/>
              </a:rPr>
              <a:t>های ماهواره ای ضد ایرانی فعال با حمایت آمریکا (و در خاک آمریکا) </a:t>
            </a:r>
          </a:p>
        </p:txBody>
      </p:sp>
      <p:sp>
        <p:nvSpPr>
          <p:cNvPr id="6" name="Rectangle 5"/>
          <p:cNvSpPr/>
          <p:nvPr/>
        </p:nvSpPr>
        <p:spPr>
          <a:xfrm>
            <a:off x="2286000" y="1828800"/>
            <a:ext cx="6316328" cy="4696670"/>
          </a:xfrm>
          <a:prstGeom prst="rect">
            <a:avLst/>
          </a:prstGeom>
        </p:spPr>
        <p:txBody>
          <a:bodyPr wrap="square">
            <a:spAutoFit/>
          </a:bodyPr>
          <a:lstStyle/>
          <a:p>
            <a:pPr algn="justLow" rtl="1">
              <a:lnSpc>
                <a:spcPct val="110000"/>
              </a:lnSpc>
            </a:pPr>
            <a:r>
              <a:rPr lang="ar-SA" sz="1600" b="1" dirty="0">
                <a:solidFill>
                  <a:srgbClr val="7030A0"/>
                </a:solidFill>
                <a:cs typeface="B Titr" pitchFamily="2" charset="-78"/>
              </a:rPr>
              <a:t>شبکه‌های پخش فیلم</a:t>
            </a:r>
            <a:r>
              <a:rPr lang="en-US" sz="1600" b="1" dirty="0">
                <a:solidFill>
                  <a:srgbClr val="7030A0"/>
                </a:solidFill>
                <a:cs typeface="B Titr" pitchFamily="2" charset="-78"/>
              </a:rPr>
              <a:t>:</a:t>
            </a:r>
          </a:p>
          <a:p>
            <a:pPr algn="justLow" rtl="1">
              <a:lnSpc>
                <a:spcPct val="110000"/>
              </a:lnSpc>
            </a:pPr>
            <a:r>
              <a:rPr lang="en-US" sz="1600" b="1" dirty="0">
                <a:cs typeface="B Mitra" pitchFamily="2" charset="-78"/>
              </a:rPr>
              <a:t>PMC </a:t>
            </a:r>
            <a:r>
              <a:rPr lang="ar-SA" sz="1600" b="1" dirty="0">
                <a:cs typeface="B Mitra" pitchFamily="2" charset="-78"/>
              </a:rPr>
              <a:t>تلویزیون پی ام سی فیلم و مستند</a:t>
            </a:r>
            <a:endParaRPr lang="en-US" sz="1600" b="1" dirty="0">
              <a:cs typeface="B Mitra" pitchFamily="2" charset="-78"/>
            </a:endParaRPr>
          </a:p>
          <a:p>
            <a:pPr algn="justLow" rtl="1">
              <a:lnSpc>
                <a:spcPct val="110000"/>
              </a:lnSpc>
            </a:pPr>
            <a:r>
              <a:rPr lang="en-US" sz="1600" b="1" dirty="0" err="1">
                <a:cs typeface="B Mitra" pitchFamily="2" charset="-78"/>
              </a:rPr>
              <a:t>Kliksat.Farhad</a:t>
            </a:r>
            <a:r>
              <a:rPr lang="en-US" sz="1600" b="1" dirty="0">
                <a:cs typeface="B Mitra" pitchFamily="2" charset="-78"/>
              </a:rPr>
              <a:t> </a:t>
            </a:r>
            <a:r>
              <a:rPr lang="ar-SA" sz="1600" b="1" dirty="0">
                <a:cs typeface="B Mitra" pitchFamily="2" charset="-78"/>
              </a:rPr>
              <a:t>تلویزیون کلیک ست فرهاد فارسی/کردی/ فیلم</a:t>
            </a:r>
            <a:endParaRPr lang="en-US" sz="1600" b="1" dirty="0">
              <a:cs typeface="B Mitra" pitchFamily="2" charset="-78"/>
            </a:endParaRPr>
          </a:p>
          <a:p>
            <a:pPr algn="justLow" rtl="1">
              <a:lnSpc>
                <a:spcPct val="110000"/>
              </a:lnSpc>
            </a:pPr>
            <a:r>
              <a:rPr lang="en-US" sz="1600" b="1" dirty="0" err="1">
                <a:cs typeface="B Mitra" pitchFamily="2" charset="-78"/>
              </a:rPr>
              <a:t>Didar</a:t>
            </a:r>
            <a:r>
              <a:rPr lang="en-US" sz="1600" b="1" dirty="0">
                <a:cs typeface="B Mitra" pitchFamily="2" charset="-78"/>
              </a:rPr>
              <a:t> Global TV </a:t>
            </a:r>
            <a:r>
              <a:rPr lang="ar-SA" sz="1600" b="1" dirty="0">
                <a:cs typeface="B Mitra" pitchFamily="2" charset="-78"/>
              </a:rPr>
              <a:t>تلویزیون دیدار مدیریت مورتون مظاهری فیلم /پزشکی</a:t>
            </a:r>
            <a:endParaRPr lang="en-US" sz="1600" b="1" dirty="0">
              <a:cs typeface="B Mitra" pitchFamily="2" charset="-78"/>
            </a:endParaRPr>
          </a:p>
          <a:p>
            <a:pPr algn="justLow" rtl="1">
              <a:lnSpc>
                <a:spcPct val="110000"/>
              </a:lnSpc>
            </a:pPr>
            <a:r>
              <a:rPr lang="en-US" sz="1600" b="1" dirty="0">
                <a:cs typeface="B Mitra" pitchFamily="2" charset="-78"/>
              </a:rPr>
              <a:t>TV GEM classic TV </a:t>
            </a:r>
            <a:r>
              <a:rPr lang="ar-SA" sz="1600" b="1" dirty="0">
                <a:cs typeface="B Mitra" pitchFamily="2" charset="-78"/>
              </a:rPr>
              <a:t>تلویزیون جم پخش از انگلستان، موسیقی/ فیلم</a:t>
            </a:r>
            <a:endParaRPr lang="en-US" sz="1600" b="1" dirty="0">
              <a:cs typeface="B Mitra" pitchFamily="2" charset="-78"/>
            </a:endParaRPr>
          </a:p>
          <a:p>
            <a:pPr algn="justLow" rtl="1">
              <a:lnSpc>
                <a:spcPct val="110000"/>
              </a:lnSpc>
            </a:pPr>
            <a:r>
              <a:rPr lang="en-US" sz="1600" b="1" dirty="0">
                <a:cs typeface="B Mitra" pitchFamily="2" charset="-78"/>
              </a:rPr>
              <a:t>ITN </a:t>
            </a:r>
            <a:r>
              <a:rPr lang="ar-SA" sz="1600" b="1" dirty="0">
                <a:cs typeface="B Mitra" pitchFamily="2" charset="-78"/>
              </a:rPr>
              <a:t>مدیریت حمید شبخیز و فرزان دلجو فیلم/و مباحث روانشناسی</a:t>
            </a:r>
            <a:endParaRPr lang="en-US" sz="1600" b="1" dirty="0">
              <a:cs typeface="B Mitra" pitchFamily="2" charset="-78"/>
            </a:endParaRPr>
          </a:p>
          <a:p>
            <a:pPr algn="justLow" rtl="1">
              <a:lnSpc>
                <a:spcPct val="110000"/>
              </a:lnSpc>
            </a:pPr>
            <a:r>
              <a:rPr lang="en-US" sz="1600" b="1" dirty="0">
                <a:cs typeface="B Mitra" pitchFamily="2" charset="-78"/>
              </a:rPr>
              <a:t>TV PEN TV </a:t>
            </a:r>
            <a:r>
              <a:rPr lang="ar-SA" sz="1600" b="1" dirty="0">
                <a:cs typeface="B Mitra" pitchFamily="2" charset="-78"/>
              </a:rPr>
              <a:t>تلویزیون پن مدیریت حمید شبخیز</a:t>
            </a:r>
            <a:endParaRPr lang="en-US" sz="1600" b="1" dirty="0">
              <a:cs typeface="B Mitra" pitchFamily="2" charset="-78"/>
            </a:endParaRPr>
          </a:p>
          <a:p>
            <a:pPr algn="justLow" rtl="1">
              <a:lnSpc>
                <a:spcPct val="110000"/>
              </a:lnSpc>
            </a:pPr>
            <a:r>
              <a:rPr lang="en-US" sz="1600" b="1" dirty="0">
                <a:cs typeface="B Mitra" pitchFamily="2" charset="-78"/>
              </a:rPr>
              <a:t>PSTV </a:t>
            </a:r>
            <a:r>
              <a:rPr lang="ar-SA" sz="1600" b="1" dirty="0">
                <a:cs typeface="B Mitra" pitchFamily="2" charset="-78"/>
              </a:rPr>
              <a:t>فیلم دوبله</a:t>
            </a:r>
            <a:endParaRPr lang="en-US" sz="1600" b="1" dirty="0">
              <a:cs typeface="B Mitra" pitchFamily="2" charset="-78"/>
            </a:endParaRPr>
          </a:p>
          <a:p>
            <a:pPr algn="justLow" rtl="1">
              <a:lnSpc>
                <a:spcPct val="110000"/>
              </a:lnSpc>
            </a:pPr>
            <a:r>
              <a:rPr lang="en-US" sz="1600" b="1" dirty="0">
                <a:solidFill>
                  <a:srgbClr val="7030A0"/>
                </a:solidFill>
                <a:cs typeface="B Titr" pitchFamily="2" charset="-78"/>
              </a:rPr>
              <a:t> 4 </a:t>
            </a:r>
            <a:r>
              <a:rPr lang="ar-SA" sz="1600" b="1" dirty="0">
                <a:solidFill>
                  <a:srgbClr val="7030A0"/>
                </a:solidFill>
                <a:cs typeface="B Titr" pitchFamily="2" charset="-78"/>
              </a:rPr>
              <a:t>فیلم وموسیقی</a:t>
            </a:r>
            <a:r>
              <a:rPr lang="en-US" sz="1600" b="1" dirty="0">
                <a:solidFill>
                  <a:srgbClr val="7030A0"/>
                </a:solidFill>
                <a:cs typeface="B Titr" pitchFamily="2" charset="-78"/>
              </a:rPr>
              <a:t>:</a:t>
            </a:r>
          </a:p>
          <a:p>
            <a:pPr algn="justLow" rtl="1">
              <a:lnSpc>
                <a:spcPct val="110000"/>
              </a:lnSpc>
            </a:pPr>
            <a:r>
              <a:rPr lang="en-US" sz="1600" b="1" dirty="0">
                <a:cs typeface="B Mitra" pitchFamily="2" charset="-78"/>
              </a:rPr>
              <a:t>20tv </a:t>
            </a:r>
            <a:r>
              <a:rPr lang="ar-SA" sz="1600" b="1" dirty="0">
                <a:cs typeface="B Mitra" pitchFamily="2" charset="-78"/>
              </a:rPr>
              <a:t>فیلم دوبله شده و موسیقی لوگو</a:t>
            </a:r>
            <a:endParaRPr lang="en-US" sz="1600" b="1" dirty="0">
              <a:cs typeface="B Mitra" pitchFamily="2" charset="-78"/>
            </a:endParaRPr>
          </a:p>
          <a:p>
            <a:pPr algn="justLow" rtl="1">
              <a:lnSpc>
                <a:spcPct val="110000"/>
              </a:lnSpc>
            </a:pPr>
            <a:r>
              <a:rPr lang="en-US" sz="1600" b="1" dirty="0">
                <a:cs typeface="B Mitra" pitchFamily="2" charset="-78"/>
              </a:rPr>
              <a:t>Movie1 </a:t>
            </a:r>
            <a:r>
              <a:rPr lang="ar-SA" sz="1600" b="1" dirty="0">
                <a:cs typeface="B Mitra" pitchFamily="2" charset="-78"/>
              </a:rPr>
              <a:t>فیلم زیرنویس و دوبله</a:t>
            </a:r>
            <a:endParaRPr lang="en-US" sz="1600" b="1" dirty="0">
              <a:cs typeface="B Mitra" pitchFamily="2" charset="-78"/>
            </a:endParaRPr>
          </a:p>
          <a:p>
            <a:pPr algn="justLow" rtl="1">
              <a:lnSpc>
                <a:spcPct val="110000"/>
              </a:lnSpc>
            </a:pPr>
            <a:r>
              <a:rPr lang="en-US" sz="1600" b="1" dirty="0">
                <a:cs typeface="B Mitra" pitchFamily="2" charset="-78"/>
              </a:rPr>
              <a:t>Persian TV </a:t>
            </a:r>
            <a:r>
              <a:rPr lang="ar-SA" sz="1600" b="1" dirty="0">
                <a:cs typeface="B Mitra" pitchFamily="2" charset="-78"/>
              </a:rPr>
              <a:t>تلویزیون پی ام سی/ فیلم و مستند </a:t>
            </a:r>
            <a:endParaRPr lang="en-US" sz="1600" b="1" dirty="0">
              <a:cs typeface="B Mitra" pitchFamily="2" charset="-78"/>
            </a:endParaRPr>
          </a:p>
          <a:p>
            <a:pPr algn="justLow" rtl="1">
              <a:lnSpc>
                <a:spcPct val="110000"/>
              </a:lnSpc>
            </a:pPr>
            <a:r>
              <a:rPr lang="en-US" sz="1600" b="1" dirty="0" err="1">
                <a:cs typeface="B Mitra" pitchFamily="2" charset="-78"/>
              </a:rPr>
              <a:t>kahkeshan</a:t>
            </a:r>
            <a:r>
              <a:rPr lang="en-US" sz="1600" b="1" dirty="0">
                <a:cs typeface="B Mitra" pitchFamily="2" charset="-78"/>
              </a:rPr>
              <a:t> TV </a:t>
            </a:r>
            <a:r>
              <a:rPr lang="ar-SA" sz="1600" b="1" dirty="0">
                <a:cs typeface="B Mitra" pitchFamily="2" charset="-78"/>
              </a:rPr>
              <a:t>فبلم دوبله و مستند</a:t>
            </a:r>
            <a:endParaRPr lang="en-US" sz="1600" b="1" dirty="0">
              <a:cs typeface="B Mitra" pitchFamily="2" charset="-78"/>
            </a:endParaRPr>
          </a:p>
          <a:p>
            <a:pPr algn="justLow" rtl="1">
              <a:lnSpc>
                <a:spcPct val="110000"/>
              </a:lnSpc>
            </a:pPr>
            <a:r>
              <a:rPr lang="en-US" sz="1600" b="1" dirty="0">
                <a:cs typeface="B Mitra" pitchFamily="2" charset="-78"/>
              </a:rPr>
              <a:t>ICC-HB TV </a:t>
            </a:r>
            <a:r>
              <a:rPr lang="ar-SA" sz="1600" b="1" dirty="0">
                <a:cs typeface="B Mitra" pitchFamily="2" charset="-78"/>
              </a:rPr>
              <a:t>شبکه سینمایی ایرانیان پخش از آمریکا فیلم قدیمی و مستند</a:t>
            </a:r>
            <a:endParaRPr lang="en-US" sz="1600" b="1" dirty="0">
              <a:cs typeface="B Mitra" pitchFamily="2" charset="-78"/>
            </a:endParaRPr>
          </a:p>
          <a:p>
            <a:pPr algn="justLow" rtl="1">
              <a:lnSpc>
                <a:spcPct val="110000"/>
              </a:lnSpc>
            </a:pPr>
            <a:r>
              <a:rPr lang="en-US" sz="1600" b="1" dirty="0">
                <a:cs typeface="B Mitra" pitchFamily="2" charset="-78"/>
              </a:rPr>
              <a:t>Persian star TV </a:t>
            </a:r>
            <a:r>
              <a:rPr lang="ar-SA" sz="1600" b="1" dirty="0">
                <a:cs typeface="B Mitra" pitchFamily="2" charset="-78"/>
              </a:rPr>
              <a:t>فیلم با زیرنویس</a:t>
            </a:r>
            <a:endParaRPr lang="en-US" sz="1600" b="1" dirty="0">
              <a:cs typeface="B Mitra" pitchFamily="2" charset="-78"/>
            </a:endParaRPr>
          </a:p>
          <a:p>
            <a:pPr algn="justLow" rtl="1">
              <a:lnSpc>
                <a:spcPct val="110000"/>
              </a:lnSpc>
            </a:pPr>
            <a:r>
              <a:rPr lang="en-US" sz="1600" b="1" dirty="0">
                <a:cs typeface="B Mitra" pitchFamily="2" charset="-78"/>
              </a:rPr>
              <a:t>PEN TV </a:t>
            </a:r>
            <a:r>
              <a:rPr lang="ar-SA" sz="1600" b="1" dirty="0">
                <a:cs typeface="B Mitra" pitchFamily="2" charset="-78"/>
              </a:rPr>
              <a:t>فیلم /فوتبال</a:t>
            </a:r>
            <a:endParaRPr lang="en-US" sz="1600" b="1" dirty="0">
              <a:cs typeface="B Mitra" pitchFamily="2" charset="-78"/>
            </a:endParaRPr>
          </a:p>
          <a:p>
            <a:pPr algn="justLow" rtl="1">
              <a:lnSpc>
                <a:spcPct val="110000"/>
              </a:lnSpc>
            </a:pPr>
            <a:r>
              <a:rPr lang="en-US" sz="1600" b="1" dirty="0">
                <a:cs typeface="B Mitra" pitchFamily="2" charset="-78"/>
              </a:rPr>
              <a:t> TV ME chef </a:t>
            </a:r>
            <a:r>
              <a:rPr lang="fa-IR" sz="1600" b="1" dirty="0">
                <a:cs typeface="B Mitra" pitchFamily="2" charset="-78"/>
              </a:rPr>
              <a:t>فساد و ترویج شرابخواری در پوشش </a:t>
            </a:r>
            <a:r>
              <a:rPr lang="ar-SA" sz="1600" b="1" dirty="0">
                <a:cs typeface="B Mitra" pitchFamily="2" charset="-78"/>
              </a:rPr>
              <a:t>آموزش آشپزی</a:t>
            </a:r>
            <a:endParaRPr lang="en-US" sz="1600" b="1" dirty="0">
              <a:cs typeface="B Mitra" pitchFamily="2" charset="-78"/>
            </a:endParaRPr>
          </a:p>
        </p:txBody>
      </p:sp>
      <p:pic>
        <p:nvPicPr>
          <p:cNvPr id="8" name="Picture 7" descr="ماهواره-شبکه ماهواره"/>
          <p:cNvPicPr/>
          <p:nvPr/>
        </p:nvPicPr>
        <p:blipFill>
          <a:blip r:embed="rId2" cstate="print"/>
          <a:srcRect/>
          <a:stretch>
            <a:fillRect/>
          </a:stretch>
        </p:blipFill>
        <p:spPr bwMode="auto">
          <a:xfrm>
            <a:off x="1066800" y="4648200"/>
            <a:ext cx="1676400" cy="990600"/>
          </a:xfrm>
          <a:prstGeom prst="rect">
            <a:avLst/>
          </a:prstGeom>
          <a:ln>
            <a:noFill/>
          </a:ln>
          <a:effectLst>
            <a:outerShdw blurRad="190500" algn="tl" rotWithShape="0">
              <a:srgbClr val="000000">
                <a:alpha val="70000"/>
              </a:srgbClr>
            </a:outerShdw>
          </a:effectLst>
        </p:spPr>
      </p:pic>
      <p:pic>
        <p:nvPicPr>
          <p:cNvPr id="27650" name="Picture 2" descr="I:\pmc2.jpg"/>
          <p:cNvPicPr>
            <a:picLocks noChangeAspect="1" noChangeArrowheads="1"/>
          </p:cNvPicPr>
          <p:nvPr/>
        </p:nvPicPr>
        <p:blipFill>
          <a:blip r:embed="rId3" cstate="print"/>
          <a:srcRect/>
          <a:stretch>
            <a:fillRect/>
          </a:stretch>
        </p:blipFill>
        <p:spPr bwMode="auto">
          <a:xfrm>
            <a:off x="152400" y="2057400"/>
            <a:ext cx="1675055" cy="500066"/>
          </a:xfrm>
          <a:prstGeom prst="rect">
            <a:avLst/>
          </a:prstGeom>
          <a:ln>
            <a:noFill/>
          </a:ln>
          <a:effectLst>
            <a:outerShdw blurRad="190500" algn="tl" rotWithShape="0">
              <a:srgbClr val="000000">
                <a:alpha val="70000"/>
              </a:srgbClr>
            </a:outerShdw>
          </a:effectLst>
        </p:spPr>
      </p:pic>
      <p:pic>
        <p:nvPicPr>
          <p:cNvPr id="9" name="Picture 2" descr="I:\bbc1.jpg"/>
          <p:cNvPicPr>
            <a:picLocks noChangeAspect="1" noChangeArrowheads="1"/>
          </p:cNvPicPr>
          <p:nvPr/>
        </p:nvPicPr>
        <p:blipFill>
          <a:blip r:embed="rId4" cstate="print"/>
          <a:srcRect/>
          <a:stretch>
            <a:fillRect/>
          </a:stretch>
        </p:blipFill>
        <p:spPr bwMode="auto">
          <a:xfrm>
            <a:off x="1524000" y="2590800"/>
            <a:ext cx="1435034" cy="1143829"/>
          </a:xfrm>
          <a:prstGeom prst="rect">
            <a:avLst/>
          </a:prstGeom>
          <a:ln>
            <a:noFill/>
          </a:ln>
          <a:effectLst>
            <a:outerShdw blurRad="190500" algn="tl" rotWithShape="0">
              <a:srgbClr val="000000">
                <a:alpha val="70000"/>
              </a:srgbClr>
            </a:outerShdw>
          </a:effectLst>
        </p:spPr>
      </p:pic>
      <p:pic>
        <p:nvPicPr>
          <p:cNvPr id="27651" name="Picture 3" descr="I:\wesal.jpg"/>
          <p:cNvPicPr>
            <a:picLocks noChangeAspect="1" noChangeArrowheads="1"/>
          </p:cNvPicPr>
          <p:nvPr/>
        </p:nvPicPr>
        <p:blipFill>
          <a:blip r:embed="rId5" cstate="print"/>
          <a:srcRect/>
          <a:stretch>
            <a:fillRect/>
          </a:stretch>
        </p:blipFill>
        <p:spPr bwMode="auto">
          <a:xfrm>
            <a:off x="2514600" y="3733800"/>
            <a:ext cx="1560994" cy="913849"/>
          </a:xfrm>
          <a:prstGeom prst="rect">
            <a:avLst/>
          </a:prstGeom>
          <a:ln>
            <a:noFill/>
          </a:ln>
          <a:effectLst>
            <a:outerShdw blurRad="190500" algn="tl" rotWithShape="0">
              <a:srgbClr val="000000">
                <a:alpha val="70000"/>
              </a:srgbClr>
            </a:outerShdw>
          </a:effectLst>
        </p:spPr>
      </p:pic>
      <p:pic>
        <p:nvPicPr>
          <p:cNvPr id="27652" name="Picture 4" descr="H:\شبکه های ماهواره ای ضد اسلامی\عکس\52v99p1j8q9r3hmjdb6x.jpg"/>
          <p:cNvPicPr>
            <a:picLocks noChangeAspect="1" noChangeArrowheads="1"/>
          </p:cNvPicPr>
          <p:nvPr/>
        </p:nvPicPr>
        <p:blipFill>
          <a:blip r:embed="rId6" cstate="print"/>
          <a:srcRect/>
          <a:stretch>
            <a:fillRect/>
          </a:stretch>
        </p:blipFill>
        <p:spPr bwMode="auto">
          <a:xfrm>
            <a:off x="228600" y="5638800"/>
            <a:ext cx="1349570" cy="9525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481978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07479" y="76200"/>
            <a:ext cx="5679321" cy="3561600"/>
          </a:xfrm>
        </p:spPr>
        <p:txBody>
          <a:bodyPr>
            <a:noAutofit/>
          </a:bodyPr>
          <a:lstStyle/>
          <a:p>
            <a:pPr marL="87313" indent="0" algn="justLow" rtl="1">
              <a:buNone/>
            </a:pPr>
            <a:r>
              <a:rPr lang="fa-IR" sz="1400" b="1" dirty="0">
                <a:solidFill>
                  <a:srgbClr val="7030A0"/>
                </a:solidFill>
                <a:cs typeface="B Titr" pitchFamily="2" charset="-78"/>
              </a:rPr>
              <a:t>شبکه های سیاسی:</a:t>
            </a:r>
          </a:p>
          <a:p>
            <a:pPr marL="87313" indent="0" algn="justLow" rtl="1">
              <a:buNone/>
            </a:pPr>
            <a:r>
              <a:rPr lang="en-US" sz="1400" b="1" dirty="0" err="1">
                <a:cs typeface="B Mitra" pitchFamily="2" charset="-78"/>
              </a:rPr>
              <a:t>komala</a:t>
            </a:r>
            <a:r>
              <a:rPr lang="en-US" sz="1400" b="1" dirty="0">
                <a:cs typeface="B Mitra" pitchFamily="2" charset="-78"/>
              </a:rPr>
              <a:t> </a:t>
            </a:r>
            <a:r>
              <a:rPr lang="en-US" sz="1400" b="1" dirty="0" err="1">
                <a:cs typeface="B Mitra" pitchFamily="2" charset="-78"/>
              </a:rPr>
              <a:t>Tv</a:t>
            </a:r>
            <a:r>
              <a:rPr lang="en-US" sz="1400" b="1" dirty="0">
                <a:cs typeface="B Mitra" pitchFamily="2" charset="-78"/>
              </a:rPr>
              <a:t> </a:t>
            </a:r>
            <a:r>
              <a:rPr lang="ar-SA" sz="1400" b="1" dirty="0">
                <a:cs typeface="B Mitra" pitchFamily="2" charset="-78"/>
              </a:rPr>
              <a:t>تلویزیون حزب کمونیست ایران</a:t>
            </a:r>
            <a:endParaRPr lang="en-US" sz="1400" b="1" dirty="0">
              <a:cs typeface="B Mitra" pitchFamily="2" charset="-78"/>
            </a:endParaRPr>
          </a:p>
          <a:p>
            <a:pPr marL="87313" indent="0" algn="justLow" rtl="1">
              <a:buNone/>
            </a:pPr>
            <a:r>
              <a:rPr lang="en-US" sz="1400" b="1" dirty="0">
                <a:cs typeface="B Mitra" pitchFamily="2" charset="-78"/>
              </a:rPr>
              <a:t>rasa </a:t>
            </a:r>
            <a:r>
              <a:rPr lang="en-US" sz="1400" b="1" dirty="0" err="1">
                <a:cs typeface="B Mitra" pitchFamily="2" charset="-78"/>
              </a:rPr>
              <a:t>Tv</a:t>
            </a:r>
            <a:r>
              <a:rPr lang="en-US" sz="1400" b="1" dirty="0">
                <a:cs typeface="B Mitra" pitchFamily="2" charset="-78"/>
              </a:rPr>
              <a:t> </a:t>
            </a:r>
            <a:r>
              <a:rPr lang="ar-SA" sz="1400" b="1" dirty="0">
                <a:cs typeface="B Mitra" pitchFamily="2" charset="-78"/>
              </a:rPr>
              <a:t>تلویزیون جنبش سبز و اخبار</a:t>
            </a:r>
            <a:endParaRPr lang="en-US" sz="1400" b="1" dirty="0">
              <a:cs typeface="B Mitra" pitchFamily="2" charset="-78"/>
            </a:endParaRPr>
          </a:p>
          <a:p>
            <a:pPr marL="87313" indent="0" algn="justLow" rtl="1">
              <a:buNone/>
            </a:pPr>
            <a:r>
              <a:rPr lang="en-US" sz="1400" b="1" dirty="0">
                <a:cs typeface="B Mitra" pitchFamily="2" charset="-78"/>
              </a:rPr>
              <a:t>Rang o rang </a:t>
            </a:r>
            <a:r>
              <a:rPr lang="en-US" sz="1400" b="1" dirty="0" err="1">
                <a:cs typeface="B Mitra" pitchFamily="2" charset="-78"/>
              </a:rPr>
              <a:t>Tv</a:t>
            </a:r>
            <a:r>
              <a:rPr lang="en-US" sz="1400" b="1" dirty="0">
                <a:cs typeface="B Mitra" pitchFamily="2" charset="-78"/>
              </a:rPr>
              <a:t> </a:t>
            </a:r>
            <a:r>
              <a:rPr lang="ar-SA" sz="1400" b="1" dirty="0">
                <a:cs typeface="B Mitra" pitchFamily="2" charset="-78"/>
              </a:rPr>
              <a:t>تلویزیون سیاسی ضد ایران با ادبیات تند و بی اخلاقی</a:t>
            </a:r>
            <a:endParaRPr lang="en-US" sz="1400" b="1" dirty="0">
              <a:cs typeface="B Mitra" pitchFamily="2" charset="-78"/>
            </a:endParaRPr>
          </a:p>
          <a:p>
            <a:pPr marL="87313" indent="0" algn="justLow" rtl="1">
              <a:buNone/>
            </a:pPr>
            <a:r>
              <a:rPr lang="en-US" sz="1400" b="1" dirty="0" err="1">
                <a:cs typeface="B Mitra" pitchFamily="2" charset="-78"/>
              </a:rPr>
              <a:t>Simaye</a:t>
            </a:r>
            <a:r>
              <a:rPr lang="en-US" sz="1400" b="1" dirty="0">
                <a:cs typeface="B Mitra" pitchFamily="2" charset="-78"/>
              </a:rPr>
              <a:t> </a:t>
            </a:r>
            <a:r>
              <a:rPr lang="en-US" sz="1400" b="1" dirty="0" err="1">
                <a:cs typeface="B Mitra" pitchFamily="2" charset="-78"/>
              </a:rPr>
              <a:t>azadi</a:t>
            </a:r>
            <a:r>
              <a:rPr lang="en-US" sz="1400" b="1" dirty="0">
                <a:cs typeface="B Mitra" pitchFamily="2" charset="-78"/>
              </a:rPr>
              <a:t> </a:t>
            </a:r>
            <a:r>
              <a:rPr lang="en-US" sz="1400" b="1" dirty="0" err="1">
                <a:cs typeface="B Mitra" pitchFamily="2" charset="-78"/>
              </a:rPr>
              <a:t>Tv</a:t>
            </a:r>
            <a:r>
              <a:rPr lang="en-US" sz="1400" b="1" dirty="0">
                <a:cs typeface="B Mitra" pitchFamily="2" charset="-78"/>
              </a:rPr>
              <a:t> </a:t>
            </a:r>
            <a:r>
              <a:rPr lang="ar-SA" sz="1400" b="1" dirty="0">
                <a:cs typeface="B Mitra" pitchFamily="2" charset="-78"/>
              </a:rPr>
              <a:t>تلویزیون مجاهدین خلق ایران</a:t>
            </a:r>
            <a:r>
              <a:rPr lang="fa-IR" sz="1400" b="1" dirty="0">
                <a:cs typeface="B Mitra" pitchFamily="2" charset="-78"/>
              </a:rPr>
              <a:t>(منافقین)</a:t>
            </a:r>
            <a:endParaRPr lang="en-US" sz="1400" b="1" dirty="0">
              <a:cs typeface="B Mitra" pitchFamily="2" charset="-78"/>
            </a:endParaRPr>
          </a:p>
          <a:p>
            <a:pPr marL="87313" indent="0" algn="justLow" rtl="1">
              <a:buNone/>
            </a:pPr>
            <a:r>
              <a:rPr lang="en-US" sz="1400" b="1" dirty="0">
                <a:cs typeface="B Mitra" pitchFamily="2" charset="-78"/>
              </a:rPr>
              <a:t>VOA Persian TV </a:t>
            </a:r>
            <a:r>
              <a:rPr lang="ar-SA" sz="1400" b="1" dirty="0">
                <a:cs typeface="B Mitra" pitchFamily="2" charset="-78"/>
              </a:rPr>
              <a:t>تلویزیون فارسی صدای آمریکا</a:t>
            </a:r>
            <a:endParaRPr lang="en-US" sz="1400" b="1" dirty="0">
              <a:cs typeface="B Mitra" pitchFamily="2" charset="-78"/>
            </a:endParaRPr>
          </a:p>
          <a:p>
            <a:pPr marL="87313" indent="0" algn="justLow" rtl="1">
              <a:buNone/>
            </a:pPr>
            <a:r>
              <a:rPr lang="en-US" sz="1400" b="1" dirty="0" err="1">
                <a:cs typeface="B Mitra" pitchFamily="2" charset="-78"/>
              </a:rPr>
              <a:t>Andisheh</a:t>
            </a:r>
            <a:r>
              <a:rPr lang="en-US" sz="1400" b="1" dirty="0">
                <a:cs typeface="B Mitra" pitchFamily="2" charset="-78"/>
              </a:rPr>
              <a:t> </a:t>
            </a:r>
            <a:r>
              <a:rPr lang="ar-SA" sz="1400" b="1" dirty="0">
                <a:cs typeface="B Mitra" pitchFamily="2" charset="-78"/>
              </a:rPr>
              <a:t>اخبار و گوشزد کردن خطر اسلام</a:t>
            </a:r>
            <a:endParaRPr lang="en-US" sz="1400" b="1" dirty="0">
              <a:cs typeface="B Mitra" pitchFamily="2" charset="-78"/>
            </a:endParaRPr>
          </a:p>
          <a:p>
            <a:pPr marL="87313" indent="0" algn="justLow" rtl="1">
              <a:buNone/>
            </a:pPr>
            <a:r>
              <a:rPr lang="fa-IR" sz="1400" b="1" dirty="0">
                <a:solidFill>
                  <a:srgbClr val="7030A0"/>
                </a:solidFill>
                <a:cs typeface="B Titr" pitchFamily="2" charset="-78"/>
              </a:rPr>
              <a:t>شبکه های مذهبی مدعی شیعه:</a:t>
            </a:r>
            <a:endParaRPr lang="en-US" sz="1400" b="1" dirty="0">
              <a:solidFill>
                <a:srgbClr val="7030A0"/>
              </a:solidFill>
              <a:cs typeface="B Titr" pitchFamily="2" charset="-78"/>
            </a:endParaRPr>
          </a:p>
          <a:p>
            <a:pPr marL="87313" indent="0" algn="justLow" rtl="1">
              <a:buNone/>
            </a:pPr>
            <a:r>
              <a:rPr lang="en-US" sz="1400" b="1" dirty="0">
                <a:cs typeface="B Mitra" pitchFamily="2" charset="-78"/>
              </a:rPr>
              <a:t>Salaam TV </a:t>
            </a:r>
            <a:r>
              <a:rPr lang="ar-SA" sz="1400" b="1" dirty="0">
                <a:cs typeface="B Mitra" pitchFamily="2" charset="-78"/>
              </a:rPr>
              <a:t>تلویزیون سلام مبلغ مذهب شیعه</a:t>
            </a:r>
            <a:endParaRPr lang="en-US" sz="1400" b="1" dirty="0">
              <a:cs typeface="B Mitra" pitchFamily="2" charset="-78"/>
            </a:endParaRPr>
          </a:p>
          <a:p>
            <a:pPr marL="87313" indent="0" algn="justLow" rtl="1">
              <a:buNone/>
            </a:pPr>
            <a:r>
              <a:rPr lang="en-US" sz="1400" b="1" dirty="0" err="1">
                <a:cs typeface="B Mitra" pitchFamily="2" charset="-78"/>
              </a:rPr>
              <a:t>SaamenTv</a:t>
            </a:r>
            <a:r>
              <a:rPr lang="en-US" sz="1400" b="1" dirty="0">
                <a:cs typeface="B Mitra" pitchFamily="2" charset="-78"/>
              </a:rPr>
              <a:t> </a:t>
            </a:r>
            <a:r>
              <a:rPr lang="ar-SA" sz="1400" b="1" dirty="0">
                <a:cs typeface="B Mitra" pitchFamily="2" charset="-78"/>
              </a:rPr>
              <a:t>تلویزیون ثامن مذهبی شیعه</a:t>
            </a:r>
            <a:endParaRPr lang="en-US" sz="1400" b="1" dirty="0">
              <a:cs typeface="B Mitra" pitchFamily="2" charset="-78"/>
            </a:endParaRPr>
          </a:p>
          <a:p>
            <a:pPr marL="87313" indent="0" algn="justLow" rtl="1">
              <a:buNone/>
            </a:pPr>
            <a:r>
              <a:rPr lang="en-US" sz="1400" b="1" dirty="0">
                <a:cs typeface="B Mitra" pitchFamily="2" charset="-78"/>
              </a:rPr>
              <a:t>Imam Hussein TV </a:t>
            </a:r>
            <a:r>
              <a:rPr lang="ar-SA" sz="1400" b="1" dirty="0">
                <a:cs typeface="B Mitra" pitchFamily="2" charset="-78"/>
              </a:rPr>
              <a:t>تلویزیون امام حسین حسینیه مذهبی شیعه</a:t>
            </a:r>
            <a:endParaRPr lang="fa-IR" sz="1400" b="1" dirty="0">
              <a:cs typeface="B Mitra" pitchFamily="2" charset="-78"/>
            </a:endParaRPr>
          </a:p>
          <a:p>
            <a:pPr marL="87313" indent="0" algn="justLow" rtl="1">
              <a:buNone/>
            </a:pPr>
            <a:r>
              <a:rPr lang="en-US" sz="1400" b="1" dirty="0">
                <a:cs typeface="B Mitra" pitchFamily="2" charset="-78"/>
              </a:rPr>
              <a:t>AHLULBAYT</a:t>
            </a:r>
            <a:r>
              <a:rPr lang="fa-IR" sz="1400" b="1" dirty="0">
                <a:cs typeface="B Mitra" pitchFamily="2" charset="-78"/>
              </a:rPr>
              <a:t> شبکه اهل بیت</a:t>
            </a:r>
          </a:p>
          <a:p>
            <a:pPr marL="87313" indent="0" algn="justLow" rtl="1">
              <a:buNone/>
            </a:pPr>
            <a:endParaRPr lang="en-US" sz="1400" b="1" dirty="0">
              <a:cs typeface="B Mitra" pitchFamily="2" charset="-78"/>
            </a:endParaRPr>
          </a:p>
          <a:p>
            <a:pPr marL="87313" indent="0" algn="justLow" rtl="1">
              <a:buNone/>
            </a:pPr>
            <a:endParaRPr lang="fa-IR" sz="1050" b="1" dirty="0">
              <a:cs typeface="B Mitra" pitchFamily="2" charset="-78"/>
            </a:endParaRPr>
          </a:p>
        </p:txBody>
      </p:sp>
      <p:pic>
        <p:nvPicPr>
          <p:cNvPr id="8" name="Picture 7" descr="ماهواره-شبکه ماهواره"/>
          <p:cNvPicPr/>
          <p:nvPr/>
        </p:nvPicPr>
        <p:blipFill>
          <a:blip r:embed="rId2" cstate="print"/>
          <a:srcRect/>
          <a:stretch>
            <a:fillRect/>
          </a:stretch>
        </p:blipFill>
        <p:spPr bwMode="auto">
          <a:xfrm>
            <a:off x="304800" y="4800600"/>
            <a:ext cx="1361161" cy="1143008"/>
          </a:xfrm>
          <a:prstGeom prst="rect">
            <a:avLst/>
          </a:prstGeom>
          <a:ln>
            <a:noFill/>
          </a:ln>
          <a:effectLst>
            <a:outerShdw blurRad="190500" algn="tl" rotWithShape="0">
              <a:srgbClr val="000000">
                <a:alpha val="70000"/>
              </a:srgbClr>
            </a:outerShdw>
          </a:effectLst>
        </p:spPr>
      </p:pic>
      <p:pic>
        <p:nvPicPr>
          <p:cNvPr id="26625" name="Picture 1" descr="I:\voa.jpg"/>
          <p:cNvPicPr>
            <a:picLocks noChangeAspect="1" noChangeArrowheads="1"/>
          </p:cNvPicPr>
          <p:nvPr/>
        </p:nvPicPr>
        <p:blipFill>
          <a:blip r:embed="rId3" cstate="print"/>
          <a:srcRect/>
          <a:stretch>
            <a:fillRect/>
          </a:stretch>
        </p:blipFill>
        <p:spPr bwMode="auto">
          <a:xfrm>
            <a:off x="1676400" y="990600"/>
            <a:ext cx="1484902" cy="960127"/>
          </a:xfrm>
          <a:prstGeom prst="rect">
            <a:avLst/>
          </a:prstGeom>
          <a:ln>
            <a:noFill/>
          </a:ln>
          <a:effectLst>
            <a:outerShdw blurRad="190500" algn="tl" rotWithShape="0">
              <a:srgbClr val="000000">
                <a:alpha val="70000"/>
              </a:srgbClr>
            </a:outerShdw>
          </a:effectLst>
        </p:spPr>
      </p:pic>
      <p:pic>
        <p:nvPicPr>
          <p:cNvPr id="26627" name="Picture 3" descr="I:\bbc.jpg"/>
          <p:cNvPicPr>
            <a:picLocks noChangeAspect="1" noChangeArrowheads="1"/>
          </p:cNvPicPr>
          <p:nvPr/>
        </p:nvPicPr>
        <p:blipFill>
          <a:blip r:embed="rId4" cstate="print"/>
          <a:srcRect/>
          <a:stretch>
            <a:fillRect/>
          </a:stretch>
        </p:blipFill>
        <p:spPr bwMode="auto">
          <a:xfrm>
            <a:off x="1600200" y="2438400"/>
            <a:ext cx="1287436" cy="891906"/>
          </a:xfrm>
          <a:prstGeom prst="rect">
            <a:avLst/>
          </a:prstGeom>
          <a:ln>
            <a:noFill/>
          </a:ln>
          <a:effectLst>
            <a:outerShdw blurRad="190500" algn="tl" rotWithShape="0">
              <a:srgbClr val="000000">
                <a:alpha val="70000"/>
              </a:srgbClr>
            </a:outerShdw>
          </a:effectLst>
        </p:spPr>
      </p:pic>
      <p:pic>
        <p:nvPicPr>
          <p:cNvPr id="26628" name="Picture 4" descr="I:\tvp.jpg"/>
          <p:cNvPicPr>
            <a:picLocks noChangeAspect="1" noChangeArrowheads="1"/>
          </p:cNvPicPr>
          <p:nvPr/>
        </p:nvPicPr>
        <p:blipFill>
          <a:blip r:embed="rId5" cstate="print"/>
          <a:srcRect/>
          <a:stretch>
            <a:fillRect/>
          </a:stretch>
        </p:blipFill>
        <p:spPr bwMode="auto">
          <a:xfrm>
            <a:off x="1828800" y="3886200"/>
            <a:ext cx="1670515" cy="738586"/>
          </a:xfrm>
          <a:prstGeom prst="rect">
            <a:avLst/>
          </a:prstGeom>
          <a:ln>
            <a:noFill/>
          </a:ln>
          <a:effectLst>
            <a:outerShdw blurRad="190500" algn="tl" rotWithShape="0">
              <a:srgbClr val="000000">
                <a:alpha val="70000"/>
              </a:srgbClr>
            </a:outerShdw>
          </a:effectLst>
        </p:spPr>
      </p:pic>
      <p:pic>
        <p:nvPicPr>
          <p:cNvPr id="155650" name="Picture 2" descr="I:\اهل بیت1.jpg"/>
          <p:cNvPicPr>
            <a:picLocks noChangeAspect="1" noChangeArrowheads="1"/>
          </p:cNvPicPr>
          <p:nvPr/>
        </p:nvPicPr>
        <p:blipFill>
          <a:blip r:embed="rId6" cstate="print"/>
          <a:srcRect/>
          <a:stretch>
            <a:fillRect/>
          </a:stretch>
        </p:blipFill>
        <p:spPr bwMode="auto">
          <a:xfrm>
            <a:off x="1905000" y="5257800"/>
            <a:ext cx="1361153" cy="880111"/>
          </a:xfrm>
          <a:prstGeom prst="rect">
            <a:avLst/>
          </a:prstGeom>
          <a:ln>
            <a:noFill/>
          </a:ln>
          <a:effectLst>
            <a:outerShdw blurRad="190500" algn="tl" rotWithShape="0">
              <a:srgbClr val="000000">
                <a:alpha val="70000"/>
              </a:srgbClr>
            </a:outerShdw>
          </a:effectLst>
        </p:spPr>
      </p:pic>
      <p:sp>
        <p:nvSpPr>
          <p:cNvPr id="10" name="Rectangle 9"/>
          <p:cNvSpPr/>
          <p:nvPr/>
        </p:nvSpPr>
        <p:spPr>
          <a:xfrm>
            <a:off x="2787585" y="3505200"/>
            <a:ext cx="5840057" cy="3308598"/>
          </a:xfrm>
          <a:prstGeom prst="rect">
            <a:avLst/>
          </a:prstGeom>
        </p:spPr>
        <p:txBody>
          <a:bodyPr wrap="square">
            <a:spAutoFit/>
          </a:bodyPr>
          <a:lstStyle/>
          <a:p>
            <a:pPr algn="r" rtl="1">
              <a:lnSpc>
                <a:spcPct val="110000"/>
              </a:lnSpc>
            </a:pPr>
            <a:r>
              <a:rPr lang="ar-SA" sz="1400" dirty="0">
                <a:solidFill>
                  <a:srgbClr val="7030A0"/>
                </a:solidFill>
                <a:cs typeface="B Titr" panose="00000700000000000000" pitchFamily="2" charset="-78"/>
              </a:rPr>
              <a:t>شبکه‌هایی که به پخش موسیقی‌های مختلف می‌پردازند</a:t>
            </a:r>
            <a:r>
              <a:rPr lang="en-US" sz="1400" dirty="0">
                <a:solidFill>
                  <a:srgbClr val="7030A0"/>
                </a:solidFill>
                <a:cs typeface="B Titr" panose="00000700000000000000" pitchFamily="2" charset="-78"/>
              </a:rPr>
              <a:t>:</a:t>
            </a:r>
            <a:endParaRPr lang="en-US" sz="1600" dirty="0">
              <a:solidFill>
                <a:srgbClr val="7030A0"/>
              </a:solidFill>
              <a:cs typeface="B Titr" panose="00000700000000000000" pitchFamily="2" charset="-78"/>
            </a:endParaRPr>
          </a:p>
          <a:p>
            <a:pPr algn="r" rtl="1">
              <a:lnSpc>
                <a:spcPct val="110000"/>
              </a:lnSpc>
            </a:pPr>
            <a:r>
              <a:rPr lang="en-US" sz="1600" b="1" dirty="0">
                <a:cs typeface="B Mitra" pitchFamily="2" charset="-78"/>
              </a:rPr>
              <a:t>PMC Music </a:t>
            </a:r>
            <a:r>
              <a:rPr lang="ar-SA" sz="1600" b="1" dirty="0">
                <a:cs typeface="B Mitra" pitchFamily="2" charset="-78"/>
              </a:rPr>
              <a:t>تلویزیون پی ام سی</a:t>
            </a:r>
            <a:endParaRPr lang="en-US" sz="1600" b="1" dirty="0">
              <a:cs typeface="B Mitra" pitchFamily="2" charset="-78"/>
            </a:endParaRPr>
          </a:p>
          <a:p>
            <a:pPr algn="r" rtl="1">
              <a:lnSpc>
                <a:spcPct val="110000"/>
              </a:lnSpc>
            </a:pPr>
            <a:r>
              <a:rPr lang="en-US" sz="1600" b="1" dirty="0">
                <a:cs typeface="B Mitra" pitchFamily="2" charset="-78"/>
              </a:rPr>
              <a:t>IRAN-FMTV </a:t>
            </a:r>
            <a:r>
              <a:rPr lang="ar-SA" sz="1600" b="1" dirty="0">
                <a:cs typeface="B Mitra" pitchFamily="2" charset="-78"/>
              </a:rPr>
              <a:t>ایران فیلم موزیک</a:t>
            </a:r>
            <a:endParaRPr lang="en-US" sz="1600" b="1" dirty="0">
              <a:cs typeface="B Mitra" pitchFamily="2" charset="-78"/>
            </a:endParaRPr>
          </a:p>
          <a:p>
            <a:pPr algn="r" rtl="1">
              <a:lnSpc>
                <a:spcPct val="110000"/>
              </a:lnSpc>
            </a:pPr>
            <a:r>
              <a:rPr lang="en-US" sz="1600" b="1" dirty="0">
                <a:cs typeface="B Mitra" pitchFamily="2" charset="-78"/>
              </a:rPr>
              <a:t>EBC.1 </a:t>
            </a:r>
            <a:r>
              <a:rPr lang="ar-SA" sz="1600" b="1" dirty="0">
                <a:cs typeface="B Mitra" pitchFamily="2" charset="-78"/>
              </a:rPr>
              <a:t>پخش از گلندل آمریکا</a:t>
            </a:r>
            <a:endParaRPr lang="en-US" sz="1600" b="1" dirty="0">
              <a:cs typeface="B Mitra" pitchFamily="2" charset="-78"/>
            </a:endParaRPr>
          </a:p>
          <a:p>
            <a:pPr algn="r" rtl="1">
              <a:lnSpc>
                <a:spcPct val="110000"/>
              </a:lnSpc>
            </a:pPr>
            <a:r>
              <a:rPr lang="en-US" sz="1600" b="1" dirty="0">
                <a:cs typeface="B Mitra" pitchFamily="2" charset="-78"/>
              </a:rPr>
              <a:t>AVA MUSIC </a:t>
            </a:r>
            <a:r>
              <a:rPr lang="ar-SA" sz="1600" b="1" dirty="0">
                <a:cs typeface="B Mitra" pitchFamily="2" charset="-78"/>
              </a:rPr>
              <a:t>تلویزیون آوا موسیقی ایرانی و خ</a:t>
            </a:r>
            <a:r>
              <a:rPr lang="fa-IR" sz="1600" b="1" dirty="0">
                <a:cs typeface="B Mitra" pitchFamily="2" charset="-78"/>
              </a:rPr>
              <a:t>ا</a:t>
            </a:r>
            <a:r>
              <a:rPr lang="ar-SA" sz="1600" b="1" dirty="0">
                <a:cs typeface="B Mitra" pitchFamily="2" charset="-78"/>
              </a:rPr>
              <a:t>رجی و فیلم</a:t>
            </a:r>
            <a:endParaRPr lang="en-US" sz="1600" b="1" dirty="0">
              <a:cs typeface="B Mitra" pitchFamily="2" charset="-78"/>
            </a:endParaRPr>
          </a:p>
          <a:p>
            <a:pPr algn="r" rtl="1">
              <a:lnSpc>
                <a:spcPct val="110000"/>
              </a:lnSpc>
            </a:pPr>
            <a:r>
              <a:rPr lang="en-US" sz="1600" b="1" dirty="0">
                <a:cs typeface="B Mitra" pitchFamily="2" charset="-78"/>
              </a:rPr>
              <a:t>TV GEM TV </a:t>
            </a:r>
            <a:r>
              <a:rPr lang="ar-SA" sz="1600" b="1" dirty="0">
                <a:cs typeface="B Mitra" pitchFamily="2" charset="-78"/>
              </a:rPr>
              <a:t>تلویزیون جم پخش از انگلستان موسیقی ویژه برنامه رمضان</a:t>
            </a:r>
            <a:endParaRPr lang="en-US" sz="1600" b="1" dirty="0">
              <a:cs typeface="B Mitra" pitchFamily="2" charset="-78"/>
            </a:endParaRPr>
          </a:p>
          <a:p>
            <a:pPr algn="r" rtl="1">
              <a:lnSpc>
                <a:spcPct val="110000"/>
              </a:lnSpc>
            </a:pPr>
            <a:r>
              <a:rPr lang="en-US" sz="1600" b="1" dirty="0">
                <a:cs typeface="B Mitra" pitchFamily="2" charset="-78"/>
              </a:rPr>
              <a:t>TV Persia one </a:t>
            </a:r>
            <a:r>
              <a:rPr lang="ar-SA" sz="1600" b="1" dirty="0">
                <a:cs typeface="B Mitra" pitchFamily="2" charset="-78"/>
              </a:rPr>
              <a:t>تلویزیون پرشیا موسیقی </a:t>
            </a:r>
            <a:endParaRPr lang="en-US" sz="1600" b="1" dirty="0">
              <a:cs typeface="B Mitra" pitchFamily="2" charset="-78"/>
            </a:endParaRPr>
          </a:p>
          <a:p>
            <a:pPr algn="r" rtl="1">
              <a:lnSpc>
                <a:spcPct val="110000"/>
              </a:lnSpc>
            </a:pPr>
            <a:r>
              <a:rPr lang="en-US" sz="1600" b="1" dirty="0">
                <a:cs typeface="B Mitra" pitchFamily="2" charset="-78"/>
              </a:rPr>
              <a:t>TV GEM TV </a:t>
            </a:r>
            <a:r>
              <a:rPr lang="ar-SA" sz="1600" b="1" dirty="0">
                <a:cs typeface="B Mitra" pitchFamily="2" charset="-78"/>
              </a:rPr>
              <a:t>تلویزیون جم</a:t>
            </a:r>
            <a:endParaRPr lang="en-US" sz="1600" b="1" dirty="0">
              <a:cs typeface="B Mitra" pitchFamily="2" charset="-78"/>
            </a:endParaRPr>
          </a:p>
          <a:p>
            <a:pPr algn="r" rtl="1">
              <a:lnSpc>
                <a:spcPct val="110000"/>
              </a:lnSpc>
            </a:pPr>
            <a:r>
              <a:rPr lang="en-US" sz="1600" b="1" dirty="0">
                <a:cs typeface="B Mitra" pitchFamily="2" charset="-78"/>
              </a:rPr>
              <a:t>TV </a:t>
            </a:r>
            <a:r>
              <a:rPr lang="en-US" sz="1600" b="1" dirty="0" err="1">
                <a:cs typeface="B Mitra" pitchFamily="2" charset="-78"/>
              </a:rPr>
              <a:t>Tasvir</a:t>
            </a:r>
            <a:r>
              <a:rPr lang="en-US" sz="1600" b="1" dirty="0">
                <a:cs typeface="B Mitra" pitchFamily="2" charset="-78"/>
              </a:rPr>
              <a:t> Iran </a:t>
            </a:r>
            <a:r>
              <a:rPr lang="ar-SA" sz="1600" b="1" dirty="0">
                <a:cs typeface="B Mitra" pitchFamily="2" charset="-78"/>
              </a:rPr>
              <a:t>تلویزیون تصویر ایران مدیریت امیر میرچی</a:t>
            </a:r>
            <a:endParaRPr lang="en-US" sz="1600" b="1" dirty="0">
              <a:cs typeface="B Mitra" pitchFamily="2" charset="-78"/>
            </a:endParaRPr>
          </a:p>
          <a:p>
            <a:pPr algn="r" rtl="1">
              <a:lnSpc>
                <a:spcPct val="110000"/>
              </a:lnSpc>
            </a:pPr>
            <a:r>
              <a:rPr lang="en-US" sz="1600" b="1" dirty="0">
                <a:cs typeface="B Mitra" pitchFamily="2" charset="-78"/>
              </a:rPr>
              <a:t>Live Channel </a:t>
            </a:r>
            <a:r>
              <a:rPr lang="ar-SA" sz="1600" b="1" dirty="0">
                <a:cs typeface="B Mitra" pitchFamily="2" charset="-78"/>
              </a:rPr>
              <a:t>تلویزیون لایو</a:t>
            </a:r>
            <a:endParaRPr lang="en-US" sz="1600" b="1" dirty="0">
              <a:cs typeface="B Mitra" pitchFamily="2" charset="-78"/>
            </a:endParaRPr>
          </a:p>
          <a:p>
            <a:pPr algn="r" rtl="1">
              <a:lnSpc>
                <a:spcPct val="110000"/>
              </a:lnSpc>
            </a:pPr>
            <a:r>
              <a:rPr lang="en-US" sz="1600" b="1" dirty="0">
                <a:cs typeface="B Mitra" pitchFamily="2" charset="-78"/>
              </a:rPr>
              <a:t>TAPESH </a:t>
            </a:r>
            <a:r>
              <a:rPr lang="ar-SA" sz="1600" b="1" dirty="0">
                <a:cs typeface="B Mitra" pitchFamily="2" charset="-78"/>
              </a:rPr>
              <a:t>تلویزیون طپش</a:t>
            </a:r>
            <a:endParaRPr lang="en-US" sz="1600" b="1" dirty="0">
              <a:cs typeface="B Mitra" pitchFamily="2" charset="-78"/>
            </a:endParaRPr>
          </a:p>
          <a:p>
            <a:pPr algn="r" rtl="1">
              <a:lnSpc>
                <a:spcPct val="110000"/>
              </a:lnSpc>
            </a:pPr>
            <a:r>
              <a:rPr lang="en-US" sz="1600" b="1" dirty="0">
                <a:cs typeface="B Mitra" pitchFamily="2" charset="-78"/>
              </a:rPr>
              <a:t>M one TV </a:t>
            </a:r>
            <a:r>
              <a:rPr lang="ar-SA" sz="1600" b="1" dirty="0">
                <a:cs typeface="B Mitra" pitchFamily="2" charset="-78"/>
              </a:rPr>
              <a:t>موسیقی</a:t>
            </a:r>
            <a:endParaRPr lang="en-US" sz="1600" b="1" dirty="0">
              <a:cs typeface="B Mitra" pitchFamily="2" charset="-78"/>
            </a:endParaRPr>
          </a:p>
        </p:txBody>
      </p:sp>
      <p:pic>
        <p:nvPicPr>
          <p:cNvPr id="11" name="Picture 10" descr="ماهواره-شبکه ماهواره"/>
          <p:cNvPicPr/>
          <p:nvPr/>
        </p:nvPicPr>
        <p:blipFill>
          <a:blip r:embed="rId7" cstate="print"/>
          <a:srcRect/>
          <a:stretch>
            <a:fillRect/>
          </a:stretch>
        </p:blipFill>
        <p:spPr bwMode="auto">
          <a:xfrm>
            <a:off x="304800" y="228600"/>
            <a:ext cx="1180307" cy="1143000"/>
          </a:xfrm>
          <a:prstGeom prst="rect">
            <a:avLst/>
          </a:prstGeom>
          <a:ln>
            <a:noFill/>
          </a:ln>
          <a:effectLst>
            <a:outerShdw blurRad="190500" algn="tl" rotWithShape="0">
              <a:srgbClr val="000000">
                <a:alpha val="70000"/>
              </a:srgbClr>
            </a:outerShdw>
          </a:effectLst>
        </p:spPr>
      </p:pic>
      <p:pic>
        <p:nvPicPr>
          <p:cNvPr id="12" name="Picture 3" descr="I:\liv.jpg"/>
          <p:cNvPicPr>
            <a:picLocks noChangeAspect="1" noChangeArrowheads="1"/>
          </p:cNvPicPr>
          <p:nvPr/>
        </p:nvPicPr>
        <p:blipFill>
          <a:blip r:embed="rId8" cstate="print"/>
          <a:srcRect/>
          <a:stretch>
            <a:fillRect/>
          </a:stretch>
        </p:blipFill>
        <p:spPr bwMode="auto">
          <a:xfrm>
            <a:off x="533400" y="1600200"/>
            <a:ext cx="866187" cy="1000124"/>
          </a:xfrm>
          <a:prstGeom prst="rect">
            <a:avLst/>
          </a:prstGeom>
          <a:ln>
            <a:noFill/>
          </a:ln>
          <a:effectLst>
            <a:outerShdw blurRad="190500" algn="tl" rotWithShape="0">
              <a:srgbClr val="000000">
                <a:alpha val="70000"/>
              </a:srgbClr>
            </a:outerShdw>
          </a:effectLst>
        </p:spPr>
      </p:pic>
      <p:pic>
        <p:nvPicPr>
          <p:cNvPr id="13" name="Picture 5" descr="I:\Farsi1_tv.png"/>
          <p:cNvPicPr>
            <a:picLocks noChangeAspect="1" noChangeArrowheads="1"/>
          </p:cNvPicPr>
          <p:nvPr/>
        </p:nvPicPr>
        <p:blipFill>
          <a:blip r:embed="rId9" cstate="print"/>
          <a:srcRect/>
          <a:stretch>
            <a:fillRect/>
          </a:stretch>
        </p:blipFill>
        <p:spPr bwMode="auto">
          <a:xfrm>
            <a:off x="304800" y="3276600"/>
            <a:ext cx="1225039" cy="6764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6720008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72872" y="76200"/>
            <a:ext cx="6542528" cy="6705682"/>
          </a:xfrm>
          <a:prstGeom prst="rect">
            <a:avLst/>
          </a:prstGeom>
        </p:spPr>
        <p:txBody>
          <a:bodyPr wrap="square">
            <a:spAutoFit/>
          </a:bodyPr>
          <a:lstStyle/>
          <a:p>
            <a:pPr algn="r" rtl="1">
              <a:lnSpc>
                <a:spcPct val="150000"/>
              </a:lnSpc>
            </a:pPr>
            <a:r>
              <a:rPr lang="ar-SA" b="1" dirty="0">
                <a:solidFill>
                  <a:srgbClr val="7030A0"/>
                </a:solidFill>
                <a:cs typeface="B Mitra" pitchFamily="2" charset="-78"/>
              </a:rPr>
              <a:t>شبکه‌های وابسته به وهابیت</a:t>
            </a:r>
            <a:r>
              <a:rPr lang="en-US" b="1" dirty="0">
                <a:solidFill>
                  <a:srgbClr val="7030A0"/>
                </a:solidFill>
                <a:cs typeface="B Mitra" pitchFamily="2" charset="-78"/>
              </a:rPr>
              <a:t> :</a:t>
            </a:r>
            <a:endParaRPr lang="en-US" dirty="0">
              <a:solidFill>
                <a:srgbClr val="7030A0"/>
              </a:solidFill>
              <a:cs typeface="B Mitra" pitchFamily="2" charset="-78"/>
            </a:endParaRPr>
          </a:p>
          <a:p>
            <a:pPr algn="r" rtl="1">
              <a:lnSpc>
                <a:spcPct val="150000"/>
              </a:lnSpc>
            </a:pPr>
            <a:r>
              <a:rPr lang="en-US" dirty="0" err="1">
                <a:cs typeface="B Mitra" pitchFamily="2" charset="-78"/>
              </a:rPr>
              <a:t>Noor</a:t>
            </a:r>
            <a:r>
              <a:rPr lang="en-US" dirty="0">
                <a:cs typeface="B Mitra" pitchFamily="2" charset="-78"/>
              </a:rPr>
              <a:t> TV </a:t>
            </a:r>
            <a:r>
              <a:rPr lang="ar-SA" dirty="0">
                <a:cs typeface="B Mitra" pitchFamily="2" charset="-78"/>
              </a:rPr>
              <a:t>تلویزیون نور مبلغ وهابیت با چهره روشنفکری</a:t>
            </a:r>
            <a:endParaRPr lang="en-US" dirty="0">
              <a:cs typeface="B Mitra" pitchFamily="2" charset="-78"/>
            </a:endParaRPr>
          </a:p>
          <a:p>
            <a:pPr algn="r" rtl="1">
              <a:lnSpc>
                <a:spcPct val="150000"/>
              </a:lnSpc>
            </a:pPr>
            <a:r>
              <a:rPr lang="en-US" dirty="0" err="1">
                <a:cs typeface="B Mitra" pitchFamily="2" charset="-78"/>
              </a:rPr>
              <a:t>kalameh</a:t>
            </a:r>
            <a:r>
              <a:rPr lang="en-US" dirty="0">
                <a:cs typeface="B Mitra" pitchFamily="2" charset="-78"/>
              </a:rPr>
              <a:t> TV </a:t>
            </a:r>
            <a:r>
              <a:rPr lang="ar-SA" dirty="0">
                <a:cs typeface="B Mitra" pitchFamily="2" charset="-78"/>
              </a:rPr>
              <a:t>تلویزیون کلمه مبلغ وهابیت با چهره روشنفکری افراد مشترک با شبکه نور</a:t>
            </a:r>
            <a:endParaRPr lang="en-US" dirty="0">
              <a:cs typeface="B Mitra" pitchFamily="2" charset="-78"/>
            </a:endParaRPr>
          </a:p>
          <a:p>
            <a:pPr algn="r" rtl="1">
              <a:lnSpc>
                <a:spcPct val="150000"/>
              </a:lnSpc>
            </a:pPr>
            <a:r>
              <a:rPr lang="en-US" dirty="0" err="1">
                <a:cs typeface="B Mitra" pitchFamily="2" charset="-78"/>
              </a:rPr>
              <a:t>wesal</a:t>
            </a:r>
            <a:r>
              <a:rPr lang="en-US" dirty="0">
                <a:cs typeface="B Mitra" pitchFamily="2" charset="-78"/>
              </a:rPr>
              <a:t> </a:t>
            </a:r>
            <a:r>
              <a:rPr lang="en-US" dirty="0" err="1">
                <a:cs typeface="B Mitra" pitchFamily="2" charset="-78"/>
              </a:rPr>
              <a:t>Tv</a:t>
            </a:r>
            <a:r>
              <a:rPr lang="en-US" dirty="0">
                <a:cs typeface="B Mitra" pitchFamily="2" charset="-78"/>
              </a:rPr>
              <a:t> </a:t>
            </a:r>
            <a:r>
              <a:rPr lang="ar-SA" dirty="0">
                <a:cs typeface="B Mitra" pitchFamily="2" charset="-78"/>
              </a:rPr>
              <a:t>تلویزیون نور مبلغ وهابیت بیشتر افغانستان</a:t>
            </a:r>
            <a:endParaRPr lang="en-US" dirty="0">
              <a:cs typeface="B Mitra" pitchFamily="2" charset="-78"/>
            </a:endParaRPr>
          </a:p>
          <a:p>
            <a:pPr algn="r" rtl="1">
              <a:lnSpc>
                <a:spcPct val="150000"/>
              </a:lnSpc>
            </a:pPr>
            <a:r>
              <a:rPr lang="ar-SA" b="1" dirty="0">
                <a:solidFill>
                  <a:srgbClr val="7030A0"/>
                </a:solidFill>
                <a:cs typeface="B Mitra" pitchFamily="2" charset="-78"/>
              </a:rPr>
              <a:t>شبکه‌های تبلیغ کننده مسیحیت</a:t>
            </a:r>
            <a:r>
              <a:rPr lang="fa-IR" b="1" dirty="0">
                <a:solidFill>
                  <a:srgbClr val="7030A0"/>
                </a:solidFill>
                <a:cs typeface="B Mitra" pitchFamily="2" charset="-78"/>
              </a:rPr>
              <a:t> انحرافی</a:t>
            </a:r>
            <a:r>
              <a:rPr lang="en-US" b="1" dirty="0">
                <a:solidFill>
                  <a:srgbClr val="7030A0"/>
                </a:solidFill>
                <a:cs typeface="B Mitra" pitchFamily="2" charset="-78"/>
              </a:rPr>
              <a:t> :</a:t>
            </a:r>
            <a:endParaRPr lang="en-US" dirty="0">
              <a:solidFill>
                <a:srgbClr val="7030A0"/>
              </a:solidFill>
              <a:cs typeface="B Mitra" pitchFamily="2" charset="-78"/>
            </a:endParaRPr>
          </a:p>
          <a:p>
            <a:pPr algn="r" rtl="1">
              <a:lnSpc>
                <a:spcPct val="150000"/>
              </a:lnSpc>
            </a:pPr>
            <a:r>
              <a:rPr lang="en-US" dirty="0">
                <a:cs typeface="B Mitra" pitchFamily="2" charset="-78"/>
              </a:rPr>
              <a:t>MOHABAT TV </a:t>
            </a:r>
            <a:r>
              <a:rPr lang="ar-SA" dirty="0">
                <a:cs typeface="B Mitra" pitchFamily="2" charset="-78"/>
              </a:rPr>
              <a:t>تلویزیون محبت مبلغ دین مسیحیت</a:t>
            </a:r>
            <a:endParaRPr lang="en-US" dirty="0">
              <a:cs typeface="B Mitra" pitchFamily="2" charset="-78"/>
            </a:endParaRPr>
          </a:p>
          <a:p>
            <a:pPr algn="r" rtl="1">
              <a:lnSpc>
                <a:spcPct val="150000"/>
              </a:lnSpc>
            </a:pPr>
            <a:r>
              <a:rPr lang="en-US" dirty="0">
                <a:cs typeface="B Mitra" pitchFamily="2" charset="-78"/>
              </a:rPr>
              <a:t>NEJAT TV </a:t>
            </a:r>
            <a:r>
              <a:rPr lang="ar-SA" dirty="0">
                <a:cs typeface="B Mitra" pitchFamily="2" charset="-78"/>
              </a:rPr>
              <a:t>تلویزیون نجات مبلغ دین مسیحیت</a:t>
            </a:r>
            <a:endParaRPr lang="en-US" dirty="0">
              <a:cs typeface="B Mitra" pitchFamily="2" charset="-78"/>
            </a:endParaRPr>
          </a:p>
          <a:p>
            <a:pPr algn="r" rtl="1">
              <a:lnSpc>
                <a:spcPct val="150000"/>
              </a:lnSpc>
            </a:pPr>
            <a:r>
              <a:rPr lang="en-US" dirty="0">
                <a:cs typeface="B Mitra" pitchFamily="2" charset="-78"/>
              </a:rPr>
              <a:t>Sat 7 Pars </a:t>
            </a:r>
            <a:r>
              <a:rPr lang="ar-SA" dirty="0">
                <a:cs typeface="B Mitra" pitchFamily="2" charset="-78"/>
              </a:rPr>
              <a:t>مبلغ دین مسیحیت ایران مستند سخنرانی کارتون</a:t>
            </a:r>
            <a:endParaRPr lang="en-US" dirty="0">
              <a:cs typeface="B Mitra" pitchFamily="2" charset="-78"/>
            </a:endParaRPr>
          </a:p>
          <a:p>
            <a:pPr algn="r" rtl="1">
              <a:lnSpc>
                <a:spcPct val="150000"/>
              </a:lnSpc>
            </a:pPr>
            <a:r>
              <a:rPr lang="ar-SA" b="1" dirty="0">
                <a:solidFill>
                  <a:srgbClr val="7030A0"/>
                </a:solidFill>
                <a:cs typeface="B Mitra" pitchFamily="2" charset="-78"/>
              </a:rPr>
              <a:t>شبکه تبلیغ زرتشت</a:t>
            </a:r>
            <a:r>
              <a:rPr lang="fa-IR" b="1" dirty="0">
                <a:solidFill>
                  <a:srgbClr val="7030A0"/>
                </a:solidFill>
                <a:cs typeface="B Mitra" pitchFamily="2" charset="-78"/>
              </a:rPr>
              <a:t>گری انحرافی</a:t>
            </a:r>
            <a:r>
              <a:rPr lang="en-US" b="1" dirty="0">
                <a:solidFill>
                  <a:srgbClr val="7030A0"/>
                </a:solidFill>
                <a:cs typeface="B Mitra" pitchFamily="2" charset="-78"/>
              </a:rPr>
              <a:t>:</a:t>
            </a:r>
            <a:endParaRPr lang="en-US" dirty="0">
              <a:solidFill>
                <a:srgbClr val="7030A0"/>
              </a:solidFill>
              <a:cs typeface="B Mitra" pitchFamily="2" charset="-78"/>
            </a:endParaRPr>
          </a:p>
          <a:p>
            <a:pPr algn="r" rtl="1">
              <a:lnSpc>
                <a:spcPct val="150000"/>
              </a:lnSpc>
            </a:pPr>
            <a:r>
              <a:rPr lang="en-US" dirty="0">
                <a:cs typeface="B Mitra" pitchFamily="2" charset="-78"/>
              </a:rPr>
              <a:t>PARS TV </a:t>
            </a:r>
            <a:r>
              <a:rPr lang="ar-SA" dirty="0">
                <a:cs typeface="B Mitra" pitchFamily="2" charset="-78"/>
              </a:rPr>
              <a:t>تلویزیون پارس مدیریت امیرشجره رویکرد میهن پرستی کمی پادشاهی و زرتشتی گری</a:t>
            </a:r>
            <a:endParaRPr lang="en-US" dirty="0">
              <a:cs typeface="B Mitra" pitchFamily="2" charset="-78"/>
            </a:endParaRPr>
          </a:p>
          <a:p>
            <a:pPr algn="r" rtl="1">
              <a:lnSpc>
                <a:spcPct val="150000"/>
              </a:lnSpc>
            </a:pPr>
            <a:r>
              <a:rPr lang="ar-SA" b="1" dirty="0">
                <a:solidFill>
                  <a:srgbClr val="7030A0"/>
                </a:solidFill>
                <a:cs typeface="B Mitra" pitchFamily="2" charset="-78"/>
              </a:rPr>
              <a:t>شبکه‌هایی با موضوعات متنوع و اغلب سرگرم کننده </a:t>
            </a:r>
            <a:r>
              <a:rPr lang="fa-IR" b="1" dirty="0">
                <a:solidFill>
                  <a:srgbClr val="7030A0"/>
                </a:solidFill>
                <a:cs typeface="B Mitra" pitchFamily="2" charset="-78"/>
              </a:rPr>
              <a:t>فاسد و ضد اخلاقی</a:t>
            </a:r>
            <a:r>
              <a:rPr lang="en-US" b="1" dirty="0">
                <a:solidFill>
                  <a:srgbClr val="7030A0"/>
                </a:solidFill>
                <a:cs typeface="B Mitra" pitchFamily="2" charset="-78"/>
              </a:rPr>
              <a:t>:</a:t>
            </a:r>
            <a:endParaRPr lang="en-US" dirty="0">
              <a:solidFill>
                <a:srgbClr val="7030A0"/>
              </a:solidFill>
              <a:cs typeface="B Mitra" pitchFamily="2" charset="-78"/>
            </a:endParaRPr>
          </a:p>
          <a:p>
            <a:pPr algn="r" rtl="1">
              <a:lnSpc>
                <a:spcPct val="150000"/>
              </a:lnSpc>
            </a:pPr>
            <a:r>
              <a:rPr lang="en-US" dirty="0" err="1">
                <a:cs typeface="B Mitra" pitchFamily="2" charset="-78"/>
              </a:rPr>
              <a:t>Manoto</a:t>
            </a:r>
            <a:r>
              <a:rPr lang="en-US" dirty="0">
                <a:cs typeface="B Mitra" pitchFamily="2" charset="-78"/>
              </a:rPr>
              <a:t> </a:t>
            </a:r>
            <a:r>
              <a:rPr lang="ar-SA" dirty="0">
                <a:cs typeface="B Mitra" pitchFamily="2" charset="-78"/>
              </a:rPr>
              <a:t>من و تو پخش انگلستان، مستند اخبار گزارشهای جالب از دنیا، روانشناسی و</a:t>
            </a:r>
            <a:r>
              <a:rPr lang="en-US" dirty="0">
                <a:cs typeface="B Mitra" pitchFamily="2" charset="-78"/>
              </a:rPr>
              <a:t> ... </a:t>
            </a:r>
          </a:p>
          <a:p>
            <a:pPr algn="r" rtl="1">
              <a:lnSpc>
                <a:spcPct val="150000"/>
              </a:lnSpc>
            </a:pPr>
            <a:r>
              <a:rPr lang="en-US" dirty="0">
                <a:cs typeface="B Mitra" pitchFamily="2" charset="-78"/>
              </a:rPr>
              <a:t>FARSI1 </a:t>
            </a:r>
            <a:r>
              <a:rPr lang="ar-SA" dirty="0">
                <a:cs typeface="B Mitra" pitchFamily="2" charset="-78"/>
              </a:rPr>
              <a:t>تلویزیون فارسی 1 فیلمهای امریکای جنوبی دوبله عموما مفاهیم ضد خانواده</a:t>
            </a:r>
            <a:r>
              <a:rPr lang="en-US" dirty="0">
                <a:cs typeface="B Mitra" pitchFamily="2" charset="-78"/>
              </a:rPr>
              <a:t>. </a:t>
            </a:r>
          </a:p>
          <a:p>
            <a:pPr algn="r" rtl="1">
              <a:lnSpc>
                <a:spcPct val="150000"/>
              </a:lnSpc>
            </a:pPr>
            <a:r>
              <a:rPr lang="en-US" dirty="0" err="1">
                <a:cs typeface="B Mitra" pitchFamily="2" charset="-78"/>
              </a:rPr>
              <a:t>zemzemeh</a:t>
            </a:r>
            <a:r>
              <a:rPr lang="en-US" dirty="0">
                <a:cs typeface="B Mitra" pitchFamily="2" charset="-78"/>
              </a:rPr>
              <a:t> </a:t>
            </a:r>
            <a:r>
              <a:rPr lang="ar-SA" dirty="0">
                <a:cs typeface="B Mitra" pitchFamily="2" charset="-78"/>
              </a:rPr>
              <a:t>تلویزیون زمزمه فیلمهای امریکای جنوبی دوبله عموما مفاهیم ضد خانواده تقریبا دوقلوی فارسی 1</a:t>
            </a:r>
            <a:endParaRPr lang="en-US" dirty="0">
              <a:cs typeface="B Mitra" pitchFamily="2" charset="-78"/>
            </a:endParaRPr>
          </a:p>
          <a:p>
            <a:pPr algn="r" rtl="1">
              <a:lnSpc>
                <a:spcPct val="150000"/>
              </a:lnSpc>
            </a:pPr>
            <a:r>
              <a:rPr lang="en-US" dirty="0">
                <a:cs typeface="B Mitra" pitchFamily="2" charset="-78"/>
              </a:rPr>
              <a:t>MBC Persian </a:t>
            </a:r>
            <a:r>
              <a:rPr lang="ar-SA" dirty="0">
                <a:cs typeface="B Mitra" pitchFamily="2" charset="-78"/>
              </a:rPr>
              <a:t>سریال دوبله و فیلمهای روز و زیرنویس</a:t>
            </a:r>
            <a:endParaRPr lang="en-US" dirty="0">
              <a:cs typeface="B Mitra" pitchFamily="2" charset="-78"/>
            </a:endParaRPr>
          </a:p>
        </p:txBody>
      </p:sp>
      <p:pic>
        <p:nvPicPr>
          <p:cNvPr id="8" name="Picture 7" descr="زمزمه"/>
          <p:cNvPicPr/>
          <p:nvPr/>
        </p:nvPicPr>
        <p:blipFill>
          <a:blip r:embed="rId2" cstate="print"/>
          <a:srcRect/>
          <a:stretch>
            <a:fillRect/>
          </a:stretch>
        </p:blipFill>
        <p:spPr bwMode="auto">
          <a:xfrm>
            <a:off x="381000" y="3886200"/>
            <a:ext cx="1788834" cy="1443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1" descr="I:\wesa.jpg"/>
          <p:cNvPicPr>
            <a:picLocks noChangeAspect="1" noChangeArrowheads="1"/>
          </p:cNvPicPr>
          <p:nvPr/>
        </p:nvPicPr>
        <p:blipFill>
          <a:blip r:embed="rId3" cstate="print"/>
          <a:srcRect/>
          <a:stretch>
            <a:fillRect/>
          </a:stretch>
        </p:blipFill>
        <p:spPr bwMode="auto">
          <a:xfrm>
            <a:off x="609600" y="304800"/>
            <a:ext cx="1606354" cy="13260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I:\tvp.jpg"/>
          <p:cNvPicPr>
            <a:picLocks noChangeAspect="1" noChangeArrowheads="1"/>
          </p:cNvPicPr>
          <p:nvPr/>
        </p:nvPicPr>
        <p:blipFill>
          <a:blip r:embed="rId4" cstate="print"/>
          <a:srcRect/>
          <a:stretch>
            <a:fillRect/>
          </a:stretch>
        </p:blipFill>
        <p:spPr bwMode="auto">
          <a:xfrm>
            <a:off x="380999" y="1600200"/>
            <a:ext cx="1778395" cy="7505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4577" name="Picture 1" descr="I:\f 1.jpg"/>
          <p:cNvPicPr>
            <a:picLocks noChangeAspect="1" noChangeArrowheads="1"/>
          </p:cNvPicPr>
          <p:nvPr/>
        </p:nvPicPr>
        <p:blipFill>
          <a:blip r:embed="rId5" cstate="print"/>
          <a:srcRect/>
          <a:stretch>
            <a:fillRect/>
          </a:stretch>
        </p:blipFill>
        <p:spPr bwMode="auto">
          <a:xfrm>
            <a:off x="304800" y="2442190"/>
            <a:ext cx="1600200" cy="13210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4578" name="Picture 2" descr="I:\Farsi1_tv.png"/>
          <p:cNvPicPr>
            <a:picLocks noChangeAspect="1" noChangeArrowheads="1"/>
          </p:cNvPicPr>
          <p:nvPr/>
        </p:nvPicPr>
        <p:blipFill>
          <a:blip r:embed="rId6" cstate="print"/>
          <a:srcRect/>
          <a:stretch>
            <a:fillRect/>
          </a:stretch>
        </p:blipFill>
        <p:spPr bwMode="auto">
          <a:xfrm>
            <a:off x="381000" y="5486400"/>
            <a:ext cx="1879338" cy="1219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xmlns="" val="3328401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5894" y="816888"/>
            <a:ext cx="6183306" cy="5355312"/>
          </a:xfrm>
          <a:prstGeom prst="rect">
            <a:avLst/>
          </a:prstGeom>
        </p:spPr>
        <p:txBody>
          <a:bodyPr wrap="square">
            <a:spAutoFit/>
          </a:bodyPr>
          <a:lstStyle/>
          <a:p>
            <a:pPr algn="justLow" rtl="1"/>
            <a:r>
              <a:rPr lang="ar-SA" b="1" dirty="0">
                <a:solidFill>
                  <a:srgbClr val="7030A0"/>
                </a:solidFill>
                <a:cs typeface="B Mitra" pitchFamily="2" charset="-78"/>
              </a:rPr>
              <a:t>شبکه‌های تجاری و فروش کالا</a:t>
            </a:r>
            <a:r>
              <a:rPr lang="en-US" b="1" dirty="0">
                <a:solidFill>
                  <a:srgbClr val="7030A0"/>
                </a:solidFill>
                <a:cs typeface="B Mitra" pitchFamily="2" charset="-78"/>
              </a:rPr>
              <a:t>:</a:t>
            </a:r>
            <a:endParaRPr lang="en-US" dirty="0">
              <a:solidFill>
                <a:srgbClr val="7030A0"/>
              </a:solidFill>
              <a:cs typeface="B Mitra" pitchFamily="2" charset="-78"/>
            </a:endParaRPr>
          </a:p>
          <a:p>
            <a:pPr algn="justLow" rtl="1"/>
            <a:r>
              <a:rPr lang="en-US" dirty="0">
                <a:cs typeface="B Mitra" pitchFamily="2" charset="-78"/>
              </a:rPr>
              <a:t>TV ME SHOP </a:t>
            </a:r>
            <a:r>
              <a:rPr lang="ar-SA" dirty="0">
                <a:cs typeface="B Mitra" pitchFamily="2" charset="-78"/>
              </a:rPr>
              <a:t>تله شاپینگ می شاپ</a:t>
            </a:r>
            <a:endParaRPr lang="en-US" dirty="0">
              <a:cs typeface="B Mitra" pitchFamily="2" charset="-78"/>
            </a:endParaRPr>
          </a:p>
          <a:p>
            <a:pPr algn="justLow" rtl="1"/>
            <a:r>
              <a:rPr lang="en-US" dirty="0">
                <a:cs typeface="B Mitra" pitchFamily="2" charset="-78"/>
              </a:rPr>
              <a:t>TV EZ Shop </a:t>
            </a:r>
            <a:r>
              <a:rPr lang="ar-SA" dirty="0">
                <a:cs typeface="B Mitra" pitchFamily="2" charset="-78"/>
              </a:rPr>
              <a:t>تله شاپینگ ایزی شاپ </a:t>
            </a:r>
            <a:endParaRPr lang="en-US" dirty="0">
              <a:cs typeface="B Mitra" pitchFamily="2" charset="-78"/>
            </a:endParaRPr>
          </a:p>
          <a:p>
            <a:pPr algn="justLow" rtl="1"/>
            <a:r>
              <a:rPr lang="en-US" dirty="0">
                <a:cs typeface="B Mitra" pitchFamily="2" charset="-78"/>
              </a:rPr>
              <a:t>IPN TV </a:t>
            </a:r>
            <a:r>
              <a:rPr lang="ar-SA" dirty="0">
                <a:cs typeface="B Mitra" pitchFamily="2" charset="-78"/>
              </a:rPr>
              <a:t>مدیریت مهران عبدشاه</a:t>
            </a:r>
            <a:r>
              <a:rPr lang="en-US" dirty="0">
                <a:cs typeface="B Mitra" pitchFamily="2" charset="-78"/>
              </a:rPr>
              <a:t> TV </a:t>
            </a:r>
          </a:p>
          <a:p>
            <a:pPr algn="justLow" rtl="1"/>
            <a:r>
              <a:rPr lang="en-US" dirty="0">
                <a:cs typeface="B Mitra" pitchFamily="2" charset="-78"/>
              </a:rPr>
              <a:t>TV CALL SHOP TV </a:t>
            </a:r>
            <a:r>
              <a:rPr lang="en-US" dirty="0" err="1">
                <a:cs typeface="B Mitra" pitchFamily="2" charset="-78"/>
              </a:rPr>
              <a:t>CallShopTv</a:t>
            </a:r>
            <a:r>
              <a:rPr lang="en-US" dirty="0">
                <a:cs typeface="B Mitra" pitchFamily="2" charset="-78"/>
              </a:rPr>
              <a:t> </a:t>
            </a:r>
            <a:r>
              <a:rPr lang="ar-SA" dirty="0">
                <a:cs typeface="B Mitra" pitchFamily="2" charset="-78"/>
              </a:rPr>
              <a:t>تلویزیون تله شاپینگ</a:t>
            </a:r>
            <a:endParaRPr lang="en-US" dirty="0">
              <a:cs typeface="B Mitra" pitchFamily="2" charset="-78"/>
            </a:endParaRPr>
          </a:p>
          <a:p>
            <a:pPr algn="justLow" rtl="1"/>
            <a:r>
              <a:rPr lang="en-US" dirty="0">
                <a:cs typeface="B Mitra" pitchFamily="2" charset="-78"/>
              </a:rPr>
              <a:t>TV TAK TV </a:t>
            </a:r>
            <a:r>
              <a:rPr lang="ar-SA" dirty="0">
                <a:cs typeface="B Mitra" pitchFamily="2" charset="-78"/>
              </a:rPr>
              <a:t>تلویزیون تک تله شاپینگ تک</a:t>
            </a:r>
            <a:endParaRPr lang="en-US" dirty="0">
              <a:cs typeface="B Mitra" pitchFamily="2" charset="-78"/>
            </a:endParaRPr>
          </a:p>
          <a:p>
            <a:pPr algn="justLow" rtl="1"/>
            <a:r>
              <a:rPr lang="ar-SA" dirty="0">
                <a:solidFill>
                  <a:srgbClr val="7030A0"/>
                </a:solidFill>
                <a:cs typeface="B Titr" pitchFamily="2" charset="-78"/>
              </a:rPr>
              <a:t>شبکه‌های رادیویی فارسی زبان</a:t>
            </a:r>
            <a:r>
              <a:rPr lang="en-US" dirty="0">
                <a:solidFill>
                  <a:srgbClr val="7030A0"/>
                </a:solidFill>
                <a:cs typeface="B Titr" pitchFamily="2" charset="-78"/>
              </a:rPr>
              <a:t>:</a:t>
            </a:r>
          </a:p>
          <a:p>
            <a:pPr algn="justLow" rtl="1"/>
            <a:r>
              <a:rPr lang="en-US" dirty="0">
                <a:cs typeface="B Mitra" pitchFamily="2" charset="-78"/>
              </a:rPr>
              <a:t>Radio </a:t>
            </a:r>
            <a:r>
              <a:rPr lang="en-US" dirty="0" err="1">
                <a:cs typeface="B Mitra" pitchFamily="2" charset="-78"/>
              </a:rPr>
              <a:t>Bahai</a:t>
            </a:r>
            <a:r>
              <a:rPr lang="en-US" dirty="0">
                <a:cs typeface="B Mitra" pitchFamily="2" charset="-78"/>
              </a:rPr>
              <a:t> Radio </a:t>
            </a:r>
            <a:r>
              <a:rPr lang="ar-SA" dirty="0">
                <a:cs typeface="B Mitra" pitchFamily="2" charset="-78"/>
              </a:rPr>
              <a:t>رادیو بهایی مبلغ دین بهاییت</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Radio</a:t>
            </a:r>
            <a:r>
              <a:rPr lang="en-US" dirty="0">
                <a:cs typeface="B Mitra" pitchFamily="2" charset="-78"/>
              </a:rPr>
              <a:t> </a:t>
            </a:r>
            <a:r>
              <a:rPr lang="en-US" dirty="0" err="1">
                <a:cs typeface="B Mitra" pitchFamily="2" charset="-78"/>
              </a:rPr>
              <a:t>Mojdeh</a:t>
            </a:r>
            <a:r>
              <a:rPr lang="en-US" dirty="0">
                <a:cs typeface="B Mitra" pitchFamily="2" charset="-78"/>
              </a:rPr>
              <a:t> </a:t>
            </a:r>
            <a:r>
              <a:rPr lang="ar-SA" dirty="0">
                <a:cs typeface="B Mitra" pitchFamily="2" charset="-78"/>
              </a:rPr>
              <a:t>رادیو مژده</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Toloo</a:t>
            </a:r>
            <a:r>
              <a:rPr lang="en-US" dirty="0">
                <a:cs typeface="B Mitra" pitchFamily="2" charset="-78"/>
              </a:rPr>
              <a:t> Radio </a:t>
            </a:r>
            <a:r>
              <a:rPr lang="ar-SA" dirty="0">
                <a:cs typeface="B Mitra" pitchFamily="2" charset="-78"/>
              </a:rPr>
              <a:t>رادیو طلوع</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RADIO</a:t>
            </a:r>
            <a:r>
              <a:rPr lang="en-US" dirty="0">
                <a:cs typeface="B Mitra" pitchFamily="2" charset="-78"/>
              </a:rPr>
              <a:t> FARDA </a:t>
            </a:r>
            <a:r>
              <a:rPr lang="ar-SA" dirty="0">
                <a:cs typeface="B Mitra" pitchFamily="2" charset="-78"/>
              </a:rPr>
              <a:t>رادیو فردا دولت آمریکا</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Radio</a:t>
            </a:r>
            <a:r>
              <a:rPr lang="en-US" dirty="0">
                <a:cs typeface="B Mitra" pitchFamily="2" charset="-78"/>
              </a:rPr>
              <a:t> </a:t>
            </a:r>
            <a:r>
              <a:rPr lang="en-US" dirty="0" err="1">
                <a:cs typeface="B Mitra" pitchFamily="2" charset="-78"/>
              </a:rPr>
              <a:t>Pedar</a:t>
            </a:r>
            <a:r>
              <a:rPr lang="en-US" dirty="0">
                <a:cs typeface="B Mitra" pitchFamily="2" charset="-78"/>
              </a:rPr>
              <a:t> </a:t>
            </a:r>
            <a:r>
              <a:rPr lang="ar-SA" dirty="0">
                <a:cs typeface="B Mitra" pitchFamily="2" charset="-78"/>
              </a:rPr>
              <a:t>رادیو پدر صدای تلویزیون کانال یک - مدیریت شهرام همایون</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Radioshora</a:t>
            </a:r>
            <a:r>
              <a:rPr lang="en-US" dirty="0">
                <a:cs typeface="B Mitra" pitchFamily="2" charset="-78"/>
              </a:rPr>
              <a:t> </a:t>
            </a:r>
            <a:r>
              <a:rPr lang="ar-SA" dirty="0">
                <a:cs typeface="B Mitra" pitchFamily="2" charset="-78"/>
              </a:rPr>
              <a:t>رادیو شورا</a:t>
            </a:r>
            <a:endParaRPr lang="en-US" dirty="0">
              <a:cs typeface="B Mitra" pitchFamily="2" charset="-78"/>
            </a:endParaRPr>
          </a:p>
          <a:p>
            <a:pPr algn="justLow" rtl="1"/>
            <a:r>
              <a:rPr lang="en-US" dirty="0">
                <a:cs typeface="B Mitra" pitchFamily="2" charset="-78"/>
              </a:rPr>
              <a:t>Radio Rang A Rang </a:t>
            </a:r>
            <a:r>
              <a:rPr lang="ar-SA" dirty="0">
                <a:cs typeface="B Mitra" pitchFamily="2" charset="-78"/>
              </a:rPr>
              <a:t>رادیو رنگارنگ صدای تلویزیون رنگارنگ - مدیریت داور ویسه</a:t>
            </a:r>
            <a:endParaRPr lang="en-US" dirty="0">
              <a:cs typeface="B Mitra" pitchFamily="2" charset="-78"/>
            </a:endParaRPr>
          </a:p>
          <a:p>
            <a:pPr algn="justLow" rtl="1"/>
            <a:r>
              <a:rPr lang="en-US" dirty="0">
                <a:cs typeface="B Mitra" pitchFamily="2" charset="-78"/>
              </a:rPr>
              <a:t>Radio BBC Persian </a:t>
            </a:r>
            <a:r>
              <a:rPr lang="ar-SA" dirty="0">
                <a:cs typeface="B Mitra" pitchFamily="2" charset="-78"/>
              </a:rPr>
              <a:t>رادیو بی بی سی فارسی پخش از انگلستان</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Farda</a:t>
            </a:r>
            <a:r>
              <a:rPr lang="en-US" dirty="0">
                <a:cs typeface="B Mitra" pitchFamily="2" charset="-78"/>
              </a:rPr>
              <a:t> Radio </a:t>
            </a:r>
            <a:r>
              <a:rPr lang="ar-SA" dirty="0">
                <a:cs typeface="B Mitra" pitchFamily="2" charset="-78"/>
              </a:rPr>
              <a:t>رادیو فردا دولت آمریکا</a:t>
            </a:r>
            <a:endParaRPr lang="en-US" dirty="0">
              <a:cs typeface="B Mitra" pitchFamily="2" charset="-78"/>
            </a:endParaRPr>
          </a:p>
          <a:p>
            <a:pPr algn="justLow" rtl="1"/>
            <a:r>
              <a:rPr lang="en-US" dirty="0">
                <a:cs typeface="B Mitra" pitchFamily="2" charset="-78"/>
              </a:rPr>
              <a:t>Radio ARIAMEHR INT Radio </a:t>
            </a:r>
            <a:r>
              <a:rPr lang="ar-SA" dirty="0">
                <a:cs typeface="B Mitra" pitchFamily="2" charset="-78"/>
              </a:rPr>
              <a:t>رادیو آریامهر صدای تلویزیون آریامهر</a:t>
            </a:r>
            <a:endParaRPr lang="en-US" dirty="0">
              <a:cs typeface="B Mitra" pitchFamily="2" charset="-78"/>
            </a:endParaRPr>
          </a:p>
          <a:p>
            <a:pPr algn="justLow" rtl="1"/>
            <a:r>
              <a:rPr lang="en-US" dirty="0">
                <a:cs typeface="B Mitra" pitchFamily="2" charset="-78"/>
              </a:rPr>
              <a:t>Radio Persian Radio </a:t>
            </a:r>
            <a:r>
              <a:rPr lang="ar-SA" dirty="0">
                <a:cs typeface="B Mitra" pitchFamily="2" charset="-78"/>
              </a:rPr>
              <a:t>پرشین رادیو مدیریت سعید قائم مقامی</a:t>
            </a:r>
            <a:endParaRPr lang="en-US" dirty="0">
              <a:cs typeface="B Mitra" pitchFamily="2" charset="-78"/>
            </a:endParaRPr>
          </a:p>
          <a:p>
            <a:pPr algn="justLow" rtl="1"/>
            <a:r>
              <a:rPr lang="en-US" dirty="0">
                <a:cs typeface="B Mitra" pitchFamily="2" charset="-78"/>
              </a:rPr>
              <a:t>Radio </a:t>
            </a:r>
            <a:r>
              <a:rPr lang="en-US" dirty="0" err="1">
                <a:cs typeface="B Mitra" pitchFamily="2" charset="-78"/>
              </a:rPr>
              <a:t>Radio</a:t>
            </a:r>
            <a:r>
              <a:rPr lang="en-US" dirty="0">
                <a:cs typeface="B Mitra" pitchFamily="2" charset="-78"/>
              </a:rPr>
              <a:t> </a:t>
            </a:r>
            <a:r>
              <a:rPr lang="en-US" dirty="0" err="1">
                <a:cs typeface="B Mitra" pitchFamily="2" charset="-78"/>
              </a:rPr>
              <a:t>Zamaneh</a:t>
            </a:r>
            <a:r>
              <a:rPr lang="en-US" dirty="0">
                <a:cs typeface="B Mitra" pitchFamily="2" charset="-78"/>
              </a:rPr>
              <a:t> </a:t>
            </a:r>
            <a:r>
              <a:rPr lang="ar-SA" dirty="0">
                <a:cs typeface="B Mitra" pitchFamily="2" charset="-78"/>
              </a:rPr>
              <a:t>رادیو زمانه متعلق  به دولت هلند</a:t>
            </a:r>
            <a:endParaRPr lang="en-US" dirty="0">
              <a:cs typeface="B Mitra" pitchFamily="2" charset="-78"/>
            </a:endParaRPr>
          </a:p>
        </p:txBody>
      </p:sp>
      <p:pic>
        <p:nvPicPr>
          <p:cNvPr id="23553" name="Picture 1" descr="I:\tv ez.jpg"/>
          <p:cNvPicPr>
            <a:picLocks noChangeAspect="1" noChangeArrowheads="1"/>
          </p:cNvPicPr>
          <p:nvPr/>
        </p:nvPicPr>
        <p:blipFill>
          <a:blip r:embed="rId2" cstate="print"/>
          <a:srcRect/>
          <a:stretch>
            <a:fillRect/>
          </a:stretch>
        </p:blipFill>
        <p:spPr bwMode="auto">
          <a:xfrm>
            <a:off x="2362200" y="304800"/>
            <a:ext cx="1931410" cy="638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554" name="Picture 2" descr="I:\voa1.jpg"/>
          <p:cNvPicPr>
            <a:picLocks noChangeAspect="1" noChangeArrowheads="1"/>
          </p:cNvPicPr>
          <p:nvPr/>
        </p:nvPicPr>
        <p:blipFill>
          <a:blip r:embed="rId3" cstate="print"/>
          <a:srcRect/>
          <a:stretch>
            <a:fillRect/>
          </a:stretch>
        </p:blipFill>
        <p:spPr bwMode="auto">
          <a:xfrm>
            <a:off x="685800" y="1219200"/>
            <a:ext cx="1214455" cy="1045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555" name="Picture 3" descr="I:\gem.jpg"/>
          <p:cNvPicPr>
            <a:picLocks noChangeAspect="1" noChangeArrowheads="1"/>
          </p:cNvPicPr>
          <p:nvPr/>
        </p:nvPicPr>
        <p:blipFill>
          <a:blip r:embed="rId4" cstate="print"/>
          <a:srcRect l="5080"/>
          <a:stretch>
            <a:fillRect/>
          </a:stretch>
        </p:blipFill>
        <p:spPr bwMode="auto">
          <a:xfrm>
            <a:off x="1905000" y="2438400"/>
            <a:ext cx="2427970" cy="838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556" name="Picture 4" descr="I:\pmc.jpg"/>
          <p:cNvPicPr>
            <a:picLocks noChangeAspect="1" noChangeArrowheads="1"/>
          </p:cNvPicPr>
          <p:nvPr/>
        </p:nvPicPr>
        <p:blipFill>
          <a:blip r:embed="rId5" cstate="print"/>
          <a:srcRect t="17322" b="17717"/>
          <a:stretch>
            <a:fillRect/>
          </a:stretch>
        </p:blipFill>
        <p:spPr bwMode="auto">
          <a:xfrm>
            <a:off x="304800" y="2819400"/>
            <a:ext cx="1234412" cy="690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557" name="Picture 5" descr="I:\bbc1.jpg"/>
          <p:cNvPicPr>
            <a:picLocks noChangeAspect="1" noChangeArrowheads="1"/>
          </p:cNvPicPr>
          <p:nvPr/>
        </p:nvPicPr>
        <p:blipFill>
          <a:blip r:embed="rId6" cstate="print"/>
          <a:srcRect/>
          <a:stretch>
            <a:fillRect/>
          </a:stretch>
        </p:blipFill>
        <p:spPr bwMode="auto">
          <a:xfrm>
            <a:off x="457200" y="4038600"/>
            <a:ext cx="1172190" cy="1014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558" name="Picture 6" descr="I:\Farsi1_tv.png"/>
          <p:cNvPicPr>
            <a:picLocks noChangeAspect="1" noChangeArrowheads="1"/>
          </p:cNvPicPr>
          <p:nvPr/>
        </p:nvPicPr>
        <p:blipFill>
          <a:blip r:embed="rId7" cstate="print"/>
          <a:srcRect/>
          <a:stretch>
            <a:fillRect/>
          </a:stretch>
        </p:blipFill>
        <p:spPr bwMode="auto">
          <a:xfrm>
            <a:off x="1600200" y="5410200"/>
            <a:ext cx="1420830" cy="781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526302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style>
          <a:lnRef idx="0">
            <a:schemeClr val="accent5"/>
          </a:lnRef>
          <a:fillRef idx="3">
            <a:schemeClr val="accent5"/>
          </a:fillRef>
          <a:effectRef idx="3">
            <a:schemeClr val="accent5"/>
          </a:effectRef>
          <a:fontRef idx="minor">
            <a:schemeClr val="lt1"/>
          </a:fontRef>
        </p:style>
        <p:txBody>
          <a:bodyPr>
            <a:noAutofit/>
          </a:bodyPr>
          <a:lstStyle/>
          <a:p>
            <a:pPr algn="ctr" rtl="1">
              <a:lnSpc>
                <a:spcPct val="150000"/>
              </a:lnSpc>
            </a:pPr>
            <a:r>
              <a:rPr lang="fa-IR" sz="3200" dirty="0" smtClean="0">
                <a:solidFill>
                  <a:schemeClr val="bg1"/>
                </a:solidFill>
                <a:cs typeface="B Titr" pitchFamily="2" charset="-78"/>
              </a:rPr>
              <a:t>7- حمایت از غارتگران بیت المال و دزدان اموال ملت ایران</a:t>
            </a:r>
            <a:endParaRPr lang="en-US" sz="3200" dirty="0">
              <a:solidFill>
                <a:schemeClr val="bg1"/>
              </a:solidFill>
              <a:cs typeface="B Titr" pitchFamily="2" charset="-78"/>
            </a:endParaRPr>
          </a:p>
        </p:txBody>
      </p:sp>
      <p:sp>
        <p:nvSpPr>
          <p:cNvPr id="3" name="Content Placeholder 2"/>
          <p:cNvSpPr>
            <a:spLocks noGrp="1"/>
          </p:cNvSpPr>
          <p:nvPr>
            <p:ph sz="quarter" idx="1"/>
          </p:nvPr>
        </p:nvSpPr>
        <p:spPr>
          <a:xfrm>
            <a:off x="152400" y="1295400"/>
            <a:ext cx="8991600" cy="2057400"/>
          </a:xfrm>
        </p:spPr>
        <p:txBody>
          <a:bodyPr>
            <a:normAutofit/>
          </a:bodyPr>
          <a:lstStyle/>
          <a:p>
            <a:pPr lvl="0" algn="justLow" rtl="1"/>
            <a:r>
              <a:rPr lang="fa-IR" sz="3200" dirty="0">
                <a:cs typeface="B Mitra" pitchFamily="2" charset="-78"/>
              </a:rPr>
              <a:t>حمایت از غارتگران بیت المال و دزدان اموال ملت ایران و پناه دادن به آنها و اموال دزدیده شده در خاک آمریکا از جمله  استقرار و حفاظت از خاندان فاسد </a:t>
            </a:r>
            <a:r>
              <a:rPr lang="fa-IR" sz="3200" dirty="0" smtClean="0">
                <a:cs typeface="B Mitra" pitchFamily="2" charset="-78"/>
              </a:rPr>
              <a:t>پهلوی؛ خاوری </a:t>
            </a:r>
            <a:r>
              <a:rPr lang="fa-IR" sz="3200" dirty="0">
                <a:cs typeface="B Mitra" pitchFamily="2" charset="-78"/>
              </a:rPr>
              <a:t>و صدها مفسد اقتصادی دیگر که کماکان ادامه دارد</a:t>
            </a:r>
            <a:r>
              <a:rPr lang="fa-IR" sz="3200" dirty="0" smtClean="0">
                <a:cs typeface="B Mitra" pitchFamily="2" charset="-78"/>
              </a:rPr>
              <a:t>.</a:t>
            </a:r>
            <a:endParaRPr lang="en-US" sz="3200" dirty="0">
              <a:cs typeface="B Mitra" pitchFamily="2" charset="-78"/>
            </a:endParaRPr>
          </a:p>
        </p:txBody>
      </p:sp>
      <p:pic>
        <p:nvPicPr>
          <p:cNvPr id="1026" name="Picture 2" descr="C:\Users\yatroon\Downloads\ششششش\images.jpg"/>
          <p:cNvPicPr>
            <a:picLocks noChangeAspect="1" noChangeArrowheads="1"/>
          </p:cNvPicPr>
          <p:nvPr/>
        </p:nvPicPr>
        <p:blipFill rotWithShape="1">
          <a:blip r:embed="rId2" cstate="print"/>
          <a:srcRect l="44156" r="18182" b="-1099"/>
          <a:stretch/>
        </p:blipFill>
        <p:spPr bwMode="auto">
          <a:xfrm>
            <a:off x="3208021" y="2895600"/>
            <a:ext cx="220980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2590800" y="6248400"/>
            <a:ext cx="3810000" cy="523220"/>
          </a:xfrm>
          <a:prstGeom prst="rect">
            <a:avLst/>
          </a:prstGeom>
        </p:spPr>
        <p:txBody>
          <a:bodyPr wrap="square">
            <a:spAutoFit/>
          </a:bodyPr>
          <a:lstStyle/>
          <a:p>
            <a:r>
              <a:rPr lang="fa-IR" sz="2800" dirty="0" smtClean="0">
                <a:cs typeface="B Mitra" pitchFamily="2" charset="-78"/>
              </a:rPr>
              <a:t>فرح پهلوی  و رضا ربع پهلوی </a:t>
            </a:r>
          </a:p>
        </p:txBody>
      </p:sp>
      <p:pic>
        <p:nvPicPr>
          <p:cNvPr id="6" name="Picture 3" descr="C:\Users\yatroon\Downloads\ششششش\ius1-10.jpg"/>
          <p:cNvPicPr>
            <a:picLocks noChangeAspect="1" noChangeArrowheads="1"/>
          </p:cNvPicPr>
          <p:nvPr/>
        </p:nvPicPr>
        <p:blipFill>
          <a:blip r:embed="rId3" cstate="print"/>
          <a:srcRect/>
          <a:stretch>
            <a:fillRect/>
          </a:stretch>
        </p:blipFill>
        <p:spPr bwMode="auto">
          <a:xfrm>
            <a:off x="5494022" y="2895601"/>
            <a:ext cx="3162300" cy="327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descr="C:\Users\yatroon\Downloads\ششششش\ius1-8.jpg"/>
          <p:cNvPicPr>
            <a:picLocks noChangeAspect="1" noChangeArrowheads="1"/>
          </p:cNvPicPr>
          <p:nvPr/>
        </p:nvPicPr>
        <p:blipFill>
          <a:blip r:embed="rId4" cstate="print"/>
          <a:srcRect l="8037" r="42400"/>
          <a:stretch>
            <a:fillRect/>
          </a:stretch>
        </p:blipFill>
        <p:spPr bwMode="auto">
          <a:xfrm>
            <a:off x="304800" y="2895600"/>
            <a:ext cx="2819400" cy="327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9105049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yatroon\Downloads\ششششش\ius1-1.jpg"/>
          <p:cNvPicPr>
            <a:picLocks noChangeAspect="1" noChangeArrowheads="1"/>
          </p:cNvPicPr>
          <p:nvPr/>
        </p:nvPicPr>
        <p:blipFill>
          <a:blip r:embed="rId2" cstate="print"/>
          <a:srcRect/>
          <a:stretch>
            <a:fillRect/>
          </a:stretch>
        </p:blipFill>
        <p:spPr bwMode="auto">
          <a:xfrm>
            <a:off x="2286000" y="152400"/>
            <a:ext cx="6693974" cy="2226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C:\Users\yatroon\Downloads\ششششش\ius1-3.jpg"/>
          <p:cNvPicPr>
            <a:picLocks noChangeAspect="1" noChangeArrowheads="1"/>
          </p:cNvPicPr>
          <p:nvPr/>
        </p:nvPicPr>
        <p:blipFill>
          <a:blip r:embed="rId3" cstate="print"/>
          <a:srcRect/>
          <a:stretch>
            <a:fillRect/>
          </a:stretch>
        </p:blipFill>
        <p:spPr bwMode="auto">
          <a:xfrm>
            <a:off x="228600" y="2895600"/>
            <a:ext cx="6705600" cy="3827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609600" y="2407077"/>
            <a:ext cx="5564188" cy="461665"/>
          </a:xfrm>
          <a:prstGeom prst="rect">
            <a:avLst/>
          </a:prstGeom>
        </p:spPr>
        <p:txBody>
          <a:bodyPr wrap="square">
            <a:spAutoFit/>
          </a:bodyPr>
          <a:lstStyle/>
          <a:p>
            <a:pPr lvl="0" algn="r" rtl="1"/>
            <a:r>
              <a:rPr lang="fa-IR" sz="2400" dirty="0" smtClean="0">
                <a:solidFill>
                  <a:prstClr val="black"/>
                </a:solidFill>
                <a:cs typeface="B Mitra" pitchFamily="2" charset="-78"/>
              </a:rPr>
              <a:t>خانه رضا ربع پهلوی در واشنگتن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6200" y="219670"/>
            <a:ext cx="5029200" cy="1938992"/>
          </a:xfrm>
          <a:prstGeom prst="rect">
            <a:avLst/>
          </a:prstGeom>
        </p:spPr>
        <p:txBody>
          <a:bodyPr wrap="square">
            <a:spAutoFit/>
          </a:bodyPr>
          <a:lstStyle/>
          <a:p>
            <a:pPr algn="justLow" rtl="1"/>
            <a:r>
              <a:rPr lang="fa-IR" sz="3000" dirty="0" smtClean="0">
                <a:cs typeface="B Mitra" pitchFamily="2" charset="-78"/>
              </a:rPr>
              <a:t>اشرف پهلوى و پسرش شهرام پهلوى نيا، با نفوذی که در دربار پهلوی داشتند، باند بين‏‌المللى غارت آثار باستانى را هدايت و رهبرى مى‏‌كردند </a:t>
            </a:r>
            <a:endParaRPr lang="en-US" sz="3000" dirty="0">
              <a:cs typeface="B Mitra" pitchFamily="2" charset="-78"/>
            </a:endParaRPr>
          </a:p>
        </p:txBody>
      </p:sp>
      <p:pic>
        <p:nvPicPr>
          <p:cNvPr id="10242" name="Picture 2" descr="C:\Users\ertebatat\Downloads\IRAN AIR 655\517826_124.jpg"/>
          <p:cNvPicPr>
            <a:picLocks noChangeAspect="1" noChangeArrowheads="1"/>
          </p:cNvPicPr>
          <p:nvPr/>
        </p:nvPicPr>
        <p:blipFill>
          <a:blip r:embed="rId2" cstate="print"/>
          <a:srcRect r="2205"/>
          <a:stretch>
            <a:fillRect/>
          </a:stretch>
        </p:blipFill>
        <p:spPr bwMode="auto">
          <a:xfrm>
            <a:off x="228600" y="457200"/>
            <a:ext cx="3469822"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3962400" y="2057400"/>
            <a:ext cx="4953000" cy="4247317"/>
          </a:xfrm>
          <a:prstGeom prst="rect">
            <a:avLst/>
          </a:prstGeom>
        </p:spPr>
        <p:txBody>
          <a:bodyPr wrap="square">
            <a:spAutoFit/>
          </a:bodyPr>
          <a:lstStyle/>
          <a:p>
            <a:pPr algn="justLow" rtl="1"/>
            <a:r>
              <a:rPr lang="fa-IR" sz="3000" dirty="0" smtClean="0">
                <a:cs typeface="B Mitra" pitchFamily="2" charset="-78"/>
              </a:rPr>
              <a:t>علاقه اشرف پهلوی به تجارت و فعالیت‌های بازرگانی که اغلب از مرز «تجاوز از قانون» می‌گذشت، همچنان شدید است و حتی سال ها پس از انقلاب نیز با ثروت غارت شده ملت ایران این فعالیت ها دنبال شد </a:t>
            </a:r>
          </a:p>
          <a:p>
            <a:pPr algn="justLow" rtl="1"/>
            <a:r>
              <a:rPr lang="fa-IR" sz="3000" dirty="0" smtClean="0">
                <a:cs typeface="B Mitra" pitchFamily="2" charset="-78"/>
              </a:rPr>
              <a:t>وی هرگز در استفاده از نفوذ کلام خود، در فراهم کردن قراردادهای دولتی برای دوستان و آشنایان که بخواهند «اجرتی بپردازند» تردید نکرده است.</a:t>
            </a:r>
            <a:endParaRPr lang="en-US" sz="3000" dirty="0" smtClean="0">
              <a:cs typeface="B Mitra" pitchFamily="2" charset="-78"/>
            </a:endParaRPr>
          </a:p>
        </p:txBody>
      </p:sp>
      <p:sp>
        <p:nvSpPr>
          <p:cNvPr id="8" name="Rectangle 7"/>
          <p:cNvSpPr/>
          <p:nvPr/>
        </p:nvSpPr>
        <p:spPr>
          <a:xfrm>
            <a:off x="3581400" y="6096000"/>
            <a:ext cx="4572000" cy="461665"/>
          </a:xfrm>
          <a:prstGeom prst="rect">
            <a:avLst/>
          </a:prstGeom>
        </p:spPr>
        <p:txBody>
          <a:bodyPr>
            <a:spAutoFit/>
          </a:bodyPr>
          <a:lstStyle/>
          <a:p>
            <a:r>
              <a:rPr lang="fa-IR" sz="2400" dirty="0" smtClean="0">
                <a:solidFill>
                  <a:srgbClr val="FF0000"/>
                </a:solidFill>
                <a:cs typeface="B Mitra" pitchFamily="2" charset="-78"/>
              </a:rPr>
              <a:t>اشرف پهلوی در سنین کهنسالی در آمریکا</a:t>
            </a:r>
            <a:endParaRPr lang="en-US" sz="2400" dirty="0">
              <a:solidFill>
                <a:srgbClr val="FF0000"/>
              </a:solidFill>
              <a:cs typeface="B Mitra"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086600" cy="91440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fa-IR" dirty="0" smtClean="0">
                <a:solidFill>
                  <a:schemeClr val="bg1"/>
                </a:solidFill>
                <a:cs typeface="B Titr" pitchFamily="2" charset="-78"/>
              </a:rPr>
              <a:t>1- حمایت و هدایت گروهک منافقین</a:t>
            </a:r>
            <a:endParaRPr lang="en-US" dirty="0">
              <a:solidFill>
                <a:schemeClr val="bg1"/>
              </a:solidFill>
              <a:cs typeface="B Titr" pitchFamily="2" charset="-78"/>
            </a:endParaRPr>
          </a:p>
        </p:txBody>
      </p:sp>
      <p:sp>
        <p:nvSpPr>
          <p:cNvPr id="6" name="Content Placeholder 2"/>
          <p:cNvSpPr txBox="1">
            <a:spLocks/>
          </p:cNvSpPr>
          <p:nvPr/>
        </p:nvSpPr>
        <p:spPr>
          <a:xfrm>
            <a:off x="228600" y="1371600"/>
            <a:ext cx="8686800" cy="48768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87313" indent="-6350" algn="just" rtl="1">
              <a:lnSpc>
                <a:spcPct val="140000"/>
              </a:lnSpc>
              <a:buFont typeface="Wingdings 2"/>
              <a:buNone/>
            </a:pPr>
            <a:r>
              <a:rPr lang="fa-IR" dirty="0" smtClean="0">
                <a:cs typeface="B Mitra" pitchFamily="2" charset="-78"/>
              </a:rPr>
              <a:t>منافقین درگذشته مرتکب جنایت‌های بسیاری علیه ملت ایران شدند و همچنان از هر فرصتی برای جنایت استفاده می‌کنند. امروز نیز این گروه تروریستی خواهان براندازی نظام جمهوری اسلامی ایران است. آمریکا حامی اصلی این گروهک تروریستی است. اگر هدایت و حمایت آمریکا نباشد منافقین یک گروهک متفرق و پراکنده در بیش از 20 کشور جهان خواهند بود؛ درحالی‌که امروز آمریکا تنها مانع  اخراج آن‌ها از عراق است با وجود راهپیمایی های دهها هزار نفره مردم عراق که خواهان اخراج  منافقین از کشورشان شده اند با وجود مصوبه مجلس ودولت عراق و بیانیه های مکرر مبنی بر اخراج منافقین از عراق ، تنها و تنها این آمریکاست که از منافقین حمایت می کند آنها را دریکی از پادگان‌های نظامی خود در عراق بنام پادگان لیبرتی پناه داده است. </a:t>
            </a:r>
            <a:endParaRPr lang="en-US" dirty="0">
              <a:cs typeface="B Mitra" pitchFamily="2" charset="-78"/>
            </a:endParaRPr>
          </a:p>
        </p:txBody>
      </p:sp>
    </p:spTree>
    <p:extLst>
      <p:ext uri="{BB962C8B-B14F-4D97-AF65-F5344CB8AC3E}">
        <p14:creationId xmlns:p14="http://schemas.microsoft.com/office/powerpoint/2010/main" xmlns="" val="2341637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atroon\Downloads\ششششش\290322_644.jpg"/>
          <p:cNvPicPr>
            <a:picLocks noChangeAspect="1" noChangeArrowheads="1"/>
          </p:cNvPicPr>
          <p:nvPr/>
        </p:nvPicPr>
        <p:blipFill>
          <a:blip r:embed="rId2" cstate="print"/>
          <a:srcRect/>
          <a:stretch>
            <a:fillRect/>
          </a:stretch>
        </p:blipFill>
        <p:spPr bwMode="auto">
          <a:xfrm>
            <a:off x="76200" y="76200"/>
            <a:ext cx="5181600" cy="3280481"/>
          </a:xfrm>
          <a:prstGeom prst="rect">
            <a:avLst/>
          </a:prstGeom>
          <a:noFill/>
        </p:spPr>
      </p:pic>
      <p:pic>
        <p:nvPicPr>
          <p:cNvPr id="3075" name="Picture 3" descr="C:\Users\yatroon\Downloads\ششششش\290324_623.jpg"/>
          <p:cNvPicPr>
            <a:picLocks noChangeAspect="1" noChangeArrowheads="1"/>
          </p:cNvPicPr>
          <p:nvPr/>
        </p:nvPicPr>
        <p:blipFill>
          <a:blip r:embed="rId3" cstate="print"/>
          <a:srcRect/>
          <a:stretch>
            <a:fillRect/>
          </a:stretch>
        </p:blipFill>
        <p:spPr bwMode="auto">
          <a:xfrm>
            <a:off x="91190" y="3382617"/>
            <a:ext cx="5181600" cy="3445403"/>
          </a:xfrm>
          <a:prstGeom prst="rect">
            <a:avLst/>
          </a:prstGeom>
          <a:noFill/>
        </p:spPr>
      </p:pic>
      <p:sp>
        <p:nvSpPr>
          <p:cNvPr id="5" name="Rectangle 4"/>
          <p:cNvSpPr/>
          <p:nvPr/>
        </p:nvSpPr>
        <p:spPr>
          <a:xfrm>
            <a:off x="5334000" y="152400"/>
            <a:ext cx="3429000" cy="6494085"/>
          </a:xfrm>
          <a:prstGeom prst="rect">
            <a:avLst/>
          </a:prstGeom>
        </p:spPr>
        <p:txBody>
          <a:bodyPr wrap="square">
            <a:spAutoFit/>
          </a:bodyPr>
          <a:lstStyle/>
          <a:p>
            <a:pPr rtl="1"/>
            <a:r>
              <a:rPr lang="fa-IR" sz="3200" dirty="0" smtClean="0">
                <a:cs typeface="B Mitra" pitchFamily="2" charset="-78"/>
              </a:rPr>
              <a:t>اشرف پهلوی پس از فرار به آمریکا در منزل خود در شماره ۲۹ بیکمن پلیس در </a:t>
            </a:r>
            <a:r>
              <a:rPr lang="fa-IR" sz="3200" dirty="0" smtClean="0">
                <a:cs typeface="B Mitra" pitchFamily="2" charset="-78"/>
                <a:hlinkClick r:id="rId4" tooltip="منهتن"/>
              </a:rPr>
              <a:t>منهتن</a:t>
            </a:r>
            <a:r>
              <a:rPr lang="fa-IR" sz="3200" dirty="0" smtClean="0">
                <a:cs typeface="B Mitra" pitchFamily="2" charset="-78"/>
              </a:rPr>
              <a:t>، نیویورک سیتی و ویلایی در ژوان لوپن در </a:t>
            </a:r>
            <a:r>
              <a:rPr lang="fa-IR" sz="3200" dirty="0" smtClean="0">
                <a:cs typeface="B Mitra" pitchFamily="2" charset="-78"/>
                <a:hlinkClick r:id="rId5" tooltip="نیس"/>
              </a:rPr>
              <a:t>نیس</a:t>
            </a:r>
            <a:r>
              <a:rPr lang="fa-IR" sz="3200" dirty="0" smtClean="0">
                <a:cs typeface="B Mitra" pitchFamily="2" charset="-78"/>
              </a:rPr>
              <a:t> فرانسه اقامت داشته‌است. </a:t>
            </a:r>
          </a:p>
          <a:p>
            <a:pPr rtl="1"/>
            <a:r>
              <a:rPr lang="fa-IR" sz="3200" dirty="0" smtClean="0">
                <a:cs typeface="B Mitra" pitchFamily="2" charset="-78"/>
              </a:rPr>
              <a:t>این خانه در سال ۲۰۱۴، با قیمتی بالغ بر ۴۹ میلیون دلار رکورددار گرانترینِ خانه‌ها در نیویورک، منطقه جنوب </a:t>
            </a:r>
            <a:r>
              <a:rPr lang="fa-IR" sz="3200" dirty="0" smtClean="0">
                <a:cs typeface="B Mitra" pitchFamily="2" charset="-78"/>
                <a:hlinkClick r:id="rId6" tooltip="پارک مرکزی نیویورک"/>
              </a:rPr>
              <a:t>پارک مرکزی</a:t>
            </a:r>
            <a:r>
              <a:rPr lang="fa-IR" sz="3200" dirty="0" smtClean="0">
                <a:cs typeface="B Mitra" pitchFamily="2" charset="-78"/>
              </a:rPr>
              <a:t> بوده‌است. وی اکنون مبتلا به آلزایمر است.</a:t>
            </a:r>
            <a:endParaRPr lang="en-US" sz="3200" dirty="0">
              <a:cs typeface="B Mitra" pitchFamily="2" charset="-78"/>
            </a:endParaRPr>
          </a:p>
        </p:txBody>
      </p:sp>
      <p:pic>
        <p:nvPicPr>
          <p:cNvPr id="11266" name="Picture 2" descr="C:\Users\ertebatat\Downloads\IRAN AIR 655\130030_522.jpg"/>
          <p:cNvPicPr>
            <a:picLocks noChangeAspect="1" noChangeArrowheads="1"/>
          </p:cNvPicPr>
          <p:nvPr/>
        </p:nvPicPr>
        <p:blipFill>
          <a:blip r:embed="rId7" cstate="print"/>
          <a:srcRect l="9748" t="4274" r="10607" b="25201"/>
          <a:stretch>
            <a:fillRect/>
          </a:stretch>
        </p:blipFill>
        <p:spPr bwMode="auto">
          <a:xfrm>
            <a:off x="3968191" y="2514600"/>
            <a:ext cx="1274619" cy="1752600"/>
          </a:xfrm>
          <a:prstGeom prst="rect">
            <a:avLst/>
          </a:prstGeom>
          <a:noFill/>
        </p:spPr>
      </p:pic>
      <p:sp>
        <p:nvSpPr>
          <p:cNvPr id="8" name="Rectangle 7"/>
          <p:cNvSpPr/>
          <p:nvPr/>
        </p:nvSpPr>
        <p:spPr>
          <a:xfrm>
            <a:off x="8249947" y="6324600"/>
            <a:ext cx="817853" cy="369332"/>
          </a:xfrm>
          <a:prstGeom prst="rect">
            <a:avLst/>
          </a:prstGeom>
        </p:spPr>
        <p:txBody>
          <a:bodyPr wrap="none">
            <a:spAutoFit/>
          </a:bodyPr>
          <a:lstStyle/>
          <a:p>
            <a:r>
              <a:rPr lang="fa-IR" dirty="0" smtClean="0">
                <a:cs typeface="B Mitra" pitchFamily="2" charset="-78"/>
              </a:rPr>
              <a:t>ویکی پدیا</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ertebatat\Downloads\IRAN AIR 655\2221.jpg"/>
          <p:cNvPicPr>
            <a:picLocks noChangeAspect="1" noChangeArrowheads="1"/>
          </p:cNvPicPr>
          <p:nvPr/>
        </p:nvPicPr>
        <p:blipFill>
          <a:blip r:embed="rId2" cstate="print"/>
          <a:srcRect/>
          <a:stretch>
            <a:fillRect/>
          </a:stretch>
        </p:blipFill>
        <p:spPr bwMode="auto">
          <a:xfrm>
            <a:off x="1" y="-24358"/>
            <a:ext cx="4659760" cy="5586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709410" y="989302"/>
            <a:ext cx="4191000" cy="4524315"/>
          </a:xfrm>
          <a:prstGeom prst="rect">
            <a:avLst/>
          </a:prstGeom>
        </p:spPr>
        <p:txBody>
          <a:bodyPr wrap="square">
            <a:spAutoFit/>
          </a:bodyPr>
          <a:lstStyle/>
          <a:p>
            <a:pPr rtl="1"/>
            <a:r>
              <a:rPr lang="fa-IR" sz="3200" dirty="0" smtClean="0">
                <a:cs typeface="B Mitra" pitchFamily="2" charset="-78"/>
              </a:rPr>
              <a:t>محمودرضا خاوری در هفته اول مهر ماه ۱۳۹۰ از مقام مدیریت عامل </a:t>
            </a:r>
            <a:r>
              <a:rPr lang="fa-IR" sz="3200" dirty="0" smtClean="0">
                <a:solidFill>
                  <a:srgbClr val="FF0000"/>
                </a:solidFill>
                <a:cs typeface="B Mitra" pitchFamily="2" charset="-78"/>
                <a:hlinkClick r:id="rId3" tooltip="بانک ملی ایران"/>
              </a:rPr>
              <a:t>بانک ملی ایران</a:t>
            </a:r>
            <a:r>
              <a:rPr lang="fa-IR" sz="3200" dirty="0" smtClean="0">
                <a:solidFill>
                  <a:srgbClr val="FF0000"/>
                </a:solidFill>
                <a:cs typeface="B Mitra" pitchFamily="2" charset="-78"/>
              </a:rPr>
              <a:t> </a:t>
            </a:r>
            <a:r>
              <a:rPr lang="fa-IR" sz="3200" dirty="0" smtClean="0">
                <a:cs typeface="B Mitra" pitchFamily="2" charset="-78"/>
              </a:rPr>
              <a:t>به بهانه «مشکلات عصبی حادث‌شده و بیماری مزمن» استعفا داد و به کانادا فرار کرد. </a:t>
            </a:r>
          </a:p>
          <a:p>
            <a:pPr rtl="1"/>
            <a:r>
              <a:rPr lang="fa-IR" sz="3200" dirty="0" smtClean="0">
                <a:cs typeface="B Mitra" pitchFamily="2" charset="-78"/>
              </a:rPr>
              <a:t>این سفر ناگهانی به کانادا در رابطه با رسوایی </a:t>
            </a:r>
            <a:r>
              <a:rPr lang="fa-IR" sz="3200" dirty="0" smtClean="0">
                <a:solidFill>
                  <a:srgbClr val="FF0000"/>
                </a:solidFill>
                <a:cs typeface="B Mitra" pitchFamily="2" charset="-78"/>
                <a:hlinkClick r:id="rId4" tooltip="اختلاس ۳ هزار میلیارد تومانی در ایران"/>
              </a:rPr>
              <a:t>اختلاس ۳ هزار میلیارد تومانی در ایران</a:t>
            </a:r>
            <a:r>
              <a:rPr lang="fa-IR" sz="3200" dirty="0" smtClean="0">
                <a:solidFill>
                  <a:srgbClr val="FF0000"/>
                </a:solidFill>
                <a:cs typeface="B Mitra" pitchFamily="2" charset="-78"/>
              </a:rPr>
              <a:t> </a:t>
            </a:r>
            <a:r>
              <a:rPr lang="fa-IR" sz="3200" dirty="0" smtClean="0">
                <a:cs typeface="B Mitra" pitchFamily="2" charset="-78"/>
              </a:rPr>
              <a:t>که در شهریور ۱۳۹۰ برملا شد، بود.</a:t>
            </a:r>
            <a:endParaRPr lang="en-US" sz="3200" dirty="0">
              <a:cs typeface="B Mitra" pitchFamily="2" charset="-78"/>
            </a:endParaRPr>
          </a:p>
        </p:txBody>
      </p:sp>
      <p:sp>
        <p:nvSpPr>
          <p:cNvPr id="7" name="Rectangle 6"/>
          <p:cNvSpPr/>
          <p:nvPr/>
        </p:nvSpPr>
        <p:spPr>
          <a:xfrm>
            <a:off x="4953000" y="300335"/>
            <a:ext cx="4108817" cy="461665"/>
          </a:xfrm>
          <a:prstGeom prst="rect">
            <a:avLst/>
          </a:prstGeom>
        </p:spPr>
        <p:txBody>
          <a:bodyPr wrap="none">
            <a:spAutoFit/>
          </a:bodyPr>
          <a:lstStyle/>
          <a:p>
            <a:r>
              <a:rPr lang="fa-IR" sz="2400" dirty="0" smtClean="0">
                <a:cs typeface="B Titr" pitchFamily="2" charset="-78"/>
              </a:rPr>
              <a:t>محمودرضا خاوری غارتگر بیت المال </a:t>
            </a:r>
            <a:endParaRPr lang="en-US" sz="2400" dirty="0">
              <a:cs typeface="B Titr" pitchFamily="2" charset="-78"/>
            </a:endParaRPr>
          </a:p>
        </p:txBody>
      </p:sp>
      <p:sp>
        <p:nvSpPr>
          <p:cNvPr id="9" name="Rectangle 8"/>
          <p:cNvSpPr/>
          <p:nvPr/>
        </p:nvSpPr>
        <p:spPr>
          <a:xfrm>
            <a:off x="152400" y="5450666"/>
            <a:ext cx="8915400" cy="1331134"/>
          </a:xfrm>
          <a:prstGeom prst="rect">
            <a:avLst/>
          </a:prstGeom>
        </p:spPr>
        <p:txBody>
          <a:bodyPr wrap="square">
            <a:spAutoFit/>
          </a:bodyPr>
          <a:lstStyle/>
          <a:p>
            <a:pPr algn="ctr" rtl="1">
              <a:lnSpc>
                <a:spcPct val="150000"/>
              </a:lnSpc>
            </a:pPr>
            <a:r>
              <a:rPr lang="fa-IR" sz="2800" dirty="0" smtClean="0">
                <a:solidFill>
                  <a:srgbClr val="FF0000"/>
                </a:solidFill>
                <a:cs typeface="B Titr" pitchFamily="2" charset="-78"/>
              </a:rPr>
              <a:t>از خرداد سال 91 به نقل از پسر خاوری، خبری منتشر شد که وی به آمریکا رفته و فعلا صلاح نمی داند که به ایران بیاید! .</a:t>
            </a:r>
            <a:endParaRPr lang="fa-IR" sz="2800" dirty="0">
              <a:solidFill>
                <a:srgbClr val="FF0000"/>
              </a:solidFill>
              <a:cs typeface="B Titr"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7800"/>
            <a:ext cx="9144000" cy="838200"/>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ctr" rtl="1"/>
            <a:r>
              <a:rPr lang="fa-IR" sz="4400" dirty="0" smtClean="0">
                <a:solidFill>
                  <a:srgbClr val="FFFF00"/>
                </a:solidFill>
                <a:cs typeface="B Titr" pitchFamily="2" charset="-78"/>
              </a:rPr>
              <a:t>8- حمایت از شکنجه گران ساواک در آمریکا</a:t>
            </a:r>
            <a:endParaRPr lang="en-US" sz="4400" dirty="0">
              <a:solidFill>
                <a:srgbClr val="FFFF00"/>
              </a:solidFill>
              <a:cs typeface="B Titr" pitchFamily="2" charset="-78"/>
            </a:endParaRPr>
          </a:p>
        </p:txBody>
      </p:sp>
      <p:sp>
        <p:nvSpPr>
          <p:cNvPr id="3" name="Content Placeholder 2"/>
          <p:cNvSpPr>
            <a:spLocks noGrp="1"/>
          </p:cNvSpPr>
          <p:nvPr>
            <p:ph sz="quarter" idx="1"/>
          </p:nvPr>
        </p:nvSpPr>
        <p:spPr>
          <a:xfrm>
            <a:off x="304800" y="3200400"/>
            <a:ext cx="8458200" cy="1524000"/>
          </a:xfrm>
        </p:spPr>
        <p:txBody>
          <a:bodyPr>
            <a:noAutofit/>
          </a:bodyPr>
          <a:lstStyle/>
          <a:p>
            <a:pPr lvl="0" algn="justLow" rtl="1"/>
            <a:r>
              <a:rPr lang="fa-IR" sz="4800" dirty="0">
                <a:cs typeface="B Mitra" pitchFamily="2" charset="-78"/>
              </a:rPr>
              <a:t>حمایت از شکنجه گران ساواک در آمریکا؛ مثل پرویز ثابتی و ... که کماکان تحت حمایت پلیس آمریکا در خاک آن کشور حفاظت می شوند.</a:t>
            </a:r>
            <a:endParaRPr lang="en-US" sz="4800" dirty="0">
              <a:cs typeface="B Mitra" pitchFamily="2" charset="-78"/>
            </a:endParaRPr>
          </a:p>
          <a:p>
            <a:pPr algn="justLow" rtl="1"/>
            <a:endParaRPr lang="en-US" sz="3600" dirty="0">
              <a:cs typeface="B Mitra" pitchFamily="2" charset="-78"/>
            </a:endParaRPr>
          </a:p>
        </p:txBody>
      </p:sp>
    </p:spTree>
    <p:extLst>
      <p:ext uri="{BB962C8B-B14F-4D97-AF65-F5344CB8AC3E}">
        <p14:creationId xmlns:p14="http://schemas.microsoft.com/office/powerpoint/2010/main" xmlns="" val="24854351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a:off x="990600" y="152400"/>
            <a:ext cx="7010400" cy="4343400"/>
          </a:xfrm>
          <a:prstGeom prst="rect">
            <a:avLst/>
          </a:prstGeom>
          <a:noFill/>
          <a:ln w="9525">
            <a:noFill/>
            <a:miter lim="800000"/>
            <a:headEnd/>
            <a:tailEnd/>
          </a:ln>
        </p:spPr>
      </p:pic>
      <p:sp>
        <p:nvSpPr>
          <p:cNvPr id="5" name="Rectangle 4"/>
          <p:cNvSpPr/>
          <p:nvPr/>
        </p:nvSpPr>
        <p:spPr>
          <a:xfrm>
            <a:off x="381000" y="4419600"/>
            <a:ext cx="8305800" cy="1938992"/>
          </a:xfrm>
          <a:prstGeom prst="rect">
            <a:avLst/>
          </a:prstGeom>
        </p:spPr>
        <p:txBody>
          <a:bodyPr wrap="square">
            <a:spAutoFit/>
          </a:bodyPr>
          <a:lstStyle/>
          <a:p>
            <a:pPr algn="justLow" rtl="1">
              <a:lnSpc>
                <a:spcPct val="150000"/>
              </a:lnSpc>
            </a:pPr>
            <a:r>
              <a:rPr lang="fa-IR" sz="2000" b="1" dirty="0" smtClean="0">
                <a:cs typeface="B Mitra" pitchFamily="2" charset="-78"/>
              </a:rPr>
              <a:t>پرویز ثابتی از مهمترین عناصر شکنجه گر ساواک هم‌اکنون با تابعیت سه‌گانه ایرانی-اسرائیلی-آمریکایی ساکن اورلاندو در ایالت فلوریدای آمریکاست. ثابتی جنایات بسیاری کرده اما هیچ‌کس نمی‌پرسد که این آدم الآن در اورلاندو چکار می‌کند و چرا با وجود شکایت های متعدد قضایی علیه وی به ایران پس داده نمی‌شود تا به خاطر جنایاتش علیه انسانیت محاکمه شود.</a:t>
            </a:r>
            <a:endParaRPr lang="en-US" sz="2000" b="1" dirty="0">
              <a:cs typeface="B Mitra" pitchFamily="2" charset="-78"/>
            </a:endParaRPr>
          </a:p>
        </p:txBody>
      </p:sp>
    </p:spTree>
    <p:extLst>
      <p:ext uri="{BB962C8B-B14F-4D97-AF65-F5344CB8AC3E}">
        <p14:creationId xmlns:p14="http://schemas.microsoft.com/office/powerpoint/2010/main" xmlns="" val="1370143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3799344"/>
            <a:ext cx="3581400"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Low" rtl="1"/>
            <a:r>
              <a:rPr lang="ar-SA" sz="2400" dirty="0">
                <a:cs typeface="B Mitra" pitchFamily="2" charset="-78"/>
              </a:rPr>
              <a:t>يکي از کارمندان سابق سيا که کارشناس امور ايران بوده، نيز به "اينترنشنال‌ هرالد ‌‌تريبون" گفت که کارکنان ساواک طي دوره‌هاي آموزشي ويژه‌اي در مرکز سازمان سيا در مک ‌لين در ايالت ويرجينيا، با مدرن‌ترين روش‌هاي شکنجه آشنا ‌‌مي‌شدند.</a:t>
            </a:r>
            <a:endParaRPr lang="en-US" sz="2400" dirty="0">
              <a:cs typeface="B Mitra" pitchFamily="2" charset="-78"/>
            </a:endParaRPr>
          </a:p>
        </p:txBody>
      </p:sp>
      <p:pic>
        <p:nvPicPr>
          <p:cNvPr id="4100" name="Picture 4" descr="I:\00198141.JPG"/>
          <p:cNvPicPr>
            <a:picLocks noChangeAspect="1" noChangeArrowheads="1"/>
          </p:cNvPicPr>
          <p:nvPr/>
        </p:nvPicPr>
        <p:blipFill>
          <a:blip r:embed="rId2" cstate="print"/>
          <a:srcRect/>
          <a:stretch>
            <a:fillRect/>
          </a:stretch>
        </p:blipFill>
        <p:spPr bwMode="auto">
          <a:xfrm>
            <a:off x="4709821" y="304800"/>
            <a:ext cx="2757779" cy="19637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2" descr="H:\شکنجه های ساواک\عکس\12316_736.jpg"/>
          <p:cNvPicPr>
            <a:picLocks noChangeAspect="1" noChangeArrowheads="1"/>
          </p:cNvPicPr>
          <p:nvPr/>
        </p:nvPicPr>
        <p:blipFill>
          <a:blip r:embed="rId3" cstate="print"/>
          <a:srcRect r="27500" b="4545"/>
          <a:stretch>
            <a:fillRect/>
          </a:stretch>
        </p:blipFill>
        <p:spPr bwMode="auto">
          <a:xfrm>
            <a:off x="6291427" y="1219200"/>
            <a:ext cx="2623973" cy="2133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ontent Placeholder 2"/>
          <p:cNvSpPr txBox="1">
            <a:spLocks/>
          </p:cNvSpPr>
          <p:nvPr/>
        </p:nvSpPr>
        <p:spPr>
          <a:xfrm>
            <a:off x="212361" y="564630"/>
            <a:ext cx="4131039" cy="3854970"/>
          </a:xfrm>
          <a:prstGeom prst="rect">
            <a:avLst/>
          </a:prstGeom>
        </p:spPr>
        <p:txBody>
          <a:bodyPr vert="horz" anchor="t">
            <a:noAutofit/>
          </a:bodyPr>
          <a:lstStyle/>
          <a:p>
            <a:pPr algn="justLow" rtl="1">
              <a:lnSpc>
                <a:spcPct val="120000"/>
              </a:lnSpc>
              <a:spcBef>
                <a:spcPct val="20000"/>
              </a:spcBef>
              <a:buClr>
                <a:schemeClr val="accent1"/>
              </a:buClr>
              <a:buSzPct val="85000"/>
              <a:defRPr/>
            </a:pPr>
            <a:r>
              <a:rPr lang="fa-IR" sz="2400" cap="all" dirty="0">
                <a:cs typeface="B Mitra" pitchFamily="2" charset="-78"/>
              </a:rPr>
              <a:t>آمریکا با تأسیس ساواک در ایران فصل جدیدی در ظلم و مقابله با نهضت مردم انقلابی آغاز کرد. با آموزش جاسوسان با آخرین و به روز ترین متدها و روش های دنیا و تربیت شنکـجه گران سنگـدل و استـفاده از روش </a:t>
            </a:r>
            <a:r>
              <a:rPr lang="fa-IR" sz="2400" cap="all" dirty="0" smtClean="0">
                <a:cs typeface="B Mitra" pitchFamily="2" charset="-78"/>
              </a:rPr>
              <a:t>هایشکنجه های مدرن و بسیار سخت، ارعاب و سرکوب هر چه بیشتر مردم را از سوی رژیم وابسته پهلوی چندین برابر کرد.</a:t>
            </a:r>
          </a:p>
          <a:p>
            <a:pPr algn="justLow" rtl="1">
              <a:lnSpc>
                <a:spcPct val="120000"/>
              </a:lnSpc>
              <a:spcBef>
                <a:spcPct val="20000"/>
              </a:spcBef>
              <a:buClr>
                <a:schemeClr val="accent1"/>
              </a:buClr>
              <a:buSzPct val="85000"/>
              <a:defRPr/>
            </a:pPr>
            <a:r>
              <a:rPr lang="fa-IR" sz="2400" cap="all" dirty="0" smtClean="0">
                <a:cs typeface="B Mitra" pitchFamily="2" charset="-78"/>
              </a:rPr>
              <a:t>پس از انقلاب نیز این جلادان تربیت شده دستگاههای جاسوسی و امنیتی آمریکا  پس از فرار از مجازات، این کشور را برای زندگی انتخاب کردند و دولت آمریکا نیز آنها را تحت حمایت خود میزبانی می کند. </a:t>
            </a:r>
            <a:endParaRPr lang="en-US" sz="2400" cap="all" dirty="0" smtClean="0">
              <a:cs typeface="B Mitra" pitchFamily="2" charset="-78"/>
            </a:endParaRPr>
          </a:p>
        </p:txBody>
      </p:sp>
    </p:spTree>
    <p:extLst>
      <p:ext uri="{BB962C8B-B14F-4D97-AF65-F5344CB8AC3E}">
        <p14:creationId xmlns:p14="http://schemas.microsoft.com/office/powerpoint/2010/main" xmlns="" val="25974296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08038"/>
          </a:xfrm>
        </p:spPr>
        <p:style>
          <a:lnRef idx="3">
            <a:schemeClr val="lt1"/>
          </a:lnRef>
          <a:fillRef idx="1">
            <a:schemeClr val="dk1"/>
          </a:fillRef>
          <a:effectRef idx="1">
            <a:schemeClr val="dk1"/>
          </a:effectRef>
          <a:fontRef idx="minor">
            <a:schemeClr val="lt1"/>
          </a:fontRef>
        </p:style>
        <p:txBody>
          <a:bodyPr>
            <a:normAutofit/>
          </a:bodyPr>
          <a:lstStyle/>
          <a:p>
            <a:pPr algn="ctr" rtl="1"/>
            <a:r>
              <a:rPr lang="fa-IR" sz="4000" dirty="0" smtClean="0">
                <a:solidFill>
                  <a:srgbClr val="FF0000"/>
                </a:solidFill>
                <a:cs typeface="B Titr" pitchFamily="2" charset="-78"/>
              </a:rPr>
              <a:t>9-حمایت از  افزایش تولید  و توزیع مواد مخدر</a:t>
            </a:r>
            <a:endParaRPr lang="en-US" sz="4000" dirty="0">
              <a:solidFill>
                <a:srgbClr val="FF0000"/>
              </a:solidFill>
              <a:cs typeface="B Titr" pitchFamily="2" charset="-78"/>
            </a:endParaRPr>
          </a:p>
        </p:txBody>
      </p:sp>
      <p:sp>
        <p:nvSpPr>
          <p:cNvPr id="3" name="Content Placeholder 2"/>
          <p:cNvSpPr>
            <a:spLocks noGrp="1"/>
          </p:cNvSpPr>
          <p:nvPr>
            <p:ph sz="quarter" idx="1"/>
          </p:nvPr>
        </p:nvSpPr>
        <p:spPr>
          <a:xfrm>
            <a:off x="152400" y="1143000"/>
            <a:ext cx="8763000" cy="3124200"/>
          </a:xfrm>
        </p:spPr>
        <p:txBody>
          <a:bodyPr>
            <a:noAutofit/>
          </a:bodyPr>
          <a:lstStyle/>
          <a:p>
            <a:pPr lvl="0" algn="justLow" rtl="1"/>
            <a:r>
              <a:rPr lang="fa-IR" sz="2800" dirty="0">
                <a:cs typeface="B Mitra" pitchFamily="2" charset="-78"/>
              </a:rPr>
              <a:t>افزایش شدید  تولید  و توزیع مواد مخدر از افغانستان و توزیع ارزان قیمت آن در ایران پس از استقرار ارتش آمریکا در افغانستان که تولید تریاک و حشیش در زمان اشغال افغانستان توسط آمریکایی ها چندین برابر شده است و با قیمتی ارزانتر از بقیه دنیا به داخل ایران </a:t>
            </a:r>
            <a:r>
              <a:rPr lang="fa-IR" sz="2800" dirty="0" smtClean="0">
                <a:cs typeface="B Mitra" pitchFamily="2" charset="-78"/>
              </a:rPr>
              <a:t>ارسال می شود.</a:t>
            </a:r>
          </a:p>
          <a:p>
            <a:pPr algn="justLow" rtl="1"/>
            <a:r>
              <a:rPr lang="fa-IR" sz="2800" dirty="0" smtClean="0">
                <a:cs typeface="B Mitra" pitchFamily="2" charset="-78"/>
              </a:rPr>
              <a:t>آمریکا حاضر به کاهش تولید مواد مخدر در افغانستان نیست و کماکان توسط ایادی خود در ابعاد گسترده ای مواد مخدر را در ایران به ارزانترین و در دسترین شکل توزیع و ترویج می کند.</a:t>
            </a:r>
            <a:endParaRPr lang="en-US" sz="2800" dirty="0">
              <a:cs typeface="B Mitra" pitchFamily="2" charset="-78"/>
            </a:endParaRPr>
          </a:p>
        </p:txBody>
      </p:sp>
      <p:pic>
        <p:nvPicPr>
          <p:cNvPr id="4" name="Picture 3"/>
          <p:cNvPicPr>
            <a:picLocks noChangeAspect="1"/>
          </p:cNvPicPr>
          <p:nvPr/>
        </p:nvPicPr>
        <p:blipFill rotWithShape="1">
          <a:blip r:embed="rId2" cstate="print"/>
          <a:srcRect l="39256" t="32795" r="41842" b="43942"/>
          <a:stretch/>
        </p:blipFill>
        <p:spPr>
          <a:xfrm>
            <a:off x="1219200" y="4267200"/>
            <a:ext cx="3134360" cy="21699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76800" y="4267200"/>
            <a:ext cx="3270590" cy="2246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4271061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4086225"/>
            <a:ext cx="8534400" cy="2238375"/>
          </a:xfrm>
        </p:spPr>
        <p:txBody>
          <a:bodyPr>
            <a:noAutofit/>
          </a:bodyPr>
          <a:lstStyle/>
          <a:p>
            <a:pPr marL="6350" indent="-6350" algn="justLow" rtl="1">
              <a:buNone/>
            </a:pPr>
            <a:r>
              <a:rPr lang="fa-IR" sz="2800" dirty="0" smtClean="0">
                <a:solidFill>
                  <a:srgbClr val="0070C0"/>
                </a:solidFill>
                <a:cs typeface="B Mitra" pitchFamily="2" charset="-78"/>
              </a:rPr>
              <a:t>"دین محمد مبارز راشدی" سرپرست وزارت مبارزه با مواد مخدر در افغانستان: در سال2014 افغانستان با تولید 7400 تن تریاک در بیش از 224 هزار هکتار، رکورد تولید مواد مخدر را شکست. </a:t>
            </a:r>
          </a:p>
          <a:p>
            <a:pPr marL="6350" indent="-6350" algn="justLow" rtl="1">
              <a:buNone/>
            </a:pPr>
            <a:r>
              <a:rPr lang="fa-IR" sz="2800" dirty="0" smtClean="0">
                <a:solidFill>
                  <a:srgbClr val="0070C0"/>
                </a:solidFill>
                <a:cs typeface="B Mitra" pitchFamily="2" charset="-78"/>
              </a:rPr>
              <a:t>بنابر گزارش سالانه دفتر مقابله با مواد مخدر و جرم سازمان ملل متحد، کشت خشخاش در افغانستان از سال ۱۹۹۸ که ثبت رکورد تولید آن آغاز شد، در سال گذشته میلادی(2014) به بالاترین حد رسید.</a:t>
            </a:r>
          </a:p>
        </p:txBody>
      </p:sp>
      <p:sp>
        <p:nvSpPr>
          <p:cNvPr id="4" name="Title 1"/>
          <p:cNvSpPr>
            <a:spLocks noGrp="1"/>
          </p:cNvSpPr>
          <p:nvPr>
            <p:ph type="title"/>
          </p:nvPr>
        </p:nvSpPr>
        <p:spPr>
          <a:xfrm>
            <a:off x="0" y="-76200"/>
            <a:ext cx="9144000" cy="1143000"/>
          </a:xfrm>
        </p:spPr>
        <p:style>
          <a:lnRef idx="2">
            <a:schemeClr val="accent6"/>
          </a:lnRef>
          <a:fillRef idx="1">
            <a:schemeClr val="lt1"/>
          </a:fillRef>
          <a:effectRef idx="0">
            <a:schemeClr val="accent6"/>
          </a:effectRef>
          <a:fontRef idx="minor">
            <a:schemeClr val="dk1"/>
          </a:fontRef>
        </p:style>
        <p:txBody>
          <a:bodyPr>
            <a:noAutofit/>
          </a:bodyPr>
          <a:lstStyle/>
          <a:p>
            <a:pPr algn="ctr" rtl="1">
              <a:lnSpc>
                <a:spcPct val="150000"/>
              </a:lnSpc>
            </a:pPr>
            <a:r>
              <a:rPr lang="fa-IR"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نقش آمریکا در تولید و قاچاق مواد مخدر در افغانستان: </a:t>
            </a:r>
            <a:endParaRPr lang="en-US" sz="3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1840654"/>
            <a:ext cx="2743199" cy="1740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ontent Placeholder 2"/>
          <p:cNvSpPr txBox="1">
            <a:spLocks/>
          </p:cNvSpPr>
          <p:nvPr/>
        </p:nvSpPr>
        <p:spPr>
          <a:xfrm>
            <a:off x="3124200" y="1323975"/>
            <a:ext cx="6019800" cy="2638425"/>
          </a:xfrm>
          <a:prstGeom prst="rect">
            <a:avLst/>
          </a:prstGeom>
        </p:spPr>
        <p:style>
          <a:lnRef idx="1">
            <a:schemeClr val="accent5"/>
          </a:lnRef>
          <a:fillRef idx="2">
            <a:schemeClr val="accent5"/>
          </a:fillRef>
          <a:effectRef idx="1">
            <a:schemeClr val="accent5"/>
          </a:effectRef>
          <a:fontRef idx="minor">
            <a:schemeClr val="dk1"/>
          </a:fontRef>
        </p:style>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6350" indent="-6350" algn="justLow" rtl="1">
              <a:buFont typeface="Wingdings 2"/>
              <a:buNone/>
            </a:pPr>
            <a:r>
              <a:rPr lang="fa-IR" sz="2400" dirty="0" smtClean="0">
                <a:cs typeface="B Mitra" pitchFamily="2" charset="-78"/>
              </a:rPr>
              <a:t>ویکتور ایوانف رئیس ستاد مبارزه با مواد مخدر روسیه (سال 2015):</a:t>
            </a:r>
          </a:p>
          <a:p>
            <a:pPr marL="6350" indent="-6350" algn="justLow" rtl="1">
              <a:buFont typeface="Wingdings 2"/>
              <a:buNone/>
            </a:pPr>
            <a:r>
              <a:rPr lang="fa-IR" sz="2400" dirty="0" smtClean="0">
                <a:cs typeface="B Mitra" pitchFamily="2" charset="-78"/>
              </a:rPr>
              <a:t>افغانستان نود درصد کل هروئین جهان را تولید می کند. </a:t>
            </a:r>
            <a:endParaRPr lang="en-US" sz="2400" dirty="0" smtClean="0">
              <a:cs typeface="B Mitra" pitchFamily="2" charset="-78"/>
            </a:endParaRPr>
          </a:p>
          <a:p>
            <a:pPr marL="6350" indent="-6350" algn="justLow" rtl="1">
              <a:buFont typeface="Wingdings 2"/>
              <a:buNone/>
            </a:pPr>
            <a:r>
              <a:rPr lang="fa-IR" sz="2400" dirty="0" smtClean="0">
                <a:cs typeface="B Mitra" pitchFamily="2" charset="-78"/>
              </a:rPr>
              <a:t>از سال ۲۰۰۱ تاکنون یعنی از زمان حضور نیروهای آمریکایی در افغانستان، تولید مواد مخدر در این کشور روند صعودی داشته است.</a:t>
            </a:r>
          </a:p>
          <a:p>
            <a:pPr marL="6350" indent="-6350" algn="justLow" rtl="1">
              <a:buFont typeface="Wingdings 2"/>
              <a:buNone/>
            </a:pPr>
            <a:r>
              <a:rPr lang="fa-IR" sz="2400" dirty="0" smtClean="0">
                <a:cs typeface="B Mitra" pitchFamily="2" charset="-78"/>
              </a:rPr>
              <a:t>میزان تولید مواد مخدر در سال ۲۰۰۱ و پیش از حضور نظامیان خارجی در افغانستان کمتر از ۲۰۰ تن در سال بود.</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style>
          <a:lnRef idx="0">
            <a:scrgbClr r="0" g="0" b="0"/>
          </a:lnRef>
          <a:fillRef idx="1001">
            <a:schemeClr val="lt2"/>
          </a:fillRef>
          <a:effectRef idx="0">
            <a:scrgbClr r="0" g="0" b="0"/>
          </a:effectRef>
          <a:fontRef idx="major"/>
        </p:style>
        <p:txBody>
          <a:bodyPr>
            <a:noAutofit/>
          </a:bodyPr>
          <a:lstStyle/>
          <a:p>
            <a:pPr algn="ctr" rtl="1"/>
            <a:r>
              <a:rPr lang="fa-IR" sz="3600" dirty="0" smtClean="0">
                <a:solidFill>
                  <a:srgbClr val="7030A0"/>
                </a:solidFill>
                <a:cs typeface="B Titr" pitchFamily="2" charset="-78"/>
              </a:rPr>
              <a:t>نقش آمریکا در تولید و قاچاق </a:t>
            </a:r>
            <a:br>
              <a:rPr lang="fa-IR" sz="3600" dirty="0" smtClean="0">
                <a:solidFill>
                  <a:srgbClr val="7030A0"/>
                </a:solidFill>
                <a:cs typeface="B Titr" pitchFamily="2" charset="-78"/>
              </a:rPr>
            </a:br>
            <a:r>
              <a:rPr lang="fa-IR" sz="3600" dirty="0" smtClean="0">
                <a:solidFill>
                  <a:srgbClr val="7030A0"/>
                </a:solidFill>
                <a:cs typeface="B Titr" pitchFamily="2" charset="-78"/>
              </a:rPr>
              <a:t>مواد مخدر در افغانستان: </a:t>
            </a:r>
            <a:endParaRPr lang="en-US" sz="3600" dirty="0">
              <a:solidFill>
                <a:srgbClr val="7030A0"/>
              </a:solidFill>
              <a:cs typeface="B Titr" pitchFamily="2" charset="-78"/>
            </a:endParaRPr>
          </a:p>
        </p:txBody>
      </p:sp>
      <p:sp>
        <p:nvSpPr>
          <p:cNvPr id="3" name="Content Placeholder 2"/>
          <p:cNvSpPr>
            <a:spLocks noGrp="1"/>
          </p:cNvSpPr>
          <p:nvPr>
            <p:ph sz="quarter" idx="1"/>
          </p:nvPr>
        </p:nvSpPr>
        <p:spPr>
          <a:xfrm>
            <a:off x="0" y="1447800"/>
            <a:ext cx="9144000" cy="5410200"/>
          </a:xfrm>
        </p:spPr>
        <p:style>
          <a:lnRef idx="0">
            <a:scrgbClr r="0" g="0" b="0"/>
          </a:lnRef>
          <a:fillRef idx="1002">
            <a:schemeClr val="lt1"/>
          </a:fillRef>
          <a:effectRef idx="0">
            <a:scrgbClr r="0" g="0" b="0"/>
          </a:effectRef>
          <a:fontRef idx="major"/>
        </p:style>
        <p:txBody>
          <a:bodyPr>
            <a:noAutofit/>
          </a:bodyPr>
          <a:lstStyle/>
          <a:p>
            <a:pPr marL="6350" indent="-6350" algn="justLow" rtl="1">
              <a:buNone/>
            </a:pPr>
            <a:endParaRPr lang="fa-IR" sz="2800" dirty="0" smtClean="0">
              <a:cs typeface="B Mitra" pitchFamily="2" charset="-78"/>
            </a:endParaRPr>
          </a:p>
          <a:p>
            <a:pPr marL="6350" indent="-6350" algn="justLow" rtl="1">
              <a:buNone/>
            </a:pPr>
            <a:r>
              <a:rPr lang="fa-IR" sz="2800" b="1" dirty="0" smtClean="0">
                <a:solidFill>
                  <a:srgbClr val="FF0000"/>
                </a:solidFill>
                <a:cs typeface="B Mitra" pitchFamily="2" charset="-78"/>
              </a:rPr>
              <a:t>بازمحمد احمدي معاون سابق مبارزه با مواد مخدر                               وزارت داخله افغانستان</a:t>
            </a:r>
            <a:r>
              <a:rPr lang="fa-IR" sz="1800" b="1" dirty="0" smtClean="0">
                <a:solidFill>
                  <a:srgbClr val="FF0000"/>
                </a:solidFill>
                <a:cs typeface="B Mitra" pitchFamily="2" charset="-78"/>
              </a:rPr>
              <a:t>(سال 2011 میلادی): </a:t>
            </a:r>
            <a:endParaRPr lang="fa-IR" sz="2800" b="1" dirty="0" smtClean="0">
              <a:solidFill>
                <a:srgbClr val="FF0000"/>
              </a:solidFill>
              <a:cs typeface="B Mitra" pitchFamily="2" charset="-78"/>
            </a:endParaRPr>
          </a:p>
          <a:p>
            <a:pPr marL="6350" indent="-6350" algn="justLow" rtl="1">
              <a:buNone/>
            </a:pPr>
            <a:r>
              <a:rPr lang="fa-IR" sz="2800" dirty="0" smtClean="0">
                <a:cs typeface="B Mitra" pitchFamily="2" charset="-78"/>
              </a:rPr>
              <a:t>نيروهاي خارجي به ويژه آمريكا از نابودي مزارع خشخاش جلوگيري مي كنند. در حالی که برنامه کشت جایگزین از سوی مقامات افغانستان با دادن بذر و حمایت های مختلف آغاز شده، نيروهاي بين المللي كمك كننده به امنيت(آيساف) به بهانه 'نبود امنيت' اجازه نمي دهند برنامه هاي تخريب مزارع كشت خشخاش در جنوب افغانستان عملياتي شود. </a:t>
            </a:r>
          </a:p>
          <a:p>
            <a:pPr marL="6350" indent="-6350" algn="justLow" rtl="1">
              <a:buNone/>
            </a:pPr>
            <a:r>
              <a:rPr lang="fa-IR" sz="2800" dirty="0" smtClean="0">
                <a:cs typeface="B Mitra" pitchFamily="2" charset="-78"/>
              </a:rPr>
              <a:t>همچنین نيروهاي خارجي مستقر در افغانستان دست به ترانزيت هوايي انبارهاي ترياك و ديگر مواد مخدر به خارج از افغانستان می زنند. </a:t>
            </a:r>
          </a:p>
          <a:p>
            <a:pPr marL="6350" indent="-6350" algn="justLow" rtl="1">
              <a:buNone/>
            </a:pPr>
            <a:r>
              <a:rPr lang="fa-IR" sz="2800" dirty="0" smtClean="0">
                <a:cs typeface="B Mitra" pitchFamily="2" charset="-78"/>
              </a:rPr>
              <a:t>توزیع بذرهای اصلاح شده خشخاش به کشاورزان برای تولید بیشتر، از دیگر اقداماتی است که توسط نیروهای خارجی انجام می شود. </a:t>
            </a:r>
            <a:endParaRPr lang="en-US" sz="2800" dirty="0">
              <a:cs typeface="B Mitra" pitchFamily="2"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5"/>
          </a:lnRef>
          <a:fillRef idx="2">
            <a:schemeClr val="accent5"/>
          </a:fillRef>
          <a:effectRef idx="1">
            <a:schemeClr val="accent5"/>
          </a:effectRef>
          <a:fontRef idx="minor">
            <a:schemeClr val="dk1"/>
          </a:fontRef>
        </p:style>
        <p:txBody>
          <a:bodyPr>
            <a:noAutofit/>
          </a:bodyPr>
          <a:lstStyle/>
          <a:p>
            <a:pPr algn="ctr" rtl="1">
              <a:lnSpc>
                <a:spcPct val="150000"/>
              </a:lnSpc>
            </a:pPr>
            <a:r>
              <a:rPr lang="fa-I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10- جاسوسی مستمر از ایران در مقاطع مختلف؛</a:t>
            </a: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p:txBody>
      </p:sp>
      <p:sp>
        <p:nvSpPr>
          <p:cNvPr id="3" name="Content Placeholder 2"/>
          <p:cNvSpPr>
            <a:spLocks noGrp="1"/>
          </p:cNvSpPr>
          <p:nvPr>
            <p:ph sz="quarter" idx="1"/>
          </p:nvPr>
        </p:nvSpPr>
        <p:spPr>
          <a:xfrm>
            <a:off x="381000" y="1143000"/>
            <a:ext cx="8610600" cy="3352800"/>
          </a:xfrm>
        </p:spPr>
        <p:txBody>
          <a:bodyPr>
            <a:noAutofit/>
          </a:bodyPr>
          <a:lstStyle/>
          <a:p>
            <a:pPr algn="justLow" rtl="1"/>
            <a:r>
              <a:rPr lang="fa-IR" sz="3600" dirty="0">
                <a:cs typeface="B Mitra" pitchFamily="2" charset="-78"/>
              </a:rPr>
              <a:t>جاسوسی مستمر از ایران در مقاطع مختلف؛ شنود تلفن های رؤسای جمهور ایران و اذعان سیا به این جاسوسی؛ جاسوسان آمریکایی که در ایران دستگیر شده اند، مثل جیسون رضاییان و </a:t>
            </a:r>
            <a:r>
              <a:rPr lang="fa-IR" sz="3600" dirty="0" smtClean="0">
                <a:cs typeface="B Mitra" pitchFamily="2" charset="-78"/>
              </a:rPr>
              <a:t>...؛ جاسوسی از طریق کنترل و شنود شبکه های اجتماعی و جاسوسی از طریق سیستم عامل های نصب شده روی رایانه ها و گوشی های تلفن همراه و ... </a:t>
            </a:r>
            <a:endParaRPr lang="en-US" sz="3600"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81800" y="5334000"/>
            <a:ext cx="1981200" cy="12475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43400" y="4648200"/>
            <a:ext cx="2247900" cy="12962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62200" y="4343400"/>
            <a:ext cx="1809750" cy="12969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8600" y="3962400"/>
            <a:ext cx="1981200" cy="1320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xmlns="" val="9819638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yatroon\Downloads\ششششش\n00451348-b.jpg"/>
          <p:cNvPicPr>
            <a:picLocks noChangeAspect="1" noChangeArrowheads="1"/>
          </p:cNvPicPr>
          <p:nvPr/>
        </p:nvPicPr>
        <p:blipFill>
          <a:blip r:embed="rId2" cstate="print"/>
          <a:srcRect l="19217"/>
          <a:stretch>
            <a:fillRect/>
          </a:stretch>
        </p:blipFill>
        <p:spPr bwMode="auto">
          <a:xfrm>
            <a:off x="331238" y="4419600"/>
            <a:ext cx="2819400" cy="23267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19" name="Picture 3" descr="C:\Users\yatroon\Downloads\ششششش\256198_147.jpg"/>
          <p:cNvPicPr>
            <a:picLocks noChangeAspect="1" noChangeArrowheads="1"/>
          </p:cNvPicPr>
          <p:nvPr/>
        </p:nvPicPr>
        <p:blipFill>
          <a:blip r:embed="rId3" cstate="print"/>
          <a:srcRect/>
          <a:stretch>
            <a:fillRect/>
          </a:stretch>
        </p:blipFill>
        <p:spPr bwMode="auto">
          <a:xfrm>
            <a:off x="3226838" y="4419599"/>
            <a:ext cx="2919704" cy="2335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1066800" y="3886200"/>
            <a:ext cx="1268296" cy="369332"/>
          </a:xfrm>
          <a:prstGeom prst="rect">
            <a:avLst/>
          </a:prstGeom>
        </p:spPr>
        <p:txBody>
          <a:bodyPr wrap="none">
            <a:spAutoFit/>
          </a:bodyPr>
          <a:lstStyle/>
          <a:p>
            <a:r>
              <a:rPr lang="fa-IR" dirty="0" smtClean="0">
                <a:cs typeface="B Mitra" pitchFamily="2" charset="-78"/>
              </a:rPr>
              <a:t>جیسون رضاییان </a:t>
            </a:r>
            <a:endParaRPr lang="en-US" dirty="0"/>
          </a:p>
        </p:txBody>
      </p:sp>
      <p:sp>
        <p:nvSpPr>
          <p:cNvPr id="7" name="Rectangle 6"/>
          <p:cNvSpPr/>
          <p:nvPr/>
        </p:nvSpPr>
        <p:spPr>
          <a:xfrm>
            <a:off x="3962400" y="3962400"/>
            <a:ext cx="1229824" cy="369332"/>
          </a:xfrm>
          <a:prstGeom prst="rect">
            <a:avLst/>
          </a:prstGeom>
        </p:spPr>
        <p:txBody>
          <a:bodyPr wrap="none">
            <a:spAutoFit/>
          </a:bodyPr>
          <a:lstStyle/>
          <a:p>
            <a:r>
              <a:rPr lang="fa-IR" dirty="0" smtClean="0">
                <a:cs typeface="B Mitra" pitchFamily="2" charset="-78"/>
              </a:rPr>
              <a:t>کوروش احمدی </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rcRect l="33596"/>
          <a:stretch>
            <a:fillRect/>
          </a:stretch>
        </p:blipFill>
        <p:spPr>
          <a:xfrm>
            <a:off x="6198637" y="4416859"/>
            <a:ext cx="2564363" cy="2364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6705600" y="3962400"/>
            <a:ext cx="1518364" cy="369332"/>
          </a:xfrm>
          <a:prstGeom prst="rect">
            <a:avLst/>
          </a:prstGeom>
        </p:spPr>
        <p:txBody>
          <a:bodyPr wrap="none">
            <a:spAutoFit/>
          </a:bodyPr>
          <a:lstStyle/>
          <a:p>
            <a:r>
              <a:rPr lang="fa-IR" dirty="0">
                <a:solidFill>
                  <a:srgbClr val="000000"/>
                </a:solidFill>
                <a:latin typeface="normal"/>
                <a:cs typeface="B Mitra" panose="00000400000000000000" pitchFamily="2" charset="-78"/>
              </a:rPr>
              <a:t> امیر میرزایی حکمتی</a:t>
            </a:r>
            <a:endParaRPr lang="en-US" dirty="0">
              <a:cs typeface="B Mitra" panose="00000400000000000000" pitchFamily="2" charset="-78"/>
            </a:endParaRPr>
          </a:p>
        </p:txBody>
      </p:sp>
      <p:sp>
        <p:nvSpPr>
          <p:cNvPr id="11" name="Content Placeholder 2"/>
          <p:cNvSpPr>
            <a:spLocks noGrp="1"/>
          </p:cNvSpPr>
          <p:nvPr>
            <p:ph sz="quarter" idx="1"/>
          </p:nvPr>
        </p:nvSpPr>
        <p:spPr>
          <a:xfrm>
            <a:off x="304800" y="228600"/>
            <a:ext cx="8534400" cy="4525963"/>
          </a:xfrm>
        </p:spPr>
        <p:txBody>
          <a:bodyPr>
            <a:normAutofit/>
          </a:bodyPr>
          <a:lstStyle/>
          <a:p>
            <a:pPr algn="r" rtl="1"/>
            <a:r>
              <a:rPr lang="fa-IR" sz="3200" dirty="0" smtClean="0">
                <a:cs typeface="B Mitra" pitchFamily="2" charset="-78"/>
              </a:rPr>
              <a:t>دستگیری 30 جاسوس آمریکایی در اردیبهشت سال 90</a:t>
            </a:r>
          </a:p>
          <a:p>
            <a:pPr algn="r" rtl="1"/>
            <a:r>
              <a:rPr lang="fa-IR" sz="3200" dirty="0">
                <a:cs typeface="B Mitra" pitchFamily="2" charset="-78"/>
              </a:rPr>
              <a:t>امیر میرزایی حکمتی </a:t>
            </a:r>
            <a:r>
              <a:rPr lang="fa-IR" sz="3200" dirty="0" smtClean="0">
                <a:cs typeface="B Mitra" pitchFamily="2" charset="-78"/>
              </a:rPr>
              <a:t>عضو </a:t>
            </a:r>
            <a:r>
              <a:rPr lang="fa-IR" sz="3200" dirty="0">
                <a:cs typeface="B Mitra" pitchFamily="2" charset="-78"/>
              </a:rPr>
              <a:t>سازمان </a:t>
            </a:r>
            <a:r>
              <a:rPr lang="fa-IR" sz="3200" dirty="0" smtClean="0">
                <a:cs typeface="B Mitra" pitchFamily="2" charset="-78"/>
              </a:rPr>
              <a:t>جاسوسی </a:t>
            </a:r>
            <a:r>
              <a:rPr lang="en-US" sz="3200" dirty="0" smtClean="0">
                <a:cs typeface="B Mitra" pitchFamily="2" charset="-78"/>
              </a:rPr>
              <a:t>CIA </a:t>
            </a:r>
            <a:endParaRPr lang="fa-IR" sz="3200" dirty="0">
              <a:cs typeface="B Mitra" pitchFamily="2" charset="-78"/>
            </a:endParaRPr>
          </a:p>
          <a:p>
            <a:pPr algn="r" rtl="1"/>
            <a:r>
              <a:rPr lang="fa-IR" sz="3200" dirty="0" smtClean="0">
                <a:cs typeface="B Mitra" pitchFamily="2" charset="-78"/>
              </a:rPr>
              <a:t>دستگیری و اعدام کوروش احمدی جاسوس سرسپرده  سازمان سیا در اردیبهشت 92</a:t>
            </a:r>
          </a:p>
          <a:p>
            <a:pPr algn="r" rtl="1"/>
            <a:r>
              <a:rPr lang="fa-IR" sz="3200" dirty="0" smtClean="0">
                <a:cs typeface="B Mitra" pitchFamily="2" charset="-78"/>
              </a:rPr>
              <a:t>دستگیری جیسون رضاییان در تیر 93 </a:t>
            </a:r>
          </a:p>
          <a:p>
            <a:pPr algn="r" rtl="1"/>
            <a:r>
              <a:rPr lang="fa-IR" sz="3200" dirty="0" smtClean="0">
                <a:cs typeface="B Mitra" pitchFamily="2" charset="-78"/>
              </a:rPr>
              <a:t>و...</a:t>
            </a:r>
            <a:endParaRPr lang="en-US" sz="3200" dirty="0">
              <a:cs typeface="B Mitra"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10200" y="256092"/>
            <a:ext cx="3581400" cy="6297108"/>
          </a:xfrm>
          <a:prstGeom prst="rect">
            <a:avLst/>
          </a:prstGeom>
        </p:spPr>
        <p:txBody>
          <a:bodyPr wrap="square">
            <a:spAutoFit/>
          </a:bodyPr>
          <a:lstStyle/>
          <a:p>
            <a:pPr lvl="0" algn="justLow" rtl="1">
              <a:lnSpc>
                <a:spcPct val="140000"/>
              </a:lnSpc>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حمایت از گروهک تروریستی منافقین و تجهیز و تمویل آن. اقدامات تروریستی و ناجوانمردانه این گروهک منجر به شهادت 17 هزار نفر از مردم بی گناه ایران از نوزاد تا پیرمرد و پیر زن، از یخ فروش تا رئیس جمهور و نخست وزیر باهنر و بهشتی عزیز، شهدای محراب و بزرگترین عرفا و علمای دین در ایران از سال 1357 تا کنون بوده است. </a:t>
            </a:r>
          </a:p>
        </p:txBody>
      </p:sp>
      <p:pic>
        <p:nvPicPr>
          <p:cNvPr id="49153" name="Picture 1" descr="C:\Users\basij\Desktop\عکس\304753_715.jpg"/>
          <p:cNvPicPr>
            <a:picLocks noChangeAspect="1" noChangeArrowheads="1"/>
          </p:cNvPicPr>
          <p:nvPr/>
        </p:nvPicPr>
        <p:blipFill>
          <a:blip r:embed="rId3" cstate="print"/>
          <a:srcRect/>
          <a:stretch>
            <a:fillRect/>
          </a:stretch>
        </p:blipFill>
        <p:spPr bwMode="auto">
          <a:xfrm>
            <a:off x="152399" y="227551"/>
            <a:ext cx="5029201" cy="3353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155" name="Picture 3" descr="H:\ارتباط منافقین با کنگره آمریکا\13910226000112_PhotoA.jpg"/>
          <p:cNvPicPr>
            <a:picLocks noChangeAspect="1" noChangeArrowheads="1"/>
          </p:cNvPicPr>
          <p:nvPr/>
        </p:nvPicPr>
        <p:blipFill>
          <a:blip r:embed="rId4" cstate="print"/>
          <a:srcRect/>
          <a:stretch>
            <a:fillRect/>
          </a:stretch>
        </p:blipFill>
        <p:spPr bwMode="auto">
          <a:xfrm>
            <a:off x="152400" y="3642359"/>
            <a:ext cx="5105400" cy="3063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2"/>
          <p:cNvSpPr txBox="1">
            <a:spLocks/>
          </p:cNvSpPr>
          <p:nvPr/>
        </p:nvSpPr>
        <p:spPr>
          <a:xfrm>
            <a:off x="381000" y="2819400"/>
            <a:ext cx="3124200" cy="714380"/>
          </a:xfrm>
          <a:prstGeom prst="rect">
            <a:avLst/>
          </a:prstGeom>
        </p:spPr>
        <p:txBody>
          <a:bodyPr vert="horz" anchor="t">
            <a:noAutofit/>
          </a:bodyPr>
          <a:lstStyle/>
          <a:p>
            <a:pPr marL="87313" marR="0" lvl="0" indent="0" algn="ctr" defTabSz="914400" rtl="1" eaLnBrk="1" fontAlgn="auto" latinLnBrk="0" hangingPunct="1">
              <a:lnSpc>
                <a:spcPct val="120000"/>
              </a:lnSpc>
              <a:spcBef>
                <a:spcPct val="20000"/>
              </a:spcBef>
              <a:spcAft>
                <a:spcPts val="0"/>
              </a:spcAft>
              <a:buClr>
                <a:schemeClr val="accent1"/>
              </a:buClr>
              <a:buSzPct val="85000"/>
              <a:buFont typeface="Wingdings 2"/>
              <a:buNone/>
              <a:tabLst/>
              <a:defRPr/>
            </a:pPr>
            <a:r>
              <a:rPr lang="fa-IR" b="1" cap="all" dirty="0" smtClean="0">
                <a:solidFill>
                  <a:schemeClr val="bg1"/>
                </a:solidFill>
                <a:effectLst>
                  <a:outerShdw blurRad="38100" dist="38100" dir="2700000" algn="tl">
                    <a:srgbClr val="000000">
                      <a:alpha val="43137"/>
                    </a:srgbClr>
                  </a:outerShdw>
                </a:effectLst>
                <a:cs typeface="B Mitra" pitchFamily="2" charset="-78"/>
              </a:rPr>
              <a:t>مریم رجوی سرکرده گروهگ منافقین در جمع اعضای کنگره آمریکا</a:t>
            </a:r>
            <a:endParaRPr lang="fa-IR" b="1" cap="all" noProof="0" dirty="0" smtClean="0">
              <a:solidFill>
                <a:schemeClr val="bg1"/>
              </a:solidFill>
              <a:effectLst>
                <a:outerShdw blurRad="38100" dist="38100" dir="2700000" algn="tl">
                  <a:srgbClr val="000000">
                    <a:alpha val="43137"/>
                  </a:srgbClr>
                </a:outerShdw>
              </a:effectLst>
              <a:cs typeface="B Mitra" pitchFamily="2" charset="-78"/>
            </a:endParaRPr>
          </a:p>
        </p:txBody>
      </p:sp>
    </p:spTree>
    <p:extLst>
      <p:ext uri="{BB962C8B-B14F-4D97-AF65-F5344CB8AC3E}">
        <p14:creationId xmlns:p14="http://schemas.microsoft.com/office/powerpoint/2010/main" xmlns="" val="31355016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a:xfrm>
            <a:off x="228600" y="228600"/>
            <a:ext cx="8610600" cy="2590800"/>
          </a:xfrm>
        </p:spPr>
        <p:txBody>
          <a:bodyPr>
            <a:normAutofit fontScale="92500"/>
          </a:bodyPr>
          <a:lstStyle/>
          <a:p>
            <a:pPr marL="0" indent="0" algn="justLow" rtl="1">
              <a:lnSpc>
                <a:spcPct val="140000"/>
              </a:lnSpc>
              <a:buClr>
                <a:schemeClr val="tx2"/>
              </a:buClr>
              <a:buSzPct val="101000"/>
              <a:buNone/>
              <a:defRPr/>
            </a:pPr>
            <a:r>
              <a:rPr lang="fa-IR" b="1" dirty="0" smtClean="0">
                <a:solidFill>
                  <a:srgbClr val="FF0000"/>
                </a:solidFill>
                <a:cs typeface="B Mitra" pitchFamily="2" charset="-78"/>
              </a:rPr>
              <a:t>آمریکا</a:t>
            </a:r>
            <a:r>
              <a:rPr lang="fa-IR" b="1" dirty="0" smtClean="0">
                <a:cs typeface="B Mitra" pitchFamily="2" charset="-78"/>
              </a:rPr>
              <a:t> </a:t>
            </a:r>
            <a:r>
              <a:rPr lang="fa-IR" b="1" dirty="0">
                <a:cs typeface="B Mitra" pitchFamily="2" charset="-78"/>
              </a:rPr>
              <a:t>دور تا دور ایران پایگاه های جاسوسی پیشرفته و آشکار ایجاد کرده است. </a:t>
            </a:r>
          </a:p>
          <a:p>
            <a:pPr marL="0" indent="0" algn="justLow" rtl="1">
              <a:lnSpc>
                <a:spcPct val="140000"/>
              </a:lnSpc>
              <a:buClr>
                <a:schemeClr val="tx2"/>
              </a:buClr>
              <a:buSzPct val="101000"/>
              <a:buNone/>
              <a:defRPr/>
            </a:pPr>
            <a:r>
              <a:rPr lang="fa-IR" b="1" dirty="0">
                <a:cs typeface="B Mitra" pitchFamily="2" charset="-78"/>
              </a:rPr>
              <a:t>پهبادهای جاسوسی </a:t>
            </a:r>
            <a:r>
              <a:rPr lang="fa-IR" b="1" dirty="0">
                <a:solidFill>
                  <a:srgbClr val="FF0000"/>
                </a:solidFill>
                <a:cs typeface="B Mitra" pitchFamily="2" charset="-78"/>
              </a:rPr>
              <a:t>آمریکا</a:t>
            </a:r>
            <a:r>
              <a:rPr lang="fa-IR" b="1" dirty="0">
                <a:cs typeface="B Mitra" pitchFamily="2" charset="-78"/>
              </a:rPr>
              <a:t> دائم برفراز ایران پرواز می کنند و تعداد زیادی از آنها به غنیمت گرفته شده است. </a:t>
            </a:r>
          </a:p>
          <a:p>
            <a:pPr marL="0" lvl="0" indent="0" algn="justLow" rtl="1">
              <a:buNone/>
            </a:pPr>
            <a:r>
              <a:rPr lang="fa-IR" dirty="0" smtClean="0">
                <a:cs typeface="B Mitra" pitchFamily="2" charset="-78"/>
              </a:rPr>
              <a:t> </a:t>
            </a:r>
            <a:endParaRPr lang="en-US" dirty="0">
              <a:cs typeface="B Mitra" pitchFamily="2" charset="-78"/>
            </a:endParaRPr>
          </a:p>
        </p:txBody>
      </p:sp>
      <p:pic>
        <p:nvPicPr>
          <p:cNvPr id="72705" name="Picture 1" descr="C:\Users\yatroon\Downloads\ششششش\جنایت کار امروز\706442_830.jpg"/>
          <p:cNvPicPr>
            <a:picLocks noChangeAspect="1" noChangeArrowheads="1"/>
          </p:cNvPicPr>
          <p:nvPr/>
        </p:nvPicPr>
        <p:blipFill>
          <a:blip r:embed="rId2" cstate="print"/>
          <a:srcRect/>
          <a:stretch>
            <a:fillRect/>
          </a:stretch>
        </p:blipFill>
        <p:spPr bwMode="auto">
          <a:xfrm>
            <a:off x="741748" y="4520837"/>
            <a:ext cx="4006158" cy="1926772"/>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880416" y="4659868"/>
            <a:ext cx="1750800" cy="369332"/>
          </a:xfrm>
          <a:prstGeom prst="rect">
            <a:avLst/>
          </a:prstGeom>
        </p:spPr>
        <p:txBody>
          <a:bodyPr wrap="none">
            <a:spAutoFit/>
          </a:bodyPr>
          <a:lstStyle/>
          <a:p>
            <a:pPr algn="r" rtl="1"/>
            <a:r>
              <a:rPr lang="ar-SA" b="1" dirty="0" smtClean="0">
                <a:solidFill>
                  <a:srgbClr val="FFFF00"/>
                </a:solidFill>
                <a:effectLst>
                  <a:outerShdw blurRad="38100" dist="38100" dir="2700000" algn="tl">
                    <a:srgbClr val="000000">
                      <a:alpha val="43137"/>
                    </a:srgbClr>
                  </a:outerShdw>
                </a:effectLst>
              </a:rPr>
              <a:t>پهپاد   </a:t>
            </a:r>
            <a:r>
              <a:rPr lang="en-US" b="1" dirty="0" smtClean="0">
                <a:solidFill>
                  <a:srgbClr val="FFFF00"/>
                </a:solidFill>
                <a:effectLst>
                  <a:outerShdw blurRad="38100" dist="38100" dir="2700000" algn="tl">
                    <a:srgbClr val="000000">
                      <a:alpha val="43137"/>
                    </a:srgbClr>
                  </a:outerShdw>
                </a:effectLst>
              </a:rPr>
              <a:t>BQM-74E </a:t>
            </a:r>
            <a:endParaRPr lang="en-US" dirty="0">
              <a:solidFill>
                <a:srgbClr val="FFFF00"/>
              </a:solidFill>
              <a:effectLst>
                <a:outerShdw blurRad="38100" dist="38100" dir="2700000" algn="tl">
                  <a:srgbClr val="000000">
                    <a:alpha val="43137"/>
                  </a:srgbClr>
                </a:outerShdw>
              </a:effectLst>
            </a:endParaRPr>
          </a:p>
        </p:txBody>
      </p:sp>
      <p:pic>
        <p:nvPicPr>
          <p:cNvPr id="72706" name="Picture 2" descr="C:\Users\yatroon\Downloads\ششششش\جنایت کار امروز\689732_949.png"/>
          <p:cNvPicPr>
            <a:picLocks noChangeAspect="1" noChangeArrowheads="1"/>
          </p:cNvPicPr>
          <p:nvPr/>
        </p:nvPicPr>
        <p:blipFill>
          <a:blip r:embed="rId3" cstate="print"/>
          <a:srcRect/>
          <a:stretch>
            <a:fillRect/>
          </a:stretch>
        </p:blipFill>
        <p:spPr bwMode="auto">
          <a:xfrm rot="21243455">
            <a:off x="1126889" y="2085837"/>
            <a:ext cx="3616267" cy="2366466"/>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rot="21200220">
            <a:off x="1558842" y="2077082"/>
            <a:ext cx="2987677" cy="369332"/>
          </a:xfrm>
          <a:prstGeom prst="rect">
            <a:avLst/>
          </a:prstGeom>
        </p:spPr>
        <p:txBody>
          <a:bodyPr wrap="none">
            <a:spAutoFit/>
          </a:bodyPr>
          <a:lstStyle/>
          <a:p>
            <a:pPr algn="r" rtl="1"/>
            <a:r>
              <a:rPr lang="ar-SA" b="1" dirty="0" smtClean="0">
                <a:solidFill>
                  <a:srgbClr val="FFFF00"/>
                </a:solidFill>
                <a:effectLst>
                  <a:outerShdw blurRad="38100" dist="38100" dir="2700000" algn="tl">
                    <a:srgbClr val="000000">
                      <a:alpha val="43137"/>
                    </a:srgbClr>
                  </a:outerShdw>
                </a:effectLst>
              </a:rPr>
              <a:t>پهپاد AeroVironment Wasp III</a:t>
            </a:r>
            <a:endParaRPr lang="en-US" dirty="0">
              <a:solidFill>
                <a:srgbClr val="FFFF00"/>
              </a:solidFill>
              <a:effectLst>
                <a:outerShdw blurRad="38100" dist="38100" dir="2700000" algn="tl">
                  <a:srgbClr val="000000">
                    <a:alpha val="43137"/>
                  </a:srgbClr>
                </a:outerShdw>
              </a:effectLst>
            </a:endParaRPr>
          </a:p>
        </p:txBody>
      </p:sp>
      <p:pic>
        <p:nvPicPr>
          <p:cNvPr id="72707" name="Picture 3" descr="C:\Users\yatroon\Downloads\ششششش\جنایت کار امروز\696954_163.jpg"/>
          <p:cNvPicPr>
            <a:picLocks noChangeAspect="1" noChangeArrowheads="1"/>
          </p:cNvPicPr>
          <p:nvPr/>
        </p:nvPicPr>
        <p:blipFill>
          <a:blip r:embed="rId4" cstate="print"/>
          <a:srcRect/>
          <a:stretch>
            <a:fillRect/>
          </a:stretch>
        </p:blipFill>
        <p:spPr bwMode="auto">
          <a:xfrm rot="548027">
            <a:off x="4732778" y="4322629"/>
            <a:ext cx="3740551" cy="2028286"/>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rot="496751">
            <a:off x="4988911" y="4308870"/>
            <a:ext cx="2722220" cy="369332"/>
          </a:xfrm>
          <a:prstGeom prst="rect">
            <a:avLst/>
          </a:prstGeom>
        </p:spPr>
        <p:txBody>
          <a:bodyPr wrap="none">
            <a:spAutoFit/>
          </a:bodyPr>
          <a:lstStyle/>
          <a:p>
            <a:pPr rtl="1"/>
            <a:r>
              <a:rPr lang="ar-SA" b="1" dirty="0" smtClean="0">
                <a:solidFill>
                  <a:srgbClr val="FFFF00"/>
                </a:solidFill>
                <a:effectLst>
                  <a:outerShdw blurRad="38100" dist="38100" dir="2700000" algn="tl">
                    <a:srgbClr val="000000">
                      <a:alpha val="43137"/>
                    </a:srgbClr>
                  </a:outerShdw>
                </a:effectLst>
              </a:rPr>
              <a:t>پهپاد "اژدها" </a:t>
            </a:r>
            <a:r>
              <a:rPr lang="en-US" b="1" dirty="0" smtClean="0">
                <a:solidFill>
                  <a:srgbClr val="FFFF00"/>
                </a:solidFill>
                <a:effectLst>
                  <a:outerShdw blurRad="38100" dist="38100" dir="2700000" algn="tl">
                    <a:srgbClr val="000000">
                      <a:alpha val="43137"/>
                    </a:srgbClr>
                  </a:outerShdw>
                </a:effectLst>
              </a:rPr>
              <a:t>Dragon Drone</a:t>
            </a:r>
            <a:endParaRPr lang="en-US" dirty="0">
              <a:solidFill>
                <a:srgbClr val="FFFF00"/>
              </a:solidFill>
              <a:effectLst>
                <a:outerShdw blurRad="38100" dist="38100" dir="2700000" algn="tl">
                  <a:srgbClr val="000000">
                    <a:alpha val="43137"/>
                  </a:srgbClr>
                </a:outerShdw>
              </a:effectLst>
            </a:endParaRPr>
          </a:p>
        </p:txBody>
      </p:sp>
      <p:pic>
        <p:nvPicPr>
          <p:cNvPr id="72708" name="Picture 4" descr="C:\Users\yatroon\Downloads\ششششش\جنایت کار امروز\726938_33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09906" y="2133600"/>
            <a:ext cx="2743200" cy="2057400"/>
          </a:xfrm>
          <a:prstGeom prst="rect">
            <a:avLst/>
          </a:prstGeom>
          <a:noFill/>
        </p:spPr>
      </p:pic>
      <p:sp>
        <p:nvSpPr>
          <p:cNvPr id="10" name="Rectangle 9"/>
          <p:cNvSpPr/>
          <p:nvPr/>
        </p:nvSpPr>
        <p:spPr>
          <a:xfrm>
            <a:off x="5586106" y="2057400"/>
            <a:ext cx="1842171" cy="646331"/>
          </a:xfrm>
          <a:prstGeom prst="rect">
            <a:avLst/>
          </a:prstGeom>
        </p:spPr>
        <p:txBody>
          <a:bodyPr wrap="none">
            <a:spAutoFit/>
          </a:bodyPr>
          <a:lstStyle/>
          <a:p>
            <a:pPr algn="r" rtl="1"/>
            <a:r>
              <a:rPr lang="fa-IR" b="1" dirty="0" smtClean="0"/>
              <a:t>پهپاد فانتوم ديده‌بان</a:t>
            </a:r>
          </a:p>
          <a:p>
            <a:pPr algn="r" rtl="1"/>
            <a:r>
              <a:rPr lang="fa-IR" b="1" dirty="0" smtClean="0"/>
              <a:t> </a:t>
            </a:r>
            <a:r>
              <a:rPr lang="en-US" b="1" dirty="0" smtClean="0"/>
              <a:t>Phantom </a:t>
            </a:r>
            <a:r>
              <a:rPr lang="en-US" b="1" dirty="0" err="1" smtClean="0"/>
              <a:t>Senitel</a:t>
            </a:r>
            <a:endParaRPr lang="en-US" dirty="0"/>
          </a:p>
        </p:txBody>
      </p:sp>
    </p:spTree>
    <p:extLst>
      <p:ext uri="{BB962C8B-B14F-4D97-AF65-F5344CB8AC3E}">
        <p14:creationId xmlns:p14="http://schemas.microsoft.com/office/powerpoint/2010/main" xmlns="" val="3152073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686800" cy="4893647"/>
          </a:xfrm>
          <a:prstGeom prst="rect">
            <a:avLst/>
          </a:prstGeom>
        </p:spPr>
        <p:txBody>
          <a:bodyPr wrap="square">
            <a:spAutoFit/>
          </a:bodyPr>
          <a:lstStyle/>
          <a:p>
            <a:pPr algn="justLow" rtl="1"/>
            <a:r>
              <a:rPr lang="fa-IR" sz="2400" dirty="0" smtClean="0">
                <a:solidFill>
                  <a:srgbClr val="0070C0"/>
                </a:solidFill>
                <a:cs typeface="B Titr" pitchFamily="2" charset="-78"/>
              </a:rPr>
              <a:t>کشف صخره جاسوس در نزدیکی مرکز هسته ای فردو:</a:t>
            </a:r>
          </a:p>
          <a:p>
            <a:pPr algn="justLow" rtl="1"/>
            <a:r>
              <a:rPr lang="fa-IR" sz="2400" dirty="0" smtClean="0">
                <a:cs typeface="B Titr" pitchFamily="2" charset="-78"/>
              </a:rPr>
              <a:t> </a:t>
            </a:r>
            <a:r>
              <a:rPr lang="fa-IR" sz="2400" dirty="0" smtClean="0">
                <a:cs typeface="B Mitra" pitchFamily="2" charset="-78"/>
              </a:rPr>
              <a:t>خبرگزاري </a:t>
            </a:r>
            <a:r>
              <a:rPr lang="en-US" sz="2400" dirty="0" err="1" smtClean="0">
                <a:cs typeface="B Mitra" pitchFamily="2" charset="-78"/>
              </a:rPr>
              <a:t>TheAustralian</a:t>
            </a:r>
            <a:r>
              <a:rPr lang="en-US" sz="2400" dirty="0" smtClean="0">
                <a:cs typeface="B Mitra" pitchFamily="2" charset="-78"/>
              </a:rPr>
              <a:t> </a:t>
            </a:r>
            <a:r>
              <a:rPr lang="fa-IR" sz="2400" dirty="0" smtClean="0">
                <a:cs typeface="B Mitra" pitchFamily="2" charset="-78"/>
              </a:rPr>
              <a:t>نيز در سال 2012 مدعي شد، در نزديکي يکي از "تاسيسات‌ هسته‌اي ايران"، نيروهاي امنيتي، "صخره‌هاي کاذبي" کشف کرده‌اند که حاوي "تجهيزات مخابراتي" و جاسوسي بوده است.</a:t>
            </a:r>
          </a:p>
          <a:p>
            <a:pPr algn="justLow" rtl="1"/>
            <a:r>
              <a:rPr lang="fa-IR" sz="2400" dirty="0" smtClean="0">
                <a:cs typeface="B Mitra" pitchFamily="2" charset="-78"/>
              </a:rPr>
              <a:t>روزنامه یدیعوت آحارانوت هم در این خصوص به نقل از ساندی تایمز مدعی شد که یک ابزار نظارتی جاسوسی مخفی شده میان صخره‌‌ها پس از آنکه سربازان ایرانی قصد جابه‌جایی آن را داشتند، منفجر شده است. </a:t>
            </a:r>
          </a:p>
          <a:p>
            <a:pPr algn="justLow" rtl="1"/>
            <a:r>
              <a:rPr lang="fa-IR" sz="2400" dirty="0" smtClean="0">
                <a:cs typeface="B Mitra" pitchFamily="2" charset="-78"/>
              </a:rPr>
              <a:t>این گزارش به نقل از منابع جاسوسی غرب مدعی است: سربازان ایرانی یک وسیله نظارتی جاسوسی را کشف کردند که در ظاهر یک سنگ بوده است.</a:t>
            </a:r>
          </a:p>
          <a:p>
            <a:pPr algn="justLow" rtl="1"/>
            <a:r>
              <a:rPr lang="fa-IR" sz="2400" dirty="0" smtClean="0">
                <a:cs typeface="B Mitra" pitchFamily="2" charset="-78"/>
              </a:rPr>
              <a:t>ساندی تایمز به نقل از منابع غربی که به نامشان اشاره‌ای نکرد، نوشت: کار‌شناسان ایرانی صحنه انفجار را بررسی کردند و بقایای ابزاری را یافتند که قادر به رهگیری اطلاعات کامپیوتر‌ها در این تاسیسات هسته‌یی بود که در آن اورانیوم از طریق سانتریفیوژ‌ها غنی‌سازی می‌شود.</a:t>
            </a:r>
          </a:p>
          <a:p>
            <a:pPr algn="justLow" rtl="1"/>
            <a:endParaRPr lang="fa-IR" sz="2400" dirty="0" smtClean="0">
              <a:cs typeface="B Mitra" pitchFamily="2" charset="-78"/>
            </a:endParaRPr>
          </a:p>
        </p:txBody>
      </p:sp>
      <p:pic>
        <p:nvPicPr>
          <p:cNvPr id="1027" name="Picture 3" descr="C:\Users\yatroon\Downloads\ششششش\912910_304.jpg"/>
          <p:cNvPicPr>
            <a:picLocks noChangeAspect="1" noChangeArrowheads="1"/>
          </p:cNvPicPr>
          <p:nvPr/>
        </p:nvPicPr>
        <p:blipFill>
          <a:blip r:embed="rId2" cstate="print"/>
          <a:srcRect/>
          <a:stretch>
            <a:fillRect/>
          </a:stretch>
        </p:blipFill>
        <p:spPr bwMode="auto">
          <a:xfrm>
            <a:off x="2817312" y="4855112"/>
            <a:ext cx="3431088" cy="19266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152400"/>
            <a:ext cx="8991600"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accent2">
                    <a:lumMod val="75000"/>
                  </a:schemeClr>
                </a:solidFill>
                <a:effectLst/>
                <a:latin typeface="Arial" pitchFamily="34" charset="0"/>
                <a:cs typeface="B Titr" pitchFamily="2" charset="-78"/>
              </a:rPr>
              <a:t>بالون های جاسوسی</a:t>
            </a:r>
            <a:r>
              <a:rPr kumimoji="0" lang="fa-IR" sz="2400" b="0" i="0" u="none" strike="noStrike" cap="none" normalizeH="0" dirty="0" smtClean="0">
                <a:ln>
                  <a:noFill/>
                </a:ln>
                <a:solidFill>
                  <a:schemeClr val="accent2">
                    <a:lumMod val="75000"/>
                  </a:schemeClr>
                </a:solidFill>
                <a:effectLst/>
                <a:latin typeface="Arial" pitchFamily="34" charset="0"/>
                <a:cs typeface="B Titr" pitchFamily="2" charset="-78"/>
              </a:rPr>
              <a:t> آمریکا در آسمان ایران: </a:t>
            </a:r>
          </a:p>
          <a:p>
            <a:pPr marL="0" marR="0" lvl="0" indent="0" algn="justLow" defTabSz="914400" rtl="1"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pitchFamily="34" charset="0"/>
                <a:cs typeface="B Mitra" pitchFamily="2" charset="-78"/>
              </a:rPr>
              <a:t>"</a:t>
            </a:r>
            <a:r>
              <a:rPr kumimoji="0" lang="ar-SA" sz="2200" b="0" i="0" u="none" strike="noStrike" cap="none" normalizeH="0" baseline="0" dirty="0" smtClean="0">
                <a:ln>
                  <a:noFill/>
                </a:ln>
                <a:solidFill>
                  <a:schemeClr val="tx1"/>
                </a:solidFill>
                <a:effectLst/>
                <a:latin typeface="Arial" pitchFamily="34" charset="0"/>
                <a:cs typeface="B Mitra" pitchFamily="2" charset="-78"/>
              </a:rPr>
              <a:t>روزنامه گاردين" در سال 2010، در گزارشي ادعا کرد ممکن است بالون‌هاي جاسوسي آمريکا در آزمايشگاه‌هاي تهران پايين آمده باشند</a:t>
            </a:r>
            <a:r>
              <a:rPr kumimoji="0" lang="fa-IR" sz="2200" b="0" i="0" u="none" strike="noStrike" cap="none" normalizeH="0" baseline="0" dirty="0" smtClean="0">
                <a:ln>
                  <a:noFill/>
                </a:ln>
                <a:solidFill>
                  <a:schemeClr val="tx1"/>
                </a:solidFill>
                <a:effectLst/>
                <a:latin typeface="Arial" pitchFamily="34" charset="0"/>
                <a:cs typeface="B Mitra" pitchFamily="2" charset="-78"/>
              </a:rPr>
              <a:t>.</a:t>
            </a:r>
            <a:endParaRPr kumimoji="0" lang="en-US" sz="2200" b="0" i="0" u="none" strike="noStrike" cap="none" normalizeH="0" baseline="0" dirty="0" smtClean="0">
              <a:ln>
                <a:noFill/>
              </a:ln>
              <a:solidFill>
                <a:schemeClr val="tx1"/>
              </a:solidFill>
              <a:effectLst/>
              <a:latin typeface="Arial" pitchFamily="34" charset="0"/>
              <a:cs typeface="B Mitra"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200" b="0" i="0" u="none" strike="noStrike" cap="none" normalizeH="0" baseline="0" dirty="0" smtClean="0">
                <a:ln>
                  <a:noFill/>
                </a:ln>
                <a:solidFill>
                  <a:schemeClr val="tx1"/>
                </a:solidFill>
                <a:effectLst/>
                <a:latin typeface="Arial" pitchFamily="34" charset="0"/>
                <a:cs typeface="B Mitra" pitchFamily="2" charset="-78"/>
              </a:rPr>
              <a:t>بنا بر اين گزارش، در سال 2006 "بالون آمريکايي</a:t>
            </a:r>
            <a:r>
              <a:rPr kumimoji="0" lang="en-US" sz="2200" b="0" i="0" u="none" strike="noStrike" cap="none" normalizeH="0" baseline="0" dirty="0" smtClean="0">
                <a:ln>
                  <a:noFill/>
                </a:ln>
                <a:solidFill>
                  <a:schemeClr val="tx1"/>
                </a:solidFill>
                <a:effectLst/>
                <a:latin typeface="Arial" pitchFamily="34" charset="0"/>
                <a:cs typeface="B Mitra" pitchFamily="2" charset="-78"/>
              </a:rPr>
              <a:t> "</a:t>
            </a:r>
            <a:r>
              <a:rPr kumimoji="0" lang="en-US" sz="2200" b="0" i="0" u="none" strike="noStrike" cap="none" normalizeH="0" baseline="0" dirty="0" err="1" smtClean="0">
                <a:ln>
                  <a:noFill/>
                </a:ln>
                <a:solidFill>
                  <a:schemeClr val="tx1"/>
                </a:solidFill>
                <a:effectLst/>
                <a:latin typeface="Arial" pitchFamily="34" charset="0"/>
                <a:cs typeface="B Mitra" pitchFamily="2" charset="-78"/>
              </a:rPr>
              <a:t>JLens</a:t>
            </a:r>
            <a:r>
              <a:rPr kumimoji="0" lang="en-US" sz="2200" b="0" i="0" u="none" strike="noStrike" cap="none" normalizeH="0" baseline="0" dirty="0" smtClean="0">
                <a:ln>
                  <a:noFill/>
                </a:ln>
                <a:solidFill>
                  <a:schemeClr val="tx1"/>
                </a:solidFill>
                <a:effectLst/>
                <a:latin typeface="Arial" pitchFamily="34" charset="0"/>
                <a:cs typeface="B Mitra" pitchFamily="2" charset="-78"/>
              </a:rPr>
              <a:t>، </a:t>
            </a:r>
            <a:r>
              <a:rPr kumimoji="0" lang="ar-SA" sz="2200" b="0" i="0" u="none" strike="noStrike" cap="none" normalizeH="0" baseline="0" dirty="0" smtClean="0">
                <a:ln>
                  <a:noFill/>
                </a:ln>
                <a:solidFill>
                  <a:schemeClr val="tx1"/>
                </a:solidFill>
                <a:effectLst/>
                <a:latin typeface="Arial" pitchFamily="34" charset="0"/>
                <a:cs typeface="B Mitra" pitchFamily="2" charset="-78"/>
              </a:rPr>
              <a:t>از يک پايگاه انگليسي در "بصره" "عراق" خارج شده و به نظر مي‌رسد با جريان هوا اين بالون به سمت ايران حرکت کرده باشد. گفتني است که اين بالون مي‌تواند به مدت 30 روز در آسمان بماند</a:t>
            </a:r>
            <a:r>
              <a:rPr kumimoji="0" lang="en-US" sz="2200" b="0" i="0" u="none" strike="noStrike" cap="none" normalizeH="0" baseline="0" dirty="0" smtClean="0">
                <a:ln>
                  <a:noFill/>
                </a:ln>
                <a:solidFill>
                  <a:schemeClr val="tx1"/>
                </a:solidFill>
                <a:effectLst/>
                <a:latin typeface="Arial" pitchFamily="34" charset="0"/>
                <a:cs typeface="B Mitra" pitchFamily="2" charset="-78"/>
              </a:rPr>
              <a:t>. </a:t>
            </a: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200" b="0" i="0" u="none" strike="noStrike" cap="none" normalizeH="0" baseline="0" dirty="0" smtClean="0">
                <a:ln>
                  <a:noFill/>
                </a:ln>
                <a:solidFill>
                  <a:schemeClr val="tx1"/>
                </a:solidFill>
                <a:effectLst/>
                <a:latin typeface="Arial" pitchFamily="34" charset="0"/>
                <a:cs typeface="B Mitra" pitchFamily="2" charset="-78"/>
              </a:rPr>
              <a:t>در همان سال، "ابوحسن" از مقامات مسئول عراق مدعي شد: طی 4 سال گذشته و از ابتدای اشغال عراق، هواپیماهای نظامی آمریکا به حریم هوایی مرزهای ایران در استان خوزستان و استان بصره بارها تجاوز و یا در کنار آن به پرواز درآمده اند</a:t>
            </a:r>
            <a:r>
              <a:rPr kumimoji="0" lang="en-US" sz="2200" b="0" i="0" u="none" strike="noStrike" cap="none" normalizeH="0" baseline="0" dirty="0" smtClean="0">
                <a:ln>
                  <a:noFill/>
                </a:ln>
                <a:solidFill>
                  <a:schemeClr val="tx1"/>
                </a:solidFill>
                <a:effectLst/>
                <a:latin typeface="Arial" pitchFamily="34" charset="0"/>
                <a:cs typeface="B Mitra" pitchFamily="2" charset="-78"/>
              </a:rPr>
              <a:t>. </a:t>
            </a:r>
            <a:r>
              <a:rPr kumimoji="0" lang="ar-SA" sz="2200" b="0" i="0" u="none" strike="noStrike" cap="none" normalizeH="0" baseline="0" dirty="0" smtClean="0">
                <a:ln>
                  <a:noFill/>
                </a:ln>
                <a:solidFill>
                  <a:schemeClr val="tx1"/>
                </a:solidFill>
                <a:effectLst/>
                <a:latin typeface="Arial" pitchFamily="34" charset="0"/>
                <a:cs typeface="B Mitra" pitchFamily="2" charset="-78"/>
              </a:rPr>
              <a:t>وی افزود: این تجاوزها شامل پروازهای هلی کوپتر و بالن‌های جاسوسی نیز می‌شود</a:t>
            </a:r>
            <a:r>
              <a:rPr kumimoji="0" lang="en-US" sz="2200" b="0" i="0" u="none" strike="noStrike" cap="none" normalizeH="0" baseline="0" dirty="0" smtClean="0">
                <a:ln>
                  <a:noFill/>
                </a:ln>
                <a:solidFill>
                  <a:schemeClr val="tx1"/>
                </a:solidFill>
                <a:effectLst/>
                <a:latin typeface="Arial" pitchFamily="34" charset="0"/>
                <a:cs typeface="B Mitra" pitchFamily="2" charset="-78"/>
              </a:rPr>
              <a:t>.</a:t>
            </a:r>
            <a:endParaRPr kumimoji="0" lang="fa-IR" sz="2200" b="0" i="0" u="none" strike="noStrike" cap="none" normalizeH="0" baseline="0" dirty="0" smtClean="0">
              <a:ln>
                <a:noFill/>
              </a:ln>
              <a:solidFill>
                <a:schemeClr val="tx1"/>
              </a:solidFill>
              <a:effectLst/>
              <a:latin typeface="Arial" pitchFamily="34" charset="0"/>
              <a:cs typeface="B Mitra"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200" b="0" i="0" u="none" strike="noStrike" cap="none" normalizeH="0" baseline="0" dirty="0" smtClean="0">
                <a:ln>
                  <a:noFill/>
                </a:ln>
                <a:solidFill>
                  <a:srgbClr val="800000"/>
                </a:solidFill>
                <a:effectLst/>
                <a:latin typeface="Arial" pitchFamily="34" charset="0"/>
                <a:cs typeface="B Mitra" pitchFamily="2" charset="-78"/>
              </a:rPr>
              <a:t>این مقام مسئول عراقی در ادامه ادعا کرد</a:t>
            </a:r>
            <a:r>
              <a:rPr kumimoji="0" lang="en-US" sz="2200" b="0" i="0" u="none" strike="noStrike" cap="none" normalizeH="0" baseline="0" dirty="0" smtClean="0">
                <a:ln>
                  <a:noFill/>
                </a:ln>
                <a:solidFill>
                  <a:srgbClr val="800000"/>
                </a:solidFill>
                <a:effectLst/>
                <a:latin typeface="Arial" pitchFamily="34" charset="0"/>
                <a:cs typeface="B Mitra" pitchFamily="2" charset="-78"/>
              </a:rPr>
              <a:t>: </a:t>
            </a:r>
            <a:r>
              <a:rPr kumimoji="0" lang="ar-SA" sz="2200" b="0" i="0" u="none" strike="noStrike" cap="none" normalizeH="0" baseline="0" dirty="0" smtClean="0">
                <a:ln>
                  <a:noFill/>
                </a:ln>
                <a:solidFill>
                  <a:srgbClr val="800000"/>
                </a:solidFill>
                <a:effectLst/>
                <a:latin typeface="Arial" pitchFamily="34" charset="0"/>
                <a:cs typeface="B Mitra" pitchFamily="2" charset="-78"/>
              </a:rPr>
              <a:t>در ماه گذشته نیروهای مسلح ایران دو فروند بالن جاسوسی ارتش آمریکا را در مناطق جنوبی استان خوزستان سرنگون کرده اند</a:t>
            </a:r>
            <a:r>
              <a:rPr kumimoji="0" lang="fa-IR" sz="2200" b="0" i="0" u="none" strike="noStrike" cap="none" normalizeH="0" baseline="0" dirty="0" smtClean="0">
                <a:ln>
                  <a:noFill/>
                </a:ln>
                <a:solidFill>
                  <a:srgbClr val="800000"/>
                </a:solidFill>
                <a:effectLst/>
                <a:latin typeface="Arial" pitchFamily="34" charset="0"/>
                <a:cs typeface="B Mitra" pitchFamily="2" charset="-78"/>
              </a:rPr>
              <a:t>.</a:t>
            </a:r>
          </a:p>
          <a:p>
            <a:pPr marL="0" marR="0" lvl="0" indent="0" algn="justLow" defTabSz="914400" rtl="1" eaLnBrk="0" fontAlgn="base" latinLnBrk="0" hangingPunct="0">
              <a:lnSpc>
                <a:spcPct val="100000"/>
              </a:lnSpc>
              <a:spcBef>
                <a:spcPct val="0"/>
              </a:spcBef>
              <a:spcAft>
                <a:spcPct val="0"/>
              </a:spcAft>
              <a:buClrTx/>
              <a:buSzTx/>
              <a:buFontTx/>
              <a:buNone/>
              <a:tabLst/>
            </a:pPr>
            <a:r>
              <a:rPr kumimoji="0" lang="ar-SA" sz="2200" b="0" i="0" u="none" strike="noStrike" cap="none" normalizeH="0" baseline="0" dirty="0" smtClean="0">
                <a:ln>
                  <a:noFill/>
                </a:ln>
                <a:solidFill>
                  <a:schemeClr val="tx1"/>
                </a:solidFill>
                <a:effectLst/>
                <a:latin typeface="Arial" pitchFamily="34" charset="0"/>
                <a:cs typeface="B Mitra" pitchFamily="2" charset="-78"/>
              </a:rPr>
              <a:t>همچنين در سال 2007 برخي از رسانه‌هاي داخلي ايران عنوان کردند</a:t>
            </a:r>
            <a:r>
              <a:rPr kumimoji="0" lang="en-US" sz="2200" b="0" i="0" u="none" strike="noStrike" cap="none" normalizeH="0" baseline="0" dirty="0" smtClean="0">
                <a:ln>
                  <a:noFill/>
                </a:ln>
                <a:solidFill>
                  <a:schemeClr val="tx1"/>
                </a:solidFill>
                <a:effectLst/>
                <a:latin typeface="Arial" pitchFamily="34" charset="0"/>
                <a:cs typeface="B Mitra" pitchFamily="2" charset="-78"/>
              </a:rPr>
              <a:t>، </a:t>
            </a:r>
            <a:r>
              <a:rPr kumimoji="0" lang="ar-SA" sz="2200" b="0" i="0" u="none" strike="noStrike" cap="none" normalizeH="0" baseline="0" dirty="0" smtClean="0">
                <a:ln>
                  <a:noFill/>
                </a:ln>
                <a:solidFill>
                  <a:schemeClr val="tx1"/>
                </a:solidFill>
                <a:effectLst/>
                <a:latin typeface="Arial" pitchFamily="34" charset="0"/>
                <a:cs typeface="B Mitra" pitchFamily="2" charset="-78"/>
              </a:rPr>
              <a:t>یک فروند بالن جاسوسی ارتش ایالات متحده آمریکا امروز بر فراز خرمشهر سرنگون و در 25 کیلومتری جاده امام صادق(ع) سقوط کرد</a:t>
            </a:r>
            <a:r>
              <a:rPr kumimoji="0" lang="en-US" sz="2400" b="0" i="0" u="none" strike="noStrike" cap="none" normalizeH="0" baseline="0" dirty="0" smtClean="0">
                <a:ln>
                  <a:noFill/>
                </a:ln>
                <a:solidFill>
                  <a:schemeClr val="tx1"/>
                </a:solidFill>
                <a:effectLst/>
                <a:latin typeface="Arial" pitchFamily="34" charset="0"/>
                <a:cs typeface="B Mitra" pitchFamily="2" charset="-78"/>
              </a:rPr>
              <a:t>.</a:t>
            </a:r>
          </a:p>
        </p:txBody>
      </p:sp>
      <p:pic>
        <p:nvPicPr>
          <p:cNvPr id="129026" name="Picture 2" descr="C:\Users\yatroon\Downloads\ششششش\913888_278.jpg"/>
          <p:cNvPicPr>
            <a:picLocks noChangeAspect="1" noChangeArrowheads="1"/>
          </p:cNvPicPr>
          <p:nvPr/>
        </p:nvPicPr>
        <p:blipFill>
          <a:blip r:embed="rId2" cstate="print"/>
          <a:srcRect/>
          <a:stretch>
            <a:fillRect/>
          </a:stretch>
        </p:blipFill>
        <p:spPr bwMode="auto">
          <a:xfrm>
            <a:off x="1295400" y="4724400"/>
            <a:ext cx="3124200" cy="2005736"/>
          </a:xfrm>
          <a:prstGeom prst="roundRect">
            <a:avLst>
              <a:gd name="adj" fmla="val 22488"/>
            </a:avLst>
          </a:prstGeom>
          <a:solidFill>
            <a:srgbClr val="FFFFFF">
              <a:shade val="85000"/>
            </a:srgbClr>
          </a:solidFill>
          <a:ln>
            <a:noFill/>
          </a:ln>
          <a:effectLst>
            <a:reflection blurRad="12700" stA="38000" endPos="28000" dist="5000" dir="5400000" sy="-100000" algn="bl" rotWithShape="0"/>
          </a:effectLst>
        </p:spPr>
      </p:pic>
      <p:pic>
        <p:nvPicPr>
          <p:cNvPr id="129027" name="Picture 3" descr="C:\Users\yatroon\Downloads\ششششش\بالن.jpg"/>
          <p:cNvPicPr>
            <a:picLocks noChangeAspect="1" noChangeArrowheads="1"/>
          </p:cNvPicPr>
          <p:nvPr/>
        </p:nvPicPr>
        <p:blipFill>
          <a:blip r:embed="rId3" cstate="print"/>
          <a:srcRect/>
          <a:stretch>
            <a:fillRect/>
          </a:stretch>
        </p:blipFill>
        <p:spPr bwMode="auto">
          <a:xfrm>
            <a:off x="4419600" y="4724400"/>
            <a:ext cx="3112166" cy="1932249"/>
          </a:xfrm>
          <a:prstGeom prst="roundRect">
            <a:avLst>
              <a:gd name="adj" fmla="val 23467"/>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0" y="1395386"/>
            <a:ext cx="8610600" cy="3786214"/>
          </a:xfrm>
          <a:prstGeom prst="rect">
            <a:avLst/>
          </a:prstGeom>
        </p:spPr>
        <p:txBody>
          <a:bodyPr vert="horz" anchor="t">
            <a:noAutofit/>
          </a:bodyPr>
          <a:lstStyle/>
          <a:p>
            <a:pPr marL="87313" algn="justLow" defTabSz="914400" rtl="1">
              <a:lnSpc>
                <a:spcPct val="120000"/>
              </a:lnSpc>
              <a:spcBef>
                <a:spcPct val="20000"/>
              </a:spcBef>
              <a:buClr>
                <a:schemeClr val="accent1"/>
              </a:buClr>
              <a:buSzPct val="85000"/>
              <a:defRPr/>
            </a:pPr>
            <a:endParaRPr lang="fa-IR" sz="2800" b="1" cap="all" dirty="0" smtClean="0">
              <a:cs typeface="B Mitra" pitchFamily="2" charset="-78"/>
            </a:endParaRPr>
          </a:p>
          <a:p>
            <a:pPr marL="87313" algn="justLow" defTabSz="914400" rtl="1">
              <a:lnSpc>
                <a:spcPct val="120000"/>
              </a:lnSpc>
              <a:spcBef>
                <a:spcPct val="20000"/>
              </a:spcBef>
              <a:buClr>
                <a:schemeClr val="accent1"/>
              </a:buClr>
              <a:buSzPct val="85000"/>
              <a:defRPr/>
            </a:pPr>
            <a:endParaRPr lang="fa-IR" sz="2800" b="1" cap="all" dirty="0" smtClean="0">
              <a:cs typeface="B Mitra" pitchFamily="2" charset="-78"/>
            </a:endParaRPr>
          </a:p>
          <a:p>
            <a:pPr marL="87313" algn="justLow" defTabSz="914400" rtl="1">
              <a:lnSpc>
                <a:spcPct val="120000"/>
              </a:lnSpc>
              <a:spcBef>
                <a:spcPct val="20000"/>
              </a:spcBef>
              <a:buClr>
                <a:schemeClr val="accent1"/>
              </a:buClr>
              <a:buSzPct val="85000"/>
              <a:defRPr/>
            </a:pPr>
            <a:r>
              <a:rPr lang="fa-IR" sz="3600" cap="all" dirty="0" smtClean="0">
                <a:cs typeface="B Mitra" pitchFamily="2" charset="-78"/>
              </a:rPr>
              <a:t>در </a:t>
            </a:r>
            <a:r>
              <a:rPr lang="fa-IR" sz="3600" cap="all" dirty="0">
                <a:cs typeface="B Mitra" pitchFamily="2" charset="-78"/>
              </a:rPr>
              <a:t>موارد عدیده ای مشاهده شده دشمن با جاسوسی و کسب اطلاع از نیاز علمی یک پروژه تحقیقاتی پتنت (</a:t>
            </a:r>
            <a:r>
              <a:rPr lang="en-US" sz="3600" cap="all" dirty="0" err="1">
                <a:cs typeface="B Mitra" pitchFamily="2" charset="-78"/>
              </a:rPr>
              <a:t>patenT</a:t>
            </a:r>
            <a:r>
              <a:rPr lang="fa-IR" sz="3600" cap="all" dirty="0">
                <a:cs typeface="B Mitra" pitchFamily="2" charset="-78"/>
              </a:rPr>
              <a:t>) و نوهای(</a:t>
            </a:r>
            <a:r>
              <a:rPr lang="en-US" sz="3600" cap="all" dirty="0">
                <a:cs typeface="B Mitra" pitchFamily="2" charset="-78"/>
              </a:rPr>
              <a:t>knowhow</a:t>
            </a:r>
            <a:r>
              <a:rPr lang="fa-IR" sz="3600" cap="all" dirty="0">
                <a:cs typeface="B Mitra" pitchFamily="2" charset="-78"/>
              </a:rPr>
              <a:t>) غلط ولی بسیار نزدیک به واقعیت را در مسیر محققین ما قرار داده و مدتی طولانی پروژه را با آزمون های بی نتیجه سرگردان کرده و اعتبارات پروژه را به هدر داده است. </a:t>
            </a:r>
          </a:p>
        </p:txBody>
      </p:sp>
      <p:sp>
        <p:nvSpPr>
          <p:cNvPr id="4" name="Flowchart: Document 3"/>
          <p:cNvSpPr/>
          <p:nvPr/>
        </p:nvSpPr>
        <p:spPr>
          <a:xfrm>
            <a:off x="457200" y="381000"/>
            <a:ext cx="8229600" cy="1981200"/>
          </a:xfrm>
          <a:prstGeom prst="flowChartDocument">
            <a:avLst/>
          </a:prstGeom>
        </p:spPr>
        <p:style>
          <a:lnRef idx="1">
            <a:schemeClr val="accent3"/>
          </a:lnRef>
          <a:fillRef idx="2">
            <a:schemeClr val="accent3"/>
          </a:fillRef>
          <a:effectRef idx="1">
            <a:schemeClr val="accent3"/>
          </a:effectRef>
          <a:fontRef idx="minor">
            <a:schemeClr val="dk1"/>
          </a:fontRef>
        </p:style>
        <p:txBody>
          <a:bodyPr rtlCol="1" anchor="ctr"/>
          <a:lstStyle/>
          <a:p>
            <a:pPr marL="87313" algn="ctr" rtl="1">
              <a:lnSpc>
                <a:spcPct val="120000"/>
              </a:lnSpc>
              <a:spcBef>
                <a:spcPct val="20000"/>
              </a:spcBef>
              <a:buClr>
                <a:schemeClr val="accent1"/>
              </a:buClr>
              <a:buSzPct val="85000"/>
              <a:defRPr/>
            </a:pPr>
            <a:r>
              <a:rPr lang="fa-IR" sz="4400" b="1" cap="all" dirty="0" smtClean="0">
                <a:cs typeface="B Titr" pitchFamily="2" charset="-78"/>
              </a:rPr>
              <a:t> </a:t>
            </a:r>
            <a:r>
              <a:rPr lang="fa-IR" sz="4400" b="1" cap="all" dirty="0" smtClean="0">
                <a:solidFill>
                  <a:srgbClr val="002060"/>
                </a:solidFill>
                <a:cs typeface="B Titr" pitchFamily="2" charset="-78"/>
              </a:rPr>
              <a:t>جاسوسی علمی و فریبکاری و نشر</a:t>
            </a:r>
          </a:p>
          <a:p>
            <a:pPr marL="87313" algn="ctr" rtl="1">
              <a:lnSpc>
                <a:spcPct val="120000"/>
              </a:lnSpc>
              <a:spcBef>
                <a:spcPct val="20000"/>
              </a:spcBef>
              <a:buClr>
                <a:schemeClr val="accent1"/>
              </a:buClr>
              <a:buSzPct val="85000"/>
              <a:defRPr/>
            </a:pPr>
            <a:r>
              <a:rPr lang="fa-IR" sz="4400" b="1" cap="all" dirty="0" smtClean="0">
                <a:solidFill>
                  <a:srgbClr val="002060"/>
                </a:solidFill>
                <a:cs typeface="B Titr" pitchFamily="2" charset="-78"/>
              </a:rPr>
              <a:t> اسناد مجعول علمی</a:t>
            </a:r>
            <a:endParaRPr lang="fa-IR" sz="4400" b="1" cap="all" dirty="0">
              <a:solidFill>
                <a:srgbClr val="002060"/>
              </a:solidFill>
              <a:cs typeface="B Titr" pitchFamily="2" charset="-78"/>
            </a:endParaRPr>
          </a:p>
        </p:txBody>
      </p:sp>
    </p:spTree>
    <p:extLst>
      <p:ext uri="{BB962C8B-B14F-4D97-AF65-F5344CB8AC3E}">
        <p14:creationId xmlns:p14="http://schemas.microsoft.com/office/powerpoint/2010/main" xmlns="" val="20751908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style>
          <a:lnRef idx="3">
            <a:schemeClr val="lt1"/>
          </a:lnRef>
          <a:fillRef idx="1">
            <a:schemeClr val="accent1"/>
          </a:fillRef>
          <a:effectRef idx="1">
            <a:schemeClr val="accent1"/>
          </a:effectRef>
          <a:fontRef idx="minor">
            <a:schemeClr val="lt1"/>
          </a:fontRef>
        </p:style>
        <p:txBody>
          <a:bodyPr>
            <a:noAutofit/>
          </a:bodyPr>
          <a:lstStyle/>
          <a:p>
            <a:pPr algn="ctr" rtl="1">
              <a:lnSpc>
                <a:spcPct val="150000"/>
              </a:lnSpc>
            </a:pPr>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11- تجاوزات هوایی مکرر هواپیماها و پهباد های شناسایی آمریکایی به حریم ایران</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endParaRPr>
          </a:p>
        </p:txBody>
      </p:sp>
      <p:sp>
        <p:nvSpPr>
          <p:cNvPr id="3" name="Content Placeholder 2"/>
          <p:cNvSpPr>
            <a:spLocks noGrp="1"/>
          </p:cNvSpPr>
          <p:nvPr>
            <p:ph sz="quarter" idx="1"/>
          </p:nvPr>
        </p:nvSpPr>
        <p:spPr>
          <a:xfrm>
            <a:off x="457200" y="2209800"/>
            <a:ext cx="8382000" cy="3230563"/>
          </a:xfrm>
        </p:spPr>
        <p:txBody>
          <a:bodyPr>
            <a:normAutofit fontScale="25000" lnSpcReduction="20000"/>
          </a:bodyPr>
          <a:lstStyle/>
          <a:p>
            <a:pPr lvl="0" algn="justLow" rtl="1">
              <a:lnSpc>
                <a:spcPct val="170000"/>
              </a:lnSpc>
            </a:pPr>
            <a:r>
              <a:rPr lang="fa-IR" sz="14400" dirty="0">
                <a:cs typeface="B Mitra" pitchFamily="2" charset="-78"/>
              </a:rPr>
              <a:t>تجاوزات هوایی مکرر </a:t>
            </a:r>
            <a:r>
              <a:rPr lang="fa-IR" sz="14400" dirty="0" smtClean="0">
                <a:cs typeface="B Mitra" pitchFamily="2" charset="-78"/>
              </a:rPr>
              <a:t>هواپیماها</a:t>
            </a:r>
            <a:r>
              <a:rPr lang="en-US" sz="14400" dirty="0" smtClean="0">
                <a:cs typeface="B Mitra" pitchFamily="2" charset="-78"/>
              </a:rPr>
              <a:t> </a:t>
            </a:r>
            <a:r>
              <a:rPr lang="fa-IR" sz="14400" dirty="0" smtClean="0">
                <a:cs typeface="B Mitra" pitchFamily="2" charset="-78"/>
              </a:rPr>
              <a:t>و </a:t>
            </a:r>
            <a:r>
              <a:rPr lang="fa-IR" sz="14400" dirty="0">
                <a:cs typeface="B Mitra" pitchFamily="2" charset="-78"/>
              </a:rPr>
              <a:t>پهباد </a:t>
            </a:r>
            <a:r>
              <a:rPr lang="fa-IR" sz="14400" dirty="0" smtClean="0">
                <a:cs typeface="B Mitra" pitchFamily="2" charset="-78"/>
              </a:rPr>
              <a:t>های</a:t>
            </a:r>
            <a:r>
              <a:rPr lang="en-US" sz="14400" dirty="0" smtClean="0">
                <a:cs typeface="B Mitra" pitchFamily="2" charset="-78"/>
              </a:rPr>
              <a:t> </a:t>
            </a:r>
            <a:r>
              <a:rPr lang="fa-IR" sz="14400" dirty="0" smtClean="0">
                <a:cs typeface="B Mitra" pitchFamily="2" charset="-78"/>
              </a:rPr>
              <a:t>شناسایی آمریکایی </a:t>
            </a:r>
            <a:r>
              <a:rPr lang="fa-IR" sz="14400" dirty="0">
                <a:cs typeface="B Mitra" pitchFamily="2" charset="-78"/>
              </a:rPr>
              <a:t>به حریم ایران؛ پهباد های جاسوسی آمریکا که در ایران سرنگون شده اند مثل اسکن ایگل و آر کیو 170 و ... که کماکان روزانه ادامه دارد و تاکنون موجب سرنگونی و غنیمت گرفته شدن دهها فروند پهباد آمریکایی در ایران شده است.</a:t>
            </a:r>
            <a:endParaRPr lang="en-US" sz="14400" dirty="0">
              <a:cs typeface="B Mitra" pitchFamily="2" charset="-78"/>
            </a:endParaRPr>
          </a:p>
          <a:p>
            <a:pPr algn="justLow" rtl="1"/>
            <a:endParaRPr lang="en-US" sz="3200" dirty="0">
              <a:cs typeface="B Mitra" pitchFamily="2" charset="-78"/>
            </a:endParaRPr>
          </a:p>
        </p:txBody>
      </p:sp>
    </p:spTree>
    <p:extLst>
      <p:ext uri="{BB962C8B-B14F-4D97-AF65-F5344CB8AC3E}">
        <p14:creationId xmlns:p14="http://schemas.microsoft.com/office/powerpoint/2010/main" xmlns="" val="5143252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yatroon\Downloads\ششششش\Sebah_rq170.jpg"/>
          <p:cNvPicPr>
            <a:picLocks noChangeAspect="1" noChangeArrowheads="1"/>
          </p:cNvPicPr>
          <p:nvPr/>
        </p:nvPicPr>
        <p:blipFill>
          <a:blip r:embed="rId2" cstate="print"/>
          <a:srcRect/>
          <a:stretch>
            <a:fillRect/>
          </a:stretch>
        </p:blipFill>
        <p:spPr bwMode="auto">
          <a:xfrm>
            <a:off x="3733800" y="152400"/>
            <a:ext cx="5143500" cy="3429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rot="21147648">
            <a:off x="399041" y="1768888"/>
            <a:ext cx="3767378"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fa-IR" sz="2800" b="1" dirty="0" smtClean="0">
                <a:solidFill>
                  <a:schemeClr val="bg1"/>
                </a:solidFill>
                <a:cs typeface="B Mitra" pitchFamily="2" charset="-78"/>
              </a:rPr>
              <a:t>آمریکایی در ایران</a:t>
            </a:r>
            <a:r>
              <a:rPr lang="en-US" sz="2800" b="1" dirty="0" smtClean="0">
                <a:solidFill>
                  <a:schemeClr val="bg1"/>
                </a:solidFill>
                <a:cs typeface="B Mitra" pitchFamily="2" charset="-78"/>
              </a:rPr>
              <a:t>R Q 170</a:t>
            </a:r>
            <a:r>
              <a:rPr lang="fa-IR" sz="2800" b="1" dirty="0" smtClean="0">
                <a:solidFill>
                  <a:schemeClr val="bg1"/>
                </a:solidFill>
                <a:cs typeface="B Mitra" pitchFamily="2" charset="-78"/>
              </a:rPr>
              <a:t>  </a:t>
            </a:r>
            <a:endParaRPr lang="en-US" sz="2800" b="1" dirty="0">
              <a:solidFill>
                <a:schemeClr val="bg1"/>
              </a:solidFill>
            </a:endParaRPr>
          </a:p>
        </p:txBody>
      </p:sp>
      <p:pic>
        <p:nvPicPr>
          <p:cNvPr id="10243" name="Picture 3" descr="C:\Users\yatroon\Downloads\ششششش\tbakhtiari20121204101600673.jpg"/>
          <p:cNvPicPr>
            <a:picLocks noChangeAspect="1" noChangeArrowheads="1"/>
          </p:cNvPicPr>
          <p:nvPr/>
        </p:nvPicPr>
        <p:blipFill>
          <a:blip r:embed="rId3" cstate="print"/>
          <a:srcRect/>
          <a:stretch>
            <a:fillRect/>
          </a:stretch>
        </p:blipFill>
        <p:spPr bwMode="auto">
          <a:xfrm>
            <a:off x="304800" y="3810000"/>
            <a:ext cx="4876800" cy="2971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5257800" y="4648200"/>
            <a:ext cx="3639138" cy="1200329"/>
          </a:xfrm>
          <a:prstGeom prst="rect">
            <a:avLst/>
          </a:prstGeom>
        </p:spPr>
        <p:txBody>
          <a:bodyPr wrap="none">
            <a:spAutoFit/>
          </a:bodyPr>
          <a:lstStyle/>
          <a:p>
            <a:r>
              <a:rPr lang="fa-IR" sz="3600" dirty="0" smtClean="0">
                <a:cs typeface="B Mitra" pitchFamily="2" charset="-78"/>
              </a:rPr>
              <a:t>اسکن ایگل آمریکایی</a:t>
            </a:r>
          </a:p>
          <a:p>
            <a:r>
              <a:rPr lang="fa-IR" sz="3600" dirty="0" smtClean="0">
                <a:cs typeface="B Mitra" pitchFamily="2" charset="-78"/>
              </a:rPr>
              <a:t> روی خلیج فارس شکار شد</a:t>
            </a:r>
            <a:endParaRPr lang="en-US" sz="3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50838"/>
            <a:ext cx="7010400" cy="1173162"/>
          </a:xfrm>
          <a:scene3d>
            <a:camera prst="perspectiveRight"/>
            <a:lightRig rig="threePt" dir="t"/>
          </a:scene3d>
        </p:spPr>
        <p:style>
          <a:lnRef idx="2">
            <a:schemeClr val="accent1"/>
          </a:lnRef>
          <a:fillRef idx="1">
            <a:schemeClr val="lt1"/>
          </a:fillRef>
          <a:effectRef idx="0">
            <a:schemeClr val="accent1"/>
          </a:effectRef>
          <a:fontRef idx="minor">
            <a:schemeClr val="dk1"/>
          </a:fontRef>
        </p:style>
        <p:txBody>
          <a:bodyPr>
            <a:noAutofit/>
          </a:bodyPr>
          <a:lstStyle/>
          <a:p>
            <a:pPr algn="ctr" rtl="1"/>
            <a:r>
              <a:rPr lang="ar-SA" sz="3200" b="1" dirty="0">
                <a:solidFill>
                  <a:srgbClr val="7030A0"/>
                </a:solidFill>
                <a:cs typeface="B Titr" panose="00000700000000000000" pitchFamily="2" charset="-78"/>
              </a:rPr>
              <a:t>تجاوز و سرنگونی </a:t>
            </a:r>
            <a:r>
              <a:rPr lang="ar-SA" sz="3200" b="1" dirty="0" smtClean="0">
                <a:solidFill>
                  <a:srgbClr val="7030A0"/>
                </a:solidFill>
                <a:cs typeface="B Titr" panose="00000700000000000000" pitchFamily="2" charset="-78"/>
              </a:rPr>
              <a:t>پهپاد</a:t>
            </a:r>
            <a:r>
              <a:rPr lang="fa-IR" sz="3200" b="1" dirty="0" smtClean="0">
                <a:solidFill>
                  <a:srgbClr val="7030A0"/>
                </a:solidFill>
                <a:cs typeface="B Titr" panose="00000700000000000000" pitchFamily="2" charset="-78"/>
              </a:rPr>
              <a:t> هرمس</a:t>
            </a:r>
            <a:r>
              <a:rPr lang="ar-SA" sz="3200" b="1" dirty="0" smtClean="0">
                <a:solidFill>
                  <a:srgbClr val="7030A0"/>
                </a:solidFill>
                <a:cs typeface="B Titr" panose="00000700000000000000" pitchFamily="2" charset="-78"/>
              </a:rPr>
              <a:t> </a:t>
            </a:r>
            <a:r>
              <a:rPr lang="ar-SA" sz="3200" b="1" dirty="0">
                <a:solidFill>
                  <a:srgbClr val="7030A0"/>
                </a:solidFill>
                <a:cs typeface="B Titr" panose="00000700000000000000" pitchFamily="2" charset="-78"/>
              </a:rPr>
              <a:t>رژیم صهیونیستی </a:t>
            </a:r>
            <a:r>
              <a:rPr lang="fa-IR" sz="3200" b="1" dirty="0" smtClean="0">
                <a:solidFill>
                  <a:srgbClr val="7030A0"/>
                </a:solidFill>
                <a:cs typeface="B Titr" panose="00000700000000000000" pitchFamily="2" charset="-78"/>
              </a:rPr>
              <a:t>                    </a:t>
            </a:r>
            <a:r>
              <a:rPr lang="ar-SA" sz="3200" b="1" dirty="0" smtClean="0">
                <a:solidFill>
                  <a:srgbClr val="7030A0"/>
                </a:solidFill>
                <a:cs typeface="B Titr" panose="00000700000000000000" pitchFamily="2" charset="-78"/>
              </a:rPr>
              <a:t>در </a:t>
            </a:r>
            <a:r>
              <a:rPr lang="ar-SA" sz="3200" b="1" dirty="0">
                <a:solidFill>
                  <a:srgbClr val="7030A0"/>
                </a:solidFill>
                <a:cs typeface="B Titr" panose="00000700000000000000" pitchFamily="2" charset="-78"/>
              </a:rPr>
              <a:t>حریم هوایی ایران</a:t>
            </a:r>
            <a:endParaRPr lang="en-US" sz="3200" dirty="0">
              <a:solidFill>
                <a:srgbClr val="7030A0"/>
              </a:solidFill>
              <a:cs typeface="B Titr" panose="00000700000000000000" pitchFamily="2" charset="-78"/>
            </a:endParaRPr>
          </a:p>
        </p:txBody>
      </p:sp>
      <p:pic>
        <p:nvPicPr>
          <p:cNvPr id="10" name="Picture 9" descr="I:\New folder\گروه محتوایی\جنایت های امروز آمریکا\13930602000798_PhotoA.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286000"/>
            <a:ext cx="3505200" cy="3581400"/>
          </a:xfrm>
          <a:prstGeom prst="rect">
            <a:avLst/>
          </a:prstGeom>
          <a:ln>
            <a:noFill/>
          </a:ln>
          <a:effectLst>
            <a:outerShdw blurRad="190500" algn="tl" rotWithShape="0">
              <a:srgbClr val="000000">
                <a:alpha val="70000"/>
              </a:srgbClr>
            </a:outerShdw>
          </a:effectLst>
        </p:spPr>
      </p:pic>
      <p:sp>
        <p:nvSpPr>
          <p:cNvPr id="8" name="Rectangle 7"/>
          <p:cNvSpPr/>
          <p:nvPr/>
        </p:nvSpPr>
        <p:spPr>
          <a:xfrm>
            <a:off x="3962400" y="1676400"/>
            <a:ext cx="4953000" cy="5016758"/>
          </a:xfrm>
          <a:prstGeom prst="rect">
            <a:avLst/>
          </a:prstGeom>
        </p:spPr>
        <p:txBody>
          <a:bodyPr wrap="square">
            <a:spAutoFit/>
          </a:bodyPr>
          <a:lstStyle/>
          <a:p>
            <a:pPr algn="justLow" rtl="1"/>
            <a:r>
              <a:rPr lang="ar-SA" sz="3200" dirty="0" smtClean="0">
                <a:cs typeface="B Mitra" panose="00000400000000000000" pitchFamily="2" charset="-78"/>
              </a:rPr>
              <a:t>شهریور</a:t>
            </a:r>
            <a:r>
              <a:rPr lang="fa-IR" sz="3200" dirty="0" smtClean="0">
                <a:cs typeface="B Mitra" panose="00000400000000000000" pitchFamily="2" charset="-78"/>
              </a:rPr>
              <a:t> </a:t>
            </a:r>
            <a:r>
              <a:rPr lang="fa-IR" sz="3200" dirty="0">
                <a:cs typeface="B Mitra" panose="00000400000000000000" pitchFamily="2" charset="-78"/>
              </a:rPr>
              <a:t>ماه </a:t>
            </a:r>
            <a:r>
              <a:rPr lang="ar-SA" sz="3200" dirty="0">
                <a:cs typeface="B Mitra" panose="00000400000000000000" pitchFamily="2" charset="-78"/>
              </a:rPr>
              <a:t> 93</a:t>
            </a:r>
            <a:r>
              <a:rPr lang="fa-IR" sz="3200" dirty="0">
                <a:cs typeface="B Mitra" panose="00000400000000000000" pitchFamily="2" charset="-78"/>
              </a:rPr>
              <a:t> </a:t>
            </a:r>
            <a:endParaRPr lang="en-US" sz="3200" dirty="0">
              <a:cs typeface="B Mitra" panose="00000400000000000000" pitchFamily="2" charset="-78"/>
            </a:endParaRPr>
          </a:p>
          <a:p>
            <a:pPr algn="justLow" rtl="1"/>
            <a:r>
              <a:rPr lang="ar-SA" sz="3200" dirty="0">
                <a:cs typeface="B Mitra" panose="00000400000000000000" pitchFamily="2" charset="-78"/>
              </a:rPr>
              <a:t>تجاوز رژیم صهیونیستی </a:t>
            </a:r>
            <a:r>
              <a:rPr lang="fa-IR" sz="3200" dirty="0" smtClean="0">
                <a:cs typeface="B Mitra" panose="00000400000000000000" pitchFamily="2" charset="-78"/>
              </a:rPr>
              <a:t>با حمایت و پشتیبانی اطلاعاتی و تجهیزاتی آمریکا </a:t>
            </a:r>
            <a:r>
              <a:rPr lang="ar-SA" sz="3200" dirty="0" smtClean="0">
                <a:cs typeface="B Mitra" panose="00000400000000000000" pitchFamily="2" charset="-78"/>
              </a:rPr>
              <a:t>به </a:t>
            </a:r>
            <a:r>
              <a:rPr lang="ar-SA" sz="3200" dirty="0">
                <a:cs typeface="B Mitra" panose="00000400000000000000" pitchFamily="2" charset="-78"/>
              </a:rPr>
              <a:t>حریم هوایی جمهوری اسلامی ایران با هدف جاسوسی از </a:t>
            </a:r>
            <a:r>
              <a:rPr lang="ar-SA" sz="3200" b="1" dirty="0">
                <a:cs typeface="B Mitra" panose="00000400000000000000" pitchFamily="2" charset="-78"/>
              </a:rPr>
              <a:t>تاسیسات هسته‌ای </a:t>
            </a:r>
            <a:r>
              <a:rPr lang="ar-SA" sz="3200" b="1" dirty="0" smtClean="0">
                <a:cs typeface="B Mitra" panose="00000400000000000000" pitchFamily="2" charset="-78"/>
              </a:rPr>
              <a:t>نطنز</a:t>
            </a:r>
            <a:r>
              <a:rPr lang="fa-IR" sz="3200" b="1" dirty="0" smtClean="0">
                <a:cs typeface="B Mitra" panose="00000400000000000000" pitchFamily="2" charset="-78"/>
              </a:rPr>
              <a:t>؛</a:t>
            </a:r>
            <a:endParaRPr lang="en-US" sz="3200" b="1" dirty="0">
              <a:cs typeface="B Mitra" panose="00000400000000000000" pitchFamily="2" charset="-78"/>
            </a:endParaRPr>
          </a:p>
          <a:p>
            <a:pPr algn="justLow" rtl="1"/>
            <a:r>
              <a:rPr lang="ar-SA" sz="3200" dirty="0">
                <a:cs typeface="B Mitra" panose="00000400000000000000" pitchFamily="2" charset="-78"/>
              </a:rPr>
              <a:t>یک فروند هواپیمای جاسوسی بدون سرنشین رژیم صهیونیستی پس از رهگیری توسط پدافند نیروی هوافضای سپاه مورد اصابت موشک قرار گرفت و سرنگون </a:t>
            </a:r>
            <a:r>
              <a:rPr lang="ar-SA" sz="3200" dirty="0" smtClean="0">
                <a:cs typeface="B Mitra" panose="00000400000000000000" pitchFamily="2" charset="-78"/>
              </a:rPr>
              <a:t>شد</a:t>
            </a:r>
            <a:r>
              <a:rPr lang="fa-IR" sz="3200" dirty="0" smtClean="0">
                <a:cs typeface="B Mitra" panose="00000400000000000000" pitchFamily="2" charset="-78"/>
              </a:rPr>
              <a:t>.</a:t>
            </a:r>
            <a:endParaRPr lang="en-US" sz="3200" dirty="0">
              <a:cs typeface="B Mitra" panose="00000400000000000000" pitchFamily="2" charset="-78"/>
            </a:endParaRPr>
          </a:p>
        </p:txBody>
      </p:sp>
    </p:spTree>
    <p:extLst>
      <p:ext uri="{BB962C8B-B14F-4D97-AF65-F5344CB8AC3E}">
        <p14:creationId xmlns:p14="http://schemas.microsoft.com/office/powerpoint/2010/main" xmlns="" val="37913378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ew folder\گروه محتوایی\جنایت های امروز آمریکا\13930603000277_PhotoL.jpg"/>
          <p:cNvPicPr/>
          <p:nvPr/>
        </p:nvPicPr>
        <p:blipFill>
          <a:blip r:embed="rId2" cstate="print">
            <a:extLst>
              <a:ext uri="{28A0092B-C50C-407E-A947-70E740481C1C}">
                <a14:useLocalDpi xmlns:a14="http://schemas.microsoft.com/office/drawing/2010/main" xmlns="" val="0"/>
              </a:ext>
            </a:extLst>
          </a:blip>
          <a:srcRect t="9001" b="3956"/>
          <a:stretch>
            <a:fillRect/>
          </a:stretch>
        </p:blipFill>
        <p:spPr bwMode="auto">
          <a:xfrm>
            <a:off x="4267200" y="3733800"/>
            <a:ext cx="4572000" cy="2819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4800600" y="304800"/>
            <a:ext cx="3886200" cy="2185214"/>
          </a:xfrm>
          <a:prstGeom prst="rect">
            <a:avLst/>
          </a:prstGeom>
          <a:noFill/>
        </p:spPr>
        <p:txBody>
          <a:bodyPr wrap="square" rtlCol="0">
            <a:spAutoFit/>
          </a:bodyPr>
          <a:lstStyle/>
          <a:p>
            <a:pPr algn="justLow" rtl="1"/>
            <a:r>
              <a:rPr lang="ar-SA" sz="2800" dirty="0" smtClean="0">
                <a:cs typeface="B Mitra" panose="00000400000000000000" pitchFamily="2" charset="-78"/>
              </a:rPr>
              <a:t>شکار </a:t>
            </a:r>
            <a:r>
              <a:rPr lang="ar-SA" sz="2800" dirty="0">
                <a:cs typeface="B Mitra" panose="00000400000000000000" pitchFamily="2" charset="-78"/>
              </a:rPr>
              <a:t>پهپاد </a:t>
            </a:r>
            <a:r>
              <a:rPr lang="ar-SA" sz="2800" dirty="0" smtClean="0">
                <a:cs typeface="B Mitra" panose="00000400000000000000" pitchFamily="2" charset="-78"/>
              </a:rPr>
              <a:t>دیگری</a:t>
            </a:r>
            <a:r>
              <a:rPr lang="fa-IR" sz="2800" dirty="0" smtClean="0">
                <a:cs typeface="B Mitra" panose="00000400000000000000" pitchFamily="2" charset="-78"/>
              </a:rPr>
              <a:t> توسط نیروی هوایی سپاه</a:t>
            </a:r>
            <a:r>
              <a:rPr lang="ar-SA" sz="2800" dirty="0" smtClean="0">
                <a:cs typeface="B Mitra" panose="00000400000000000000" pitchFamily="2" charset="-78"/>
              </a:rPr>
              <a:t> </a:t>
            </a:r>
            <a:r>
              <a:rPr lang="ar-SA" sz="2800" dirty="0">
                <a:cs typeface="B Mitra" panose="00000400000000000000" pitchFamily="2" charset="-78"/>
              </a:rPr>
              <a:t>به نام</a:t>
            </a:r>
            <a:r>
              <a:rPr lang="en-US" sz="2800" dirty="0">
                <a:cs typeface="B Mitra" panose="00000400000000000000" pitchFamily="2" charset="-78"/>
              </a:rPr>
              <a:t> Shadow </a:t>
            </a:r>
            <a:r>
              <a:rPr lang="ar-SA" sz="2800" dirty="0">
                <a:cs typeface="B Mitra" panose="00000400000000000000" pitchFamily="2" charset="-78"/>
              </a:rPr>
              <a:t>که همان</a:t>
            </a:r>
            <a:r>
              <a:rPr lang="en-US" sz="2800" dirty="0">
                <a:cs typeface="B Mitra" panose="00000400000000000000" pitchFamily="2" charset="-78"/>
              </a:rPr>
              <a:t> RQ-7 </a:t>
            </a:r>
            <a:r>
              <a:rPr lang="ar-SA" sz="2800" dirty="0">
                <a:cs typeface="B Mitra" panose="00000400000000000000" pitchFamily="2" charset="-78"/>
              </a:rPr>
              <a:t>است </a:t>
            </a:r>
            <a:r>
              <a:rPr lang="fa-IR" sz="2800" dirty="0" smtClean="0">
                <a:cs typeface="B Mitra" panose="00000400000000000000" pitchFamily="2" charset="-78"/>
              </a:rPr>
              <a:t>از خانواده پهبادهای آمریکایی </a:t>
            </a:r>
            <a:r>
              <a:rPr lang="en-US" sz="2800" dirty="0" smtClean="0">
                <a:cs typeface="B Mitra" panose="00000400000000000000" pitchFamily="2" charset="-78"/>
              </a:rPr>
              <a:t>RQ</a:t>
            </a:r>
            <a:endParaRPr lang="en-US" sz="2800" dirty="0">
              <a:cs typeface="B Mitra" panose="00000400000000000000" pitchFamily="2" charset="-78"/>
            </a:endParaRPr>
          </a:p>
          <a:p>
            <a:pPr rtl="1"/>
            <a:endParaRPr lang="en-US" sz="2400" dirty="0">
              <a:cs typeface="B Mitra" panose="00000400000000000000" pitchFamily="2" charset="-78"/>
            </a:endParaRPr>
          </a:p>
        </p:txBody>
      </p:sp>
      <p:sp>
        <p:nvSpPr>
          <p:cNvPr id="7" name="TextBox 6"/>
          <p:cNvSpPr txBox="1"/>
          <p:nvPr/>
        </p:nvSpPr>
        <p:spPr>
          <a:xfrm>
            <a:off x="381000" y="5257800"/>
            <a:ext cx="3733800" cy="1754326"/>
          </a:xfrm>
          <a:prstGeom prst="rect">
            <a:avLst/>
          </a:prstGeom>
          <a:noFill/>
        </p:spPr>
        <p:txBody>
          <a:bodyPr wrap="square" rtlCol="0">
            <a:spAutoFit/>
          </a:bodyPr>
          <a:lstStyle/>
          <a:p>
            <a:pPr algn="justLow" rtl="1"/>
            <a:r>
              <a:rPr lang="ar-SA" sz="2800" dirty="0">
                <a:cs typeface="B Mitra" panose="00000400000000000000" pitchFamily="2" charset="-78"/>
              </a:rPr>
              <a:t>شکار دو فروند پهپاد خانواده</a:t>
            </a:r>
            <a:r>
              <a:rPr lang="en-US" sz="2800" dirty="0">
                <a:cs typeface="B Mitra" panose="00000400000000000000" pitchFamily="2" charset="-78"/>
              </a:rPr>
              <a:t> RQ </a:t>
            </a:r>
            <a:r>
              <a:rPr lang="ar-SA" sz="2800" dirty="0" smtClean="0">
                <a:cs typeface="B Mitra" panose="00000400000000000000" pitchFamily="2" charset="-78"/>
              </a:rPr>
              <a:t> </a:t>
            </a:r>
            <a:r>
              <a:rPr lang="ar-SA" sz="2800" dirty="0">
                <a:cs typeface="B Mitra" panose="00000400000000000000" pitchFamily="2" charset="-78"/>
              </a:rPr>
              <a:t>سری 11 توسط پدافند هوایی ارتش جمهوری </a:t>
            </a:r>
            <a:r>
              <a:rPr lang="ar-SA" sz="2800" dirty="0" smtClean="0">
                <a:cs typeface="B Mitra" panose="00000400000000000000" pitchFamily="2" charset="-78"/>
              </a:rPr>
              <a:t>اسلامی</a:t>
            </a:r>
            <a:r>
              <a:rPr lang="fa-IR" sz="2800" dirty="0" smtClean="0">
                <a:cs typeface="B Mitra" panose="00000400000000000000" pitchFamily="2" charset="-78"/>
              </a:rPr>
              <a:t> در سال 90 و 91</a:t>
            </a:r>
            <a:endParaRPr lang="en-US" sz="2800" dirty="0">
              <a:cs typeface="B Mitra" panose="00000400000000000000" pitchFamily="2" charset="-78"/>
            </a:endParaRPr>
          </a:p>
          <a:p>
            <a:pPr algn="r" rtl="1"/>
            <a:endParaRPr lang="en-US" sz="2400" dirty="0">
              <a:cs typeface="B Mitra" panose="00000400000000000000" pitchFamily="2" charset="-78"/>
            </a:endParaRPr>
          </a:p>
        </p:txBody>
      </p:sp>
      <p:pic>
        <p:nvPicPr>
          <p:cNvPr id="3074" name="Picture 2" descr="C:\Users\ertebatat\Downloads\IRAN AIR 655\13930603000276_PhotoL.jpg"/>
          <p:cNvPicPr>
            <a:picLocks noChangeAspect="1" noChangeArrowheads="1"/>
          </p:cNvPicPr>
          <p:nvPr/>
        </p:nvPicPr>
        <p:blipFill>
          <a:blip r:embed="rId3" cstate="print"/>
          <a:srcRect t="6862"/>
          <a:stretch>
            <a:fillRect/>
          </a:stretch>
        </p:blipFill>
        <p:spPr bwMode="auto">
          <a:xfrm>
            <a:off x="303028" y="457200"/>
            <a:ext cx="4345172" cy="2819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2035786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TEBA~1\AppData\Local\Temp\US_Navy_000414-N-7750C-004_USS_Dwight_D._Eisenhower_(CVN_69)_underway.jpg"/>
          <p:cNvPicPr>
            <a:picLocks noChangeAspect="1" noChangeArrowheads="1"/>
          </p:cNvPicPr>
          <p:nvPr/>
        </p:nvPicPr>
        <p:blipFill>
          <a:blip r:embed="rId2" cstate="print">
            <a:duotone>
              <a:schemeClr val="accent3">
                <a:shade val="45000"/>
                <a:satMod val="135000"/>
              </a:schemeClr>
              <a:prstClr val="white"/>
            </a:duotone>
          </a:blip>
          <a:srcRect l="3190" r="10759"/>
          <a:stretch>
            <a:fillRect/>
          </a:stretch>
        </p:blipFill>
        <p:spPr bwMode="auto">
          <a:xfrm>
            <a:off x="0" y="89940"/>
            <a:ext cx="9144000" cy="6768060"/>
          </a:xfrm>
          <a:prstGeom prst="rect">
            <a:avLst/>
          </a:prstGeom>
          <a:noFill/>
        </p:spPr>
      </p:pic>
      <p:sp>
        <p:nvSpPr>
          <p:cNvPr id="3" name="Content Placeholder 2"/>
          <p:cNvSpPr>
            <a:spLocks noGrp="1"/>
          </p:cNvSpPr>
          <p:nvPr>
            <p:ph sz="quarter" idx="1"/>
          </p:nvPr>
        </p:nvSpPr>
        <p:spPr>
          <a:xfrm>
            <a:off x="228600" y="4724400"/>
            <a:ext cx="8686800" cy="1981200"/>
          </a:xfrm>
        </p:spPr>
        <p:txBody>
          <a:bodyPr>
            <a:normAutofit/>
          </a:bodyPr>
          <a:lstStyle/>
          <a:p>
            <a:pPr algn="justLow" rtl="1"/>
            <a:r>
              <a:rPr lang="fa-I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Mitra" pitchFamily="2" charset="-78"/>
              </a:rPr>
              <a:t>حضور مستمر ناوهای جنگی آمریکایی در خلیج فارس و در مرزهای آبی ایران و پرواز مستمر هواپیماهای جنگی </a:t>
            </a:r>
            <a:r>
              <a:rPr lang="fa-IR"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Mitra" pitchFamily="2" charset="-78"/>
              </a:rPr>
              <a:t>آمریکا </a:t>
            </a:r>
            <a:r>
              <a:rPr lang="fa-I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Mitra" pitchFamily="2" charset="-78"/>
              </a:rPr>
              <a:t>مماس با خط مرزی ایران.</a:t>
            </a:r>
            <a:endPar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Mitra" pitchFamily="2" charset="-78"/>
            </a:endParaRPr>
          </a:p>
        </p:txBody>
      </p:sp>
      <p:sp>
        <p:nvSpPr>
          <p:cNvPr id="5" name="Rectangle 4"/>
          <p:cNvSpPr/>
          <p:nvPr/>
        </p:nvSpPr>
        <p:spPr>
          <a:xfrm>
            <a:off x="152400" y="228600"/>
            <a:ext cx="8686800" cy="2308324"/>
          </a:xfrm>
          <a:prstGeom prst="rect">
            <a:avLst/>
          </a:prstGeom>
        </p:spPr>
        <p:txBody>
          <a:bodyPr wrap="square">
            <a:spAutoFit/>
          </a:bodyPr>
          <a:lstStyle/>
          <a:p>
            <a:pPr algn="ctr" rtl="1">
              <a:lnSpc>
                <a:spcPct val="150000"/>
              </a:lnSpc>
            </a:pPr>
            <a:r>
              <a:rPr lang="fa-IR" sz="32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228600">
                    <a:schemeClr val="accent3">
                      <a:satMod val="175000"/>
                      <a:alpha val="40000"/>
                    </a:schemeClr>
                  </a:glow>
                  <a:outerShdw blurRad="55000" dist="50800" dir="5400000" algn="tl">
                    <a:srgbClr val="000000">
                      <a:alpha val="33000"/>
                    </a:srgbClr>
                  </a:outerShdw>
                </a:effectLst>
                <a:cs typeface="B Titr" pitchFamily="2" charset="-78"/>
              </a:rPr>
              <a:t>12- حضور مستمر ناوهای جنگی آمریکایی در خلیج فارس و در مرزهای آبی ایران و پرواز مستمر هواپیماهای جنگی آمریکا مماس با خط مرزی ایران.</a:t>
            </a:r>
            <a:endPar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228600">
                  <a:schemeClr val="accent3">
                    <a:satMod val="175000"/>
                    <a:alpha val="40000"/>
                  </a:schemeClr>
                </a:glow>
                <a:outerShdw blurRad="55000" dist="50800" dir="5400000" algn="tl">
                  <a:srgbClr val="000000">
                    <a:alpha val="33000"/>
                  </a:srgbClr>
                </a:outerShdw>
              </a:effectLst>
            </a:endParaRPr>
          </a:p>
        </p:txBody>
      </p:sp>
    </p:spTree>
    <p:extLst>
      <p:ext uri="{BB962C8B-B14F-4D97-AF65-F5344CB8AC3E}">
        <p14:creationId xmlns:p14="http://schemas.microsoft.com/office/powerpoint/2010/main" xmlns="" val="3764316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70344"/>
            <a:ext cx="8763000" cy="2677656"/>
          </a:xfrm>
          <a:prstGeom prst="rect">
            <a:avLst/>
          </a:prstGeom>
        </p:spPr>
        <p:txBody>
          <a:bodyPr wrap="square">
            <a:spAutoFit/>
          </a:bodyPr>
          <a:lstStyle/>
          <a:p>
            <a:pPr algn="ctr" rtl="1"/>
            <a:r>
              <a:rPr lang="fa-IR" sz="2800" dirty="0" smtClean="0">
                <a:solidFill>
                  <a:srgbClr val="0070C0"/>
                </a:solidFill>
                <a:cs typeface="B Titr" pitchFamily="2" charset="-78"/>
              </a:rPr>
              <a:t>تجهیزات نظامی آمریکا مستقر در خلیج فارس: </a:t>
            </a:r>
          </a:p>
          <a:p>
            <a:pPr algn="justLow" rtl="1"/>
            <a:r>
              <a:rPr lang="fa-IR" sz="2800" dirty="0" smtClean="0">
                <a:cs typeface="B Mitra" pitchFamily="2" charset="-78"/>
              </a:rPr>
              <a:t>تعداد شناورهای آمریکایی مستقر در منطقه خلیج فارس، در حال حاضر به حدود ۴۶ فروند می رسد که مرکب از ۶۱ فروند شناورهای رزمی و ۸۴ فروند شناور پشتیبانی است. </a:t>
            </a:r>
          </a:p>
          <a:p>
            <a:pPr algn="justLow" rtl="1"/>
            <a:r>
              <a:rPr lang="fa-IR" sz="2800" dirty="0" smtClean="0">
                <a:cs typeface="B Mitra" pitchFamily="2" charset="-78"/>
              </a:rPr>
              <a:t>یک فروند ناو هواپیمابر «آیزنهاور»، یک فروند ناو هلیکوپتربر «باکسر»، یک فروند زیردریایی هسته ای «نیوپورت نیوز» حامل موشک های استراتژیک اتمی نیز در منطقه مستقر هستند. </a:t>
            </a:r>
          </a:p>
        </p:txBody>
      </p:sp>
      <p:pic>
        <p:nvPicPr>
          <p:cNvPr id="130050" name="Picture 2" descr="C:\Users\yatroon\Downloads\ششششش\جنایت کار امروز\22521_156.jpg"/>
          <p:cNvPicPr>
            <a:picLocks noChangeAspect="1" noChangeArrowheads="1"/>
          </p:cNvPicPr>
          <p:nvPr/>
        </p:nvPicPr>
        <p:blipFill>
          <a:blip r:embed="rId2" cstate="print"/>
          <a:srcRect/>
          <a:stretch>
            <a:fillRect/>
          </a:stretch>
        </p:blipFill>
        <p:spPr bwMode="auto">
          <a:xfrm>
            <a:off x="152400" y="2971800"/>
            <a:ext cx="4419600" cy="3411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4648200" y="3035593"/>
            <a:ext cx="4328410" cy="3323987"/>
          </a:xfrm>
          <a:prstGeom prst="rect">
            <a:avLst/>
          </a:prstGeom>
        </p:spPr>
        <p:txBody>
          <a:bodyPr wrap="square">
            <a:spAutoFit/>
          </a:bodyPr>
          <a:lstStyle/>
          <a:p>
            <a:pPr algn="justLow" rtl="1"/>
            <a:r>
              <a:rPr lang="fa-IR" sz="2800" dirty="0" smtClean="0">
                <a:cs typeface="B Mitra" pitchFamily="2" charset="-78"/>
              </a:rPr>
              <a:t>تعداد نفرات آمریکایی مستقر دراین شناورها در حال حاضر بیش از ۱۵۷۱۷ نفر است.</a:t>
            </a:r>
          </a:p>
          <a:p>
            <a:pPr algn="justLow" rtl="1"/>
            <a:r>
              <a:rPr lang="fa-IR" sz="2800" dirty="0" smtClean="0">
                <a:cs typeface="B Mitra" pitchFamily="2" charset="-78"/>
              </a:rPr>
              <a:t>تعداد ۶۴ فروند هواپیمای سوپر هورنت و ۱۰۴ فروند هلیکوپتر در ناوهای امریکایی منطقه حضور دارند.</a:t>
            </a:r>
          </a:p>
          <a:p>
            <a:pPr algn="justLow" rtl="1"/>
            <a:r>
              <a:rPr lang="fa-IR" sz="2400" dirty="0" smtClean="0">
                <a:cs typeface="B Mitra" pitchFamily="2" charset="-78"/>
              </a:rPr>
              <a:t>سامانه خبری سازمان بنادر و دریانوردی</a:t>
            </a:r>
          </a:p>
          <a:p>
            <a:pPr algn="justLow" rtl="1"/>
            <a:r>
              <a:rPr lang="fa-IR" sz="2000" dirty="0" smtClean="0">
                <a:cs typeface="B Mitra" pitchFamily="2" charset="-78"/>
              </a:rPr>
              <a:t>(</a:t>
            </a:r>
            <a:r>
              <a:rPr lang="en-US" sz="2000" dirty="0" smtClean="0">
                <a:cs typeface="B Mitra" pitchFamily="2" charset="-78"/>
              </a:rPr>
              <a:t>http://news.pmo.ir/fa/news/10349</a:t>
            </a:r>
            <a:r>
              <a:rPr lang="fa-IR" sz="2000" dirty="0" smtClean="0">
                <a:cs typeface="B Mitra" pitchFamily="2" charset="-78"/>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
            <a:ext cx="8382000" cy="4525963"/>
          </a:xfrm>
        </p:spPr>
        <p:txBody>
          <a:bodyPr>
            <a:normAutofit fontScale="92500" lnSpcReduction="10000"/>
          </a:bodyPr>
          <a:lstStyle/>
          <a:p>
            <a:pPr algn="justLow" rtl="1">
              <a:lnSpc>
                <a:spcPct val="140000"/>
              </a:lnSpc>
            </a:pPr>
            <a:r>
              <a:rPr lang="ar-SA" dirty="0" smtClean="0">
                <a:cs typeface="B Mitra" pitchFamily="2" charset="-78"/>
              </a:rPr>
              <a:t>سناتورهای </a:t>
            </a:r>
            <a:r>
              <a:rPr lang="ar-SA" dirty="0">
                <a:cs typeface="B Mitra" pitchFamily="2" charset="-78"/>
              </a:rPr>
              <a:t>هیات دو </a:t>
            </a:r>
            <a:r>
              <a:rPr lang="ar-SA" dirty="0" smtClean="0">
                <a:cs typeface="B Mitra" pitchFamily="2" charset="-78"/>
              </a:rPr>
              <a:t>حزب </a:t>
            </a:r>
            <a:r>
              <a:rPr lang="ar-SA" dirty="0">
                <a:cs typeface="B Mitra" pitchFamily="2" charset="-78"/>
              </a:rPr>
              <a:t>كنگره آمریکا، در جلسه ای برای خروج منافقین از لیست سازمانهای تروریستی، گفتند: حمایت ما از اشرف، حمایت از نماد مقاومت در برابر ایران بشمار می‌رود و این سازمان صلح‌دوست، دمكراسی خواه، و مخالف خشونت است و متحد آمریکا در جنگ علیه تروریسم است.</a:t>
            </a:r>
            <a:endParaRPr lang="en-US" dirty="0">
              <a:cs typeface="B Mitra" pitchFamily="2" charset="-78"/>
            </a:endParaRPr>
          </a:p>
          <a:p>
            <a:pPr algn="justLow" rtl="1">
              <a:lnSpc>
                <a:spcPct val="140000"/>
              </a:lnSpc>
            </a:pPr>
            <a:r>
              <a:rPr lang="ar-SA" dirty="0" smtClean="0">
                <a:cs typeface="B Mitra" pitchFamily="2" charset="-78"/>
              </a:rPr>
              <a:t>اعضای </a:t>
            </a:r>
            <a:r>
              <a:rPr lang="ar-SA" dirty="0">
                <a:cs typeface="B Mitra" pitchFamily="2" charset="-78"/>
              </a:rPr>
              <a:t>هیات دو </a:t>
            </a:r>
            <a:r>
              <a:rPr lang="ar-SA" dirty="0" smtClean="0">
                <a:cs typeface="B Mitra" pitchFamily="2" charset="-78"/>
              </a:rPr>
              <a:t>حزب</a:t>
            </a:r>
            <a:r>
              <a:rPr lang="fa-IR" dirty="0" smtClean="0">
                <a:cs typeface="B Mitra" pitchFamily="2" charset="-78"/>
              </a:rPr>
              <a:t> </a:t>
            </a:r>
            <a:r>
              <a:rPr lang="ar-SA" dirty="0" smtClean="0">
                <a:cs typeface="B Mitra" pitchFamily="2" charset="-78"/>
              </a:rPr>
              <a:t>كنگره </a:t>
            </a:r>
            <a:r>
              <a:rPr lang="ar-SA" dirty="0">
                <a:cs typeface="B Mitra" pitchFamily="2" charset="-78"/>
              </a:rPr>
              <a:t>و مقامات ارشد دولتی و كارشناسان امنیت ملی آمریکا، با برگزاری نشستی با عنوان: "سیاست ایالات متحده، ایران و اردوگاه اشرف: دیدگاه كنگره" از دولت آمریكا مجددا درخواست كردند تا اردوگاه اشرف را ( كه 3400 عضو منافقین، در آن حضور دارند) تحت حمایت خود قرار داده و این سازمان را از لیست سازمان‌های تروریستی خارجی حذف نماید</a:t>
            </a:r>
            <a:r>
              <a:rPr lang="ar-SA" dirty="0" smtClean="0">
                <a:cs typeface="B Mitra" pitchFamily="2" charset="-78"/>
              </a:rPr>
              <a:t>.</a:t>
            </a:r>
            <a:endParaRPr lang="en-US" dirty="0">
              <a:cs typeface="B Mitra" pitchFamily="2" charset="-78"/>
            </a:endParaRPr>
          </a:p>
        </p:txBody>
      </p:sp>
      <p:pic>
        <p:nvPicPr>
          <p:cNvPr id="4" name="Picture 3" descr="http://www.mashreghnews.ir/files/fa/news/1390/5/11/82776_807.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4191000"/>
            <a:ext cx="6629400" cy="2438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9070254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yatroon\Downloads\ششششش\151930_187.jpg"/>
          <p:cNvPicPr>
            <a:picLocks noChangeAspect="1" noChangeArrowheads="1"/>
          </p:cNvPicPr>
          <p:nvPr/>
        </p:nvPicPr>
        <p:blipFill>
          <a:blip r:embed="rId2" cstate="print"/>
          <a:srcRect/>
          <a:stretch>
            <a:fillRect/>
          </a:stretch>
        </p:blipFill>
        <p:spPr bwMode="auto">
          <a:xfrm>
            <a:off x="139831" y="135296"/>
            <a:ext cx="8915400" cy="6564084"/>
          </a:xfrm>
          <a:prstGeom prst="roundRect">
            <a:avLst>
              <a:gd name="adj" fmla="val 6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280013" y="228600"/>
            <a:ext cx="8428911" cy="769441"/>
          </a:xfrm>
          <a:prstGeom prst="rect">
            <a:avLst/>
          </a:prstGeom>
        </p:spPr>
        <p:txBody>
          <a:bodyPr wrap="none">
            <a:spAutoFit/>
          </a:bodyPr>
          <a:lstStyle/>
          <a:p>
            <a:pPr algn="r" rtl="1"/>
            <a:r>
              <a:rPr lang="fa-IR" sz="4400" b="1" dirty="0" smtClean="0">
                <a:solidFill>
                  <a:srgbClr val="FFFF00"/>
                </a:solidFill>
                <a:effectLst>
                  <a:outerShdw blurRad="38100" dist="38100" dir="2700000" algn="tl">
                    <a:srgbClr val="000000">
                      <a:alpha val="43137"/>
                    </a:srgbClr>
                  </a:outerShdw>
                </a:effectLst>
                <a:cs typeface="B Mitra" pitchFamily="2" charset="-78"/>
              </a:rPr>
              <a:t>ناو هواپیمابر آیزنهاور آمریکا در خلیج فارس </a:t>
            </a:r>
            <a:endParaRPr lang="en-US" sz="4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style>
          <a:lnRef idx="0">
            <a:scrgbClr r="0" g="0" b="0"/>
          </a:lnRef>
          <a:fillRef idx="1001">
            <a:schemeClr val="lt2"/>
          </a:fillRef>
          <a:effectRef idx="0">
            <a:scrgbClr r="0" g="0" b="0"/>
          </a:effectRef>
          <a:fontRef idx="major"/>
        </p:style>
        <p:txBody>
          <a:bodyPr>
            <a:normAutofit fontScale="90000"/>
          </a:bodyPr>
          <a:lstStyle/>
          <a:p>
            <a:pPr algn="ctr" rtl="1">
              <a:lnSpc>
                <a:spcPct val="150000"/>
              </a:lnSpc>
            </a:pPr>
            <a:r>
              <a:rPr lang="fa-IR"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13- استمرار تحریم های مختلف حتی پس از مذاکرات و توافق اولیه</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p:txBody>
      </p:sp>
      <p:sp>
        <p:nvSpPr>
          <p:cNvPr id="3" name="Content Placeholder 2"/>
          <p:cNvSpPr>
            <a:spLocks noGrp="1"/>
          </p:cNvSpPr>
          <p:nvPr>
            <p:ph sz="quarter" idx="1"/>
          </p:nvPr>
        </p:nvSpPr>
        <p:spPr>
          <a:xfrm>
            <a:off x="304800" y="1905000"/>
            <a:ext cx="8458200" cy="1752600"/>
          </a:xfrm>
        </p:spPr>
        <p:txBody>
          <a:bodyPr>
            <a:normAutofit/>
          </a:bodyPr>
          <a:lstStyle/>
          <a:p>
            <a:pPr lvl="0" algn="justLow" rtl="1"/>
            <a:r>
              <a:rPr lang="fa-IR" sz="3200" dirty="0">
                <a:cs typeface="B Mitra" pitchFamily="2" charset="-78"/>
              </a:rPr>
              <a:t>تحریم های مختلف به بهانه های مختلف توسط آمریکا علیه ایران اعمال شده و دهها مورد از این تحریمهای ظالمانه </a:t>
            </a:r>
            <a:r>
              <a:rPr lang="fa-IR" sz="3200" dirty="0" smtClean="0">
                <a:cs typeface="B Mitra" pitchFamily="2" charset="-78"/>
              </a:rPr>
              <a:t>هم از سوی دولت آمریکا در انتظار تصویب است.</a:t>
            </a:r>
            <a:endParaRPr lang="en-US" sz="3200" dirty="0">
              <a:cs typeface="B Mitra" pitchFamily="2" charset="-78"/>
            </a:endParaRPr>
          </a:p>
          <a:p>
            <a:pPr algn="justLow" rtl="1"/>
            <a:endParaRPr lang="en-US" sz="2800" dirty="0">
              <a:cs typeface="B Mitra"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76500" y="3655695"/>
            <a:ext cx="4191000" cy="27451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29784147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47800" y="928670"/>
            <a:ext cx="6000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501378" y="-24"/>
            <a:ext cx="5947214" cy="8679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2563" algn="ctr">
              <a:lnSpc>
                <a:spcPct val="140000"/>
              </a:lnSpc>
            </a:pPr>
            <a:r>
              <a:rPr lang="fa-IR" sz="3600" b="1" spc="50" dirty="0">
                <a:ln w="11430"/>
                <a:solidFill>
                  <a:srgbClr val="C00000"/>
                </a:solidFill>
                <a:effectLst>
                  <a:outerShdw blurRad="76200" dist="50800" dir="5400000" algn="tl" rotWithShape="0">
                    <a:srgbClr val="000000">
                      <a:alpha val="65000"/>
                    </a:srgbClr>
                  </a:outerShdw>
                </a:effectLst>
                <a:cs typeface="B Titr" pitchFamily="2" charset="-78"/>
              </a:rPr>
              <a:t>تحریم های اقتصادی بعد از انقلاب</a:t>
            </a:r>
          </a:p>
        </p:txBody>
      </p:sp>
      <p:pic>
        <p:nvPicPr>
          <p:cNvPr id="6" name="Picture 5"/>
          <p:cNvPicPr>
            <a:picLocks noChangeAspect="1"/>
          </p:cNvPicPr>
          <p:nvPr/>
        </p:nvPicPr>
        <p:blipFill>
          <a:blip r:embed="rId2" cstate="print">
            <a:lum bright="70000" contrast="-70000"/>
            <a:extLst>
              <a:ext uri="{28A0092B-C50C-407E-A947-70E740481C1C}">
                <a14:useLocalDpi xmlns:a14="http://schemas.microsoft.com/office/drawing/2010/main" xmlns="" val="0"/>
              </a:ext>
            </a:extLst>
          </a:blip>
          <a:stretch>
            <a:fillRect/>
          </a:stretch>
        </p:blipFill>
        <p:spPr>
          <a:xfrm>
            <a:off x="2057399" y="1092984"/>
            <a:ext cx="5155415" cy="5155415"/>
          </a:xfrm>
          <a:prstGeom prst="rect">
            <a:avLst/>
          </a:prstGeom>
        </p:spPr>
      </p:pic>
      <p:sp>
        <p:nvSpPr>
          <p:cNvPr id="8" name="Content Placeholder 2"/>
          <p:cNvSpPr>
            <a:spLocks noGrp="1"/>
          </p:cNvSpPr>
          <p:nvPr>
            <p:ph sz="quarter" idx="1"/>
          </p:nvPr>
        </p:nvSpPr>
        <p:spPr>
          <a:xfrm>
            <a:off x="533400" y="1071546"/>
            <a:ext cx="8229600" cy="5786454"/>
          </a:xfrm>
        </p:spPr>
        <p:txBody>
          <a:bodyPr>
            <a:normAutofit fontScale="77500" lnSpcReduction="20000"/>
          </a:bodyPr>
          <a:lstStyle/>
          <a:p>
            <a:pPr lvl="0" algn="justLow" rtl="1">
              <a:lnSpc>
                <a:spcPct val="140000"/>
              </a:lnSpc>
            </a:pPr>
            <a:r>
              <a:rPr lang="fa-IR" sz="3500" dirty="0">
                <a:cs typeface="B Mitra" pitchFamily="2" charset="-78"/>
              </a:rPr>
              <a:t>در سال ۱۹۸۷ به‌دنبال اتهام «حمایت از تروریسم» آمریکا علیه ایران، رونالد ریگان  تحریمات کامل تری علیه ایران وضع نمود.</a:t>
            </a:r>
            <a:endParaRPr lang="en-US" sz="3500" dirty="0">
              <a:cs typeface="B Mitra" pitchFamily="2" charset="-78"/>
            </a:endParaRPr>
          </a:p>
          <a:p>
            <a:pPr lvl="0" algn="justLow" rtl="1">
              <a:lnSpc>
                <a:spcPct val="140000"/>
              </a:lnSpc>
            </a:pPr>
            <a:r>
              <a:rPr lang="fa-IR" sz="3500" dirty="0">
                <a:cs typeface="B Mitra" pitchFamily="2" charset="-78"/>
              </a:rPr>
              <a:t>در سال ۱۹۹۵ میلادی، واشنگتن نخست بدستور بیل کلینتون  تحریمات کامل اقتصادی علیه ایران وضع نمود، و سپس کنگره مجلس آمریکا با گذرانیدن قانون ایلسا (</a:t>
            </a:r>
            <a:r>
              <a:rPr lang="en-US" sz="3000" dirty="0">
                <a:cs typeface="B Mitra" pitchFamily="2" charset="-78"/>
              </a:rPr>
              <a:t>Iran and Libya Sanctions Act of 1996</a:t>
            </a:r>
            <a:r>
              <a:rPr lang="fa-IR" sz="3000" dirty="0">
                <a:cs typeface="B Mitra" pitchFamily="2" charset="-78"/>
              </a:rPr>
              <a:t>) </a:t>
            </a:r>
            <a:r>
              <a:rPr lang="fa-IR" sz="3500" dirty="0">
                <a:cs typeface="B Mitra" pitchFamily="2" charset="-78"/>
              </a:rPr>
              <a:t>هر شرکتی را که با ایران به میزان بیش از ۲۰ میلیون دلار تجارت داشت را نیز تهدید به اعمال تحریم کرد.</a:t>
            </a:r>
          </a:p>
          <a:p>
            <a:pPr lvl="0" algn="justLow" rtl="1">
              <a:lnSpc>
                <a:spcPct val="140000"/>
              </a:lnSpc>
            </a:pPr>
            <a:r>
              <a:rPr lang="fa-IR" sz="3500" dirty="0">
                <a:cs typeface="B Mitra" pitchFamily="2" charset="-78"/>
              </a:rPr>
              <a:t>در سال 1996 میلادی آمریکا قانون داماتو را علیه ایران مصوب کرد. تحریم داماتو علیه ایران اعمال می شود و طبق آن شرکت هایی که بیش از 40 میلیون دلار در ایران سرمایه گذاری کنند تحریم می شوند. </a:t>
            </a:r>
            <a:endParaRPr lang="en-US" sz="3500" dirty="0">
              <a:cs typeface="B Mitra" pitchFamily="2" charset="-78"/>
            </a:endParaRPr>
          </a:p>
          <a:p>
            <a:pPr lvl="0" algn="justLow" rtl="1">
              <a:lnSpc>
                <a:spcPct val="140000"/>
              </a:lnSpc>
            </a:pPr>
            <a:r>
              <a:rPr lang="fa-IR" sz="3500" dirty="0">
                <a:cs typeface="B Mitra" pitchFamily="2" charset="-78"/>
              </a:rPr>
              <a:t>در سال ۲۰۰۶ یک دادگاه فدرال آمریکا دستور مصادره یکی از بزرگ‌ترین کلکسیونهای باستانشناختی تخت جمشید متعلق به ایران را صادر نمود.</a:t>
            </a:r>
            <a:endParaRPr lang="fa-IR" sz="3600" b="1" dirty="0">
              <a:cs typeface="B Mitra" pitchFamily="2" charset="-78"/>
            </a:endParaRPr>
          </a:p>
        </p:txBody>
      </p:sp>
    </p:spTree>
    <p:extLst>
      <p:ext uri="{BB962C8B-B14F-4D97-AF65-F5344CB8AC3E}">
        <p14:creationId xmlns:p14="http://schemas.microsoft.com/office/powerpoint/2010/main" xmlns="" val="17177944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28A0092B-C50C-407E-A947-70E740481C1C}">
                <a14:useLocalDpi xmlns:a14="http://schemas.microsoft.com/office/drawing/2010/main" xmlns="" val="0"/>
              </a:ext>
            </a:extLst>
          </a:blip>
          <a:stretch>
            <a:fillRect/>
          </a:stretch>
        </p:blipFill>
        <p:spPr>
          <a:xfrm>
            <a:off x="2362200" y="1219200"/>
            <a:ext cx="4952999" cy="4952999"/>
          </a:xfrm>
          <a:prstGeom prst="rect">
            <a:avLst/>
          </a:prstGeom>
        </p:spPr>
      </p:pic>
      <p:sp>
        <p:nvSpPr>
          <p:cNvPr id="7" name="Content Placeholder 2"/>
          <p:cNvSpPr>
            <a:spLocks noGrp="1"/>
          </p:cNvSpPr>
          <p:nvPr>
            <p:ph sz="quarter" idx="1"/>
          </p:nvPr>
        </p:nvSpPr>
        <p:spPr>
          <a:xfrm>
            <a:off x="0" y="71398"/>
            <a:ext cx="9144000" cy="5643602"/>
          </a:xfrm>
        </p:spPr>
        <p:txBody>
          <a:bodyPr>
            <a:noAutofit/>
          </a:bodyPr>
          <a:lstStyle/>
          <a:p>
            <a:pPr lvl="0" algn="justLow" rtl="1"/>
            <a:r>
              <a:rPr lang="fa-IR" sz="1800" dirty="0">
                <a:cs typeface="B Mitra" pitchFamily="2" charset="-78"/>
              </a:rPr>
              <a:t>پس از اعلام «اتهام» آمریکا مبنی بر اینکه بانک ملت، بانک ملی ، و بانک صادرات  ایران حامی مالی نهادهای تروریستی هستند، بانک جهانی  از دادن خدمات به این بانک‌های ایرانی خودداری کرد.</a:t>
            </a:r>
            <a:endParaRPr lang="en-US" sz="1800" dirty="0">
              <a:cs typeface="B Mitra" pitchFamily="2" charset="-78"/>
            </a:endParaRPr>
          </a:p>
          <a:p>
            <a:pPr algn="justLow" rtl="1"/>
            <a:r>
              <a:rPr lang="fa-IR" sz="1800" b="1" dirty="0">
                <a:cs typeface="B Mitra" pitchFamily="2" charset="-78"/>
              </a:rPr>
              <a:t>اسامی نهادهایی که در ۲۵ اکتبر ۲۰۰۷  ازطرف وزارت خزانه داری آمریکا مورد تحریم قرار گرفتند به شرح زیر است:</a:t>
            </a:r>
            <a:endParaRPr lang="en-US" sz="1800" b="1" dirty="0">
              <a:cs typeface="B Mitra" pitchFamily="2" charset="-78"/>
            </a:endParaRPr>
          </a:p>
          <a:p>
            <a:pPr algn="justLow" rtl="1"/>
            <a:r>
              <a:rPr lang="fa-IR" sz="1800" dirty="0">
                <a:cs typeface="B Mitra" pitchFamily="2" charset="-78"/>
              </a:rPr>
              <a:t>بانک صادرات ایران  (همه شعب خارج از کشور این بانک به همراه شعبه مرکزی آن)</a:t>
            </a:r>
            <a:endParaRPr lang="en-US" sz="1800" dirty="0">
              <a:cs typeface="B Mitra" pitchFamily="2" charset="-78"/>
            </a:endParaRPr>
          </a:p>
          <a:p>
            <a:pPr algn="justLow" rtl="1"/>
            <a:r>
              <a:rPr lang="fa-IR" sz="1800" dirty="0">
                <a:cs typeface="B Mitra" pitchFamily="2" charset="-78"/>
              </a:rPr>
              <a:t>سپاه پاسداران انقلاب اسلامی </a:t>
            </a:r>
            <a:endParaRPr lang="en-US" sz="1800" dirty="0">
              <a:cs typeface="B Mitra" pitchFamily="2" charset="-78"/>
            </a:endParaRPr>
          </a:p>
          <a:p>
            <a:pPr algn="justLow" rtl="1"/>
            <a:r>
              <a:rPr lang="fa-IR" sz="1800" dirty="0">
                <a:cs typeface="B Mitra" pitchFamily="2" charset="-78"/>
              </a:rPr>
              <a:t>وزارت دفاع و پشتیبانی نیروهای مسلح ایران </a:t>
            </a:r>
            <a:endParaRPr lang="en-US" sz="1800" dirty="0">
              <a:cs typeface="B Mitra" pitchFamily="2" charset="-78"/>
            </a:endParaRPr>
          </a:p>
          <a:p>
            <a:pPr algn="justLow" rtl="1"/>
            <a:r>
              <a:rPr lang="fa-IR" sz="1800" dirty="0">
                <a:cs typeface="B Mitra" pitchFamily="2" charset="-78"/>
              </a:rPr>
              <a:t>بانک ملی  (همه شعب خارج از کشور این بانک به همراه شعبه مرکزی آن)</a:t>
            </a:r>
          </a:p>
          <a:p>
            <a:pPr algn="justLow" rtl="1"/>
            <a:r>
              <a:rPr lang="fa-IR" sz="1800" dirty="0">
                <a:cs typeface="B Mitra" pitchFamily="2" charset="-78"/>
              </a:rPr>
              <a:t>بانک ملت  (همه شعب خارج از کشور این بانک به همراه شعبه مرکزی آن)</a:t>
            </a:r>
            <a:endParaRPr lang="en-US" sz="1800" dirty="0">
              <a:cs typeface="B Mitra" pitchFamily="2" charset="-78"/>
            </a:endParaRPr>
          </a:p>
          <a:p>
            <a:pPr lvl="0" algn="justLow" rtl="1"/>
            <a:r>
              <a:rPr lang="fa-IR" sz="1800" dirty="0">
                <a:cs typeface="B Mitra" pitchFamily="2" charset="-78"/>
              </a:rPr>
              <a:t>بانک کارگشایی </a:t>
            </a:r>
          </a:p>
          <a:p>
            <a:pPr lvl="0" algn="justLow" rtl="1"/>
            <a:r>
              <a:rPr lang="fa-IR" sz="1800" dirty="0">
                <a:cs typeface="B Mitra" pitchFamily="2" charset="-78"/>
              </a:rPr>
              <a:t>بانک آریان (پروژه معاملاتی مشترک میان بانک‌های صادرات و ملی – کابل – افغانستان)</a:t>
            </a:r>
            <a:endParaRPr lang="en-US" sz="1800" dirty="0">
              <a:cs typeface="B Mitra" pitchFamily="2" charset="-78"/>
            </a:endParaRPr>
          </a:p>
          <a:p>
            <a:pPr lvl="0" algn="justLow" rtl="1"/>
            <a:r>
              <a:rPr lang="en-US" sz="1800" dirty="0">
                <a:cs typeface="B Mitra" pitchFamily="2" charset="-78"/>
              </a:rPr>
              <a:t>MELLAT BANK SB CJSC</a:t>
            </a:r>
            <a:r>
              <a:rPr lang="fa-IR" sz="1800" dirty="0">
                <a:cs typeface="B Mitra" pitchFamily="2" charset="-78"/>
              </a:rPr>
              <a:t> (ایروان – ارمنستان)</a:t>
            </a:r>
            <a:endParaRPr lang="en-US" sz="1800" dirty="0">
              <a:cs typeface="B Mitra" pitchFamily="2" charset="-78"/>
            </a:endParaRPr>
          </a:p>
          <a:p>
            <a:pPr lvl="0" algn="justLow" rtl="1"/>
            <a:r>
              <a:rPr lang="fa-IR" sz="1800" dirty="0">
                <a:cs typeface="B Mitra" pitchFamily="2" charset="-78"/>
              </a:rPr>
              <a:t>بانک بین‌المللی پرشیا – مسئولیت محدود (بریتانیا)</a:t>
            </a:r>
            <a:endParaRPr lang="en-US" sz="1800" dirty="0">
              <a:cs typeface="B Mitra" pitchFamily="2" charset="-78"/>
            </a:endParaRPr>
          </a:p>
          <a:p>
            <a:pPr algn="justLow" rtl="1"/>
            <a:r>
              <a:rPr lang="fa-IR" sz="1800" dirty="0">
                <a:cs typeface="B Mitra" pitchFamily="2" charset="-78"/>
              </a:rPr>
              <a:t>همه نهادهای وابسته به سپاه پاسداران انقلاب اسلامی:</a:t>
            </a:r>
            <a:endParaRPr lang="en-US" sz="1800" dirty="0">
              <a:cs typeface="B Mitra" pitchFamily="2" charset="-78"/>
            </a:endParaRPr>
          </a:p>
          <a:p>
            <a:pPr lvl="0" algn="justLow" rtl="1"/>
            <a:r>
              <a:rPr lang="fa-IR" sz="1800" dirty="0">
                <a:cs typeface="B Mitra" pitchFamily="2" charset="-78"/>
              </a:rPr>
              <a:t>شرکت «نفت شرق – کیش» (تهران و دبی)</a:t>
            </a:r>
            <a:endParaRPr lang="en-US" sz="1800" dirty="0">
              <a:cs typeface="B Mitra" pitchFamily="2" charset="-78"/>
            </a:endParaRPr>
          </a:p>
          <a:p>
            <a:pPr lvl="0" algn="justLow" rtl="1"/>
            <a:r>
              <a:rPr lang="fa-IR" sz="1800" dirty="0">
                <a:cs typeface="B Mitra" pitchFamily="2" charset="-78"/>
              </a:rPr>
              <a:t>شرکت عمران ساحل (تهران)</a:t>
            </a:r>
            <a:endParaRPr lang="en-US" sz="1800" dirty="0">
              <a:cs typeface="B Mitra" pitchFamily="2" charset="-78"/>
            </a:endParaRPr>
          </a:p>
          <a:p>
            <a:pPr lvl="0" algn="justLow" rtl="1"/>
            <a:r>
              <a:rPr lang="fa-IR" sz="1800" dirty="0">
                <a:cs typeface="B Mitra" pitchFamily="2" charset="-78"/>
              </a:rPr>
              <a:t>شرکت مهندسین مشاور ساحل (تهران)</a:t>
            </a:r>
            <a:endParaRPr lang="en-US" sz="1800" dirty="0">
              <a:cs typeface="B Mitra" pitchFamily="2" charset="-78"/>
            </a:endParaRPr>
          </a:p>
          <a:p>
            <a:pPr algn="justLow" rtl="1"/>
            <a:r>
              <a:rPr lang="fa-IR" sz="1800" dirty="0">
                <a:cs typeface="B Mitra" pitchFamily="2" charset="-78"/>
              </a:rPr>
              <a:t>موسسه حرا (تهران)</a:t>
            </a:r>
            <a:r>
              <a:rPr lang="ar-SA" sz="1800" dirty="0">
                <a:cs typeface="B Mitra" pitchFamily="2" charset="-78"/>
              </a:rPr>
              <a:t> </a:t>
            </a:r>
            <a:endParaRPr lang="fa-IR" sz="1800" dirty="0">
              <a:cs typeface="B Mitra" pitchFamily="2" charset="-78"/>
            </a:endParaRPr>
          </a:p>
          <a:p>
            <a:pPr algn="justLow" rtl="1"/>
            <a:r>
              <a:rPr lang="ar-SA" sz="1600" dirty="0">
                <a:cs typeface="B Mitra" pitchFamily="2" charset="-78"/>
              </a:rPr>
              <a:t>با اعلام شرکت سوئيفت مبني بر قطع همکاري با طرف‌ها و بانک‌هاي ايراني در ماه مارس </a:t>
            </a:r>
            <a:r>
              <a:rPr lang="fa-IR" sz="1600" dirty="0">
                <a:cs typeface="B Mitra" pitchFamily="2" charset="-78"/>
              </a:rPr>
              <a:t>۲۰۱۲</a:t>
            </a:r>
            <a:r>
              <a:rPr lang="ar-SA" sz="1600" dirty="0">
                <a:cs typeface="B Mitra" pitchFamily="2" charset="-78"/>
              </a:rPr>
              <a:t>، نقل و انتقالات پولي بانک‌هاي ايراني با خارج از کشور از راه‌هاي رسمي ناممکن شد. اين درحالي بود که نزديک به </a:t>
            </a:r>
            <a:r>
              <a:rPr lang="fa-IR" sz="1600" dirty="0">
                <a:cs typeface="B Mitra" pitchFamily="2" charset="-78"/>
              </a:rPr>
              <a:t>۸۹</a:t>
            </a:r>
            <a:r>
              <a:rPr lang="ar-SA" sz="1600" dirty="0">
                <a:cs typeface="B Mitra" pitchFamily="2" charset="-78"/>
              </a:rPr>
              <a:t> درصد از تجارت خارجي ايران از راه اين شبکه بانکي انجام مي‌شد</a:t>
            </a:r>
            <a:r>
              <a:rPr lang="en-US" sz="1600" dirty="0">
                <a:cs typeface="B Mitra" pitchFamily="2" charset="-78"/>
              </a:rPr>
              <a:t>.</a:t>
            </a:r>
            <a:endParaRPr lang="fa-IR" sz="1600" dirty="0">
              <a:cs typeface="B Mitra" pitchFamily="2" charset="-78"/>
            </a:endParaRPr>
          </a:p>
          <a:p>
            <a:pPr lvl="0" algn="justLow" rtl="1"/>
            <a:endParaRPr lang="en-US" sz="1800" dirty="0">
              <a:cs typeface="B Mitra" pitchFamily="2" charset="-78"/>
            </a:endParaRPr>
          </a:p>
        </p:txBody>
      </p:sp>
      <p:sp>
        <p:nvSpPr>
          <p:cNvPr id="8" name="Rectangle 7"/>
          <p:cNvSpPr/>
          <p:nvPr/>
        </p:nvSpPr>
        <p:spPr>
          <a:xfrm rot="19850144">
            <a:off x="-1460873" y="2754632"/>
            <a:ext cx="6817704" cy="7817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2563" algn="ctr">
              <a:lnSpc>
                <a:spcPct val="140000"/>
              </a:lnSpc>
            </a:pPr>
            <a:r>
              <a:rPr lang="fa-IR" sz="3200" b="1" spc="50" dirty="0">
                <a:ln w="11430"/>
                <a:solidFill>
                  <a:srgbClr val="C00000"/>
                </a:solidFill>
                <a:effectLst>
                  <a:outerShdw blurRad="76200" dist="50800" dir="5400000" algn="tl" rotWithShape="0">
                    <a:srgbClr val="000000">
                      <a:alpha val="65000"/>
                    </a:srgbClr>
                  </a:outerShdw>
                </a:effectLst>
                <a:cs typeface="B Titr" pitchFamily="2" charset="-78"/>
              </a:rPr>
              <a:t>تحریم های </a:t>
            </a:r>
            <a:r>
              <a:rPr lang="fa-IR" sz="3200" b="1" spc="50" dirty="0" smtClean="0">
                <a:ln w="11430"/>
                <a:solidFill>
                  <a:srgbClr val="C00000"/>
                </a:solidFill>
                <a:effectLst>
                  <a:outerShdw blurRad="76200" dist="50800" dir="5400000" algn="tl" rotWithShape="0">
                    <a:srgbClr val="000000">
                      <a:alpha val="65000"/>
                    </a:srgbClr>
                  </a:outerShdw>
                </a:effectLst>
                <a:cs typeface="B Titr" pitchFamily="2" charset="-78"/>
              </a:rPr>
              <a:t>اقتصادی</a:t>
            </a:r>
            <a:endParaRPr lang="fa-IR" sz="3200" b="1" spc="50" dirty="0">
              <a:ln w="11430"/>
              <a:solidFill>
                <a:srgbClr val="C00000"/>
              </a:solidFill>
              <a:effectLst>
                <a:outerShdw blurRad="76200" dist="50800" dir="5400000" algn="tl" rotWithShape="0">
                  <a:srgbClr val="000000">
                    <a:alpha val="65000"/>
                  </a:srgbClr>
                </a:outerShdw>
              </a:effectLst>
              <a:cs typeface="B Titr" pitchFamily="2" charset="-78"/>
            </a:endParaRPr>
          </a:p>
        </p:txBody>
      </p:sp>
    </p:spTree>
    <p:extLst>
      <p:ext uri="{BB962C8B-B14F-4D97-AF65-F5344CB8AC3E}">
        <p14:creationId xmlns:p14="http://schemas.microsoft.com/office/powerpoint/2010/main" xmlns="" val="12455471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85918" y="218356"/>
            <a:ext cx="6054371" cy="8679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2563" algn="ctr">
              <a:lnSpc>
                <a:spcPct val="140000"/>
              </a:lnSpc>
            </a:pPr>
            <a:r>
              <a:rPr lang="fa-IR" sz="3600" b="1" spc="50" dirty="0">
                <a:ln w="11430"/>
                <a:solidFill>
                  <a:srgbClr val="C00000"/>
                </a:solidFill>
                <a:effectLst>
                  <a:outerShdw blurRad="76200" dist="50800" dir="5400000" algn="tl" rotWithShape="0">
                    <a:srgbClr val="000000">
                      <a:alpha val="65000"/>
                    </a:srgbClr>
                  </a:outerShdw>
                </a:effectLst>
                <a:cs typeface="B Titr" pitchFamily="2" charset="-78"/>
              </a:rPr>
              <a:t>تحریم های اقتصادی بعد از انقلاب</a:t>
            </a:r>
          </a:p>
        </p:txBody>
      </p:sp>
      <p:cxnSp>
        <p:nvCxnSpPr>
          <p:cNvPr id="5" name="Straight Connector 4"/>
          <p:cNvCxnSpPr/>
          <p:nvPr/>
        </p:nvCxnSpPr>
        <p:spPr>
          <a:xfrm>
            <a:off x="1839497" y="1196752"/>
            <a:ext cx="6000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xmlns="" val="0"/>
              </a:ext>
            </a:extLst>
          </a:blip>
          <a:stretch>
            <a:fillRect/>
          </a:stretch>
        </p:blipFill>
        <p:spPr>
          <a:xfrm>
            <a:off x="2133600" y="1529678"/>
            <a:ext cx="4876799" cy="4876799"/>
          </a:xfrm>
          <a:prstGeom prst="rect">
            <a:avLst/>
          </a:prstGeom>
        </p:spPr>
      </p:pic>
      <p:sp>
        <p:nvSpPr>
          <p:cNvPr id="8" name="Content Placeholder 2"/>
          <p:cNvSpPr txBox="1">
            <a:spLocks/>
          </p:cNvSpPr>
          <p:nvPr/>
        </p:nvSpPr>
        <p:spPr>
          <a:xfrm>
            <a:off x="533400" y="1776378"/>
            <a:ext cx="8229600" cy="4929222"/>
          </a:xfrm>
          <a:prstGeom prst="rect">
            <a:avLst/>
          </a:prstGeom>
        </p:spPr>
        <p:txBody>
          <a:bodyPr vert="horz" anchor="t">
            <a:noAutofit/>
          </a:bodyPr>
          <a:lstStyle/>
          <a:p>
            <a:pPr marL="87313" algn="justLow" defTabSz="914400" rtl="1">
              <a:spcBef>
                <a:spcPct val="20000"/>
              </a:spcBef>
              <a:buClr>
                <a:schemeClr val="accent1"/>
              </a:buClr>
              <a:buSzPct val="85000"/>
              <a:defRPr/>
            </a:pPr>
            <a:r>
              <a:rPr lang="fa-IR" sz="2800" b="1" cap="all" dirty="0">
                <a:cs typeface="B Titr" pitchFamily="2" charset="-78"/>
              </a:rPr>
              <a:t>تحریم مواد </a:t>
            </a:r>
            <a:r>
              <a:rPr lang="fa-IR" sz="2800" b="1" cap="all" dirty="0" smtClean="0">
                <a:cs typeface="B Titr" pitchFamily="2" charset="-78"/>
              </a:rPr>
              <a:t>اولیه</a:t>
            </a:r>
          </a:p>
          <a:p>
            <a:pPr marL="87313" algn="justLow" defTabSz="914400" rtl="1">
              <a:spcBef>
                <a:spcPct val="20000"/>
              </a:spcBef>
              <a:buClr>
                <a:schemeClr val="accent1"/>
              </a:buClr>
              <a:buSzPct val="85000"/>
              <a:defRPr/>
            </a:pPr>
            <a:endParaRPr lang="fa-IR" sz="2800" b="1" cap="all" dirty="0">
              <a:cs typeface="B Titr" pitchFamily="2" charset="-78"/>
            </a:endParaRPr>
          </a:p>
          <a:p>
            <a:pPr marL="269875" indent="-269875" algn="justLow" rtl="1">
              <a:buClr>
                <a:srgbClr val="FF0000"/>
              </a:buClr>
              <a:buSzPct val="116000"/>
              <a:buFont typeface="Arial" pitchFamily="34" charset="0"/>
              <a:buChar char="•"/>
            </a:pPr>
            <a:r>
              <a:rPr lang="fa-IR" sz="2800" dirty="0">
                <a:cs typeface="B Mitra" pitchFamily="2" charset="-78"/>
              </a:rPr>
              <a:t>بسیار واضح است که برای هیچ کشوری تولید کلیه مواد اولیه مورد نیاز کار علمی، پژوهشی و صنعتی مقرون به صرفه نیست. </a:t>
            </a:r>
          </a:p>
          <a:p>
            <a:pPr marL="269875" indent="-269875" algn="justLow" rtl="1">
              <a:buClr>
                <a:srgbClr val="FF0000"/>
              </a:buClr>
              <a:buSzPct val="116000"/>
              <a:buFont typeface="Arial" pitchFamily="34" charset="0"/>
              <a:buChar char="•"/>
            </a:pPr>
            <a:r>
              <a:rPr lang="fa-IR" sz="2800" dirty="0">
                <a:cs typeface="B Mitra" pitchFamily="2" charset="-78"/>
              </a:rPr>
              <a:t>کشورهای مستکبر با هدایت آمریکا در سال 2003 تحریم کامل مواد اولیه حساس صنعتی و آزمایشگاهی را علیه ایران اعمال کردند. که تا کنون ادامه دارد. </a:t>
            </a:r>
          </a:p>
          <a:p>
            <a:pPr marL="269875" indent="-269875" algn="justLow" rtl="1">
              <a:buClr>
                <a:srgbClr val="FF0000"/>
              </a:buClr>
              <a:buSzPct val="116000"/>
              <a:buFont typeface="Arial" pitchFamily="34" charset="0"/>
              <a:buChar char="•"/>
            </a:pPr>
            <a:r>
              <a:rPr lang="fa-IR" sz="2800" dirty="0">
                <a:cs typeface="B Mitra" pitchFamily="2" charset="-78"/>
              </a:rPr>
              <a:t>در ژانویه 1995، قرار داد احداث خطوط لوله انتقال نفت و گاز به اروپای شرقی میان کشورهای ترکمنستان، ایران، ترکیه و قزاقستان و روسیه به امضا رسید و اولین خط لوله نفت بین ایران و ترکمنستان در دسامبر 1997 افتتاح شد که این امر با مخالفت و کارشکنی آمریکا روبرو گردید و بی نتیجه ماند. </a:t>
            </a:r>
          </a:p>
        </p:txBody>
      </p:sp>
    </p:spTree>
    <p:extLst>
      <p:ext uri="{BB962C8B-B14F-4D97-AF65-F5344CB8AC3E}">
        <p14:creationId xmlns:p14="http://schemas.microsoft.com/office/powerpoint/2010/main" xmlns="" val="5910912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98048"/>
            <a:ext cx="8229599" cy="8925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2563" algn="ctr">
              <a:lnSpc>
                <a:spcPct val="140000"/>
              </a:lnSpc>
            </a:pPr>
            <a:r>
              <a:rPr lang="fa-IR" sz="4000" b="1" spc="50" dirty="0">
                <a:ln w="11430"/>
                <a:solidFill>
                  <a:srgbClr val="C00000"/>
                </a:solidFill>
                <a:effectLst>
                  <a:outerShdw blurRad="76200" dist="50800" dir="5400000" algn="tl" rotWithShape="0">
                    <a:srgbClr val="000000">
                      <a:alpha val="65000"/>
                    </a:srgbClr>
                  </a:outerShdw>
                </a:effectLst>
                <a:cs typeface="B Titr" pitchFamily="2" charset="-78"/>
              </a:rPr>
              <a:t>سایر تحریم ها</a:t>
            </a:r>
          </a:p>
        </p:txBody>
      </p:sp>
      <p:cxnSp>
        <p:nvCxnSpPr>
          <p:cNvPr id="6" name="Straight Connector 5"/>
          <p:cNvCxnSpPr/>
          <p:nvPr/>
        </p:nvCxnSpPr>
        <p:spPr>
          <a:xfrm>
            <a:off x="1537013" y="1143000"/>
            <a:ext cx="6000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xmlns="" val="0"/>
              </a:ext>
            </a:extLst>
          </a:blip>
          <a:stretch>
            <a:fillRect/>
          </a:stretch>
        </p:blipFill>
        <p:spPr>
          <a:xfrm>
            <a:off x="2362200" y="1219200"/>
            <a:ext cx="4952999" cy="4952999"/>
          </a:xfrm>
          <a:prstGeom prst="rect">
            <a:avLst/>
          </a:prstGeom>
        </p:spPr>
      </p:pic>
      <p:sp>
        <p:nvSpPr>
          <p:cNvPr id="8" name="Rectangle 7"/>
          <p:cNvSpPr/>
          <p:nvPr/>
        </p:nvSpPr>
        <p:spPr>
          <a:xfrm>
            <a:off x="533400" y="1595021"/>
            <a:ext cx="8160419" cy="5262979"/>
          </a:xfrm>
          <a:prstGeom prst="rect">
            <a:avLst/>
          </a:prstGeom>
        </p:spPr>
        <p:txBody>
          <a:bodyPr wrap="square">
            <a:spAutoFit/>
          </a:bodyPr>
          <a:lstStyle/>
          <a:p>
            <a:pPr marL="269875" indent="-269875" algn="justLow" rtl="1">
              <a:buFont typeface="Arial" pitchFamily="34" charset="0"/>
              <a:buChar char="•"/>
            </a:pPr>
            <a:r>
              <a:rPr lang="fa-IR" sz="2400" dirty="0" smtClean="0">
                <a:cs typeface="B Mitra" pitchFamily="2" charset="-78"/>
              </a:rPr>
              <a:t>تحریم صنایع هوایی ایران به طور کامل و شرکت های هواپیمایی ایران  از سال 75 که در مراحل و مقاطع مختلف که هر روز این تحریم ها تشدید می شود. </a:t>
            </a:r>
          </a:p>
          <a:p>
            <a:pPr marL="269875" indent="-269875" algn="justLow" rtl="1">
              <a:buFont typeface="Arial" pitchFamily="34" charset="0"/>
              <a:buChar char="•"/>
            </a:pPr>
            <a:r>
              <a:rPr lang="ar-SA" sz="2400" dirty="0" smtClean="0">
                <a:cs typeface="B Mitra" pitchFamily="2" charset="-78"/>
              </a:rPr>
              <a:t>در تير 1387 چهار گروه صنعتي ايران شامل مجموعه ي صنايع شهيد ستاري، هفت تير، گروه صنايع مهمات و متالورژي و صنايع شيمي پارچين مشمول تحريم هاي آمريكا شدند.</a:t>
            </a:r>
            <a:endParaRPr lang="fa-IR" sz="2400" dirty="0" smtClean="0">
              <a:cs typeface="B Mitra" pitchFamily="2" charset="-78"/>
            </a:endParaRPr>
          </a:p>
          <a:p>
            <a:pPr marL="269875" indent="-269875" algn="justLow" rtl="1">
              <a:buFont typeface="Arial" pitchFamily="34" charset="0"/>
              <a:buChar char="•"/>
            </a:pPr>
            <a:r>
              <a:rPr lang="fa-IR" sz="2400" dirty="0" smtClean="0">
                <a:cs typeface="B Mitra" pitchFamily="2" charset="-78"/>
              </a:rPr>
              <a:t>در سال 89 تحریم های دارویی از سوی آمریکا علیه ایران اعمال شد.</a:t>
            </a:r>
          </a:p>
          <a:p>
            <a:pPr marL="269875" indent="-269875" algn="justLow" rtl="1">
              <a:buFont typeface="Arial" pitchFamily="34" charset="0"/>
              <a:buChar char="•"/>
            </a:pPr>
            <a:r>
              <a:rPr lang="ar-SA" sz="2400" dirty="0" smtClean="0">
                <a:cs typeface="B Mitra" pitchFamily="2" charset="-78"/>
              </a:rPr>
              <a:t>در </a:t>
            </a:r>
            <a:r>
              <a:rPr lang="ar-SA" sz="2400" dirty="0">
                <a:cs typeface="B Mitra" pitchFamily="2" charset="-78"/>
              </a:rPr>
              <a:t>جولاي </a:t>
            </a:r>
            <a:r>
              <a:rPr lang="fa-IR" sz="2400" dirty="0">
                <a:cs typeface="B Mitra" pitchFamily="2" charset="-78"/>
              </a:rPr>
              <a:t>2010</a:t>
            </a:r>
            <a:r>
              <a:rPr lang="ar-SA" sz="2400" dirty="0">
                <a:cs typeface="B Mitra" pitchFamily="2" charset="-78"/>
              </a:rPr>
              <a:t>«اوباما» تحريم شركت هاي داخلي و خارجي كه به ايران </a:t>
            </a:r>
            <a:r>
              <a:rPr lang="ar-SA" sz="2400" b="1" dirty="0">
                <a:cs typeface="B Mitra" pitchFamily="2" charset="-78"/>
              </a:rPr>
              <a:t>بنزين</a:t>
            </a:r>
            <a:r>
              <a:rPr lang="ar-SA" sz="2400" dirty="0">
                <a:cs typeface="B Mitra" pitchFamily="2" charset="-78"/>
              </a:rPr>
              <a:t> مي فروشند يا به ارتقاي ظرفيت پالايشگاهي جمهوري اسلامي كمك مي كنند را تصويب كرد</a:t>
            </a:r>
            <a:r>
              <a:rPr lang="en-US" sz="2400" dirty="0">
                <a:cs typeface="B Mitra" pitchFamily="2" charset="-78"/>
              </a:rPr>
              <a:t>.</a:t>
            </a:r>
            <a:endParaRPr lang="fa-IR" sz="2400" dirty="0">
              <a:cs typeface="B Mitra" pitchFamily="2" charset="-78"/>
            </a:endParaRPr>
          </a:p>
          <a:p>
            <a:pPr marL="269875" indent="-269875" algn="justLow" rtl="1">
              <a:buFont typeface="Arial" pitchFamily="34" charset="0"/>
              <a:buChar char="•"/>
            </a:pPr>
            <a:r>
              <a:rPr lang="ar-SA" sz="2400" dirty="0" smtClean="0">
                <a:cs typeface="B Mitra" pitchFamily="2" charset="-78"/>
              </a:rPr>
              <a:t>در </a:t>
            </a:r>
            <a:r>
              <a:rPr lang="ar-SA" sz="2400" dirty="0">
                <a:cs typeface="B Mitra" pitchFamily="2" charset="-78"/>
              </a:rPr>
              <a:t>نهايت در سال 90 شاهد تحريم هاي نفتي امريکا به همراه اتحاديه ي اروپا و همين طور تحريم بانک مرکزي جمهوري اسلامي ايران هستيم که فشارهاي جدي را بر اقتصاد کشور تحميل کرده است. تحريم نفتي ايران با ابزارهايي مستقيمي، همچون تحريم خريد و يا خريداران، نامستقيمي، همچون تحريم بيمه‌اي کشتي‌هاي نفتکش و يا تحريم بانکي، اعمال و با هدف انصراف خريداران نفت ايران و رو کردن آنها به ديگر عرضه کنندگان اين کالا انجام مي‌شوند</a:t>
            </a:r>
            <a:r>
              <a:rPr lang="en-US" sz="2400" dirty="0">
                <a:cs typeface="B Mitra" pitchFamily="2" charset="-78"/>
              </a:rPr>
              <a:t>.</a:t>
            </a:r>
            <a:endParaRPr lang="fa-IR" sz="2400" dirty="0">
              <a:cs typeface="B Mitra" pitchFamily="2" charset="-78"/>
            </a:endParaRPr>
          </a:p>
          <a:p>
            <a:pPr lvl="0" algn="justLow" rtl="1"/>
            <a:endParaRPr lang="en-US" sz="2400" dirty="0">
              <a:cs typeface="B Mitra" pitchFamily="2" charset="-78"/>
            </a:endParaRPr>
          </a:p>
        </p:txBody>
      </p:sp>
    </p:spTree>
    <p:extLst>
      <p:ext uri="{BB962C8B-B14F-4D97-AF65-F5344CB8AC3E}">
        <p14:creationId xmlns:p14="http://schemas.microsoft.com/office/powerpoint/2010/main" xmlns="" val="19572787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762000"/>
            <a:ext cx="8839200" cy="5257800"/>
          </a:xfrm>
        </p:spPr>
        <p:txBody>
          <a:bodyPr>
            <a:normAutofit/>
          </a:bodyPr>
          <a:lstStyle/>
          <a:p>
            <a:pPr algn="ctr" rtl="1">
              <a:lnSpc>
                <a:spcPct val="150000"/>
              </a:lnSpc>
              <a:buNone/>
            </a:pPr>
            <a:r>
              <a:rPr lang="fa-IR" sz="4400" dirty="0" smtClean="0">
                <a:cs typeface="B Titr" pitchFamily="2" charset="-78"/>
              </a:rPr>
              <a:t>پس از توافق </a:t>
            </a:r>
          </a:p>
          <a:p>
            <a:pPr algn="ctr" rtl="1">
              <a:lnSpc>
                <a:spcPct val="150000"/>
              </a:lnSpc>
              <a:buNone/>
            </a:pPr>
            <a:r>
              <a:rPr lang="fa-IR" sz="7200" dirty="0" smtClean="0">
                <a:solidFill>
                  <a:srgbClr val="FF0000"/>
                </a:solidFill>
                <a:cs typeface="B Titr" pitchFamily="2" charset="-78"/>
              </a:rPr>
              <a:t>تحـریم هـا </a:t>
            </a:r>
          </a:p>
          <a:p>
            <a:pPr algn="ctr" rtl="1">
              <a:lnSpc>
                <a:spcPct val="150000"/>
              </a:lnSpc>
              <a:buNone/>
            </a:pPr>
            <a:r>
              <a:rPr lang="fa-IR" sz="7200" dirty="0" smtClean="0">
                <a:cs typeface="B Titr" pitchFamily="2" charset="-78"/>
              </a:rPr>
              <a:t>روز به روز بیشتر شد</a:t>
            </a:r>
            <a:endParaRPr lang="en-US" sz="7200" dirty="0">
              <a:cs typeface="B Titr" pitchFamily="2" charset="-7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75784" y="195042"/>
          <a:ext cx="8786872" cy="6210069"/>
        </p:xfrm>
        <a:graphic>
          <a:graphicData uri="http://schemas.openxmlformats.org/drawingml/2006/table">
            <a:tbl>
              <a:tblPr rtl="1"/>
              <a:tblGrid>
                <a:gridCol w="461097"/>
                <a:gridCol w="1221685"/>
                <a:gridCol w="3552045"/>
                <a:gridCol w="3552045"/>
              </a:tblGrid>
              <a:tr h="428626">
                <a:tc gridSpan="4">
                  <a:txBody>
                    <a:bodyPr/>
                    <a:lstStyle/>
                    <a:p>
                      <a:pPr marL="0" marR="0" algn="ctr" rtl="1">
                        <a:lnSpc>
                          <a:spcPct val="115000"/>
                        </a:lnSpc>
                        <a:spcBef>
                          <a:spcPts val="0"/>
                        </a:spcBef>
                        <a:spcAft>
                          <a:spcPts val="0"/>
                        </a:spcAft>
                      </a:pPr>
                      <a:r>
                        <a:rPr lang="ar-SA" sz="1800" b="1" dirty="0">
                          <a:solidFill>
                            <a:srgbClr val="FF0000"/>
                          </a:solidFill>
                          <a:latin typeface="Calibri"/>
                          <a:ea typeface="Times New Roman"/>
                          <a:cs typeface="B Titr" pitchFamily="2" charset="-78"/>
                        </a:rPr>
                        <a:t>بخشی از تحریم‌های جدید آمریکا و اروپا علیه ایران پس از توافق ژنو</a:t>
                      </a:r>
                      <a:endParaRPr lang="en-US" sz="1600" dirty="0">
                        <a:solidFill>
                          <a:srgbClr val="FF0000"/>
                        </a:solidFill>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76736">
                <a:tc>
                  <a:txBody>
                    <a:bodyPr/>
                    <a:lstStyle/>
                    <a:p>
                      <a:pPr marL="0" marR="0" algn="ctr" rtl="1">
                        <a:lnSpc>
                          <a:spcPct val="115000"/>
                        </a:lnSpc>
                        <a:spcBef>
                          <a:spcPts val="0"/>
                        </a:spcBef>
                        <a:spcAft>
                          <a:spcPts val="0"/>
                        </a:spcAft>
                      </a:pPr>
                      <a:r>
                        <a:rPr lang="ar-SA" sz="1600" b="1" dirty="0">
                          <a:latin typeface="Calibri"/>
                          <a:ea typeface="Times New Roman"/>
                          <a:cs typeface="B Titr" pitchFamily="2" charset="-78"/>
                        </a:rPr>
                        <a:t>ردیف</a:t>
                      </a:r>
                      <a:endParaRPr lang="en-US" sz="1400" dirty="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rtl="1">
                        <a:lnSpc>
                          <a:spcPct val="115000"/>
                        </a:lnSpc>
                        <a:spcBef>
                          <a:spcPts val="0"/>
                        </a:spcBef>
                        <a:spcAft>
                          <a:spcPts val="0"/>
                        </a:spcAft>
                      </a:pPr>
                      <a:r>
                        <a:rPr lang="ar-SA" sz="1600" b="1" dirty="0">
                          <a:latin typeface="Calibri"/>
                          <a:ea typeface="Times New Roman"/>
                          <a:cs typeface="B Titr" pitchFamily="2" charset="-78"/>
                        </a:rPr>
                        <a:t>تاریخ</a:t>
                      </a:r>
                      <a:endParaRPr lang="en-US" sz="1400" dirty="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rtl="1">
                        <a:lnSpc>
                          <a:spcPct val="115000"/>
                        </a:lnSpc>
                        <a:spcBef>
                          <a:spcPts val="0"/>
                        </a:spcBef>
                        <a:spcAft>
                          <a:spcPts val="0"/>
                        </a:spcAft>
                      </a:pPr>
                      <a:r>
                        <a:rPr lang="ar-SA" sz="1600" b="1" dirty="0">
                          <a:latin typeface="Calibri"/>
                          <a:ea typeface="Times New Roman"/>
                          <a:cs typeface="B Titr" pitchFamily="2" charset="-78"/>
                        </a:rPr>
                        <a:t>اسامی تحریم‌شدگان</a:t>
                      </a:r>
                      <a:endParaRPr lang="en-US" sz="1400" dirty="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rtl="1">
                        <a:lnSpc>
                          <a:spcPct val="115000"/>
                        </a:lnSpc>
                        <a:spcBef>
                          <a:spcPts val="0"/>
                        </a:spcBef>
                        <a:spcAft>
                          <a:spcPts val="0"/>
                        </a:spcAft>
                      </a:pPr>
                      <a:r>
                        <a:rPr lang="ar-SA" sz="1600" b="1" dirty="0">
                          <a:latin typeface="Calibri"/>
                          <a:ea typeface="Times New Roman"/>
                          <a:cs typeface="B Titr" pitchFamily="2" charset="-78"/>
                        </a:rPr>
                        <a:t>ادعای آمریکا برای تحریم</a:t>
                      </a:r>
                      <a:endParaRPr lang="en-US" sz="1400" dirty="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99836">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1</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 21 آذر 92</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4 شرکت خارجی و 5 نهاد ایرانی</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وزارت خزانه‌داری آمریکا اعلام کرد</a:t>
                      </a:r>
                      <a:br>
                        <a:rPr lang="ar-SA" sz="1400" b="1">
                          <a:latin typeface="Calibri"/>
                          <a:ea typeface="Times New Roman"/>
                          <a:cs typeface="B Mitra" pitchFamily="2" charset="-78"/>
                        </a:rPr>
                      </a:br>
                      <a:r>
                        <a:rPr lang="ar-SA" sz="1400" b="1">
                          <a:latin typeface="Calibri"/>
                          <a:ea typeface="Times New Roman"/>
                          <a:cs typeface="B Mitra" pitchFamily="2" charset="-78"/>
                        </a:rPr>
                        <a:t>که این شرکت‌ها از برنامه</a:t>
                      </a:r>
                      <a:br>
                        <a:rPr lang="ar-SA" sz="1400" b="1">
                          <a:latin typeface="Calibri"/>
                          <a:ea typeface="Times New Roman"/>
                          <a:cs typeface="B Mitra" pitchFamily="2" charset="-78"/>
                        </a:rPr>
                      </a:br>
                      <a:r>
                        <a:rPr lang="ar-SA" sz="1400" b="1">
                          <a:latin typeface="Calibri"/>
                          <a:ea typeface="Times New Roman"/>
                          <a:cs typeface="B Mitra" pitchFamily="2" charset="-78"/>
                        </a:rPr>
                        <a:t>هسته‌ای ایران حمایت می‌کنند</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623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2</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4 بهمن 92</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وضع جریمه 152میلیون دلاری</a:t>
                      </a:r>
                      <a:br>
                        <a:rPr lang="ar-SA" sz="1400" b="1" dirty="0">
                          <a:latin typeface="Calibri"/>
                          <a:ea typeface="Times New Roman"/>
                          <a:cs typeface="B Mitra" pitchFamily="2" charset="-78"/>
                        </a:rPr>
                      </a:br>
                      <a:r>
                        <a:rPr lang="ar-SA" sz="1400" b="1" dirty="0">
                          <a:latin typeface="Calibri"/>
                          <a:ea typeface="Times New Roman"/>
                          <a:cs typeface="B Mitra" pitchFamily="2" charset="-78"/>
                        </a:rPr>
                        <a:t>به بانک کلیراستریم آلمان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به‌دلیل داشتن مراودات بانکی با ایران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7673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8 بهمن 92</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بانک روسی «بانک ماسکوا»</a:t>
                      </a:r>
                      <a:br>
                        <a:rPr lang="ar-SA" sz="1400" b="1" dirty="0">
                          <a:latin typeface="Calibri"/>
                          <a:ea typeface="Times New Roman"/>
                          <a:cs typeface="B Mitra" pitchFamily="2" charset="-78"/>
                        </a:rPr>
                      </a:br>
                      <a:r>
                        <a:rPr lang="ar-SA" sz="1400" b="1" dirty="0">
                          <a:latin typeface="Calibri"/>
                          <a:ea typeface="Times New Roman"/>
                          <a:cs typeface="B Mitra" pitchFamily="2" charset="-78"/>
                        </a:rPr>
                        <a:t>9.4 میلیون دلار جریمه شد</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نقض تحریم‌های</a:t>
                      </a:r>
                      <a:br>
                        <a:rPr lang="ar-SA" sz="1400" b="1" dirty="0">
                          <a:latin typeface="Calibri"/>
                          <a:ea typeface="Times New Roman"/>
                          <a:cs typeface="B Mitra" pitchFamily="2" charset="-78"/>
                        </a:rPr>
                      </a:br>
                      <a:r>
                        <a:rPr lang="ar-SA" sz="1400" b="1" dirty="0">
                          <a:latin typeface="Calibri"/>
                          <a:ea typeface="Times New Roman"/>
                          <a:cs typeface="B Mitra" pitchFamily="2" charset="-78"/>
                        </a:rPr>
                        <a:t>یک‌جانبه واشنگتن علیه ایران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5772">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4</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17 بهمن 92</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18 شرکت و 14 فرد ایرانی</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نقض تحریم‌های</a:t>
                      </a:r>
                      <a:br>
                        <a:rPr lang="ar-SA" sz="1400" b="1" dirty="0">
                          <a:latin typeface="Calibri"/>
                          <a:ea typeface="Times New Roman"/>
                          <a:cs typeface="B Mitra" pitchFamily="2" charset="-78"/>
                        </a:rPr>
                      </a:br>
                      <a:r>
                        <a:rPr lang="ar-SA" sz="1400" b="1" dirty="0">
                          <a:latin typeface="Calibri"/>
                          <a:ea typeface="Times New Roman"/>
                          <a:cs typeface="B Mitra" pitchFamily="2" charset="-78"/>
                        </a:rPr>
                        <a:t>نقل و انتقال مالی و فروش نفت</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7673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5</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17 بهمن 92</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یک شهروند تبعه ترکیه</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تلاش برای دستیابی به مهندسی</a:t>
                      </a:r>
                      <a:br>
                        <a:rPr lang="ar-SA" sz="1400" b="1" dirty="0">
                          <a:latin typeface="Calibri"/>
                          <a:ea typeface="Times New Roman"/>
                          <a:cs typeface="B Mitra" pitchFamily="2" charset="-78"/>
                        </a:rPr>
                      </a:br>
                      <a:r>
                        <a:rPr lang="ar-SA" sz="1400" b="1" dirty="0">
                          <a:latin typeface="Calibri"/>
                          <a:ea typeface="Times New Roman"/>
                          <a:cs typeface="B Mitra" pitchFamily="2" charset="-78"/>
                        </a:rPr>
                        <a:t>معکوس یک قایق تندروی جنگی برای ایران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8863">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6</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17 بهمن 92</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چند تن از اعضای سپاه پاسداران</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حمایت از گروه‌های شبه‌نظامی</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8863">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7</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9 اردیبهشت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8 شرکت چینی و 2 شرکت در دوبی</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دور زدن تحریم‌ها و مبادلات تجاری با ایران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73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8</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19 تیر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درخواست جریمه 500 میلیون دلاری از کومرتس بانک، دومین بانک بزرگ آلمان</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به‌دلیل نقض تحریم ایران که</a:t>
                      </a:r>
                      <a:br>
                        <a:rPr lang="ar-SA" sz="1400" b="1" dirty="0">
                          <a:latin typeface="Calibri"/>
                          <a:ea typeface="Times New Roman"/>
                          <a:cs typeface="B Mitra" pitchFamily="2" charset="-78"/>
                        </a:rPr>
                      </a:br>
                      <a:r>
                        <a:rPr lang="ar-SA" sz="1400" b="1" dirty="0">
                          <a:latin typeface="Calibri"/>
                          <a:ea typeface="Times New Roman"/>
                          <a:cs typeface="B Mitra" pitchFamily="2" charset="-78"/>
                        </a:rPr>
                        <a:t>البته هنوز نهایی نشده است</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7673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9</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22 تیر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جریمه 8 میلیارد و 900 میلیون دلاری بانک فرانسوی بی‌ان‌پی پاریباس</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به‌اتهام مراودات بانکی با ایران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193">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10</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7 شهریور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تحریم بیش از 25 فرد و شرکت ایرانی و غیرایرانی از سوی آمریکا</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75783" y="252787"/>
          <a:ext cx="8786873" cy="6286546"/>
        </p:xfrm>
        <a:graphic>
          <a:graphicData uri="http://schemas.openxmlformats.org/drawingml/2006/table">
            <a:tbl>
              <a:tblPr rtl="1"/>
              <a:tblGrid>
                <a:gridCol w="465532"/>
                <a:gridCol w="1318096"/>
                <a:gridCol w="3504084"/>
                <a:gridCol w="3499161"/>
              </a:tblGrid>
              <a:tr h="501837">
                <a:tc gridSpan="4">
                  <a:txBody>
                    <a:bodyPr/>
                    <a:lstStyle/>
                    <a:p>
                      <a:pPr marL="0" marR="0" algn="ctr" rtl="1">
                        <a:lnSpc>
                          <a:spcPct val="115000"/>
                        </a:lnSpc>
                        <a:spcBef>
                          <a:spcPts val="0"/>
                        </a:spcBef>
                        <a:spcAft>
                          <a:spcPts val="0"/>
                        </a:spcAft>
                      </a:pPr>
                      <a:r>
                        <a:rPr lang="ar-SA" sz="1800" b="1" dirty="0">
                          <a:solidFill>
                            <a:srgbClr val="FF0000"/>
                          </a:solidFill>
                          <a:latin typeface="Calibri"/>
                          <a:ea typeface="Times New Roman"/>
                          <a:cs typeface="B Titr" pitchFamily="2" charset="-78"/>
                        </a:rPr>
                        <a:t>بخشی از تحریم‌های جدید آمریکا و اروپا علیه ایران پس از توافق ژنو</a:t>
                      </a:r>
                      <a:endParaRPr lang="en-US" sz="1600" dirty="0">
                        <a:solidFill>
                          <a:srgbClr val="FF0000"/>
                        </a:solidFill>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11448">
                <a:tc>
                  <a:txBody>
                    <a:bodyPr/>
                    <a:lstStyle/>
                    <a:p>
                      <a:pPr marL="0" marR="0" algn="ctr" rtl="1">
                        <a:lnSpc>
                          <a:spcPct val="115000"/>
                        </a:lnSpc>
                        <a:spcBef>
                          <a:spcPts val="0"/>
                        </a:spcBef>
                        <a:spcAft>
                          <a:spcPts val="0"/>
                        </a:spcAft>
                      </a:pPr>
                      <a:r>
                        <a:rPr lang="ar-SA" sz="1400" b="1">
                          <a:latin typeface="Calibri"/>
                          <a:ea typeface="Times New Roman"/>
                          <a:cs typeface="B Titr" pitchFamily="2" charset="-78"/>
                        </a:rPr>
                        <a:t>ردیف</a:t>
                      </a:r>
                      <a:endParaRPr lang="en-US" sz="120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rtl="1">
                        <a:lnSpc>
                          <a:spcPct val="115000"/>
                        </a:lnSpc>
                        <a:spcBef>
                          <a:spcPts val="0"/>
                        </a:spcBef>
                        <a:spcAft>
                          <a:spcPts val="0"/>
                        </a:spcAft>
                      </a:pPr>
                      <a:r>
                        <a:rPr lang="ar-SA" sz="1400" b="1">
                          <a:latin typeface="Calibri"/>
                          <a:ea typeface="Times New Roman"/>
                          <a:cs typeface="B Titr" pitchFamily="2" charset="-78"/>
                        </a:rPr>
                        <a:t>تاریخ</a:t>
                      </a:r>
                      <a:endParaRPr lang="en-US" sz="120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rtl="1">
                        <a:lnSpc>
                          <a:spcPct val="115000"/>
                        </a:lnSpc>
                        <a:spcBef>
                          <a:spcPts val="0"/>
                        </a:spcBef>
                        <a:spcAft>
                          <a:spcPts val="0"/>
                        </a:spcAft>
                      </a:pPr>
                      <a:r>
                        <a:rPr lang="ar-SA" sz="1400" b="1" dirty="0">
                          <a:latin typeface="Calibri"/>
                          <a:ea typeface="Times New Roman"/>
                          <a:cs typeface="B Titr" pitchFamily="2" charset="-78"/>
                        </a:rPr>
                        <a:t>اسامی تحریم‌شدگان</a:t>
                      </a:r>
                      <a:endParaRPr lang="en-US" sz="1200" dirty="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rtl="1">
                        <a:lnSpc>
                          <a:spcPct val="115000"/>
                        </a:lnSpc>
                        <a:spcBef>
                          <a:spcPts val="0"/>
                        </a:spcBef>
                        <a:spcAft>
                          <a:spcPts val="0"/>
                        </a:spcAft>
                      </a:pPr>
                      <a:r>
                        <a:rPr lang="ar-SA" sz="1400" b="1" dirty="0">
                          <a:latin typeface="Calibri"/>
                          <a:ea typeface="Times New Roman"/>
                          <a:cs typeface="B Titr" pitchFamily="2" charset="-78"/>
                        </a:rPr>
                        <a:t>ادعای آمریکا برای تحریم</a:t>
                      </a:r>
                      <a:endParaRPr lang="en-US" sz="1200" dirty="0">
                        <a:latin typeface="Calibri"/>
                        <a:ea typeface="Calibri"/>
                        <a:cs typeface="B Titr"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74884">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11</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16 مهر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اصرار اتحادیه اروپا بر تداوم تحریم شرکت ملی نفتکش ایران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474884">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12</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29 مهر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ممنوعیت سرمایه‌گذاری در نفت و انرژی در ایران از سوی کنگره ایالتی پنسیلوانیای آمریکا</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62289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15 آبان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منع پرداخت هزینه استفاده از خدمات پروازی و عبور از مسیر هوایی ایران توسط شرکت‌های هوایی غیرآمریکایی از طریق مؤسسات مالی آمریکایی</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474884">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14</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17 آبان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تحریم سه مؤسسه بانکی، آموزشی و یک سرمایه‌دار ایرانی از سوی اتحادیه اروپا</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474884">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15</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23 آبان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تحریم مجدد دانشگاه شریف و شرکت سورینت از سوی انگلستان</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62289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16</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9 دی 93</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تحریم 9 فرد و نهاد توسط خزانه‌داری آمریکا به‌دلیل کمک به ایران</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دور زدن تحریم‌ها و نقض حقوق بشر از جمله سانسور</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2289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17</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3 فروردین 94</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تحریم بانک تجارت و 32 شرکت کشتی‌رانی از سوی اتحادیه اروپا</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دور زدن تحریم ها</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22896">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18</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7 فروردین 94</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تصویب طرح غیرالزام‌آور متمم بودجه تحریم ایران در سنای آمریکا</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رفع تعلیق تحریم هایی که در جریان مذاکرات انجام شده به تشخیص آمریکا</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4884">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19</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31 اردیبهشت 94</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تحریم دو شرکت عراقی و اماراتی توسط آمریکا </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به دلیل فروش هواپیما به ایران و دور زدن تحرم ها </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7257">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20</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a:latin typeface="Calibri"/>
                          <a:ea typeface="Times New Roman"/>
                          <a:cs typeface="B Mitra" pitchFamily="2" charset="-78"/>
                        </a:rPr>
                        <a:t>10 دی 94</a:t>
                      </a:r>
                      <a:endParaRPr lang="en-US" sz="1400" b="1">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Times New Roman"/>
                          <a:cs typeface="B Mitra" pitchFamily="2" charset="-78"/>
                        </a:rPr>
                        <a:t>تحریم دو شرکت </a:t>
                      </a:r>
                      <a:r>
                        <a:rPr lang="ar-SA" sz="1400" b="1" dirty="0">
                          <a:latin typeface="Calibri"/>
                          <a:ea typeface="Calibri"/>
                          <a:cs typeface="B Mitra" pitchFamily="2" charset="-78"/>
                        </a:rPr>
                        <a:t>مبروکه دوبی و آنهوی لند گروپ هنگ هنگ و 5 نفر از مقامات ایرانی و 4 شرکت ایرانی</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1">
                        <a:lnSpc>
                          <a:spcPct val="115000"/>
                        </a:lnSpc>
                        <a:spcBef>
                          <a:spcPts val="0"/>
                        </a:spcBef>
                        <a:spcAft>
                          <a:spcPts val="0"/>
                        </a:spcAft>
                      </a:pPr>
                      <a:r>
                        <a:rPr lang="ar-SA" sz="1400" b="1" dirty="0">
                          <a:latin typeface="Calibri"/>
                          <a:ea typeface="Calibri"/>
                          <a:cs typeface="B Mitra" pitchFamily="2" charset="-78"/>
                        </a:rPr>
                        <a:t>به بهانه پاسخ به آزمایش موشک بالستیک عماد توسط ایران </a:t>
                      </a:r>
                      <a:endParaRPr lang="en-US" sz="1400" b="1" dirty="0">
                        <a:latin typeface="Calibri"/>
                        <a:ea typeface="Calibri"/>
                        <a:cs typeface="B Mitra"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0"/>
            <a:ext cx="8229600" cy="4572000"/>
          </a:xfrm>
        </p:spPr>
        <p:txBody>
          <a:bodyPr>
            <a:normAutofit/>
          </a:bodyPr>
          <a:lstStyle/>
          <a:p>
            <a:pPr marL="0" indent="0" algn="just" rtl="1">
              <a:lnSpc>
                <a:spcPct val="150000"/>
              </a:lnSpc>
              <a:buNone/>
            </a:pPr>
            <a:r>
              <a:rPr lang="fa-IR" sz="2800" b="1" u="sng" dirty="0" smtClean="0">
                <a:effectLst>
                  <a:outerShdw blurRad="38100" dist="38100" dir="2700000" algn="tl">
                    <a:srgbClr val="000000">
                      <a:alpha val="43137"/>
                    </a:srgbClr>
                  </a:outerShdw>
                </a:effectLst>
                <a:cs typeface="B Titr" pitchFamily="2" charset="-78"/>
              </a:rPr>
              <a:t>جدید ترین تحریم ها در سال 94:  </a:t>
            </a:r>
            <a:endParaRPr lang="en-US" sz="2800" b="1" u="sng" dirty="0" smtClean="0">
              <a:effectLst>
                <a:outerShdw blurRad="38100" dist="38100" dir="2700000" algn="tl">
                  <a:srgbClr val="000000">
                    <a:alpha val="43137"/>
                  </a:srgbClr>
                </a:outerShdw>
              </a:effectLst>
              <a:cs typeface="B Titr" pitchFamily="2" charset="-78"/>
            </a:endParaRPr>
          </a:p>
          <a:p>
            <a:pPr marL="0" indent="0" algn="just" rtl="1">
              <a:lnSpc>
                <a:spcPct val="150000"/>
              </a:lnSpc>
              <a:buNone/>
            </a:pPr>
            <a:r>
              <a:rPr lang="ar-SA" b="1" dirty="0" smtClean="0">
                <a:cs typeface="B Mitra" pitchFamily="2" charset="-78"/>
              </a:rPr>
              <a:t>اتحادیه </a:t>
            </a:r>
            <a:r>
              <a:rPr lang="ar-SA" b="1" dirty="0">
                <a:cs typeface="B Mitra" pitchFamily="2" charset="-78"/>
              </a:rPr>
              <a:t>اروپا </a:t>
            </a:r>
            <a:r>
              <a:rPr lang="fa-IR" b="1" dirty="0" smtClean="0">
                <a:cs typeface="B Mitra" pitchFamily="2" charset="-78"/>
              </a:rPr>
              <a:t>با فشار آمریکا </a:t>
            </a:r>
            <a:r>
              <a:rPr lang="ar-SA" b="1" dirty="0" smtClean="0">
                <a:cs typeface="B Mitra" pitchFamily="2" charset="-78"/>
              </a:rPr>
              <a:t>تحریم‌ها </a:t>
            </a:r>
            <a:r>
              <a:rPr lang="ar-SA" b="1" dirty="0">
                <a:cs typeface="B Mitra" pitchFamily="2" charset="-78"/>
              </a:rPr>
              <a:t>علیه بانک تجارت و </a:t>
            </a:r>
            <a:r>
              <a:rPr lang="fa-IR" b="1" dirty="0">
                <a:cs typeface="B Mitra" pitchFamily="2" charset="-78"/>
              </a:rPr>
              <a:t>۳۲</a:t>
            </a:r>
            <a:r>
              <a:rPr lang="ar-SA" b="1" dirty="0">
                <a:cs typeface="B Mitra" pitchFamily="2" charset="-78"/>
              </a:rPr>
              <a:t> شرکت کشتیرانی ایران را </a:t>
            </a:r>
            <a:r>
              <a:rPr lang="ar-SA" b="1" dirty="0" smtClean="0">
                <a:cs typeface="B Mitra" pitchFamily="2" charset="-78"/>
              </a:rPr>
              <a:t>بازگرداند</a:t>
            </a:r>
            <a:r>
              <a:rPr lang="en-US" b="1" dirty="0" smtClean="0">
                <a:cs typeface="B Mitra" pitchFamily="2" charset="-78"/>
              </a:rPr>
              <a:t>.</a:t>
            </a:r>
            <a:endParaRPr lang="en-US" dirty="0">
              <a:cs typeface="B Mitra" pitchFamily="2" charset="-78"/>
            </a:endParaRPr>
          </a:p>
          <a:p>
            <a:pPr marL="0" indent="0" algn="just" rtl="1">
              <a:lnSpc>
                <a:spcPct val="150000"/>
              </a:lnSpc>
              <a:buNone/>
            </a:pPr>
            <a:r>
              <a:rPr lang="ar-SA" b="1" dirty="0">
                <a:cs typeface="B Mitra" pitchFamily="2" charset="-78"/>
              </a:rPr>
              <a:t>اتحادیه اروپا </a:t>
            </a:r>
            <a:r>
              <a:rPr lang="fa-IR" b="1" dirty="0" smtClean="0">
                <a:cs typeface="B Mitra" pitchFamily="2" charset="-78"/>
              </a:rPr>
              <a:t>امسال </a:t>
            </a:r>
            <a:r>
              <a:rPr lang="ar-SA" b="1" dirty="0" smtClean="0">
                <a:cs typeface="B Mitra" pitchFamily="2" charset="-78"/>
              </a:rPr>
              <a:t>نام </a:t>
            </a:r>
            <a:r>
              <a:rPr lang="ar-SA" b="1" dirty="0">
                <a:cs typeface="B Mitra" pitchFamily="2" charset="-78"/>
              </a:rPr>
              <a:t>بانک تجارت </a:t>
            </a:r>
            <a:r>
              <a:rPr lang="fa-IR" b="1" dirty="0" smtClean="0">
                <a:cs typeface="B Mitra" pitchFamily="2" charset="-78"/>
              </a:rPr>
              <a:t>را </a:t>
            </a:r>
            <a:r>
              <a:rPr lang="ar-SA" b="1" dirty="0" smtClean="0">
                <a:cs typeface="B Mitra" pitchFamily="2" charset="-78"/>
              </a:rPr>
              <a:t>بار </a:t>
            </a:r>
            <a:r>
              <a:rPr lang="ar-SA" b="1" dirty="0">
                <a:cs typeface="B Mitra" pitchFamily="2" charset="-78"/>
              </a:rPr>
              <a:t>دیگر به فهرست موسسات تحریم‌شده بازگرداند</a:t>
            </a:r>
            <a:r>
              <a:rPr lang="en-US" b="1" dirty="0" smtClean="0">
                <a:cs typeface="B Mitra" pitchFamily="2" charset="-78"/>
              </a:rPr>
              <a:t>.</a:t>
            </a:r>
            <a:r>
              <a:rPr lang="fa-IR" b="1" dirty="0" smtClean="0">
                <a:cs typeface="B Mitra" pitchFamily="2" charset="-78"/>
              </a:rPr>
              <a:t>                                       </a:t>
            </a:r>
            <a:r>
              <a:rPr lang="en-US" dirty="0">
                <a:cs typeface="B Mitra" pitchFamily="2" charset="-78"/>
              </a:rPr>
              <a:t> </a:t>
            </a:r>
            <a:r>
              <a:rPr lang="fa-IR" dirty="0" smtClean="0">
                <a:cs typeface="B Mitra" pitchFamily="2" charset="-78"/>
              </a:rPr>
              <a:t>1394/1/19</a:t>
            </a:r>
            <a:endParaRPr lang="en-US" dirty="0" smtClean="0">
              <a:cs typeface="B Mitra" pitchFamily="2" charset="-78"/>
            </a:endParaRPr>
          </a:p>
          <a:p>
            <a:pPr marL="0" indent="0" algn="just" rtl="1">
              <a:lnSpc>
                <a:spcPct val="150000"/>
              </a:lnSpc>
              <a:buNone/>
            </a:pPr>
            <a:endParaRPr lang="en-US" dirty="0">
              <a:cs typeface="B Mitra" pitchFamily="2" charset="-78"/>
            </a:endParaRPr>
          </a:p>
          <a:p>
            <a:pPr marL="0" indent="0" algn="r" rtl="1">
              <a:lnSpc>
                <a:spcPct val="150000"/>
              </a:lnSpc>
              <a:buNone/>
            </a:pPr>
            <a:endParaRPr lang="en-US"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6800" y="3352800"/>
            <a:ext cx="2819400" cy="3024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00600" y="3505200"/>
            <a:ext cx="3505200" cy="2628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891614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8</a:t>
            </a:fld>
            <a:endParaRPr lang="en-US"/>
          </a:p>
        </p:txBody>
      </p:sp>
      <p:sp>
        <p:nvSpPr>
          <p:cNvPr id="3" name="Rectangle 2"/>
          <p:cNvSpPr/>
          <p:nvPr/>
        </p:nvSpPr>
        <p:spPr>
          <a:xfrm>
            <a:off x="285720" y="76200"/>
            <a:ext cx="8572560" cy="76944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fontAlgn="base">
              <a:spcBef>
                <a:spcPct val="0"/>
              </a:spcBef>
              <a:spcAft>
                <a:spcPct val="0"/>
              </a:spcAft>
            </a:pPr>
            <a:r>
              <a:rPr lang="fa-IR" sz="4400" b="1" dirty="0" smtClean="0">
                <a:solidFill>
                  <a:srgbClr val="FF0000"/>
                </a:solidFill>
                <a:latin typeface="Calibri" pitchFamily="34" charset="0"/>
                <a:ea typeface="Calibri" pitchFamily="34" charset="0"/>
                <a:cs typeface="B Titr" pitchFamily="2" charset="-78"/>
              </a:rPr>
              <a:t>آمریکا</a:t>
            </a:r>
            <a:r>
              <a:rPr lang="fa-IR" sz="4400" b="1" dirty="0" smtClean="0">
                <a:latin typeface="Calibri" pitchFamily="34" charset="0"/>
                <a:ea typeface="Calibri" pitchFamily="34" charset="0"/>
                <a:cs typeface="B Titr" pitchFamily="2" charset="-78"/>
              </a:rPr>
              <a:t> تنها عامل حفظ منافقین در عراق</a:t>
            </a:r>
            <a:endParaRPr lang="en-US" sz="4400" dirty="0" smtClean="0">
              <a:latin typeface="Arial" pitchFamily="34" charset="0"/>
              <a:cs typeface="B Titr" pitchFamily="2" charset="-78"/>
            </a:endParaRPr>
          </a:p>
        </p:txBody>
      </p:sp>
      <p:sp>
        <p:nvSpPr>
          <p:cNvPr id="4" name="Rectangle 3"/>
          <p:cNvSpPr/>
          <p:nvPr/>
        </p:nvSpPr>
        <p:spPr>
          <a:xfrm>
            <a:off x="304800" y="990600"/>
            <a:ext cx="8558242" cy="2092881"/>
          </a:xfrm>
          <a:prstGeom prst="rect">
            <a:avLst/>
          </a:prstGeom>
        </p:spPr>
        <p:txBody>
          <a:bodyPr wrap="square">
            <a:spAutoFit/>
          </a:bodyPr>
          <a:lstStyle/>
          <a:p>
            <a:pPr lvl="0" algn="justLow" rtl="1" fontAlgn="base">
              <a:spcBef>
                <a:spcPct val="0"/>
              </a:spcBef>
              <a:spcAft>
                <a:spcPct val="0"/>
              </a:spcAft>
            </a:pPr>
            <a:r>
              <a:rPr lang="fa-IR" sz="2600" dirty="0" smtClean="0">
                <a:latin typeface="Calibri" pitchFamily="34" charset="0"/>
                <a:ea typeface="Calibri" pitchFamily="34" charset="0"/>
                <a:cs typeface="B Mitra" pitchFamily="2" charset="-78"/>
              </a:rPr>
              <a:t>با فشار گسترده مردمی درعراق و همچنین پارلمان دولت عراق مقرر شد منافقین از                          پادگان اشرف اخراج شوند.</a:t>
            </a:r>
          </a:p>
          <a:p>
            <a:pPr lvl="0" algn="justLow" rtl="1" fontAlgn="base">
              <a:spcBef>
                <a:spcPct val="0"/>
              </a:spcBef>
              <a:spcAft>
                <a:spcPct val="0"/>
              </a:spcAft>
            </a:pPr>
            <a:r>
              <a:rPr lang="fa-IR" sz="2600" dirty="0" smtClean="0">
                <a:latin typeface="Calibri" pitchFamily="34" charset="0"/>
                <a:ea typeface="Calibri" pitchFamily="34" charset="0"/>
                <a:cs typeface="B Mitra" pitchFamily="2" charset="-78"/>
              </a:rPr>
              <a:t>پس از تخلیه پادگان اشرف و اخراج منافقین از این مکان، این آمریکا بود که با در اختیار گذاشتن پایگاه نظامی خود به عنوان مکان امن، زمینه ماندگاری این گروه ترویستی در عراق را فراهم کرد و البته در مقابل هر خطری نیز این گروه را حمایت و حفاظت می کند. </a:t>
            </a:r>
          </a:p>
        </p:txBody>
      </p:sp>
      <p:pic>
        <p:nvPicPr>
          <p:cNvPr id="35846" name="Picture 6" descr="I:\جدید\Ashraf_Iraq_20110107_19.jpg"/>
          <p:cNvPicPr>
            <a:picLocks noChangeAspect="1" noChangeArrowheads="1"/>
          </p:cNvPicPr>
          <p:nvPr/>
        </p:nvPicPr>
        <p:blipFill>
          <a:blip r:embed="rId2" cstate="print"/>
          <a:srcRect/>
          <a:stretch>
            <a:fillRect/>
          </a:stretch>
        </p:blipFill>
        <p:spPr bwMode="auto">
          <a:xfrm>
            <a:off x="152400" y="3276600"/>
            <a:ext cx="6073918" cy="3429000"/>
          </a:xfrm>
          <a:prstGeom prst="rect">
            <a:avLst/>
          </a:prstGeom>
          <a:ln w="88900" cap="sq" cmpd="thickThin">
            <a:solidFill>
              <a:srgbClr val="000000"/>
            </a:solidFill>
            <a:prstDash val="solid"/>
            <a:miter lim="800000"/>
          </a:ln>
          <a:effectLst>
            <a:innerShdw blurRad="76200">
              <a:srgbClr val="000000"/>
            </a:innerShdw>
          </a:effectLst>
        </p:spPr>
      </p:pic>
      <p:sp>
        <p:nvSpPr>
          <p:cNvPr id="11" name="Rectangle 10"/>
          <p:cNvSpPr/>
          <p:nvPr/>
        </p:nvSpPr>
        <p:spPr>
          <a:xfrm rot="20413906">
            <a:off x="5743746" y="4217647"/>
            <a:ext cx="3062279" cy="115416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rtl="1">
              <a:lnSpc>
                <a:spcPct val="150000"/>
              </a:lnSpc>
            </a:pPr>
            <a:r>
              <a:rPr lang="fa-IR" sz="2400" b="1" dirty="0" smtClean="0">
                <a:solidFill>
                  <a:schemeClr val="bg1"/>
                </a:solidFill>
                <a:latin typeface="Calibri" pitchFamily="34" charset="0"/>
                <a:ea typeface="Calibri" pitchFamily="34" charset="0"/>
                <a:cs typeface="B Titr" pitchFamily="2" charset="-78"/>
              </a:rPr>
              <a:t>تجمع اعتراضی مردم عراق علیه منافقین در سال 2011</a:t>
            </a:r>
            <a:r>
              <a:rPr lang="fa-IR" sz="1600" b="1" dirty="0" smtClean="0">
                <a:solidFill>
                  <a:schemeClr val="bg1"/>
                </a:solidFill>
                <a:latin typeface="Calibri" pitchFamily="34" charset="0"/>
                <a:cs typeface="B Mitra" pitchFamily="2" charset="-78"/>
              </a:rPr>
              <a:t> </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905000"/>
          </a:xfrm>
        </p:spPr>
        <p:style>
          <a:lnRef idx="1">
            <a:schemeClr val="accent1"/>
          </a:lnRef>
          <a:fillRef idx="2">
            <a:schemeClr val="accent1"/>
          </a:fillRef>
          <a:effectRef idx="1">
            <a:schemeClr val="accent1"/>
          </a:effectRef>
          <a:fontRef idx="minor">
            <a:schemeClr val="dk1"/>
          </a:fontRef>
        </p:style>
        <p:txBody>
          <a:bodyPr>
            <a:noAutofit/>
          </a:bodyPr>
          <a:lstStyle/>
          <a:p>
            <a:pPr algn="ctr" rtl="1">
              <a:lnSpc>
                <a:spcPct val="150000"/>
              </a:lnSpc>
            </a:pPr>
            <a:r>
              <a:rPr lang="fa-IR" dirty="0" smtClean="0">
                <a:solidFill>
                  <a:srgbClr val="0070C0"/>
                </a:solidFill>
                <a:cs typeface="B Titr" pitchFamily="2" charset="-78"/>
              </a:rPr>
              <a:t>14- ایجاد محدودیت های علمی و</a:t>
            </a:r>
            <a:br>
              <a:rPr lang="fa-IR" dirty="0" smtClean="0">
                <a:solidFill>
                  <a:srgbClr val="0070C0"/>
                </a:solidFill>
                <a:cs typeface="B Titr" pitchFamily="2" charset="-78"/>
              </a:rPr>
            </a:br>
            <a:r>
              <a:rPr lang="fa-IR" dirty="0" smtClean="0">
                <a:solidFill>
                  <a:srgbClr val="0070C0"/>
                </a:solidFill>
                <a:cs typeface="B Titr" pitchFamily="2" charset="-78"/>
              </a:rPr>
              <a:t> دستگیری دانشمندان ایرانی</a:t>
            </a:r>
            <a:endParaRPr lang="en-US" dirty="0">
              <a:solidFill>
                <a:srgbClr val="0070C0"/>
              </a:solidFill>
              <a:cs typeface="B Titr" pitchFamily="2" charset="-78"/>
            </a:endParaRPr>
          </a:p>
        </p:txBody>
      </p:sp>
      <p:sp>
        <p:nvSpPr>
          <p:cNvPr id="3" name="Content Placeholder 2"/>
          <p:cNvSpPr>
            <a:spLocks noGrp="1"/>
          </p:cNvSpPr>
          <p:nvPr>
            <p:ph sz="quarter" idx="1"/>
          </p:nvPr>
        </p:nvSpPr>
        <p:spPr>
          <a:xfrm>
            <a:off x="457200" y="2484437"/>
            <a:ext cx="8229600" cy="2163763"/>
          </a:xfrm>
        </p:spPr>
        <p:txBody>
          <a:bodyPr>
            <a:noAutofit/>
          </a:bodyPr>
          <a:lstStyle/>
          <a:p>
            <a:pPr algn="justLow" rtl="1">
              <a:lnSpc>
                <a:spcPct val="160000"/>
              </a:lnSpc>
            </a:pPr>
            <a:r>
              <a:rPr lang="fa-IR" sz="4400" dirty="0">
                <a:cs typeface="B Mitra" pitchFamily="2" charset="-78"/>
              </a:rPr>
              <a:t>ایجاد محدودیت های علمی و دستگیری دانشمندان ایرانی در آمریکا که هنوز در </a:t>
            </a:r>
            <a:r>
              <a:rPr lang="fa-IR" sz="4400" dirty="0" smtClean="0">
                <a:cs typeface="B Mitra" pitchFamily="2" charset="-78"/>
              </a:rPr>
              <a:t>زندان های </a:t>
            </a:r>
            <a:r>
              <a:rPr lang="fa-IR" sz="4400" dirty="0">
                <a:cs typeface="B Mitra" pitchFamily="2" charset="-78"/>
              </a:rPr>
              <a:t>آمریکا </a:t>
            </a:r>
            <a:r>
              <a:rPr lang="fa-IR" sz="4400" dirty="0" smtClean="0">
                <a:cs typeface="B Mitra" pitchFamily="2" charset="-78"/>
              </a:rPr>
              <a:t>هستند.</a:t>
            </a:r>
            <a:endParaRPr lang="en-US" sz="4400" dirty="0">
              <a:cs typeface="B Mitra" pitchFamily="2" charset="-78"/>
            </a:endParaRPr>
          </a:p>
        </p:txBody>
      </p:sp>
    </p:spTree>
    <p:extLst>
      <p:ext uri="{BB962C8B-B14F-4D97-AF65-F5344CB8AC3E}">
        <p14:creationId xmlns:p14="http://schemas.microsoft.com/office/powerpoint/2010/main" xmlns="" val="8384549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0" y="1695416"/>
            <a:ext cx="9067800" cy="5086384"/>
          </a:xfrm>
          <a:prstGeom prst="rect">
            <a:avLst/>
          </a:prstGeom>
        </p:spPr>
        <p:txBody>
          <a:bodyPr vert="horz" anchor="t">
            <a:noAutofit/>
          </a:bodyPr>
          <a:lstStyle/>
          <a:p>
            <a:pPr marL="87313" algn="justLow" defTabSz="914400" rtl="1">
              <a:lnSpc>
                <a:spcPct val="120000"/>
              </a:lnSpc>
              <a:spcBef>
                <a:spcPct val="20000"/>
              </a:spcBef>
              <a:buClr>
                <a:schemeClr val="accent1"/>
              </a:buClr>
              <a:buSzPct val="85000"/>
              <a:defRPr/>
            </a:pPr>
            <a:endParaRPr lang="en-US" sz="2000" b="1" cap="all" dirty="0" smtClean="0">
              <a:cs typeface="B Titr" pitchFamily="2" charset="-78"/>
            </a:endParaRPr>
          </a:p>
          <a:p>
            <a:pPr marL="87313" algn="justLow" defTabSz="914400" rtl="1">
              <a:lnSpc>
                <a:spcPct val="120000"/>
              </a:lnSpc>
              <a:spcBef>
                <a:spcPct val="20000"/>
              </a:spcBef>
              <a:buClr>
                <a:schemeClr val="accent1"/>
              </a:buClr>
              <a:buSzPct val="85000"/>
              <a:defRPr/>
            </a:pPr>
            <a:r>
              <a:rPr lang="fa-IR" sz="2800" b="1" cap="all" dirty="0" smtClean="0">
                <a:solidFill>
                  <a:srgbClr val="FF0000"/>
                </a:solidFill>
                <a:cs typeface="B Titr" pitchFamily="2" charset="-78"/>
              </a:rPr>
              <a:t>تحریم </a:t>
            </a:r>
            <a:r>
              <a:rPr lang="fa-IR" sz="2800" b="1" cap="all" dirty="0">
                <a:solidFill>
                  <a:srgbClr val="FF0000"/>
                </a:solidFill>
                <a:cs typeface="B Titr" pitchFamily="2" charset="-78"/>
              </a:rPr>
              <a:t>تجهیزات و وسایل </a:t>
            </a:r>
            <a:r>
              <a:rPr lang="fa-IR" sz="2800" b="1" cap="all" dirty="0" smtClean="0">
                <a:solidFill>
                  <a:srgbClr val="FF0000"/>
                </a:solidFill>
                <a:cs typeface="B Titr" pitchFamily="2" charset="-78"/>
              </a:rPr>
              <a:t>آزمایشگاهی</a:t>
            </a:r>
            <a:endParaRPr lang="fa-IR" sz="2800" b="1" cap="all" dirty="0">
              <a:solidFill>
                <a:srgbClr val="FF0000"/>
              </a:solidFill>
              <a:cs typeface="B Titr" pitchFamily="2" charset="-78"/>
            </a:endParaRPr>
          </a:p>
          <a:p>
            <a:pPr marL="269875" indent="-269875" algn="justLow" rtl="1">
              <a:buClr>
                <a:srgbClr val="FF0000"/>
              </a:buClr>
              <a:buSzPct val="123000"/>
              <a:buFont typeface="Arial" pitchFamily="34" charset="0"/>
              <a:buChar char="•"/>
            </a:pPr>
            <a:r>
              <a:rPr lang="fa-IR" sz="2400" dirty="0">
                <a:cs typeface="B Mitra" pitchFamily="2" charset="-78"/>
              </a:rPr>
              <a:t>از سال ۲۰۰۲، سازمان </a:t>
            </a:r>
            <a:r>
              <a:rPr lang="en-US" dirty="0">
                <a:cs typeface="B Mitra" pitchFamily="2" charset="-78"/>
              </a:rPr>
              <a:t>IEEE</a:t>
            </a:r>
            <a:r>
              <a:rPr lang="fa-IR" dirty="0">
                <a:cs typeface="B Mitra" pitchFamily="2" charset="-78"/>
              </a:rPr>
              <a:t> </a:t>
            </a:r>
            <a:r>
              <a:rPr lang="fa-IR" sz="2400" dirty="0">
                <a:cs typeface="B Mitra" pitchFamily="2" charset="-78"/>
              </a:rPr>
              <a:t>تحریم های علمی را علیه ایران وضع نمود.</a:t>
            </a:r>
            <a:endParaRPr lang="en-US" sz="2400" dirty="0">
              <a:cs typeface="B Mitra" pitchFamily="2" charset="-78"/>
            </a:endParaRPr>
          </a:p>
          <a:p>
            <a:pPr marL="269875" indent="-269875" algn="justLow" rtl="1">
              <a:buClr>
                <a:srgbClr val="FF0000"/>
              </a:buClr>
              <a:buSzPct val="123000"/>
              <a:buFont typeface="Arial" pitchFamily="34" charset="0"/>
              <a:buChar char="•"/>
            </a:pPr>
            <a:r>
              <a:rPr lang="fa-IR" sz="2400" dirty="0">
                <a:cs typeface="B Mitra" pitchFamily="2" charset="-78"/>
              </a:rPr>
              <a:t>در قوانین تجارت جهانی، ابر رایانه های قوی‌تر از ۱۹۰ میلیارد عمل در ثانیه به عنوان کالاهایی راهبردی (و دارای پتانسیل به‌کار برده شدن در محاسبات شبیه‌سازی‌های هسته‌ای) محسوب می‌شوند، و لذا فروش آن‌ها به کشورهایی مثل ایران شامل تحریم است.</a:t>
            </a:r>
          </a:p>
          <a:p>
            <a:pPr marL="269875" indent="-269875" algn="justLow" rtl="1">
              <a:buClr>
                <a:srgbClr val="FF0000"/>
              </a:buClr>
              <a:buSzPct val="123000"/>
              <a:buFont typeface="Arial" pitchFamily="34" charset="0"/>
              <a:buChar char="•"/>
            </a:pPr>
            <a:r>
              <a:rPr lang="fa-IR" sz="2400" dirty="0">
                <a:cs typeface="B Mitra" pitchFamily="2" charset="-78"/>
              </a:rPr>
              <a:t>در سال ۲۰۰۷، شرکت‌های مایکروسافت و یاهو ایران را از لیست کشورهایی که خدمات وب دریافت می‌کنند، خارج نمودند.</a:t>
            </a:r>
            <a:endParaRPr lang="en-US" sz="2400" dirty="0">
              <a:cs typeface="B Mitra" pitchFamily="2" charset="-78"/>
            </a:endParaRPr>
          </a:p>
          <a:p>
            <a:pPr marL="269875" indent="-269875" algn="justLow" rtl="1">
              <a:buClr>
                <a:srgbClr val="FF0000"/>
              </a:buClr>
              <a:buSzPct val="123000"/>
              <a:buFont typeface="Arial" pitchFamily="34" charset="0"/>
              <a:buChar char="•"/>
            </a:pPr>
            <a:r>
              <a:rPr lang="fa-IR" sz="2400" dirty="0">
                <a:cs typeface="B Mitra" pitchFamily="2" charset="-78"/>
              </a:rPr>
              <a:t>امکان دریافت فایل‌های نرم‌افزاری شرکت هایی مانند </a:t>
            </a:r>
            <a:r>
              <a:rPr lang="en-US" sz="1400" dirty="0">
                <a:cs typeface="B Mitra" pitchFamily="2" charset="-78"/>
              </a:rPr>
              <a:t>NVIDIA</a:t>
            </a:r>
            <a:r>
              <a:rPr lang="fa-IR" sz="2400" dirty="0">
                <a:cs typeface="B Mitra" pitchFamily="2" charset="-78"/>
              </a:rPr>
              <a:t>،</a:t>
            </a:r>
            <a:r>
              <a:rPr lang="en-US" dirty="0" err="1">
                <a:cs typeface="B Mitra" pitchFamily="2" charset="-78"/>
              </a:rPr>
              <a:t>SamsungApps</a:t>
            </a:r>
            <a:r>
              <a:rPr lang="fa-IR" sz="2400" dirty="0">
                <a:cs typeface="B Mitra" pitchFamily="2" charset="-78"/>
              </a:rPr>
              <a:t>، </a:t>
            </a:r>
            <a:r>
              <a:rPr lang="en-US" dirty="0">
                <a:cs typeface="B Mitra" pitchFamily="2" charset="-78"/>
              </a:rPr>
              <a:t>Adobe</a:t>
            </a:r>
            <a:r>
              <a:rPr lang="fa-IR" sz="2400" dirty="0">
                <a:cs typeface="B Mitra" pitchFamily="2" charset="-78"/>
              </a:rPr>
              <a:t>، </a:t>
            </a:r>
            <a:r>
              <a:rPr lang="en-US" sz="1600" dirty="0">
                <a:cs typeface="B Mitra" pitchFamily="2" charset="-78"/>
              </a:rPr>
              <a:t>AMD</a:t>
            </a:r>
            <a:r>
              <a:rPr lang="fa-IR" sz="2400" dirty="0">
                <a:cs typeface="B Mitra" pitchFamily="2" charset="-78"/>
              </a:rPr>
              <a:t>، </a:t>
            </a:r>
            <a:r>
              <a:rPr lang="en-US" sz="1600" dirty="0">
                <a:cs typeface="B Mitra" pitchFamily="2" charset="-78"/>
              </a:rPr>
              <a:t>AVG</a:t>
            </a:r>
            <a:r>
              <a:rPr lang="fa-IR" sz="2400" dirty="0">
                <a:cs typeface="B Mitra" pitchFamily="2" charset="-78"/>
              </a:rPr>
              <a:t>، </a:t>
            </a:r>
            <a:r>
              <a:rPr lang="en-US" sz="1600" dirty="0">
                <a:cs typeface="B Mitra" pitchFamily="2" charset="-78"/>
              </a:rPr>
              <a:t>AVAST</a:t>
            </a:r>
            <a:r>
              <a:rPr lang="fa-IR" sz="2400" dirty="0">
                <a:cs typeface="B Mitra" pitchFamily="2" charset="-78"/>
              </a:rPr>
              <a:t>، </a:t>
            </a:r>
            <a:r>
              <a:rPr lang="en-US" dirty="0">
                <a:cs typeface="B Mitra" pitchFamily="2" charset="-78"/>
              </a:rPr>
              <a:t>Symantec</a:t>
            </a:r>
            <a:r>
              <a:rPr lang="fa-IR" sz="2400" dirty="0">
                <a:cs typeface="B Mitra" pitchFamily="2" charset="-78"/>
              </a:rPr>
              <a:t>، </a:t>
            </a:r>
            <a:r>
              <a:rPr lang="en-US" sz="1600" dirty="0">
                <a:cs typeface="B Mitra" pitchFamily="2" charset="-78"/>
              </a:rPr>
              <a:t>McAfee</a:t>
            </a:r>
            <a:r>
              <a:rPr lang="fa-IR" sz="2400" dirty="0">
                <a:cs typeface="B Mitra" pitchFamily="2" charset="-78"/>
              </a:rPr>
              <a:t>،</a:t>
            </a:r>
            <a:r>
              <a:rPr lang="en-US" sz="1400" dirty="0">
                <a:cs typeface="B Mitra" pitchFamily="2" charset="-78"/>
              </a:rPr>
              <a:t>MATLAB</a:t>
            </a:r>
            <a:r>
              <a:rPr lang="fa-IR" sz="1400" dirty="0">
                <a:cs typeface="B Mitra" pitchFamily="2" charset="-78"/>
              </a:rPr>
              <a:t> </a:t>
            </a:r>
            <a:r>
              <a:rPr lang="fa-IR" sz="2400" dirty="0">
                <a:cs typeface="B Mitra" pitchFamily="2" charset="-78"/>
              </a:rPr>
              <a:t>برخی از خدمات گوگل، برخی از خدمات مایکروسافت</a:t>
            </a:r>
            <a:r>
              <a:rPr lang="en-US" sz="1600" dirty="0">
                <a:cs typeface="B Mitra" pitchFamily="2" charset="-78"/>
              </a:rPr>
              <a:t>ESET</a:t>
            </a:r>
            <a:r>
              <a:rPr lang="fa-IR" sz="1600" dirty="0">
                <a:cs typeface="B Mitra" pitchFamily="2" charset="-78"/>
              </a:rPr>
              <a:t> </a:t>
            </a:r>
            <a:r>
              <a:rPr lang="fa-IR" sz="2400" dirty="0">
                <a:cs typeface="B Mitra" pitchFamily="2" charset="-78"/>
              </a:rPr>
              <a:t>و </a:t>
            </a:r>
            <a:r>
              <a:rPr lang="en-US" sz="1600" dirty="0">
                <a:cs typeface="B Mitra" pitchFamily="2" charset="-78"/>
              </a:rPr>
              <a:t>Oracle</a:t>
            </a:r>
            <a:r>
              <a:rPr lang="fa-IR" sz="1600" dirty="0">
                <a:cs typeface="B Mitra" pitchFamily="2" charset="-78"/>
              </a:rPr>
              <a:t> </a:t>
            </a:r>
            <a:r>
              <a:rPr lang="fa-IR" sz="2400" dirty="0">
                <a:cs typeface="B Mitra" pitchFamily="2" charset="-78"/>
              </a:rPr>
              <a:t>از درگاه اصلی این شرکت ها توسط آی پی های ایران امکان پذیر نیست و علاوه بر بسته شدن این سایت ها توسط خود این شرکت ها در ایران، برخی از این شرکت های فناوری و تکنولوژی ، سرور مادر خود را نیز به روی ایرانیان بسته اند.</a:t>
            </a:r>
          </a:p>
        </p:txBody>
      </p:sp>
      <p:sp>
        <p:nvSpPr>
          <p:cNvPr id="6" name="Rectangle 5"/>
          <p:cNvSpPr/>
          <p:nvPr/>
        </p:nvSpPr>
        <p:spPr>
          <a:xfrm rot="20775106">
            <a:off x="3354946" y="771454"/>
            <a:ext cx="6590156" cy="8125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rtl="1">
              <a:lnSpc>
                <a:spcPct val="140000"/>
              </a:lnSpc>
            </a:pPr>
            <a:r>
              <a:rPr lang="fa-IR" sz="3600" b="1" spc="50" dirty="0" smtClean="0">
                <a:ln w="11430"/>
                <a:solidFill>
                  <a:srgbClr val="0070C0"/>
                </a:solidFill>
                <a:cs typeface="B Titr" pitchFamily="2" charset="-78"/>
              </a:rPr>
              <a:t>اعمال تحریم </a:t>
            </a:r>
            <a:r>
              <a:rPr lang="fa-IR" sz="3600" b="1" spc="50" dirty="0">
                <a:ln w="11430"/>
                <a:solidFill>
                  <a:srgbClr val="0070C0"/>
                </a:solidFill>
                <a:cs typeface="B Titr" pitchFamily="2" charset="-78"/>
              </a:rPr>
              <a:t>های علمی </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7945" y="381000"/>
            <a:ext cx="3833055" cy="2151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13444862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0" y="-76200"/>
            <a:ext cx="8686800" cy="6172200"/>
          </a:xfrm>
          <a:prstGeom prst="rect">
            <a:avLst/>
          </a:prstGeom>
        </p:spPr>
        <p:txBody>
          <a:bodyPr vert="horz" anchor="t">
            <a:noAutofit/>
          </a:bodyPr>
          <a:lstStyle/>
          <a:p>
            <a:pPr marL="269875" indent="-269875" algn="justLow" rtl="1">
              <a:buClr>
                <a:srgbClr val="FF0000"/>
              </a:buClr>
              <a:buSzPct val="116000"/>
              <a:buFont typeface="Arial" pitchFamily="34" charset="0"/>
              <a:buChar char="•"/>
            </a:pPr>
            <a:endParaRPr lang="en-US" sz="3200" spc="-100" dirty="0">
              <a:cs typeface="B Mitra" pitchFamily="2" charset="-78"/>
            </a:endParaRPr>
          </a:p>
          <a:p>
            <a:pPr marL="269875" indent="-269875" algn="justLow" rtl="1">
              <a:buClr>
                <a:srgbClr val="FF0000"/>
              </a:buClr>
              <a:buSzPct val="116000"/>
              <a:buFont typeface="Arial" pitchFamily="34" charset="0"/>
              <a:buChar char="•"/>
            </a:pPr>
            <a:r>
              <a:rPr lang="ar-SA" sz="3200" spc="-100" dirty="0" smtClean="0">
                <a:cs typeface="B Mitra" pitchFamily="2" charset="-78"/>
              </a:rPr>
              <a:t>آمریکا </a:t>
            </a:r>
            <a:r>
              <a:rPr lang="ar-SA" sz="3200" spc="-100" dirty="0">
                <a:cs typeface="B Mitra" pitchFamily="2" charset="-78"/>
              </a:rPr>
              <a:t>به همراه انگلیس و کانادا به لیست تحریم های یکجانبه خود، نام 50 نفر از دانشمندان ایرانی را افزودند</a:t>
            </a:r>
            <a:r>
              <a:rPr lang="fa-IR" sz="3200" spc="-100" dirty="0">
                <a:cs typeface="B Mitra" pitchFamily="2" charset="-78"/>
              </a:rPr>
              <a:t>.</a:t>
            </a:r>
          </a:p>
          <a:p>
            <a:pPr marL="269875" indent="-269875" algn="justLow" rtl="1">
              <a:buClr>
                <a:srgbClr val="FF0000"/>
              </a:buClr>
              <a:buSzPct val="116000"/>
              <a:buFont typeface="Arial" pitchFamily="34" charset="0"/>
              <a:buChar char="•"/>
            </a:pPr>
            <a:r>
              <a:rPr lang="fa-IR" sz="3200" dirty="0">
                <a:cs typeface="B Mitra" pitchFamily="2" charset="-78"/>
              </a:rPr>
              <a:t>بازداشت، زندانی کردن و اخراج حداقل ۱۰ فارغ‌التحصیل دانشگاه صنعتی شریف  به آمریکا جهت شرکت در «گردهمایی فارغ‌التحصیلان دانشگاه شریف» در کالیفرنیا  در سال 2006 میلادی.</a:t>
            </a:r>
          </a:p>
          <a:p>
            <a:pPr algn="r" rtl="1"/>
            <a:endParaRPr lang="fa-IR" sz="2400" dirty="0">
              <a:cs typeface="B Mitra" pitchFamily="2" charset="-78"/>
            </a:endParaRPr>
          </a:p>
          <a:p>
            <a:pPr algn="r" rtl="1"/>
            <a:endParaRPr lang="fa-IR"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3200400"/>
            <a:ext cx="4459778" cy="3429000"/>
          </a:xfrm>
          <a:prstGeom prst="ellipse">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3276600"/>
            <a:ext cx="4191000" cy="3143251"/>
          </a:xfrm>
          <a:prstGeom prst="roundRect">
            <a:avLst>
              <a:gd name="adj" fmla="val 2248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3431057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381000"/>
            <a:ext cx="8763000" cy="5334000"/>
          </a:xfrm>
        </p:spPr>
        <p:txBody>
          <a:bodyPr/>
          <a:lstStyle/>
          <a:p>
            <a:pPr marL="0" indent="0" algn="ctr" rtl="1">
              <a:buClr>
                <a:srgbClr val="FF0000"/>
              </a:buClr>
              <a:buSzPct val="116000"/>
              <a:buNone/>
            </a:pPr>
            <a:r>
              <a:rPr lang="fa-IR" sz="4000" b="1" cap="all" dirty="0">
                <a:solidFill>
                  <a:srgbClr val="FF0000"/>
                </a:solidFill>
                <a:cs typeface="B Titr" pitchFamily="2" charset="-78"/>
              </a:rPr>
              <a:t>نمونه ای از تحریم دانشجویان و </a:t>
            </a:r>
            <a:r>
              <a:rPr lang="fa-IR" sz="4000" b="1" cap="all" dirty="0" smtClean="0">
                <a:solidFill>
                  <a:srgbClr val="FF0000"/>
                </a:solidFill>
                <a:cs typeface="B Titr" pitchFamily="2" charset="-78"/>
              </a:rPr>
              <a:t>دانشمندان</a:t>
            </a:r>
            <a:endParaRPr lang="en-US" sz="4000" dirty="0" smtClean="0">
              <a:solidFill>
                <a:srgbClr val="FF0000"/>
              </a:solidFill>
              <a:cs typeface="B Mitra" pitchFamily="2" charset="-78"/>
            </a:endParaRPr>
          </a:p>
          <a:p>
            <a:pPr algn="justLow" rtl="1"/>
            <a:r>
              <a:rPr lang="fa-IR" sz="2800" dirty="0" smtClean="0">
                <a:cs typeface="B Mitra" pitchFamily="2" charset="-78"/>
              </a:rPr>
              <a:t>طبق </a:t>
            </a:r>
            <a:r>
              <a:rPr lang="fa-IR" sz="2800" dirty="0">
                <a:cs typeface="B Mitra" pitchFamily="2" charset="-78"/>
              </a:rPr>
              <a:t>دستور دولت فدرال آمریکا، </a:t>
            </a:r>
            <a:r>
              <a:rPr lang="ar-SA" sz="2800" dirty="0">
                <a:cs typeface="B Mitra" pitchFamily="2" charset="-78"/>
              </a:rPr>
              <a:t>هیچ ک</a:t>
            </a:r>
            <a:r>
              <a:rPr lang="fa-IR" sz="2800" dirty="0">
                <a:cs typeface="B Mitra" pitchFamily="2" charset="-78"/>
              </a:rPr>
              <a:t>دام از </a:t>
            </a:r>
            <a:r>
              <a:rPr lang="ar-SA" sz="2800" dirty="0">
                <a:cs typeface="B Mitra" pitchFamily="2" charset="-78"/>
              </a:rPr>
              <a:t>مجلات علمی آمریکایی حق ندارند مقاله‌ای</a:t>
            </a:r>
            <a:r>
              <a:rPr lang="fa-IR" sz="2800" dirty="0">
                <a:cs typeface="B Mitra" pitchFamily="2" charset="-78"/>
              </a:rPr>
              <a:t> از </a:t>
            </a:r>
            <a:r>
              <a:rPr lang="ar-SA" sz="2800" dirty="0">
                <a:cs typeface="B Mitra" pitchFamily="2" charset="-78"/>
              </a:rPr>
              <a:t>دانشمند</a:t>
            </a:r>
            <a:r>
              <a:rPr lang="fa-IR" sz="2800" dirty="0">
                <a:cs typeface="B Mitra" pitchFamily="2" charset="-78"/>
              </a:rPr>
              <a:t> و </a:t>
            </a:r>
            <a:r>
              <a:rPr lang="ar-SA" sz="2800" dirty="0">
                <a:cs typeface="B Mitra" pitchFamily="2" charset="-78"/>
              </a:rPr>
              <a:t>محققان ایرانی</a:t>
            </a:r>
            <a:r>
              <a:rPr lang="fa-IR" sz="2800" dirty="0">
                <a:cs typeface="B Mitra" pitchFamily="2" charset="-78"/>
              </a:rPr>
              <a:t> که </a:t>
            </a:r>
            <a:r>
              <a:rPr lang="ar-SA" sz="2800" dirty="0">
                <a:cs typeface="B Mitra" pitchFamily="2" charset="-78"/>
              </a:rPr>
              <a:t>تحت پوشش حمایت مالی دولت ایران هستند دریافت ک</a:t>
            </a:r>
            <a:r>
              <a:rPr lang="fa-IR" sz="2800" dirty="0">
                <a:cs typeface="B Mitra" pitchFamily="2" charset="-78"/>
              </a:rPr>
              <a:t>ن</a:t>
            </a:r>
            <a:r>
              <a:rPr lang="ar-SA" sz="2800" dirty="0">
                <a:cs typeface="B Mitra" pitchFamily="2" charset="-78"/>
              </a:rPr>
              <a:t>ند</a:t>
            </a:r>
            <a:r>
              <a:rPr lang="fa-IR" sz="2800" dirty="0">
                <a:cs typeface="B Mitra" pitchFamily="2" charset="-78"/>
              </a:rPr>
              <a:t>.</a:t>
            </a:r>
          </a:p>
          <a:p>
            <a:pPr algn="justLow" rtl="1"/>
            <a:r>
              <a:rPr lang="ar-SA" sz="2800" dirty="0">
                <a:cs typeface="B Mitra" pitchFamily="2" charset="-78"/>
              </a:rPr>
              <a:t>گروه انتشاراتی «تیلور و فرانسیس»</a:t>
            </a:r>
            <a:r>
              <a:rPr lang="en-US" sz="2800" dirty="0">
                <a:cs typeface="B Mitra" pitchFamily="2" charset="-78"/>
              </a:rPr>
              <a:t>(</a:t>
            </a:r>
            <a:r>
              <a:rPr lang="en-US" sz="2000" dirty="0">
                <a:cs typeface="B Mitra" pitchFamily="2" charset="-78"/>
              </a:rPr>
              <a:t>Taylor &amp; Francis</a:t>
            </a:r>
            <a:r>
              <a:rPr lang="en-US" sz="2800" dirty="0">
                <a:cs typeface="B Mitra" pitchFamily="2" charset="-78"/>
              </a:rPr>
              <a:t>) </a:t>
            </a:r>
            <a:r>
              <a:rPr lang="ar-SA" sz="2800" dirty="0">
                <a:cs typeface="B Mitra" pitchFamily="2" charset="-78"/>
              </a:rPr>
              <a:t>که یکی از ناشران شناخته شده و مهم مجلات و کتب علمی است، از مجلات زیرمجموعه خود خواسته ضمن رعایت مقررات تحریمی ایران که از سوی آمریکا و اتحادیه اروپا وضع شده، از انتشار مقالات ایرانی خودداری کنند</a:t>
            </a:r>
            <a:r>
              <a:rPr lang="fa-IR" sz="2800" dirty="0">
                <a:cs typeface="B Mitra" pitchFamily="2" charset="-78"/>
              </a:rPr>
              <a:t>.</a:t>
            </a:r>
            <a:endParaRPr lang="en-US" sz="2800" dirty="0">
              <a:cs typeface="B Mitra" pitchFamily="2" charset="-78"/>
            </a:endParaRPr>
          </a:p>
          <a:p>
            <a:pPr algn="justLow" rtl="1"/>
            <a:endParaRPr lang="fa-IR" sz="2400" dirty="0">
              <a:cs typeface="B Mitra" pitchFamily="2" charset="-78"/>
            </a:endParaRPr>
          </a:p>
          <a:p>
            <a:pPr algn="justLow" rt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4419600"/>
            <a:ext cx="8062005"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14967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52401"/>
            <a:ext cx="8686800" cy="3962400"/>
          </a:xfrm>
        </p:spPr>
        <p:txBody>
          <a:bodyPr>
            <a:normAutofit/>
          </a:bodyPr>
          <a:lstStyle/>
          <a:p>
            <a:pPr marL="0" indent="0" algn="justLow" rtl="1">
              <a:buNone/>
            </a:pPr>
            <a:r>
              <a:rPr lang="ar-SA" sz="3200" dirty="0" smtClean="0">
                <a:solidFill>
                  <a:srgbClr val="92D050"/>
                </a:solidFill>
                <a:cs typeface="B Titr" pitchFamily="2" charset="-78"/>
              </a:rPr>
              <a:t>دور </a:t>
            </a:r>
            <a:r>
              <a:rPr lang="ar-SA" sz="3200" dirty="0">
                <a:solidFill>
                  <a:srgbClr val="92D050"/>
                </a:solidFill>
                <a:cs typeface="B Titr" pitchFamily="2" charset="-78"/>
              </a:rPr>
              <a:t>جدید تحریم‌های آمریکا این بار علیه پزشکان </a:t>
            </a:r>
            <a:r>
              <a:rPr lang="ar-SA" sz="3200" dirty="0" smtClean="0">
                <a:solidFill>
                  <a:srgbClr val="92D050"/>
                </a:solidFill>
                <a:cs typeface="B Titr" pitchFamily="2" charset="-78"/>
              </a:rPr>
              <a:t>ایرانی</a:t>
            </a:r>
            <a:endParaRPr lang="fa-IR" sz="3200" dirty="0" smtClean="0">
              <a:solidFill>
                <a:srgbClr val="92D050"/>
              </a:solidFill>
              <a:cs typeface="B Titr" pitchFamily="2" charset="-78"/>
            </a:endParaRPr>
          </a:p>
          <a:p>
            <a:pPr marL="0" indent="0" algn="ctr" rtl="1">
              <a:buNone/>
            </a:pPr>
            <a:r>
              <a:rPr lang="fa-IR" sz="3200" b="1" dirty="0" smtClean="0">
                <a:cs typeface="B Mitra" pitchFamily="2" charset="-78"/>
              </a:rPr>
              <a:t>1394/3/8</a:t>
            </a:r>
            <a:endParaRPr lang="en-US" sz="3200" b="1" dirty="0">
              <a:cs typeface="B Titr" pitchFamily="2" charset="-78"/>
            </a:endParaRPr>
          </a:p>
          <a:p>
            <a:pPr marL="0" indent="0" algn="justLow" rtl="1">
              <a:buNone/>
            </a:pPr>
            <a:r>
              <a:rPr lang="ar-SA" sz="3200" dirty="0">
                <a:cs typeface="B Mitra" pitchFamily="2" charset="-78"/>
              </a:rPr>
              <a:t>تصمیم جدید کمیسیون آموزشی فارغ‌التحصیلان پزشکی خارجی آمریکا</a:t>
            </a:r>
            <a:r>
              <a:rPr lang="en-US" sz="3200" dirty="0">
                <a:cs typeface="B Mitra" pitchFamily="2" charset="-78"/>
              </a:rPr>
              <a:t> (ECFMG) </a:t>
            </a:r>
            <a:r>
              <a:rPr lang="ar-SA" sz="3200" dirty="0">
                <a:cs typeface="B Mitra" pitchFamily="2" charset="-78"/>
              </a:rPr>
              <a:t>برای تحریم و نپذیرفتن مدرک پزشکی پزشکان ایرانی در زمانی اتفاق می‌افتد که پس از توافق ژنو بین ایران و غرب قرار داریم و قرار بود با تفاهم انجام‌شده، تحریم‌ها گسترش پیدا نکند اما غربی‌ها این بار هم خلف وعده کردند</a:t>
            </a:r>
            <a:r>
              <a:rPr lang="en-US" sz="3200" dirty="0" smtClean="0">
                <a:cs typeface="B Mitra" pitchFamily="2" charset="-78"/>
              </a:rPr>
              <a:t>.</a:t>
            </a:r>
            <a:r>
              <a:rPr lang="fa-IR" sz="3200" dirty="0">
                <a:cs typeface="B Mitra" pitchFamily="2" charset="-78"/>
              </a:rPr>
              <a:t> </a:t>
            </a:r>
            <a:endParaRPr lang="en-US" sz="3200" dirty="0">
              <a:cs typeface="B Mitra" pitchFamily="2" charset="-78"/>
            </a:endParaRPr>
          </a:p>
          <a:p>
            <a:pPr marL="0" indent="0" algn="justLow" rtl="1">
              <a:buNone/>
            </a:pPr>
            <a:endParaRPr lang="en-US" sz="3200" dirty="0">
              <a:cs typeface="B Mitra" pitchFamily="2" charset="-78"/>
            </a:endParaRPr>
          </a:p>
          <a:p>
            <a:pPr marL="0" indent="0" algn="justLow">
              <a:buNone/>
            </a:pPr>
            <a:endParaRPr lang="en-US" sz="2800" dirty="0">
              <a:cs typeface="B Mitra"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 y="3810000"/>
            <a:ext cx="3883426"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55774" y="3886200"/>
            <a:ext cx="3883426" cy="2743200"/>
          </a:xfrm>
          <a:prstGeom prst="ellipse">
            <a:avLst/>
          </a:prstGeom>
          <a:ln>
            <a:noFill/>
          </a:ln>
          <a:effectLst>
            <a:softEdge rad="112500"/>
          </a:effectLst>
        </p:spPr>
      </p:pic>
    </p:spTree>
    <p:extLst>
      <p:ext uri="{BB962C8B-B14F-4D97-AF65-F5344CB8AC3E}">
        <p14:creationId xmlns:p14="http://schemas.microsoft.com/office/powerpoint/2010/main" xmlns="" val="33905402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752600" y="762000"/>
            <a:ext cx="7239000" cy="2643206"/>
          </a:xfrm>
          <a:prstGeom prst="rect">
            <a:avLst/>
          </a:prstGeom>
        </p:spPr>
        <p:txBody>
          <a:bodyPr vert="horz" anchor="t">
            <a:noAutofit/>
          </a:bodyPr>
          <a:lstStyle/>
          <a:p>
            <a:pPr marL="87313" marR="0" lvl="0" indent="0" algn="justLow" defTabSz="914400" rtl="1" eaLnBrk="1" fontAlgn="auto" latinLnBrk="0" hangingPunct="1">
              <a:lnSpc>
                <a:spcPct val="120000"/>
              </a:lnSpc>
              <a:spcBef>
                <a:spcPct val="20000"/>
              </a:spcBef>
              <a:spcAft>
                <a:spcPts val="0"/>
              </a:spcAft>
              <a:buClr>
                <a:schemeClr val="accent1"/>
              </a:buClr>
              <a:buSzPct val="85000"/>
              <a:buFont typeface="Wingdings 2"/>
              <a:buNone/>
              <a:tabLst/>
              <a:defRPr/>
            </a:pPr>
            <a:r>
              <a:rPr lang="fa-IR" sz="2200" b="1" cap="all" dirty="0" smtClean="0">
                <a:solidFill>
                  <a:srgbClr val="FF0000"/>
                </a:solidFill>
                <a:cs typeface="B Titr" pitchFamily="2" charset="-78"/>
              </a:rPr>
              <a:t>چند نمونه از موارد فراوان مزاحمت ها که رسانه ای شده است:</a:t>
            </a:r>
            <a:endParaRPr lang="fa-IR" sz="2200" b="1" cap="all" dirty="0" smtClean="0">
              <a:solidFill>
                <a:srgbClr val="FF0000"/>
              </a:solidFill>
              <a:cs typeface="B Mitra" pitchFamily="2" charset="-78"/>
            </a:endParaRPr>
          </a:p>
          <a:p>
            <a:pPr rtl="1"/>
            <a:r>
              <a:rPr lang="fa-IR" sz="1700" b="1" cap="all" dirty="0" smtClean="0">
                <a:cs typeface="B Mitra" pitchFamily="2" charset="-78"/>
              </a:rPr>
              <a:t>پروفسور </a:t>
            </a:r>
            <a:r>
              <a:rPr lang="ar-SA" sz="1700" b="1" cap="all" dirty="0" smtClean="0">
                <a:cs typeface="B Mitra" pitchFamily="2" charset="-78"/>
              </a:rPr>
              <a:t>ناصر طالب‌زاده، پزشک برجسته ايراني و استاد دانشگاه در سال 2000 به جرم حمايت مالي از حزب‌الله و ارتباط با دولت ايران دستگير و در يکي از دادگاه‌هاي آن کشور به رياست خانم «روتن اشتاين»، يهودي‌زاده ضدمسلمان، به يک سال و نيم حبس محکوم و همه اموالش نيز مصادره ش</a:t>
            </a:r>
            <a:r>
              <a:rPr lang="fa-IR" sz="1700" b="1" cap="all" dirty="0" smtClean="0">
                <a:cs typeface="B Mitra" pitchFamily="2" charset="-78"/>
              </a:rPr>
              <a:t>د.</a:t>
            </a:r>
            <a:r>
              <a:rPr lang="en-US" sz="1700" b="1" cap="all" dirty="0" smtClean="0">
                <a:cs typeface="B Mitra" pitchFamily="2" charset="-78"/>
              </a:rPr>
              <a:t> </a:t>
            </a:r>
            <a:r>
              <a:rPr lang="ar-SA" sz="1700" b="1" cap="all" dirty="0" smtClean="0">
                <a:cs typeface="B Mitra" pitchFamily="2" charset="-78"/>
              </a:rPr>
              <a:t>اين پزشک ايراني به خاطر نزديک شدن به کشف پادزهر سلاح‌هاي ميکروبي که در اختيار اسرائيل است، توسط «موساد» و سازمان «سيا» ـ به طور مشترک ـ بنا بر سناريو ساختگي به حمايت از حزب‌الله، متهم و دستگير مي‌شود</a:t>
            </a:r>
            <a:r>
              <a:rPr lang="en-US" sz="1700" b="1" cap="all" dirty="0" smtClean="0">
                <a:cs typeface="B Mitra" pitchFamily="2" charset="-78"/>
              </a:rPr>
              <a:t>.</a:t>
            </a:r>
            <a:r>
              <a:rPr lang="fa-IR" sz="1700" b="1" cap="all" dirty="0" smtClean="0">
                <a:cs typeface="B Mitra" pitchFamily="2" charset="-78"/>
              </a:rPr>
              <a:t> </a:t>
            </a:r>
            <a:r>
              <a:rPr lang="ar-SA" sz="1700" b="1" cap="all" dirty="0" smtClean="0">
                <a:cs typeface="B Mitra" pitchFamily="2" charset="-78"/>
              </a:rPr>
              <a:t>بنابر اين گزارش‌ها، پزشکان معالج وي، بيماري و مرگ او را کاملا مشکوک دانسته و آن را با تلاش‌هاي مرحوم </a:t>
            </a:r>
            <a:r>
              <a:rPr lang="fa-IR" sz="1700" b="1" cap="all" dirty="0" smtClean="0">
                <a:cs typeface="B Mitra" pitchFamily="2" charset="-78"/>
              </a:rPr>
              <a:t>پروفسور </a:t>
            </a:r>
            <a:r>
              <a:rPr lang="ar-SA" sz="1700" b="1" cap="all" dirty="0" smtClean="0">
                <a:cs typeface="B Mitra" pitchFamily="2" charset="-78"/>
              </a:rPr>
              <a:t>طالب‌زاده براي دستيابي به پادزهري که مي‌توانست خدمت بزرگي به جامعه بشري کند، مرتبط مي‌دانند</a:t>
            </a:r>
            <a:r>
              <a:rPr lang="en-US" sz="1700" b="1" cap="all" dirty="0" smtClean="0">
                <a:cs typeface="B Mitra" pitchFamily="2" charset="-78"/>
              </a:rPr>
              <a:t>.</a:t>
            </a:r>
          </a:p>
        </p:txBody>
      </p:sp>
      <p:pic>
        <p:nvPicPr>
          <p:cNvPr id="6" name="Picture 5" descr="C:\Users\basij\Downloads\index.jpg"/>
          <p:cNvPicPr/>
          <p:nvPr/>
        </p:nvPicPr>
        <p:blipFill>
          <a:blip r:embed="rId2" cstate="print"/>
          <a:srcRect/>
          <a:stretch>
            <a:fillRect/>
          </a:stretch>
        </p:blipFill>
        <p:spPr bwMode="auto">
          <a:xfrm>
            <a:off x="108680" y="1219200"/>
            <a:ext cx="1628756" cy="2002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p:cNvCxnSpPr/>
          <p:nvPr/>
        </p:nvCxnSpPr>
        <p:spPr>
          <a:xfrm>
            <a:off x="785786" y="3352800"/>
            <a:ext cx="8358214"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6625" name="Rectangle 1"/>
          <p:cNvSpPr>
            <a:spLocks noChangeArrowheads="1"/>
          </p:cNvSpPr>
          <p:nvPr/>
        </p:nvSpPr>
        <p:spPr bwMode="auto">
          <a:xfrm>
            <a:off x="1600200" y="3505200"/>
            <a:ext cx="73152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lang="fa-IR" sz="1700" b="1" cap="all" dirty="0" smtClean="0">
                <a:cs typeface="B Mitra" pitchFamily="2" charset="-78"/>
              </a:rPr>
              <a:t>پروفسور </a:t>
            </a:r>
            <a:r>
              <a:rPr lang="ar-SA" sz="1700" b="1" cap="all" dirty="0" smtClean="0">
                <a:cs typeface="B Mitra" pitchFamily="2" charset="-78"/>
              </a:rPr>
              <a:t>مجتبی عطاردی استاد دانشگاه صنعتی شریف آذر ماه 1390 به منظور شرکت در یک سمینار علمی به آمریکا سفر کرده بود که توسط نیروهای امنیتی این کشور بازداشت شد</a:t>
            </a:r>
            <a:r>
              <a:rPr lang="en-US" sz="1700" b="1" cap="all" dirty="0" smtClean="0">
                <a:cs typeface="B Mitra" pitchFamily="2" charset="-78"/>
              </a:rPr>
              <a:t>.</a:t>
            </a:r>
          </a:p>
        </p:txBody>
      </p:sp>
      <p:pic>
        <p:nvPicPr>
          <p:cNvPr id="8" name="Picture 7" descr="http://cdn.yjc.ir/files/fa/news/1391/6/13/297562_665.jpg"/>
          <p:cNvPicPr/>
          <p:nvPr/>
        </p:nvPicPr>
        <p:blipFill>
          <a:blip r:embed="rId3" cstate="print"/>
          <a:srcRect r="50350"/>
          <a:stretch>
            <a:fillRect/>
          </a:stretch>
        </p:blipFill>
        <p:spPr bwMode="auto">
          <a:xfrm>
            <a:off x="107430" y="3276600"/>
            <a:ext cx="1524000"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626" name="Rectangle 2"/>
          <p:cNvSpPr>
            <a:spLocks noChangeArrowheads="1"/>
          </p:cNvSpPr>
          <p:nvPr/>
        </p:nvSpPr>
        <p:spPr bwMode="auto">
          <a:xfrm>
            <a:off x="2695730" y="4268450"/>
            <a:ext cx="4800600" cy="877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lang="ar-SA" sz="1700" b="1" cap="all" dirty="0" smtClean="0">
                <a:cs typeface="B Mitra" pitchFamily="2" charset="-78"/>
              </a:rPr>
              <a:t>شهرام امیری</a:t>
            </a:r>
            <a:r>
              <a:rPr lang="fa-IR" sz="1700" b="1" cap="all" dirty="0" smtClean="0">
                <a:cs typeface="B Mitra" pitchFamily="2" charset="-78"/>
              </a:rPr>
              <a:t> از محققان هسته ای ایران</a:t>
            </a:r>
            <a:r>
              <a:rPr lang="ar-SA" sz="1700" b="1" cap="all" dirty="0" smtClean="0">
                <a:cs typeface="B Mitra" pitchFamily="2" charset="-78"/>
              </a:rPr>
              <a:t> در جریان مناسک حج در عربستان سعودی توسط دولت این کشور ربوده و به آمریکا تحویل شد.  </a:t>
            </a:r>
          </a:p>
        </p:txBody>
      </p:sp>
      <p:pic>
        <p:nvPicPr>
          <p:cNvPr id="11" name="irc_mi" descr="http://upload.wikimedia.org/wikipedia/fa/thumb/e/ec/Shahram_Amiri-Press_conference_in_IRAN.JPG/220px-Shahram_Amiri-Press_conference_in_IRAN.JPG"/>
          <p:cNvPicPr/>
          <p:nvPr/>
        </p:nvPicPr>
        <p:blipFill>
          <a:blip r:embed="rId4" cstate="print"/>
          <a:srcRect/>
          <a:stretch>
            <a:fillRect/>
          </a:stretch>
        </p:blipFill>
        <p:spPr bwMode="auto">
          <a:xfrm>
            <a:off x="7467572" y="4107839"/>
            <a:ext cx="1524028" cy="1835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2" name="Straight Connector 11"/>
          <p:cNvCxnSpPr/>
          <p:nvPr/>
        </p:nvCxnSpPr>
        <p:spPr>
          <a:xfrm flipV="1">
            <a:off x="1676400" y="4114800"/>
            <a:ext cx="6019800" cy="76200"/>
          </a:xfrm>
          <a:prstGeom prst="line">
            <a:avLst/>
          </a:prstGeom>
          <a:ln/>
        </p:spPr>
        <p:style>
          <a:lnRef idx="3">
            <a:schemeClr val="accent4"/>
          </a:lnRef>
          <a:fillRef idx="0">
            <a:schemeClr val="accent4"/>
          </a:fillRef>
          <a:effectRef idx="2">
            <a:schemeClr val="accent4"/>
          </a:effectRef>
          <a:fontRef idx="minor">
            <a:schemeClr val="tx1"/>
          </a:fontRef>
        </p:style>
      </p:cxnSp>
      <p:sp>
        <p:nvSpPr>
          <p:cNvPr id="13" name="Rectangle 12"/>
          <p:cNvSpPr/>
          <p:nvPr/>
        </p:nvSpPr>
        <p:spPr>
          <a:xfrm>
            <a:off x="152400" y="152400"/>
            <a:ext cx="8848724" cy="609398"/>
          </a:xfrm>
          <a:prstGeom prst="rect">
            <a:avLst/>
          </a:prstGeom>
        </p:spPr>
        <p:txBody>
          <a:bodyPr wrap="square">
            <a:spAutoFit/>
          </a:bodyPr>
          <a:lstStyle/>
          <a:p>
            <a:pPr marL="87313" lvl="0" algn="ctr">
              <a:lnSpc>
                <a:spcPct val="120000"/>
              </a:lnSpc>
              <a:spcBef>
                <a:spcPct val="20000"/>
              </a:spcBef>
              <a:buClr>
                <a:schemeClr val="accent1"/>
              </a:buClr>
              <a:buSzPct val="85000"/>
              <a:defRPr/>
            </a:pPr>
            <a:r>
              <a:rPr lang="fa-IR" sz="2800" b="1" cap="all" dirty="0" smtClean="0">
                <a:solidFill>
                  <a:srgbClr val="7030A0"/>
                </a:solidFill>
                <a:cs typeface="B Titr" pitchFamily="2" charset="-78"/>
              </a:rPr>
              <a:t>دستگیری و ایجاد مزاحمت برای دانشمندان ایرانی در خارج از کشور</a:t>
            </a:r>
          </a:p>
        </p:txBody>
      </p:sp>
      <p:sp>
        <p:nvSpPr>
          <p:cNvPr id="15" name="Rectangle 14"/>
          <p:cNvSpPr/>
          <p:nvPr/>
        </p:nvSpPr>
        <p:spPr>
          <a:xfrm>
            <a:off x="1219200" y="6110990"/>
            <a:ext cx="7924800" cy="615553"/>
          </a:xfrm>
          <a:prstGeom prst="rect">
            <a:avLst/>
          </a:prstGeom>
        </p:spPr>
        <p:txBody>
          <a:bodyPr wrap="square">
            <a:spAutoFit/>
          </a:bodyPr>
          <a:lstStyle/>
          <a:p>
            <a:pPr rtl="1"/>
            <a:r>
              <a:rPr lang="fa-IR" sz="1600" b="1" cap="all" dirty="0" smtClean="0">
                <a:cs typeface="B Mitra" pitchFamily="2" charset="-78"/>
              </a:rPr>
              <a:t>و در دادگاه آمـریکا </a:t>
            </a:r>
            <a:r>
              <a:rPr lang="fa-IR" sz="1700" b="1" cap="all" dirty="0" smtClean="0">
                <a:cs typeface="B Mitra" pitchFamily="2" charset="-78"/>
              </a:rPr>
              <a:t>علاوه بر جریمه نقدی به 13 ماه زندان محکوم شد. بعد از اتمام محکومیت خود، با وجود سالها زندگی در آمریکا، دراختیار پلیس مهاجرت قرارگرفت و تحت شرایطی بدتر از زندان نگهداری می شود</a:t>
            </a:r>
            <a:endParaRPr lang="en-US" sz="1700" b="1" cap="all" dirty="0" smtClean="0">
              <a:cs typeface="B Mitra" pitchFamily="2" charset="-78"/>
            </a:endParaRPr>
          </a:p>
        </p:txBody>
      </p:sp>
      <p:cxnSp>
        <p:nvCxnSpPr>
          <p:cNvPr id="23" name="Straight Connector 22"/>
          <p:cNvCxnSpPr/>
          <p:nvPr/>
        </p:nvCxnSpPr>
        <p:spPr>
          <a:xfrm>
            <a:off x="188625" y="5212830"/>
            <a:ext cx="72315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219200" y="5257800"/>
            <a:ext cx="6172200" cy="923330"/>
          </a:xfrm>
          <a:prstGeom prst="rect">
            <a:avLst/>
          </a:prstGeom>
        </p:spPr>
        <p:txBody>
          <a:bodyPr wrap="square">
            <a:spAutoFit/>
          </a:bodyPr>
          <a:lstStyle/>
          <a:p>
            <a:pPr rtl="1"/>
            <a:r>
              <a:rPr lang="fa-IR" b="1" cap="all" dirty="0" smtClean="0">
                <a:cs typeface="B Mitra" pitchFamily="2" charset="-78"/>
              </a:rPr>
              <a:t>دکتر "حسین لاهیجی" فرد ذی نفوذی در آمریکا بود که در امور خیریه این کشور از جمله مؤسسه "بنیاد کودک" همکاری می‌کرد. وی بخاطر حمایت های خیرخواهانه وانتقال پولهای مشخص به ایران برای افراد تحت پوشش دستگیر </a:t>
            </a:r>
            <a:endParaRPr lang="en-US" dirty="0"/>
          </a:p>
        </p:txBody>
      </p:sp>
      <p:pic>
        <p:nvPicPr>
          <p:cNvPr id="6146" name="Picture 2" descr="C:\Users\ertebatat\Downloads\IRAN AIR 655\index.jpg"/>
          <p:cNvPicPr>
            <a:picLocks noChangeAspect="1" noChangeArrowheads="1"/>
          </p:cNvPicPr>
          <p:nvPr/>
        </p:nvPicPr>
        <p:blipFill>
          <a:blip r:embed="rId5" cstate="print"/>
          <a:srcRect/>
          <a:stretch>
            <a:fillRect/>
          </a:stretch>
        </p:blipFill>
        <p:spPr bwMode="auto">
          <a:xfrm>
            <a:off x="107430" y="5257800"/>
            <a:ext cx="1157990"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spli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14282" y="2928934"/>
            <a:ext cx="8715436" cy="3429024"/>
          </a:xfrm>
          <a:prstGeom prst="rect">
            <a:avLst/>
          </a:prstGeom>
        </p:spPr>
        <p:txBody>
          <a:bodyPr vert="horz" anchor="t">
            <a:noAutofit/>
          </a:bodyPr>
          <a:lstStyle/>
          <a:p>
            <a:pPr marL="87313" marR="0" lvl="0" indent="0" algn="justLow" defTabSz="914400" rtl="1" eaLnBrk="1" fontAlgn="auto" latinLnBrk="0" hangingPunct="1">
              <a:lnSpc>
                <a:spcPct val="120000"/>
              </a:lnSpc>
              <a:spcBef>
                <a:spcPct val="20000"/>
              </a:spcBef>
              <a:spcAft>
                <a:spcPts val="0"/>
              </a:spcAft>
              <a:buClr>
                <a:schemeClr val="accent1"/>
              </a:buClr>
              <a:buSzPct val="85000"/>
              <a:buFont typeface="Wingdings 2"/>
              <a:buNone/>
              <a:tabLst/>
              <a:defRPr/>
            </a:pPr>
            <a:endParaRPr kumimoji="0" lang="fa-IR" sz="2000" b="1" i="0" u="none" strike="noStrike" kern="1200" cap="all" normalizeH="0" noProof="0" dirty="0" smtClean="0">
              <a:ln>
                <a:noFill/>
              </a:ln>
              <a:uLnTx/>
              <a:uFillTx/>
              <a:cs typeface="B Mitra" pitchFamily="2" charset="-78"/>
            </a:endParaRPr>
          </a:p>
        </p:txBody>
      </p:sp>
      <p:sp>
        <p:nvSpPr>
          <p:cNvPr id="5" name="Rectangle 4"/>
          <p:cNvSpPr/>
          <p:nvPr/>
        </p:nvSpPr>
        <p:spPr>
          <a:xfrm>
            <a:off x="990600" y="-24"/>
            <a:ext cx="6858000" cy="164352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lnSpc>
                <a:spcPct val="140000"/>
              </a:lnSpc>
            </a:pPr>
            <a:r>
              <a:rPr lang="fa-IR" sz="2400" b="1" spc="50" dirty="0" smtClean="0">
                <a:ln w="11430"/>
                <a:solidFill>
                  <a:srgbClr val="002060"/>
                </a:solidFill>
                <a:cs typeface="B Titr" pitchFamily="2" charset="-78"/>
              </a:rPr>
              <a:t>وقتی که همه تلاش های خیانت آمیز، علیه پیشرفت علمی ایران به نتیجه نمی رسد و سرعت علمی با وجود همه                توطئه های آمریکا متوقف نمی شود </a:t>
            </a:r>
          </a:p>
        </p:txBody>
      </p:sp>
      <p:pic>
        <p:nvPicPr>
          <p:cNvPr id="2050" name="Picture 2" descr="I:\93620_927.jpg"/>
          <p:cNvPicPr>
            <a:picLocks noChangeAspect="1" noChangeArrowheads="1"/>
          </p:cNvPicPr>
          <p:nvPr/>
        </p:nvPicPr>
        <p:blipFill>
          <a:blip r:embed="rId2" cstate="print"/>
          <a:srcRect/>
          <a:stretch>
            <a:fillRect/>
          </a:stretch>
        </p:blipFill>
        <p:spPr bwMode="auto">
          <a:xfrm>
            <a:off x="446150" y="4114800"/>
            <a:ext cx="8393050" cy="2238388"/>
          </a:xfrm>
          <a:prstGeom prst="round2DiagRect">
            <a:avLst>
              <a:gd name="adj1" fmla="val 28389"/>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http://old.jamnews.ir/Images/News/Smal_Pic/22-10-1390/IMAGE634619676693593750.jpg"/>
          <p:cNvPicPr/>
          <p:nvPr/>
        </p:nvPicPr>
        <p:blipFill>
          <a:blip r:embed="rId3" cstate="print"/>
          <a:srcRect/>
          <a:stretch>
            <a:fillRect/>
          </a:stretch>
        </p:blipFill>
        <p:spPr bwMode="auto">
          <a:xfrm rot="20283469" flipH="1">
            <a:off x="513520" y="1334768"/>
            <a:ext cx="1715273" cy="1449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ترور دانشمند هسته ای ایران بدست اسرائیل"/>
          <p:cNvPicPr/>
          <p:nvPr/>
        </p:nvPicPr>
        <p:blipFill>
          <a:blip r:embed="rId4" cstate="print"/>
          <a:srcRect/>
          <a:stretch>
            <a:fillRect/>
          </a:stretch>
        </p:blipFill>
        <p:spPr bwMode="auto">
          <a:xfrm rot="20988151">
            <a:off x="6739460" y="1315679"/>
            <a:ext cx="2078196" cy="142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311630" y="3073670"/>
            <a:ext cx="8392042" cy="812530"/>
          </a:xfrm>
          <a:prstGeom prst="rect">
            <a:avLst/>
          </a:prstGeom>
        </p:spPr>
        <p:txBody>
          <a:bodyPr wrap="none">
            <a:spAutoFit/>
          </a:bodyPr>
          <a:lstStyle/>
          <a:p>
            <a:pPr lvl="0" algn="ctr" rtl="1">
              <a:lnSpc>
                <a:spcPct val="140000"/>
              </a:lnSpc>
            </a:pPr>
            <a:r>
              <a:rPr lang="fa-IR"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آمریکا در ترور دانشمندان ایرانی همکاری می کند </a:t>
            </a:r>
          </a:p>
        </p:txBody>
      </p:sp>
    </p:spTree>
  </p:cSld>
  <p:clrMapOvr>
    <a:masterClrMapping/>
  </p:clrMapOvr>
  <p:transition spd="med">
    <p:spli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14282" y="447600"/>
            <a:ext cx="8715436"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rtl="1" fontAlgn="base">
              <a:spcBef>
                <a:spcPct val="0"/>
              </a:spcBef>
              <a:spcAft>
                <a:spcPct val="0"/>
              </a:spcAft>
            </a:pPr>
            <a:r>
              <a:rPr lang="fa-IR" sz="2800" dirty="0" smtClean="0">
                <a:latin typeface="Calibri" pitchFamily="34" charset="0"/>
                <a:ea typeface="Times New Roman" pitchFamily="18" charset="0"/>
                <a:cs typeface="B Mitra" pitchFamily="2" charset="-78"/>
              </a:rPr>
              <a:t>ر</a:t>
            </a:r>
            <a:r>
              <a:rPr lang="ar-SA" sz="2800" dirty="0" smtClean="0">
                <a:latin typeface="Calibri" pitchFamily="34" charset="0"/>
                <a:ea typeface="Times New Roman" pitchFamily="18" charset="0"/>
                <a:cs typeface="B Mitra" pitchFamily="2" charset="-78"/>
              </a:rPr>
              <a:t>وزنامه انگليسي اينديپندنت به نقل از دو كارشناس امنيتي در رژیم اسرائيل و آمريكا فاش کرد: ترور دانشمندان ایرانی، </a:t>
            </a:r>
            <a:r>
              <a:rPr lang="ar-SA" sz="28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B Mitra" pitchFamily="2" charset="-78"/>
              </a:rPr>
              <a:t>اقدام سازمان های جاسوسی آمریکا</a:t>
            </a:r>
            <a:r>
              <a:rPr lang="ar-SA" sz="2800" dirty="0" smtClean="0">
                <a:latin typeface="Calibri" pitchFamily="34" charset="0"/>
                <a:ea typeface="Times New Roman" pitchFamily="18" charset="0"/>
                <a:cs typeface="B Mitra" pitchFamily="2" charset="-78"/>
              </a:rPr>
              <a:t>، اسراییل و انگلیس بود</a:t>
            </a:r>
            <a:r>
              <a:rPr lang="fa-IR" sz="2800" dirty="0" smtClean="0">
                <a:latin typeface="Calibri" pitchFamily="34" charset="0"/>
                <a:ea typeface="Times New Roman" pitchFamily="18" charset="0"/>
                <a:cs typeface="B Mitra" pitchFamily="2" charset="-78"/>
              </a:rPr>
              <a:t>.</a:t>
            </a:r>
          </a:p>
          <a:p>
            <a:pPr algn="justLow" rtl="1" fontAlgn="base">
              <a:spcBef>
                <a:spcPct val="0"/>
              </a:spcBef>
              <a:spcAft>
                <a:spcPct val="0"/>
              </a:spcAft>
            </a:pPr>
            <a:r>
              <a:rPr lang="fa-IR" sz="2800" dirty="0" smtClean="0">
                <a:latin typeface="Calibri" pitchFamily="34" charset="0"/>
                <a:ea typeface="Times New Roman" pitchFamily="18" charset="0"/>
                <a:cs typeface="B Mitra" pitchFamily="2" charset="-78"/>
              </a:rPr>
              <a:t>ر</a:t>
            </a:r>
            <a:r>
              <a:rPr lang="ar-SA" sz="2800" dirty="0" smtClean="0">
                <a:latin typeface="Calibri" pitchFamily="34" charset="0"/>
                <a:ea typeface="Times New Roman" pitchFamily="18" charset="0"/>
                <a:cs typeface="B Mitra" pitchFamily="2" charset="-78"/>
              </a:rPr>
              <a:t>وزنامه انگليسي اينديپندنت يك روز پس از ترور 2 دانشمند هسته اي ایران، به قلم يوسي ملمان مفسر ارشد روزنامه صهیونیستی هاآرتص و كارشناس مسائل راهبردي و اطلاعاتي فاش کرد: رژیم اسرائيل عامل ترور دانشمندان هسته اي ايران است</a:t>
            </a:r>
            <a:r>
              <a:rPr lang="fa-IR" sz="2800" dirty="0" smtClean="0">
                <a:latin typeface="Calibri" pitchFamily="34" charset="0"/>
                <a:ea typeface="Times New Roman" pitchFamily="18" charset="0"/>
                <a:cs typeface="B Mitra" pitchFamily="2" charset="-78"/>
              </a:rPr>
              <a:t>.</a:t>
            </a:r>
          </a:p>
          <a:p>
            <a:pPr algn="justLow" rtl="1" fontAlgn="base">
              <a:spcBef>
                <a:spcPct val="0"/>
              </a:spcBef>
              <a:spcAft>
                <a:spcPct val="0"/>
              </a:spcAft>
            </a:pPr>
            <a:r>
              <a:rPr lang="ar-SA" sz="2800" dirty="0" smtClean="0">
                <a:latin typeface="Calibri" pitchFamily="34" charset="0"/>
                <a:ea typeface="Times New Roman" pitchFamily="18" charset="0"/>
                <a:cs typeface="B Mitra" pitchFamily="2" charset="-78"/>
              </a:rPr>
              <a:t>اين روزنامه در گزارش خود با اشاره به افشاء اسناد وزارت خارجه آمريكا در سایت ویکی لیکس، ترور دو دانشمند هسته اي ايران و انتصاب تامير پاردو به عنوان رئيس جديد موساد، سازمان جاسوسي اسرائيل، آن هم در فاصله زماني يك روز تاكيد مي كند که بين اين رويدادها ارتباط وجود دارد</a:t>
            </a:r>
            <a:r>
              <a:rPr lang="en-US" sz="2800" dirty="0" smtClean="0">
                <a:latin typeface="Calibri" pitchFamily="34" charset="0"/>
                <a:ea typeface="Times New Roman" pitchFamily="18" charset="0"/>
                <a:cs typeface="B Mitra" pitchFamily="2" charset="-78"/>
              </a:rPr>
              <a:t> .</a:t>
            </a:r>
          </a:p>
          <a:p>
            <a:pPr algn="justLow" rtl="1" fontAlgn="base">
              <a:spcBef>
                <a:spcPct val="0"/>
              </a:spcBef>
              <a:spcAft>
                <a:spcPct val="0"/>
              </a:spcAft>
            </a:pPr>
            <a:r>
              <a:rPr lang="en-US" sz="2800" dirty="0" smtClean="0">
                <a:latin typeface="Calibri" pitchFamily="34" charset="0"/>
                <a:ea typeface="Times New Roman" pitchFamily="18" charset="0"/>
                <a:cs typeface="B Mitra" pitchFamily="2" charset="-78"/>
              </a:rPr>
              <a:t> </a:t>
            </a:r>
            <a:r>
              <a:rPr lang="ar-SA" sz="2800" dirty="0" smtClean="0">
                <a:latin typeface="Calibri" pitchFamily="34" charset="0"/>
                <a:ea typeface="Times New Roman" pitchFamily="18" charset="0"/>
                <a:cs typeface="B Mitra" pitchFamily="2" charset="-78"/>
              </a:rPr>
              <a:t>در این نوشته آمده است ، ترور دكتر شهرياري بخشي از تلاش مشترك موساد ، </a:t>
            </a:r>
            <a:r>
              <a:rPr lang="ar-SA" sz="28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B Mitra" pitchFamily="2" charset="-78"/>
              </a:rPr>
              <a:t>سيا</a:t>
            </a:r>
            <a:r>
              <a:rPr lang="ar-SA" sz="2800" dirty="0" smtClean="0">
                <a:effectLst>
                  <a:outerShdw blurRad="38100" dist="38100" dir="2700000" algn="tl">
                    <a:srgbClr val="000000">
                      <a:alpha val="43137"/>
                    </a:srgbClr>
                  </a:outerShdw>
                </a:effectLst>
                <a:latin typeface="Calibri" pitchFamily="34" charset="0"/>
                <a:ea typeface="Times New Roman" pitchFamily="18" charset="0"/>
                <a:cs typeface="B Mitra" pitchFamily="2" charset="-78"/>
              </a:rPr>
              <a:t> </a:t>
            </a:r>
            <a:r>
              <a:rPr lang="ar-SA" sz="2800" dirty="0" smtClean="0">
                <a:latin typeface="Calibri" pitchFamily="34" charset="0"/>
                <a:ea typeface="Times New Roman" pitchFamily="18" charset="0"/>
                <a:cs typeface="B Mitra" pitchFamily="2" charset="-78"/>
              </a:rPr>
              <a:t>و</a:t>
            </a:r>
            <a:r>
              <a:rPr lang="en-US" sz="2800" dirty="0" smtClean="0">
                <a:latin typeface="Calibri" pitchFamily="34" charset="0"/>
                <a:ea typeface="Times New Roman" pitchFamily="18" charset="0"/>
                <a:cs typeface="B Mitra" pitchFamily="2" charset="-78"/>
              </a:rPr>
              <a:t> MI6 </a:t>
            </a:r>
            <a:r>
              <a:rPr lang="ar-SA" sz="2800" dirty="0" smtClean="0">
                <a:latin typeface="Calibri" pitchFamily="34" charset="0"/>
                <a:ea typeface="Times New Roman" pitchFamily="18" charset="0"/>
                <a:cs typeface="B Mitra" pitchFamily="2" charset="-78"/>
              </a:rPr>
              <a:t>براي توقف يا تاخير برنامه هسته اي ايران بوده است</a:t>
            </a:r>
            <a:r>
              <a:rPr lang="en-US" sz="2800" dirty="0" smtClean="0">
                <a:latin typeface="Calibri" pitchFamily="34" charset="0"/>
                <a:ea typeface="Times New Roman" pitchFamily="18" charset="0"/>
                <a:cs typeface="B Mitra" pitchFamily="2" charset="-78"/>
              </a:rPr>
              <a:t>.</a:t>
            </a:r>
            <a:endParaRPr lang="fa-IR" sz="2800" dirty="0" smtClean="0">
              <a:latin typeface="Calibri" pitchFamily="34" charset="0"/>
              <a:ea typeface="Times New Roman" pitchFamily="18" charset="0"/>
              <a:cs typeface="B Mitra" pitchFamily="2" charset="-78"/>
            </a:endParaRPr>
          </a:p>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rPr>
              <a:t>فراتر از اعتراف رسانه های غربی اعتراف</a:t>
            </a:r>
            <a:r>
              <a:rPr kumimoji="0" lang="fa-IR" sz="2800" b="0" i="0" u="none" strike="noStrike" cap="none" normalizeH="0" dirty="0" smtClean="0">
                <a:ln>
                  <a:noFill/>
                </a:ln>
                <a:solidFill>
                  <a:schemeClr val="tx1"/>
                </a:solidFill>
                <a:effectLst/>
                <a:latin typeface="Calibri" pitchFamily="34" charset="0"/>
                <a:ea typeface="Times New Roman" pitchFamily="18" charset="0"/>
                <a:cs typeface="B Mitra" pitchFamily="2" charset="-78"/>
              </a:rPr>
              <a:t> صریح تروریست های دستگیر شده منشاء ترور را به وضوح آشکار ساخت. </a:t>
            </a:r>
            <a:endParaRPr kumimoji="0" lang="ar-SA" sz="2800" b="0"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820882"/>
            <a:ext cx="8458200" cy="3970318"/>
          </a:xfrm>
          <a:prstGeom prst="rect">
            <a:avLst/>
          </a:prstGeom>
        </p:spPr>
        <p:txBody>
          <a:bodyPr wrap="square">
            <a:spAutoFit/>
          </a:bodyPr>
          <a:lstStyle/>
          <a:p>
            <a:pPr algn="just" rtl="1"/>
            <a:r>
              <a:rPr lang="ar-SA" sz="2800" dirty="0" smtClean="0">
                <a:cs typeface="B Mitra" pitchFamily="2" charset="-78"/>
              </a:rPr>
              <a:t>رویترز </a:t>
            </a:r>
            <a:r>
              <a:rPr lang="ar-SA" sz="2800" dirty="0">
                <a:cs typeface="B Mitra" pitchFamily="2" charset="-78"/>
              </a:rPr>
              <a:t>با توصیه به خرابکاری و بمب‌گذاری:</a:t>
            </a:r>
            <a:endParaRPr lang="en-US" sz="2800" dirty="0">
              <a:cs typeface="B Mitra" pitchFamily="2" charset="-78"/>
            </a:endParaRPr>
          </a:p>
          <a:p>
            <a:pPr algn="just" rtl="1"/>
            <a:r>
              <a:rPr lang="ar-SA" sz="2800" dirty="0">
                <a:cs typeface="B Mitra" pitchFamily="2" charset="-78"/>
              </a:rPr>
              <a:t>در صورت نقض «برجام»، دانشمندان هسته‌ای ایران ترور </a:t>
            </a:r>
            <a:r>
              <a:rPr lang="ar-SA" sz="2800" dirty="0" smtClean="0">
                <a:cs typeface="B Mitra" pitchFamily="2" charset="-78"/>
              </a:rPr>
              <a:t>شوند</a:t>
            </a:r>
            <a:endParaRPr lang="fa-IR" sz="2800" dirty="0" smtClean="0">
              <a:cs typeface="B Mitra" pitchFamily="2" charset="-78"/>
            </a:endParaRPr>
          </a:p>
          <a:p>
            <a:pPr algn="just" rtl="1"/>
            <a:endParaRPr lang="en-US" sz="2800" dirty="0">
              <a:cs typeface="B Mitra" pitchFamily="2" charset="-78"/>
            </a:endParaRPr>
          </a:p>
          <a:p>
            <a:pPr algn="just" rtl="1"/>
            <a:r>
              <a:rPr lang="ar-SA" sz="2800" dirty="0">
                <a:cs typeface="B Mitra" pitchFamily="2" charset="-78"/>
              </a:rPr>
              <a:t>خبرگزاری انگلیسی در گزارشی اتکای تنها به گزینه‌های اقتصادی و تهدید جنگ برای تضمین اجرای «برجام» از سوی ایران را ناکافی دانسته و خواستار توجه به گزینه‌های دیگر از جمله ترور دانشمندان هسته‌ای کشورمان شد</a:t>
            </a:r>
            <a:r>
              <a:rPr lang="en-US" sz="2800" dirty="0" smtClean="0">
                <a:cs typeface="B Mitra" pitchFamily="2" charset="-78"/>
              </a:rPr>
              <a:t>.</a:t>
            </a:r>
            <a:endParaRPr lang="fa-IR" sz="2800" dirty="0" smtClean="0">
              <a:cs typeface="B Mitra" pitchFamily="2" charset="-78"/>
            </a:endParaRPr>
          </a:p>
          <a:p>
            <a:pPr algn="just" rtl="1"/>
            <a:r>
              <a:rPr lang="fa-IR" sz="2800" dirty="0" smtClean="0">
                <a:cs typeface="B Mitra" pitchFamily="2" charset="-78"/>
              </a:rPr>
              <a:t>این در حالیست که برجام دارای ضعف های ساختاری و نقاط ابهامی است که هر کدام از 6 کشور طرف مقابل با طرح ادعایی ظرف مدت کوتاهی ایران را به نقض برجام متهم کند.  1394/8/4</a:t>
            </a:r>
            <a:endParaRPr lang="en-US" sz="2800" dirty="0">
              <a:cs typeface="B Mitra" pitchFamily="2" charset="-78"/>
            </a:endParaRPr>
          </a:p>
        </p:txBody>
      </p:sp>
      <p:sp>
        <p:nvSpPr>
          <p:cNvPr id="3" name="TextBox 2"/>
          <p:cNvSpPr txBox="1"/>
          <p:nvPr/>
        </p:nvSpPr>
        <p:spPr>
          <a:xfrm>
            <a:off x="304800" y="171271"/>
            <a:ext cx="8305800" cy="1685077"/>
          </a:xfrm>
          <a:prstGeom prst="rect">
            <a:avLst/>
          </a:prstGeom>
          <a:noFill/>
        </p:spPr>
        <p:txBody>
          <a:bodyPr wrap="square" rtlCol="0">
            <a:spAutoFit/>
          </a:bodyPr>
          <a:lstStyle/>
          <a:p>
            <a:pPr algn="ctr" rtl="1">
              <a:lnSpc>
                <a:spcPct val="150000"/>
              </a:lnSpc>
            </a:pPr>
            <a:r>
              <a:rPr lang="fa-IR" sz="3600" dirty="0" smtClean="0">
                <a:solidFill>
                  <a:srgbClr val="FF0000"/>
                </a:solidFill>
                <a:cs typeface="B Titr" panose="00000700000000000000" pitchFamily="2" charset="-78"/>
              </a:rPr>
              <a:t>اظهار نظر صریح انگلیس: </a:t>
            </a:r>
            <a:r>
              <a:rPr lang="ar-SA" sz="3600" dirty="0" smtClean="0">
                <a:solidFill>
                  <a:srgbClr val="FF0000"/>
                </a:solidFill>
                <a:cs typeface="B Titr" panose="00000700000000000000" pitchFamily="2" charset="-78"/>
              </a:rPr>
              <a:t>در </a:t>
            </a:r>
            <a:r>
              <a:rPr lang="ar-SA" sz="3600" dirty="0">
                <a:solidFill>
                  <a:srgbClr val="FF0000"/>
                </a:solidFill>
                <a:cs typeface="B Titr" panose="00000700000000000000" pitchFamily="2" charset="-78"/>
              </a:rPr>
              <a:t>صورت نقض «برجام»، دانشمندان هسته‌ای ایران ترور </a:t>
            </a:r>
            <a:r>
              <a:rPr lang="ar-SA" sz="3600" dirty="0" smtClean="0">
                <a:solidFill>
                  <a:srgbClr val="FF0000"/>
                </a:solidFill>
                <a:cs typeface="B Titr" panose="00000700000000000000" pitchFamily="2" charset="-78"/>
              </a:rPr>
              <a:t>شوند</a:t>
            </a:r>
            <a:endParaRPr lang="en-US" sz="3600" dirty="0">
              <a:solidFill>
                <a:srgbClr val="FF0000"/>
              </a:solidFill>
              <a:cs typeface="B Titr" panose="00000700000000000000" pitchFamily="2" charset="-78"/>
            </a:endParaRPr>
          </a:p>
        </p:txBody>
      </p:sp>
      <p:pic>
        <p:nvPicPr>
          <p:cNvPr id="5122" name="Picture 2" descr="C:\Users\ertebatat\Downloads\IRAN AIR 655\3737732_520.jpg"/>
          <p:cNvPicPr>
            <a:picLocks noChangeAspect="1" noChangeArrowheads="1"/>
          </p:cNvPicPr>
          <p:nvPr/>
        </p:nvPicPr>
        <p:blipFill>
          <a:blip r:embed="rId2" cstate="print">
            <a:clrChange>
              <a:clrFrom>
                <a:srgbClr val="FDFDFD"/>
              </a:clrFrom>
              <a:clrTo>
                <a:srgbClr val="FDFDFD">
                  <a:alpha val="0"/>
                </a:srgbClr>
              </a:clrTo>
            </a:clrChange>
          </a:blip>
          <a:srcRect t="14815" b="22222"/>
          <a:stretch>
            <a:fillRect/>
          </a:stretch>
        </p:blipFill>
        <p:spPr bwMode="auto">
          <a:xfrm>
            <a:off x="381000" y="5105400"/>
            <a:ext cx="5361910"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0839330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style>
          <a:lnRef idx="0">
            <a:scrgbClr r="0" g="0" b="0"/>
          </a:lnRef>
          <a:fillRef idx="1003">
            <a:schemeClr val="lt2"/>
          </a:fillRef>
          <a:effectRef idx="0">
            <a:scrgbClr r="0" g="0" b="0"/>
          </a:effectRef>
          <a:fontRef idx="major"/>
        </p:style>
        <p:txBody>
          <a:bodyPr>
            <a:normAutofit/>
          </a:bodyPr>
          <a:lstStyle/>
          <a:p>
            <a:pPr algn="ctr" rtl="1"/>
            <a:r>
              <a:rPr lang="fa-I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15- بلوکه کردن اموال ایران</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p:txBody>
      </p:sp>
      <p:sp>
        <p:nvSpPr>
          <p:cNvPr id="3" name="Content Placeholder 2"/>
          <p:cNvSpPr>
            <a:spLocks noGrp="1"/>
          </p:cNvSpPr>
          <p:nvPr>
            <p:ph sz="quarter" idx="1"/>
          </p:nvPr>
        </p:nvSpPr>
        <p:spPr>
          <a:xfrm>
            <a:off x="304800" y="1295400"/>
            <a:ext cx="8534400" cy="4953000"/>
          </a:xfrm>
        </p:spPr>
        <p:txBody>
          <a:bodyPr>
            <a:normAutofit/>
          </a:bodyPr>
          <a:lstStyle/>
          <a:p>
            <a:pPr lvl="0" algn="justLow" rtl="1">
              <a:spcBef>
                <a:spcPts val="600"/>
              </a:spcBef>
            </a:pPr>
            <a:r>
              <a:rPr lang="fa-IR" sz="3600" dirty="0">
                <a:cs typeface="B Mitra" pitchFamily="2" charset="-78"/>
              </a:rPr>
              <a:t>بلوکه کردن اموال ایران از زمان سقوط شاه تا امروز. با وجود قرارداد الجزایر که </a:t>
            </a:r>
            <a:r>
              <a:rPr lang="fa-IR" sz="3600" dirty="0">
                <a:solidFill>
                  <a:srgbClr val="FF0000"/>
                </a:solidFill>
                <a:cs typeface="B Mitra" pitchFamily="2" charset="-78"/>
              </a:rPr>
              <a:t>آمریکا </a:t>
            </a:r>
            <a:r>
              <a:rPr lang="fa-IR" sz="3600" dirty="0" smtClean="0">
                <a:solidFill>
                  <a:srgbClr val="FF0000"/>
                </a:solidFill>
                <a:cs typeface="B Mitra" pitchFamily="2" charset="-78"/>
              </a:rPr>
              <a:t>رسماً </a:t>
            </a:r>
            <a:r>
              <a:rPr lang="fa-IR" sz="3600" dirty="0">
                <a:solidFill>
                  <a:srgbClr val="FF0000"/>
                </a:solidFill>
                <a:cs typeface="B Mitra" pitchFamily="2" charset="-78"/>
              </a:rPr>
              <a:t>متعهد </a:t>
            </a:r>
            <a:r>
              <a:rPr lang="fa-IR" sz="3600" dirty="0" smtClean="0">
                <a:solidFill>
                  <a:srgbClr val="FF0000"/>
                </a:solidFill>
                <a:cs typeface="B Mitra" pitchFamily="2" charset="-78"/>
              </a:rPr>
              <a:t>شد، </a:t>
            </a:r>
            <a:r>
              <a:rPr lang="fa-IR" sz="3600" dirty="0">
                <a:solidFill>
                  <a:srgbClr val="FF0000"/>
                </a:solidFill>
                <a:cs typeface="B Mitra" pitchFamily="2" charset="-78"/>
              </a:rPr>
              <a:t>در قبال آزادی </a:t>
            </a:r>
            <a:r>
              <a:rPr lang="fa-IR" sz="3600" dirty="0" smtClean="0">
                <a:solidFill>
                  <a:srgbClr val="FF0000"/>
                </a:solidFill>
                <a:cs typeface="B Mitra" pitchFamily="2" charset="-78"/>
              </a:rPr>
              <a:t>گروگان های </a:t>
            </a:r>
            <a:r>
              <a:rPr lang="fa-IR" sz="3600" dirty="0">
                <a:solidFill>
                  <a:srgbClr val="FF0000"/>
                </a:solidFill>
                <a:cs typeface="B Mitra" pitchFamily="2" charset="-78"/>
              </a:rPr>
              <a:t>آمریکایی، </a:t>
            </a:r>
            <a:r>
              <a:rPr lang="fa-IR" sz="3600" dirty="0" smtClean="0">
                <a:solidFill>
                  <a:srgbClr val="FF0000"/>
                </a:solidFill>
                <a:cs typeface="B Mitra" pitchFamily="2" charset="-78"/>
              </a:rPr>
              <a:t>12 میلیارد دلار از اموال </a:t>
            </a:r>
            <a:r>
              <a:rPr lang="fa-IR" sz="3600" dirty="0">
                <a:solidFill>
                  <a:srgbClr val="FF0000"/>
                </a:solidFill>
                <a:cs typeface="B Mitra" pitchFamily="2" charset="-78"/>
              </a:rPr>
              <a:t>ایران را آزاد کند </a:t>
            </a:r>
            <a:r>
              <a:rPr lang="fa-IR" sz="3600" dirty="0" smtClean="0">
                <a:cs typeface="B Mitra" pitchFamily="2" charset="-78"/>
              </a:rPr>
              <a:t>در حالی که گروگان ها </a:t>
            </a:r>
            <a:r>
              <a:rPr lang="fa-IR" sz="3600" dirty="0">
                <a:cs typeface="B Mitra" pitchFamily="2" charset="-78"/>
              </a:rPr>
              <a:t>را در همان سال 59 آزاد </a:t>
            </a:r>
            <a:r>
              <a:rPr lang="fa-IR" sz="3600" dirty="0" smtClean="0">
                <a:cs typeface="B Mitra" pitchFamily="2" charset="-78"/>
              </a:rPr>
              <a:t>کردیم، </a:t>
            </a:r>
            <a:r>
              <a:rPr lang="fa-IR" sz="3600" dirty="0">
                <a:cs typeface="B Mitra" pitchFamily="2" charset="-78"/>
              </a:rPr>
              <a:t>ولی آمریکا به تعهدش عمل نکرد و  این اموال همچنان در اختیار آمریکاست</a:t>
            </a:r>
            <a:r>
              <a:rPr lang="fa-IR" sz="3600" dirty="0" smtClean="0">
                <a:cs typeface="B Mitra" pitchFamily="2" charset="-78"/>
              </a:rPr>
              <a:t>.</a:t>
            </a:r>
          </a:p>
          <a:p>
            <a:pPr algn="justLow" rtl="1">
              <a:spcBef>
                <a:spcPts val="600"/>
              </a:spcBef>
            </a:pPr>
            <a:endParaRPr lang="en-US" sz="3600" dirty="0">
              <a:cs typeface="B Mitra" pitchFamily="2" charset="-78"/>
            </a:endParaRPr>
          </a:p>
        </p:txBody>
      </p:sp>
      <p:pic>
        <p:nvPicPr>
          <p:cNvPr id="4" name="Picture 2" descr="C:\Users\basij\Desktop\عکس نقش آ»ریکا\24-پرچم آمریکا\tattered-american-flag.jpg"/>
          <p:cNvPicPr>
            <a:picLocks noChangeAspect="1" noChangeArrowheads="1"/>
          </p:cNvPicPr>
          <p:nvPr/>
        </p:nvPicPr>
        <p:blipFill>
          <a:blip r:embed="rId2" cstate="print">
            <a:clrChange>
              <a:clrFrom>
                <a:srgbClr val="FFFFFF"/>
              </a:clrFrom>
              <a:clrTo>
                <a:srgbClr val="FFFFFF">
                  <a:alpha val="0"/>
                </a:srgbClr>
              </a:clrTo>
            </a:clrChange>
          </a:blip>
          <a:srcRect t="8067" b="13454"/>
          <a:stretch>
            <a:fillRect/>
          </a:stretch>
        </p:blipFill>
        <p:spPr bwMode="auto">
          <a:xfrm>
            <a:off x="1143000" y="4114800"/>
            <a:ext cx="4572000" cy="2667000"/>
          </a:xfrm>
          <a:prstGeom prst="rect">
            <a:avLst/>
          </a:prstGeom>
          <a:noFill/>
        </p:spPr>
      </p:pic>
    </p:spTree>
    <p:extLst>
      <p:ext uri="{BB962C8B-B14F-4D97-AF65-F5344CB8AC3E}">
        <p14:creationId xmlns:p14="http://schemas.microsoft.com/office/powerpoint/2010/main" xmlns="" val="502590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جدید\Ashraf_Iraq_20110107_18.jpg"/>
          <p:cNvPicPr>
            <a:picLocks noChangeAspect="1" noChangeArrowheads="1"/>
          </p:cNvPicPr>
          <p:nvPr/>
        </p:nvPicPr>
        <p:blipFill>
          <a:blip r:embed="rId2" cstate="print"/>
          <a:srcRect/>
          <a:stretch>
            <a:fillRect/>
          </a:stretch>
        </p:blipFill>
        <p:spPr bwMode="auto">
          <a:xfrm rot="21151936">
            <a:off x="378972" y="3263202"/>
            <a:ext cx="4653664" cy="2617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5334000" y="2151995"/>
            <a:ext cx="3581400" cy="4401205"/>
          </a:xfrm>
          <a:prstGeom prst="rect">
            <a:avLst/>
          </a:prstGeom>
        </p:spPr>
        <p:txBody>
          <a:bodyPr wrap="square">
            <a:spAutoFit/>
          </a:bodyPr>
          <a:lstStyle/>
          <a:p>
            <a:pPr algn="justLow" rtl="1"/>
            <a:r>
              <a:rPr lang="fa-IR" sz="4000" dirty="0" smtClean="0">
                <a:latin typeface="Calibri" pitchFamily="34" charset="0"/>
                <a:cs typeface="B Mitra" pitchFamily="2" charset="-78"/>
              </a:rPr>
              <a:t>با وجود تجمع اعتراضی مردم عراق علیه منافقین و اصرار مجلس و دولت عراق بر اخراج منافقین از خاک عراق آمریکا کماکان منافقین را در عراق حفظ کرده است.</a:t>
            </a:r>
            <a:endParaRPr lang="en-US" sz="4000" dirty="0"/>
          </a:p>
        </p:txBody>
      </p:sp>
      <p:sp>
        <p:nvSpPr>
          <p:cNvPr id="6" name="Rectangle 5"/>
          <p:cNvSpPr/>
          <p:nvPr/>
        </p:nvSpPr>
        <p:spPr>
          <a:xfrm>
            <a:off x="914400" y="411540"/>
            <a:ext cx="7772400" cy="1569660"/>
          </a:xfrm>
          <a:prstGeom prst="rect">
            <a:avLst/>
          </a:prstGeom>
          <a:effectLst>
            <a:glow rad="101600">
              <a:schemeClr val="accent3">
                <a:satMod val="175000"/>
                <a:alpha val="40000"/>
              </a:schemeClr>
            </a:glow>
            <a:outerShdw blurRad="38100" dist="25400" dir="5400000" algn="t" rotWithShape="0">
              <a:srgbClr val="000000">
                <a:alpha val="50000"/>
              </a:srgbClr>
            </a:outerShdw>
          </a:effectLst>
          <a:scene3d>
            <a:camera prst="perspectiveRight"/>
            <a:lightRig rig="threePt" dir="t"/>
          </a:scene3d>
        </p:spPr>
        <p:style>
          <a:lnRef idx="1">
            <a:schemeClr val="accent4"/>
          </a:lnRef>
          <a:fillRef idx="2">
            <a:schemeClr val="accent4"/>
          </a:fillRef>
          <a:effectRef idx="1">
            <a:schemeClr val="accent4"/>
          </a:effectRef>
          <a:fontRef idx="minor">
            <a:schemeClr val="dk1"/>
          </a:fontRef>
        </p:style>
        <p:txBody>
          <a:bodyPr wrap="square">
            <a:spAutoFit/>
          </a:bodyPr>
          <a:lstStyle/>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حفظ منافقین در پادگان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در عراق برای ادامه </a:t>
            </a:r>
          </a:p>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عملیات تروریستی علیه ایران</a:t>
            </a:r>
            <a:endParaRPr lang="en-US" sz="3200" dirty="0" smtClean="0">
              <a:latin typeface="Arial" pitchFamily="34" charset="0"/>
              <a:cs typeface="B Titr" pitchFamily="2" charset="-7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grayscl/>
            <a:extLst>
              <a:ext uri="{28A0092B-C50C-407E-A947-70E740481C1C}">
                <a14:useLocalDpi xmlns:a14="http://schemas.microsoft.com/office/drawing/2010/main" xmlns="" val="0"/>
              </a:ext>
            </a:extLst>
          </a:blip>
          <a:stretch>
            <a:fillRect/>
          </a:stretch>
        </p:blipFill>
        <p:spPr>
          <a:xfrm>
            <a:off x="0" y="0"/>
            <a:ext cx="9144000" cy="6857999"/>
          </a:xfrm>
          <a:prstGeom prst="rect">
            <a:avLst/>
          </a:prstGeom>
        </p:spPr>
      </p:pic>
      <p:sp>
        <p:nvSpPr>
          <p:cNvPr id="8" name="Content Placeholder 2"/>
          <p:cNvSpPr>
            <a:spLocks noGrp="1"/>
          </p:cNvSpPr>
          <p:nvPr>
            <p:ph sz="quarter" idx="1"/>
          </p:nvPr>
        </p:nvSpPr>
        <p:spPr>
          <a:xfrm>
            <a:off x="304800" y="457200"/>
            <a:ext cx="8610600" cy="6248400"/>
          </a:xfrm>
        </p:spPr>
        <p:txBody>
          <a:bodyPr>
            <a:noAutofit/>
          </a:bodyPr>
          <a:lstStyle/>
          <a:p>
            <a:pPr marL="0" indent="0" algn="just" rtl="1">
              <a:buNone/>
            </a:pPr>
            <a:r>
              <a:rPr lang="fa-IR" sz="3200" dirty="0">
                <a:cs typeface="B Mitra" pitchFamily="2" charset="-78"/>
              </a:rPr>
              <a:t>اگر از برگرداندن دارایی های شاه (که هرگز صورت نگرفت) بگذریم، از مجموع 12 میلیارد دلار پول های بلوکه شده در بانک های آمریکا، بلافاصله پس از اجرای توافق، 3 میلیارد و 677 میلیون دلار توسط بانک های آمریکایی و 1 میلیارد و 418 میلیون دلار هم توسط بانک های اروپایی، مجدداً به بهانه بازپرداخت بدهی های ایران به غربی ها بلوکه شد.</a:t>
            </a:r>
          </a:p>
          <a:p>
            <a:pPr marL="0" indent="0" algn="just" rtl="1">
              <a:buNone/>
            </a:pPr>
            <a:r>
              <a:rPr lang="fa-IR" sz="3200" dirty="0">
                <a:cs typeface="B Mitra" pitchFamily="2" charset="-78"/>
              </a:rPr>
              <a:t>از طرفی، تحریم هایی که امریکایی ها در جریان بیانیه الجزایر لغو کردند، پس از گذشت مدت کوتاهی، دوباره به بهانه های مختلف، اعمال کردند. </a:t>
            </a:r>
          </a:p>
          <a:p>
            <a:pPr marL="0" indent="0" algn="just" rtl="1">
              <a:buNone/>
            </a:pPr>
            <a:r>
              <a:rPr lang="ar-SA" sz="3200" dirty="0">
                <a:cs typeface="B Mitra" pitchFamily="2" charset="-78"/>
              </a:rPr>
              <a:t>سه سال بعد از توافق الجزایر، جورج شولتز وزیر خارجه وقت آمریکا، ایران را متهم کرد که در عملیات بمب گذاری پایگاه نیروی دریایی آمریکا در لبنان در ماه اکتبر 1983، مشارکت داشته است. وی ایران را حامی تروریسم بین‌المللی خواند و در نتیجه تحریم‌های مختلفی علیه ایران برقرار شد</a:t>
            </a:r>
            <a:r>
              <a:rPr lang="ar-SA" sz="3200" dirty="0" smtClean="0">
                <a:cs typeface="B Mitra" pitchFamily="2" charset="-78"/>
              </a:rPr>
              <a:t>.</a:t>
            </a:r>
            <a:endParaRPr lang="en-US" sz="3200" dirty="0"/>
          </a:p>
        </p:txBody>
      </p:sp>
    </p:spTree>
    <p:extLst>
      <p:ext uri="{BB962C8B-B14F-4D97-AF65-F5344CB8AC3E}">
        <p14:creationId xmlns:p14="http://schemas.microsoft.com/office/powerpoint/2010/main" xmlns="" val="36781449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9256" y="381000"/>
            <a:ext cx="2549096" cy="369332"/>
          </a:xfrm>
          <a:prstGeom prst="rect">
            <a:avLst/>
          </a:prstGeom>
        </p:spPr>
        <p:txBody>
          <a:bodyPr wrap="none">
            <a:spAutoFit/>
          </a:bodyPr>
          <a:lstStyle/>
          <a:p>
            <a:r>
              <a:rPr lang="fa-IR" b="1" dirty="0" smtClean="0">
                <a:cs typeface="B Mitra" pitchFamily="2" charset="-78"/>
              </a:rPr>
              <a:t>مسئول مستقیم قرارداد الجزایر</a:t>
            </a:r>
            <a:endParaRPr lang="en-US" b="1" dirty="0"/>
          </a:p>
        </p:txBody>
      </p:sp>
      <p:sp>
        <p:nvSpPr>
          <p:cNvPr id="3" name="Rectangle 2"/>
          <p:cNvSpPr/>
          <p:nvPr/>
        </p:nvSpPr>
        <p:spPr>
          <a:xfrm>
            <a:off x="1371600" y="381000"/>
            <a:ext cx="1749197" cy="369332"/>
          </a:xfrm>
          <a:prstGeom prst="rect">
            <a:avLst/>
          </a:prstGeom>
        </p:spPr>
        <p:txBody>
          <a:bodyPr wrap="none">
            <a:spAutoFit/>
          </a:bodyPr>
          <a:lstStyle/>
          <a:p>
            <a:r>
              <a:rPr lang="fa-IR" b="1" dirty="0" smtClean="0">
                <a:cs typeface="B Mitra" pitchFamily="2" charset="-78"/>
              </a:rPr>
              <a:t>مسئول بـــــر جام</a:t>
            </a:r>
            <a:endParaRPr lang="en-US" b="1" dirty="0"/>
          </a:p>
        </p:txBody>
      </p:sp>
      <p:sp>
        <p:nvSpPr>
          <p:cNvPr id="4" name="Rectangle 3"/>
          <p:cNvSpPr/>
          <p:nvPr/>
        </p:nvSpPr>
        <p:spPr>
          <a:xfrm>
            <a:off x="228600" y="5181600"/>
            <a:ext cx="8686799" cy="1331134"/>
          </a:xfrm>
          <a:prstGeom prst="rect">
            <a:avLst/>
          </a:prstGeom>
        </p:spPr>
        <p:txBody>
          <a:bodyPr wrap="square">
            <a:spAutoFit/>
          </a:bodyPr>
          <a:lstStyle/>
          <a:p>
            <a:pPr algn="ctr" rtl="1">
              <a:lnSpc>
                <a:spcPct val="150000"/>
              </a:lnSpc>
            </a:pPr>
            <a:r>
              <a:rPr lang="fa-IR" sz="2800" dirty="0" smtClean="0">
                <a:cs typeface="B Titr" pitchFamily="2" charset="-78"/>
              </a:rPr>
              <a:t>آیا برجام به سرنوشت قرار داد الجزایر دچار خواهد شد؟ </a:t>
            </a:r>
          </a:p>
          <a:p>
            <a:pPr algn="ctr" rtl="1">
              <a:lnSpc>
                <a:spcPct val="150000"/>
              </a:lnSpc>
            </a:pPr>
            <a:r>
              <a:rPr lang="fa-IR" sz="2800" dirty="0" smtClean="0">
                <a:cs typeface="B Titr" pitchFamily="2" charset="-78"/>
              </a:rPr>
              <a:t>آیا در برداشتن تحریم ها آمریکا به تفسیر خود عمل نخواهد کرد؟ </a:t>
            </a:r>
            <a:endParaRPr lang="en-US" sz="2800" dirty="0">
              <a:cs typeface="B Titr" pitchFamily="2" charset="-78"/>
            </a:endParaRPr>
          </a:p>
        </p:txBody>
      </p:sp>
      <p:pic>
        <p:nvPicPr>
          <p:cNvPr id="1026" name="Picture 2" descr="J:\150330080848_zarif_640x360_getty.jpg"/>
          <p:cNvPicPr>
            <a:picLocks noChangeAspect="1" noChangeArrowheads="1"/>
          </p:cNvPicPr>
          <p:nvPr/>
        </p:nvPicPr>
        <p:blipFill>
          <a:blip r:embed="rId2" cstate="print"/>
          <a:srcRect l="31818" r="29090"/>
          <a:stretch>
            <a:fillRect/>
          </a:stretch>
        </p:blipFill>
        <p:spPr bwMode="auto">
          <a:xfrm>
            <a:off x="1066800" y="838200"/>
            <a:ext cx="2865818" cy="4121002"/>
          </a:xfrm>
          <a:prstGeom prst="rect">
            <a:avLst/>
          </a:prstGeom>
          <a:noFill/>
        </p:spPr>
      </p:pic>
      <p:pic>
        <p:nvPicPr>
          <p:cNvPr id="1027" name="Picture 3" descr="J:\index.jpg"/>
          <p:cNvPicPr>
            <a:picLocks noChangeAspect="1" noChangeArrowheads="1"/>
          </p:cNvPicPr>
          <p:nvPr/>
        </p:nvPicPr>
        <p:blipFill>
          <a:blip r:embed="rId3" cstate="print"/>
          <a:srcRect/>
          <a:stretch>
            <a:fillRect/>
          </a:stretch>
        </p:blipFill>
        <p:spPr bwMode="auto">
          <a:xfrm>
            <a:off x="5257800" y="838200"/>
            <a:ext cx="2895600" cy="4127770"/>
          </a:xfrm>
          <a:prstGeom prst="rect">
            <a:avLst/>
          </a:prstGeom>
          <a:noFill/>
        </p:spPr>
      </p:pic>
      <p:sp>
        <p:nvSpPr>
          <p:cNvPr id="7" name="Rectangle 6"/>
          <p:cNvSpPr/>
          <p:nvPr/>
        </p:nvSpPr>
        <p:spPr>
          <a:xfrm>
            <a:off x="6185056" y="4507468"/>
            <a:ext cx="1015021" cy="369332"/>
          </a:xfrm>
          <a:prstGeom prst="rect">
            <a:avLst/>
          </a:prstGeom>
        </p:spPr>
        <p:txBody>
          <a:bodyPr wrap="none">
            <a:spAutoFit/>
          </a:bodyPr>
          <a:lstStyle/>
          <a:p>
            <a:r>
              <a:rPr lang="fa-IR" b="1" dirty="0" smtClean="0">
                <a:solidFill>
                  <a:schemeClr val="bg1"/>
                </a:solidFill>
                <a:effectLst>
                  <a:outerShdw blurRad="38100" dist="38100" dir="2700000" algn="tl">
                    <a:srgbClr val="000000">
                      <a:alpha val="43137"/>
                    </a:srgbClr>
                  </a:outerShdw>
                </a:effectLst>
                <a:cs typeface="B Mitra" pitchFamily="2" charset="-78"/>
              </a:rPr>
              <a:t>بهزاد نبوی</a:t>
            </a:r>
            <a:endParaRPr lang="en-US" b="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2057400" y="4507468"/>
            <a:ext cx="1050288" cy="369332"/>
          </a:xfrm>
          <a:prstGeom prst="rect">
            <a:avLst/>
          </a:prstGeom>
        </p:spPr>
        <p:txBody>
          <a:bodyPr wrap="none">
            <a:spAutoFit/>
          </a:bodyPr>
          <a:lstStyle/>
          <a:p>
            <a:r>
              <a:rPr lang="fa-IR" b="1" dirty="0" smtClean="0">
                <a:solidFill>
                  <a:schemeClr val="bg1"/>
                </a:solidFill>
                <a:effectLst>
                  <a:outerShdw blurRad="38100" dist="38100" dir="2700000" algn="tl">
                    <a:srgbClr val="000000">
                      <a:alpha val="43137"/>
                    </a:srgbClr>
                  </a:outerShdw>
                </a:effectLst>
                <a:cs typeface="B Mitra" pitchFamily="2" charset="-78"/>
              </a:rPr>
              <a:t>جواد ظریف</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219200"/>
            <a:ext cx="7543800" cy="3810000"/>
          </a:xfrm>
        </p:spPr>
        <p:txBody>
          <a:bodyPr>
            <a:noAutofit/>
          </a:bodyPr>
          <a:lstStyle/>
          <a:p>
            <a:pPr marL="0" lvl="0" indent="0" algn="just" rtl="1">
              <a:buNone/>
            </a:pPr>
            <a:r>
              <a:rPr lang="fa-IR" sz="3600" dirty="0" smtClean="0">
                <a:cs typeface="B Mitra" pitchFamily="2" charset="-78"/>
              </a:rPr>
              <a:t>جریان </a:t>
            </a:r>
            <a:r>
              <a:rPr lang="fa-IR" sz="3600" dirty="0">
                <a:cs typeface="B Mitra" pitchFamily="2" charset="-78"/>
              </a:rPr>
              <a:t>اعمال تحریم های بانکی علیه جمهوری اسلامی ایران از 5 سال اخیر، درآمد ایران از فروش نفت در بانک های مختلف از جمله بانک های آمریکا بلوکه شده و دولت آمریکا همچنان این اموال را بلوکه کرده است.   </a:t>
            </a:r>
            <a:endParaRPr lang="en-US" sz="3600" dirty="0">
              <a:cs typeface="B Mitra" pitchFamily="2" charset="-78"/>
            </a:endParaRPr>
          </a:p>
          <a:p>
            <a:pPr marL="0" indent="0" algn="just" rtl="1">
              <a:lnSpc>
                <a:spcPct val="160000"/>
              </a:lnSpc>
              <a:buNone/>
            </a:pPr>
            <a:endParaRPr lang="en-US" sz="2400" b="1" dirty="0">
              <a:cs typeface="B Mitra" pitchFamily="2" charset="-78"/>
            </a:endParaRPr>
          </a:p>
          <a:p>
            <a:pPr marL="0" indent="0" algn="just" rtl="1">
              <a:lnSpc>
                <a:spcPct val="160000"/>
              </a:lnSpc>
              <a:buNone/>
            </a:pPr>
            <a:endParaRPr lang="en-US" sz="2400" b="1" dirty="0">
              <a:cs typeface="B Mitra" pitchFamily="2" charset="-78"/>
            </a:endParaRPr>
          </a:p>
        </p:txBody>
      </p:sp>
      <p:sp>
        <p:nvSpPr>
          <p:cNvPr id="2" name="TextBox 1"/>
          <p:cNvSpPr txBox="1"/>
          <p:nvPr/>
        </p:nvSpPr>
        <p:spPr>
          <a:xfrm>
            <a:off x="228600" y="228600"/>
            <a:ext cx="8610600" cy="1508105"/>
          </a:xfrm>
          <a:prstGeom prst="rect">
            <a:avLst/>
          </a:prstGeom>
          <a:noFill/>
        </p:spPr>
        <p:txBody>
          <a:bodyPr wrap="square" rtlCol="0">
            <a:spAutoFit/>
          </a:bodyPr>
          <a:lstStyle/>
          <a:p>
            <a:pPr lvl="0" algn="ctr" rtl="1">
              <a:lnSpc>
                <a:spcPct val="150000"/>
              </a:lnSpc>
            </a:pPr>
            <a:r>
              <a:rPr lang="fa-IR" sz="3200" dirty="0">
                <a:solidFill>
                  <a:srgbClr val="FF0000"/>
                </a:solidFill>
                <a:cs typeface="B Titr" panose="00000700000000000000" pitchFamily="2" charset="-78"/>
              </a:rPr>
              <a:t>بلوکه کردن پول های نفت فروخته </a:t>
            </a:r>
            <a:r>
              <a:rPr lang="fa-IR" sz="3200" dirty="0" smtClean="0">
                <a:solidFill>
                  <a:srgbClr val="FF0000"/>
                </a:solidFill>
                <a:cs typeface="B Titr" panose="00000700000000000000" pitchFamily="2" charset="-78"/>
              </a:rPr>
              <a:t>شده ایران  توسط آمریکا</a:t>
            </a:r>
            <a:endParaRPr lang="fa-IR" sz="3200" dirty="0">
              <a:solidFill>
                <a:srgbClr val="FF0000"/>
              </a:solidFill>
              <a:cs typeface="B Titr" panose="00000700000000000000" pitchFamily="2" charset="-78"/>
            </a:endParaRPr>
          </a:p>
          <a:p>
            <a:pPr algn="ctr" rtl="1">
              <a:lnSpc>
                <a:spcPct val="150000"/>
              </a:lnSpc>
            </a:pPr>
            <a:endParaRPr lang="en-US" sz="3200" dirty="0">
              <a:cs typeface="B Titr" panose="000007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33600" y="3581400"/>
            <a:ext cx="4802644" cy="2930185"/>
          </a:xfrm>
          <a:prstGeom prst="roundRect">
            <a:avLst>
              <a:gd name="adj" fmla="val 3468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8628316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J:\nf00433791-1.jpg"/>
          <p:cNvPicPr>
            <a:picLocks noChangeAspect="1" noChangeArrowheads="1"/>
          </p:cNvPicPr>
          <p:nvPr/>
        </p:nvPicPr>
        <p:blipFill>
          <a:blip r:embed="rId2" cstate="print"/>
          <a:srcRect/>
          <a:stretch>
            <a:fillRect/>
          </a:stretch>
        </p:blipFill>
        <p:spPr bwMode="auto">
          <a:xfrm>
            <a:off x="0" y="0"/>
            <a:ext cx="9429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6175" y="152400"/>
            <a:ext cx="8534400" cy="1371600"/>
          </a:xfrm>
        </p:spPr>
        <p:style>
          <a:lnRef idx="0">
            <a:scrgbClr r="0" g="0" b="0"/>
          </a:lnRef>
          <a:fillRef idx="1002">
            <a:schemeClr val="lt2"/>
          </a:fillRef>
          <a:effectRef idx="0">
            <a:scrgbClr r="0" g="0" b="0"/>
          </a:effectRef>
          <a:fontRef idx="major"/>
        </p:style>
        <p:txBody>
          <a:bodyPr>
            <a:normAutofit/>
          </a:bodyPr>
          <a:lstStyle/>
          <a:p>
            <a:pPr marL="0" indent="0" algn="ctr" rtl="1">
              <a:lnSpc>
                <a:spcPct val="130000"/>
              </a:lnSpc>
              <a:spcBef>
                <a:spcPts val="0"/>
              </a:spcBef>
              <a:buNone/>
            </a:pPr>
            <a:r>
              <a:rPr lang="fa-IR" sz="3200" dirty="0" smtClean="0">
                <a:cs typeface="B Titr" pitchFamily="2" charset="-78"/>
              </a:rPr>
              <a:t>طرح جدید آمریکا پس از برجام؛</a:t>
            </a:r>
          </a:p>
          <a:p>
            <a:pPr marL="0" indent="0" algn="ctr" rtl="1">
              <a:lnSpc>
                <a:spcPct val="130000"/>
              </a:lnSpc>
              <a:spcBef>
                <a:spcPts val="0"/>
              </a:spcBef>
              <a:buNone/>
            </a:pPr>
            <a:r>
              <a:rPr lang="fa-IR"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B Titr" pitchFamily="2" charset="-78"/>
              </a:rPr>
              <a:t>غارت ثروت ملت ایران به بهانه غرامت (مهرماه 94)</a:t>
            </a:r>
          </a:p>
          <a:p>
            <a:pPr marL="0" indent="0" algn="just" rtl="1">
              <a:buNone/>
            </a:pPr>
            <a:endParaRPr lang="fa-IR" dirty="0" smtClean="0">
              <a:cs typeface="B Mitra" pitchFamily="2" charset="-78"/>
            </a:endParaRPr>
          </a:p>
        </p:txBody>
      </p:sp>
      <p:sp>
        <p:nvSpPr>
          <p:cNvPr id="4" name="Rectangle 3"/>
          <p:cNvSpPr/>
          <p:nvPr/>
        </p:nvSpPr>
        <p:spPr>
          <a:xfrm>
            <a:off x="434775" y="5320605"/>
            <a:ext cx="8305800" cy="1384995"/>
          </a:xfrm>
          <a:prstGeom prst="rect">
            <a:avLst/>
          </a:prstGeom>
        </p:spPr>
        <p:txBody>
          <a:bodyPr wrap="square">
            <a:spAutoFit/>
          </a:bodyPr>
          <a:lstStyle/>
          <a:p>
            <a:pPr algn="just" rtl="1"/>
            <a:r>
              <a:rPr lang="fa-IR" sz="2800" dirty="0" smtClean="0">
                <a:solidFill>
                  <a:srgbClr val="FF0000"/>
                </a:solidFill>
                <a:cs typeface="B Mitra" pitchFamily="2" charset="-78"/>
              </a:rPr>
              <a:t>از 46 میلیارد دلار غرامتی که قرار است آمریکایی ها طبق مصوبه کنگره آمریکا، از اموال بلوکه شده ایران برداشت کنند، پیش از این رقمی بالغ بر 2.5 میلیارد دلار به نفع سربازان کشته شده آمریکایی برداشته اند.</a:t>
            </a:r>
            <a:endParaRPr lang="en-US" sz="2800" dirty="0">
              <a:solidFill>
                <a:srgbClr val="FF0000"/>
              </a:solidFill>
              <a:cs typeface="B Mitra"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2020845"/>
            <a:ext cx="3505200" cy="2627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4038600" y="1600200"/>
            <a:ext cx="4895850" cy="4191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just" rtl="1">
              <a:lnSpc>
                <a:spcPct val="130000"/>
              </a:lnSpc>
              <a:spcBef>
                <a:spcPts val="0"/>
              </a:spcBef>
              <a:buFont typeface="Wingdings 2"/>
              <a:buNone/>
            </a:pPr>
            <a:r>
              <a:rPr lang="fa-IR" sz="2400" dirty="0" smtClean="0">
                <a:cs typeface="B Mitra" pitchFamily="2" charset="-78"/>
              </a:rPr>
              <a:t> این طرح دولت آمریکا را موظف می‌کند قبل از هر گونه اقدام برای آزادسازی دارایی‌های مسدود شده ایران و رفع تحریم‌ها طبق تعهداتش در «برجام»، ابتدا به شهروندانی که مطابق ادعاها، «قربانیان تروریسم ایران» خوانده شده‌اند، غرامت پرداخت کند. پرداخت 46 میلیارد دلار غرامت به دسته‌ای از شهروندان آمریکا از محل دارایی‌های مسدود شده ایران در آمریکا است.</a:t>
            </a:r>
          </a:p>
          <a:p>
            <a:pPr marL="0" indent="0" algn="just" rtl="1">
              <a:buFont typeface="Wingdings 2"/>
              <a:buNone/>
            </a:pPr>
            <a:endParaRPr lang="fa-IR" sz="2200" dirty="0" smtClean="0">
              <a:cs typeface="B Mitra" pitchFamily="2" charset="-78"/>
            </a:endParaRPr>
          </a:p>
        </p:txBody>
      </p:sp>
    </p:spTree>
    <p:extLst>
      <p:ext uri="{BB962C8B-B14F-4D97-AF65-F5344CB8AC3E}">
        <p14:creationId xmlns:p14="http://schemas.microsoft.com/office/powerpoint/2010/main" xmlns="" val="2977912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524000"/>
          </a:xfrm>
        </p:spPr>
        <p:style>
          <a:lnRef idx="0">
            <a:schemeClr val="accent5"/>
          </a:lnRef>
          <a:fillRef idx="3">
            <a:schemeClr val="accent5"/>
          </a:fillRef>
          <a:effectRef idx="3">
            <a:schemeClr val="accent5"/>
          </a:effectRef>
          <a:fontRef idx="minor">
            <a:schemeClr val="lt1"/>
          </a:fontRef>
        </p:style>
        <p:txBody>
          <a:bodyPr>
            <a:noAutofit/>
          </a:bodyPr>
          <a:lstStyle/>
          <a:p>
            <a:pPr algn="ctr" rtl="1">
              <a:lnSpc>
                <a:spcPct val="150000"/>
              </a:lnSpc>
            </a:pPr>
            <a:r>
              <a:rPr lang="fa-IR" sz="3600" dirty="0" smtClean="0">
                <a:solidFill>
                  <a:srgbClr val="FFFF00"/>
                </a:solidFill>
                <a:cs typeface="B Titr" pitchFamily="2" charset="-78"/>
              </a:rPr>
              <a:t>16- تدوین و تصویب قطع نامه های متعدد                     بین المللی علیه ایران</a:t>
            </a:r>
            <a:endParaRPr lang="en-US" sz="3600" dirty="0">
              <a:solidFill>
                <a:srgbClr val="FFFF00"/>
              </a:solidFill>
              <a:cs typeface="B Titr" pitchFamily="2" charset="-78"/>
            </a:endParaRPr>
          </a:p>
        </p:txBody>
      </p:sp>
      <p:sp>
        <p:nvSpPr>
          <p:cNvPr id="3" name="Content Placeholder 2"/>
          <p:cNvSpPr>
            <a:spLocks noGrp="1"/>
          </p:cNvSpPr>
          <p:nvPr>
            <p:ph sz="quarter" idx="1"/>
          </p:nvPr>
        </p:nvSpPr>
        <p:spPr>
          <a:xfrm>
            <a:off x="457200" y="1752600"/>
            <a:ext cx="8229600" cy="2544763"/>
          </a:xfrm>
        </p:spPr>
        <p:txBody>
          <a:bodyPr>
            <a:normAutofit/>
          </a:bodyPr>
          <a:lstStyle/>
          <a:p>
            <a:pPr lvl="0" algn="justLow" rtl="1"/>
            <a:r>
              <a:rPr lang="fa-IR" sz="3200" dirty="0">
                <a:cs typeface="B Mitra" pitchFamily="2" charset="-78"/>
              </a:rPr>
              <a:t>تدوین و تصویب قطع نامه های متعدد بین المللی علیه ایران با شدید ترین لحن مثل قطع نامه های حقوق بشری، هسته </a:t>
            </a:r>
            <a:r>
              <a:rPr lang="fa-IR" sz="3200" dirty="0" smtClean="0">
                <a:cs typeface="B Mitra" pitchFamily="2" charset="-78"/>
              </a:rPr>
              <a:t>ای و ... .حتی در همین چند هفته </a:t>
            </a:r>
            <a:r>
              <a:rPr lang="fa-IR" sz="3200" dirty="0">
                <a:cs typeface="B Mitra" pitchFamily="2" charset="-78"/>
              </a:rPr>
              <a:t>گذشته ادعای جدید نقض عهدنامه با آزمایش موشکی ما از سوی آمریکا مطرح شد</a:t>
            </a:r>
            <a:r>
              <a:rPr lang="fa-IR" sz="3200" dirty="0" smtClean="0">
                <a:cs typeface="B Mitra" pitchFamily="2" charset="-78"/>
              </a:rPr>
              <a:t>.</a:t>
            </a:r>
            <a:endParaRPr lang="en-US" sz="3200"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3769230"/>
            <a:ext cx="3962400" cy="270777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50491" y="3835607"/>
            <a:ext cx="3960109" cy="2641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1704797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458200" cy="6477000"/>
          </a:xfrm>
        </p:spPr>
        <p:txBody>
          <a:bodyPr>
            <a:normAutofit fontScale="77500" lnSpcReduction="20000"/>
          </a:bodyPr>
          <a:lstStyle/>
          <a:p>
            <a:pPr algn="ctr" rtl="1">
              <a:buNone/>
            </a:pPr>
            <a:r>
              <a:rPr lang="fa-IR" sz="3600" b="1" dirty="0" smtClean="0">
                <a:solidFill>
                  <a:srgbClr val="FF0000"/>
                </a:solidFill>
                <a:cs typeface="B Titr" pitchFamily="2" charset="-78"/>
              </a:rPr>
              <a:t>قطعنامه‌های شورای امنیت سازمان ملل علیه ایران</a:t>
            </a:r>
            <a:r>
              <a:rPr lang="en-US" sz="3600" b="1" dirty="0" smtClean="0">
                <a:solidFill>
                  <a:srgbClr val="FF0000"/>
                </a:solidFill>
                <a:cs typeface="B Titr" pitchFamily="2" charset="-78"/>
              </a:rPr>
              <a:t> </a:t>
            </a:r>
            <a:r>
              <a:rPr lang="fa-IR" sz="3600" b="1" dirty="0" smtClean="0">
                <a:solidFill>
                  <a:srgbClr val="FF0000"/>
                </a:solidFill>
                <a:cs typeface="B Titr" pitchFamily="2" charset="-78"/>
              </a:rPr>
              <a:t> در ده سال اخیر</a:t>
            </a:r>
            <a:endParaRPr lang="en-US" sz="3600" b="1" dirty="0" smtClean="0">
              <a:solidFill>
                <a:srgbClr val="FF0000"/>
              </a:solidFill>
              <a:cs typeface="B Titr" pitchFamily="2" charset="-78"/>
            </a:endParaRPr>
          </a:p>
          <a:p>
            <a:pPr algn="justLow" rtl="1">
              <a:buNone/>
            </a:pPr>
            <a:endParaRPr lang="fa-IR" dirty="0" smtClean="0">
              <a:cs typeface="B Mitra" pitchFamily="2" charset="-78"/>
            </a:endParaRPr>
          </a:p>
          <a:p>
            <a:pPr algn="justLow" rtl="1">
              <a:lnSpc>
                <a:spcPct val="130000"/>
              </a:lnSpc>
            </a:pPr>
            <a:r>
              <a:rPr lang="fa-IR" sz="3300" dirty="0" smtClean="0">
                <a:cs typeface="B Mitra" pitchFamily="2" charset="-78"/>
              </a:rPr>
              <a:t>اولین قطعنامه به شماره 1696 در نهم مرداد 1385مطابق با 31 جولای 2006 صادر شد این قطعنامه دقیقا متن بیانیه شورای حکام آژانس درباره ایران بود.</a:t>
            </a:r>
          </a:p>
          <a:p>
            <a:pPr algn="justLow" rtl="1">
              <a:lnSpc>
                <a:spcPct val="130000"/>
              </a:lnSpc>
            </a:pPr>
            <a:r>
              <a:rPr lang="fa-IR" sz="3300" dirty="0" smtClean="0">
                <a:cs typeface="B Mitra" pitchFamily="2" charset="-78"/>
              </a:rPr>
              <a:t>دومین قطعنامه به شماره 1737 پنج ماه بعد از قطعنامه اول در دوم دی ماه 1385به تصویب رسید این قطعنامه اولین تحریم‌ها را علیه ایران وضع کرد. (23دسامبر2006 )</a:t>
            </a:r>
          </a:p>
          <a:p>
            <a:pPr algn="justLow" rtl="1">
              <a:lnSpc>
                <a:spcPct val="130000"/>
              </a:lnSpc>
            </a:pPr>
            <a:r>
              <a:rPr lang="fa-IR" sz="3300" dirty="0" smtClean="0">
                <a:cs typeface="B Mitra" pitchFamily="2" charset="-78"/>
              </a:rPr>
              <a:t>سومین قطعنامه به شماره 1747 یک‌سال بعد از قطعنامه دوم درسوم دی ماه 1386 تصویب شد. در این قطعنامه محدوده تحریم‌ها افزایش یافت . (24دسامبر2007)</a:t>
            </a:r>
          </a:p>
          <a:p>
            <a:pPr algn="justLow" rtl="1">
              <a:lnSpc>
                <a:spcPct val="130000"/>
              </a:lnSpc>
            </a:pPr>
            <a:r>
              <a:rPr lang="fa-IR" sz="3300" dirty="0" smtClean="0">
                <a:cs typeface="B Mitra" pitchFamily="2" charset="-78"/>
              </a:rPr>
              <a:t>چهارمین قطعنامه به شماره 1803حدودا دو ماه بعد از صدور قطعنامه سوم در سیزدهم اسفند 1386 به تصویب رسید (سوم مارس 2008) این قطعنامه تکرار مباحث قبلی بود.</a:t>
            </a:r>
          </a:p>
          <a:p>
            <a:pPr algn="justLow" rtl="1">
              <a:lnSpc>
                <a:spcPct val="130000"/>
              </a:lnSpc>
            </a:pPr>
            <a:r>
              <a:rPr lang="fa-IR" sz="3300" dirty="0" smtClean="0">
                <a:cs typeface="B Mitra" pitchFamily="2" charset="-78"/>
              </a:rPr>
              <a:t>پنجمین قطعنامه به شماره 1835 هفت ماه بعد از صدور قطعنامه چهارم، در ششم مهر ماه 1387به تصویب رسید (27 سپتامبر2008) در این قطعنامه محدوده تحریم‌ها بازهم گسترش یافت.</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457200"/>
            <a:ext cx="8686800" cy="6019800"/>
          </a:xfrm>
        </p:spPr>
        <p:txBody>
          <a:bodyPr>
            <a:normAutofit fontScale="92500" lnSpcReduction="20000"/>
          </a:bodyPr>
          <a:lstStyle/>
          <a:p>
            <a:pPr algn="justLow" rtl="1">
              <a:lnSpc>
                <a:spcPct val="130000"/>
              </a:lnSpc>
            </a:pPr>
            <a:r>
              <a:rPr lang="fa-IR" sz="2800" dirty="0" smtClean="0">
                <a:cs typeface="B Mitra" pitchFamily="2" charset="-78"/>
              </a:rPr>
              <a:t>ششمین قطعنامه به شماره 1929 بیست ماه بعد از صدور قطعنامه پنجم، در نوزدهم مهر ماه 1389 به تصویب رسید (نهم جون 2010) این قطعنامه به نحو قابل توجهی تحریم‌ها را گسترش داد. بدترین و گسترده ترین تحریم ها در این قطعنامه علیه ملت ایران تصویب شد</a:t>
            </a:r>
          </a:p>
          <a:p>
            <a:pPr algn="justLow" rtl="1">
              <a:lnSpc>
                <a:spcPct val="130000"/>
              </a:lnSpc>
            </a:pPr>
            <a:r>
              <a:rPr lang="fa-IR" sz="2800" dirty="0" smtClean="0">
                <a:cs typeface="B Mitra" pitchFamily="2" charset="-78"/>
              </a:rPr>
              <a:t>هفتمین قطعنامه به شماره 1984 دقیقا یک‌سال بعد در نوزدهم مهر ماه 1390 ( نهم جون 2011) به تصویب شد . این قطعنامه صرفا دستور تشکیل پنل‌های مربوط به بررسی روند تحریم‌ها و عملکرد ایران در باره مصوبات شورای امنیت است است که اهمیت چندانی ندارد.</a:t>
            </a:r>
          </a:p>
          <a:p>
            <a:pPr algn="justLow" rtl="1">
              <a:lnSpc>
                <a:spcPct val="130000"/>
              </a:lnSpc>
            </a:pPr>
            <a:r>
              <a:rPr lang="fa-IR" sz="2800" dirty="0" smtClean="0">
                <a:cs typeface="B Mitra" pitchFamily="2" charset="-78"/>
              </a:rPr>
              <a:t>هشتمین قطعنامه به شماره 2224 در نوزدهم خرداد 1394 (نهم ژئن 2015) تصویب شد که صرفا گزارش کمیته تحریم‍‌ها و عملکرد ایران بود که اهمیت قابل توجهی ندارد. درحال حاضر پرونده ایران براساس فصل هفتم منشور سازمان ملل به عنوان تهدیدکننده صلح و امنیت جهانی در ذیل ماده 41 بررسی می‌شود که مربوط به اعمال تحریم‌هاست.</a:t>
            </a:r>
          </a:p>
          <a:p>
            <a:pPr algn="justLow" rtl="1">
              <a:lnSpc>
                <a:spcPct val="130000"/>
              </a:lnSpc>
            </a:pPr>
            <a:r>
              <a:rPr lang="fa-IR" sz="2800" dirty="0" smtClean="0">
                <a:cs typeface="B Mitra" pitchFamily="2" charset="-78"/>
              </a:rPr>
              <a:t>نهمین قطعنامه به شماره 2231 که در پی اعلام توافق هسته ای 1+5 و ایران پس از 12 سال مذاکره در تاریخ ۲۹ تیر ماه ۱۳۹۴ در شورای امنیت تصویب آن در آن شورا علیه ایران صادر شد. </a:t>
            </a:r>
          </a:p>
          <a:p>
            <a:pPr algn="justLow" rtl="1"/>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371600"/>
          </a:xfrm>
        </p:spPr>
        <p:style>
          <a:lnRef idx="1">
            <a:schemeClr val="accent3"/>
          </a:lnRef>
          <a:fillRef idx="2">
            <a:schemeClr val="accent3"/>
          </a:fillRef>
          <a:effectRef idx="1">
            <a:schemeClr val="accent3"/>
          </a:effectRef>
          <a:fontRef idx="minor">
            <a:schemeClr val="dk1"/>
          </a:fontRef>
        </p:style>
        <p:txBody>
          <a:bodyPr>
            <a:noAutofit/>
          </a:bodyPr>
          <a:lstStyle/>
          <a:p>
            <a:pPr algn="ctr" rtl="1">
              <a:lnSpc>
                <a:spcPct val="150000"/>
              </a:lnSpc>
            </a:pPr>
            <a:r>
              <a:rPr lang="fa-IR" sz="2800" dirty="0" smtClean="0">
                <a:solidFill>
                  <a:schemeClr val="tx1">
                    <a:lumMod val="95000"/>
                    <a:lumOff val="5000"/>
                  </a:schemeClr>
                </a:solidFill>
                <a:cs typeface="B Titr" pitchFamily="2" charset="-78"/>
              </a:rPr>
              <a:t>17- آمریکا حامی اصلی و متحد اسرائیل دشمن درجه یک جمهوری اسلامی ایران که در صدد براندازی نظام جمهوری اسلامی است</a:t>
            </a:r>
            <a:endParaRPr lang="en-US" sz="2800" dirty="0">
              <a:solidFill>
                <a:schemeClr val="tx1">
                  <a:lumMod val="95000"/>
                  <a:lumOff val="5000"/>
                </a:schemeClr>
              </a:solidFill>
              <a:cs typeface="B Titr" pitchFamily="2" charset="-78"/>
            </a:endParaRPr>
          </a:p>
        </p:txBody>
      </p:sp>
      <p:sp>
        <p:nvSpPr>
          <p:cNvPr id="3" name="Content Placeholder 2"/>
          <p:cNvSpPr>
            <a:spLocks noGrp="1"/>
          </p:cNvSpPr>
          <p:nvPr>
            <p:ph sz="quarter" idx="1"/>
          </p:nvPr>
        </p:nvSpPr>
        <p:spPr>
          <a:xfrm>
            <a:off x="304800" y="1752600"/>
            <a:ext cx="8686800" cy="2087563"/>
          </a:xfrm>
        </p:spPr>
        <p:txBody>
          <a:bodyPr>
            <a:noAutofit/>
          </a:bodyPr>
          <a:lstStyle/>
          <a:p>
            <a:pPr lvl="0" algn="justLow" rtl="1"/>
            <a:r>
              <a:rPr lang="fa-IR" sz="3200" dirty="0">
                <a:cs typeface="B Mitra" pitchFamily="2" charset="-78"/>
              </a:rPr>
              <a:t>آمریکا حامی اصلی و متحد اسرائیل دشمن درجه یک جمهوری اسلامی ایران که در صدد براندازی نظام جمهوری اسلامی است و این حمایتها از رژیم کودک کش اسرائیل که در م</a:t>
            </a:r>
            <a:r>
              <a:rPr lang="fa-IR" sz="3200" dirty="0" smtClean="0">
                <a:cs typeface="B Mitra" pitchFamily="2" charset="-78"/>
              </a:rPr>
              <a:t>هرماه 94 بیش </a:t>
            </a:r>
            <a:r>
              <a:rPr lang="fa-IR" sz="3200" dirty="0">
                <a:cs typeface="B Mitra" pitchFamily="2" charset="-78"/>
              </a:rPr>
              <a:t>از 50 فلسطینی را به شهادت رسانده کماکان ادامه </a:t>
            </a:r>
            <a:r>
              <a:rPr lang="fa-IR" sz="3200" dirty="0" smtClean="0">
                <a:cs typeface="B Mitra" pitchFamily="2" charset="-78"/>
              </a:rPr>
              <a:t>دارد. آمریکا استراتژی خود را با اسرائیل که رسماً خواهان براندازی جمهوری اسلامی است یکی می داند.</a:t>
            </a:r>
            <a:endParaRPr lang="en-US" sz="3200" dirty="0">
              <a:cs typeface="B Mitra"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4419600"/>
            <a:ext cx="3276600" cy="2277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15481" y="4419600"/>
            <a:ext cx="3271319" cy="2277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5117510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4525963"/>
          </a:xfrm>
        </p:spPr>
        <p:txBody>
          <a:bodyPr>
            <a:normAutofit/>
          </a:bodyPr>
          <a:lstStyle/>
          <a:p>
            <a:pPr algn="justLow" rtl="1">
              <a:lnSpc>
                <a:spcPct val="150000"/>
              </a:lnSpc>
            </a:pPr>
            <a:r>
              <a:rPr lang="fa-IR" dirty="0" smtClean="0">
                <a:cs typeface="B Mitra" pitchFamily="2" charset="-78"/>
              </a:rPr>
              <a:t>اوباما :</a:t>
            </a:r>
            <a:r>
              <a:rPr lang="ar-SA" b="1" dirty="0" smtClean="0">
                <a:cs typeface="B Mitra" pitchFamily="2" charset="-78"/>
              </a:rPr>
              <a:t>«تلاش </a:t>
            </a:r>
            <a:r>
              <a:rPr lang="ar-SA" b="1" dirty="0">
                <a:cs typeface="B Mitra" pitchFamily="2" charset="-78"/>
              </a:rPr>
              <a:t>من برای امنیت اسراییل از هر رییس جمهور دیگری بیش‌تر بوده است. اسراییل هم‌چنان یکی از مهم‌ترین متحدان آمریکاست. ما متعهد به تأمین امنیت اسراییل هستیم.»</a:t>
            </a:r>
            <a:endParaRPr lang="en-US" b="1" dirty="0">
              <a:cs typeface="B Mitra" pitchFamily="2" charset="-78"/>
            </a:endParaRPr>
          </a:p>
          <a:p>
            <a:pPr marL="0" indent="0" algn="justLow" rtl="1">
              <a:lnSpc>
                <a:spcPct val="150000"/>
              </a:lnSpc>
              <a:buNone/>
            </a:pPr>
            <a:r>
              <a:rPr lang="ar-SA" dirty="0">
                <a:cs typeface="B Mitra" pitchFamily="2" charset="-78"/>
              </a:rPr>
              <a:t/>
            </a:r>
            <a:br>
              <a:rPr lang="ar-SA" dirty="0">
                <a:cs typeface="B Mitra" pitchFamily="2" charset="-78"/>
              </a:rPr>
            </a:br>
            <a:endParaRPr lang="en-US" dirty="0">
              <a:cs typeface="B Mitra" pitchFamily="2" charset="-78"/>
            </a:endParaRPr>
          </a:p>
        </p:txBody>
      </p:sp>
      <p:pic>
        <p:nvPicPr>
          <p:cNvPr id="8194" name="Picture 2" descr="C:\Users\yatroon\Downloads\ششششش\20141112162018308.jpg"/>
          <p:cNvPicPr>
            <a:picLocks noChangeAspect="1" noChangeArrowheads="1"/>
          </p:cNvPicPr>
          <p:nvPr/>
        </p:nvPicPr>
        <p:blipFill>
          <a:blip r:embed="rId2" cstate="print"/>
          <a:srcRect/>
          <a:stretch>
            <a:fillRect/>
          </a:stretch>
        </p:blipFill>
        <p:spPr bwMode="auto">
          <a:xfrm>
            <a:off x="604302" y="2667000"/>
            <a:ext cx="7930098" cy="4038600"/>
          </a:xfrm>
          <a:prstGeom prst="rect">
            <a:avLst/>
          </a:prstGeom>
          <a:noFill/>
        </p:spPr>
      </p:pic>
    </p:spTree>
    <p:extLst>
      <p:ext uri="{BB962C8B-B14F-4D97-AF65-F5344CB8AC3E}">
        <p14:creationId xmlns:p14="http://schemas.microsoft.com/office/powerpoint/2010/main" xmlns="" val="25098585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1947</TotalTime>
  <Words>12751</Words>
  <Application>Microsoft Office PowerPoint</Application>
  <PresentationFormat>On-screen Show (4:3)</PresentationFormat>
  <Paragraphs>649</Paragraphs>
  <Slides>135</Slides>
  <Notes>5</Notes>
  <HiddenSlides>0</HiddenSlides>
  <MMClips>0</MMClips>
  <ScaleCrop>false</ScaleCrop>
  <HeadingPairs>
    <vt:vector size="4" baseType="variant">
      <vt:variant>
        <vt:lpstr>Theme</vt:lpstr>
      </vt:variant>
      <vt:variant>
        <vt:i4>1</vt:i4>
      </vt:variant>
      <vt:variant>
        <vt:lpstr>Slide Titles</vt:lpstr>
      </vt:variant>
      <vt:variant>
        <vt:i4>135</vt:i4>
      </vt:variant>
    </vt:vector>
  </HeadingPairs>
  <TitlesOfParts>
    <vt:vector size="136" baseType="lpstr">
      <vt:lpstr>Equity</vt:lpstr>
      <vt:lpstr>Slide 1</vt:lpstr>
      <vt:lpstr>جنایت های امروز آمریکا</vt:lpstr>
      <vt:lpstr>Slide 3</vt:lpstr>
      <vt:lpstr>Slide 4</vt:lpstr>
      <vt:lpstr>1- حمایت و هدایت گروهک منافقین</vt:lpstr>
      <vt:lpstr>Slide 6</vt:lpstr>
      <vt:lpstr>Slide 7</vt:lpstr>
      <vt:lpstr>Slide 8</vt:lpstr>
      <vt:lpstr>Slide 9</vt:lpstr>
      <vt:lpstr>Slide 10</vt:lpstr>
      <vt:lpstr>Slide 11</vt:lpstr>
      <vt:lpstr>Slide 12</vt:lpstr>
      <vt:lpstr>Slide 13</vt:lpstr>
      <vt:lpstr>Slide 14</vt:lpstr>
      <vt:lpstr>واکنش وزیر خارجه آمریکا به حمله خمپاره ای به کمپ لیبرتی در حمایت از منافقین:  </vt:lpstr>
      <vt:lpstr>Slide 16</vt:lpstr>
      <vt:lpstr> 2- راه‌اندازی حمایت و هدایت گرو ه تروریستی داعش</vt:lpstr>
      <vt:lpstr>Slide 18</vt:lpstr>
      <vt:lpstr>Slide 19</vt:lpstr>
      <vt:lpstr>Slide 20</vt:lpstr>
      <vt:lpstr>Slide 21</vt:lpstr>
      <vt:lpstr>ابوبکر بغدادی مهره آمریکا  </vt:lpstr>
      <vt:lpstr>3- حمایت و هدایت گروه های  سلطنت طلب برانداز</vt:lpstr>
      <vt:lpstr>گروهک تروریستی تندر ( انجمن پادشاهی )</vt:lpstr>
      <vt:lpstr>Slide 25</vt:lpstr>
      <vt:lpstr>4-حمایت از جریان وهابیت و گروه های تروریستی  وهابی تندرو در شرق کشور</vt:lpstr>
      <vt:lpstr>راه اندازی گروهک تروریستی جند الله توسط سیا</vt:lpstr>
      <vt:lpstr>Slide 28</vt:lpstr>
      <vt:lpstr>Slide 29</vt:lpstr>
      <vt:lpstr>دیدار ژنرال آمریکایی با ریگی در اسلام آباد</vt:lpstr>
      <vt:lpstr>ریگی از حمایت های سیا پرده بر می دارد</vt:lpstr>
      <vt:lpstr>Slide 32</vt:lpstr>
      <vt:lpstr>کمک های آمریکا چگونه به دست گروهک تروریستی ریگی می رسید ؟</vt:lpstr>
      <vt:lpstr>حمایت رسانه ای غرب از گروهک تروریستی ریگی</vt:lpstr>
      <vt:lpstr>Slide 35</vt:lpstr>
      <vt:lpstr>5- حمایت و هدایت جریان های تجزیه طلب قومی و مذهبی در ایران؛ مثل گروه های تروریستی کوموله، دموکرات، پژاک و پ ک ک</vt:lpstr>
      <vt:lpstr>Slide 37</vt:lpstr>
      <vt:lpstr>کمک آمریکا به پژاک برای ناامن کردن مرزهای ایران</vt:lpstr>
      <vt:lpstr>کمک آمریکا به پژاک برای ناامن کردن مرزهای ایران</vt:lpstr>
      <vt:lpstr>کمک همزمان آمریکا و اسرائیل بهتروریست های پژاک</vt:lpstr>
      <vt:lpstr>6- حمایت و پشتیبانی از سایت ها و شبکه های  برانداز و معاند و ضد انقلاب</vt:lpstr>
      <vt:lpstr>Slide 42</vt:lpstr>
      <vt:lpstr>Slide 43</vt:lpstr>
      <vt:lpstr>Slide 44</vt:lpstr>
      <vt:lpstr>Slide 45</vt:lpstr>
      <vt:lpstr>Slide 46</vt:lpstr>
      <vt:lpstr>7- حمایت از غارتگران بیت المال و دزدان اموال ملت ایران</vt:lpstr>
      <vt:lpstr>Slide 48</vt:lpstr>
      <vt:lpstr>Slide 49</vt:lpstr>
      <vt:lpstr>Slide 50</vt:lpstr>
      <vt:lpstr>Slide 51</vt:lpstr>
      <vt:lpstr>8- حمایت از شکنجه گران ساواک در آمریکا</vt:lpstr>
      <vt:lpstr>Slide 53</vt:lpstr>
      <vt:lpstr>Slide 54</vt:lpstr>
      <vt:lpstr>9-حمایت از  افزایش تولید  و توزیع مواد مخدر</vt:lpstr>
      <vt:lpstr>نقش آمریکا در تولید و قاچاق مواد مخدر در افغانستان: </vt:lpstr>
      <vt:lpstr>نقش آمریکا در تولید و قاچاق  مواد مخدر در افغانستان: </vt:lpstr>
      <vt:lpstr>10- جاسوسی مستمر از ایران در مقاطع مختلف؛</vt:lpstr>
      <vt:lpstr>Slide 59</vt:lpstr>
      <vt:lpstr>Slide 60</vt:lpstr>
      <vt:lpstr>Slide 61</vt:lpstr>
      <vt:lpstr>Slide 62</vt:lpstr>
      <vt:lpstr>Slide 63</vt:lpstr>
      <vt:lpstr>11- تجاوزات هوایی مکرر هواپیماها و پهباد های شناسایی آمریکایی به حریم ایران</vt:lpstr>
      <vt:lpstr>Slide 65</vt:lpstr>
      <vt:lpstr>تجاوز و سرنگونی پهپاد هرمس رژیم صهیونیستی                     در حریم هوایی ایران</vt:lpstr>
      <vt:lpstr>Slide 67</vt:lpstr>
      <vt:lpstr>Slide 68</vt:lpstr>
      <vt:lpstr>Slide 69</vt:lpstr>
      <vt:lpstr>Slide 70</vt:lpstr>
      <vt:lpstr>13- استمرار تحریم های مختلف حتی پس از مذاکرات و توافق اولیه</vt:lpstr>
      <vt:lpstr>Slide 72</vt:lpstr>
      <vt:lpstr>Slide 73</vt:lpstr>
      <vt:lpstr>Slide 74</vt:lpstr>
      <vt:lpstr>Slide 75</vt:lpstr>
      <vt:lpstr>Slide 76</vt:lpstr>
      <vt:lpstr>Slide 77</vt:lpstr>
      <vt:lpstr>Slide 78</vt:lpstr>
      <vt:lpstr>Slide 79</vt:lpstr>
      <vt:lpstr>14- ایجاد محدودیت های علمی و  دستگیری دانشمندان ایرانی</vt:lpstr>
      <vt:lpstr>Slide 81</vt:lpstr>
      <vt:lpstr>Slide 82</vt:lpstr>
      <vt:lpstr>Slide 83</vt:lpstr>
      <vt:lpstr>Slide 84</vt:lpstr>
      <vt:lpstr>Slide 85</vt:lpstr>
      <vt:lpstr>Slide 86</vt:lpstr>
      <vt:lpstr>Slide 87</vt:lpstr>
      <vt:lpstr>Slide 88</vt:lpstr>
      <vt:lpstr>15- بلوکه کردن اموال ایران</vt:lpstr>
      <vt:lpstr>Slide 90</vt:lpstr>
      <vt:lpstr>Slide 91</vt:lpstr>
      <vt:lpstr>Slide 92</vt:lpstr>
      <vt:lpstr>Slide 93</vt:lpstr>
      <vt:lpstr>Slide 94</vt:lpstr>
      <vt:lpstr>16- تدوین و تصویب قطع نامه های متعدد                     بین المللی علیه ایران</vt:lpstr>
      <vt:lpstr>Slide 96</vt:lpstr>
      <vt:lpstr>Slide 97</vt:lpstr>
      <vt:lpstr>17- آمریکا حامی اصلی و متحد اسرائیل دشمن درجه یک جمهوری اسلامی ایران که در صدد براندازی نظام جمهوری اسلامی است</vt:lpstr>
      <vt:lpstr>Slide 99</vt:lpstr>
      <vt:lpstr>18- تهدیدهای مکرر به حمله نظامی </vt:lpstr>
      <vt:lpstr>Slide 101</vt:lpstr>
      <vt:lpstr>Slide 102</vt:lpstr>
      <vt:lpstr>Slide 103</vt:lpstr>
      <vt:lpstr>19- تلاش های ضد دینی و حمایت و هدایت فعالیت های ضد دینی و موهن به اعتقادات اسلامی در آمریکا</vt:lpstr>
      <vt:lpstr>Slide 105</vt:lpstr>
      <vt:lpstr>Slide 106</vt:lpstr>
      <vt:lpstr>20- استمرارحمایت از فتنه گران و کمک مالی به آنان در جریان فتنه 88 و 78</vt:lpstr>
      <vt:lpstr>Slide 108</vt:lpstr>
      <vt:lpstr>Slide 109</vt:lpstr>
      <vt:lpstr>حمایت آشکار رئیس جمهور آمریکا از عناصر اصلی فتنه</vt:lpstr>
      <vt:lpstr>حمایت آمریکا از سران فتنه:</vt:lpstr>
      <vt:lpstr>کمک های مالی آمریکا به جریان فتنه: </vt:lpstr>
      <vt:lpstr>Slide 113</vt:lpstr>
      <vt:lpstr>21- دزدی نخبگان علمی و محققین برتر                             ایرانی  با ترفند های مختلف</vt:lpstr>
      <vt:lpstr>Slide 115</vt:lpstr>
      <vt:lpstr>22- ایجاد و هدایت جنگ روانی شدید و بی وقفه و دروغ پراکنی روزمره علیه ایران که در شبکه های رسمی آمریکایی</vt:lpstr>
      <vt:lpstr>Slide 117</vt:lpstr>
      <vt:lpstr>Slide 118</vt:lpstr>
      <vt:lpstr>23- تلاش و صرف هزینه های هنگفت برای ترویج فساد و انحراف در کشور</vt:lpstr>
      <vt:lpstr>Slide 120</vt:lpstr>
      <vt:lpstr>Slide 121</vt:lpstr>
      <vt:lpstr>24- تصویب بودجه های رسمی برای براندازی نظام جمهوری اسلامی و کمک به براندازان جمهوری اسلامی در کنگره آمریکا</vt:lpstr>
      <vt:lpstr>Slide 123</vt:lpstr>
      <vt:lpstr>Slide 124</vt:lpstr>
      <vt:lpstr>Slide 125</vt:lpstr>
      <vt:lpstr>Slide 126</vt:lpstr>
      <vt:lpstr>Slide 127</vt:lpstr>
      <vt:lpstr>بودجه​های آمریکایی علیه ایران</vt:lpstr>
      <vt:lpstr>Slide 129</vt:lpstr>
      <vt:lpstr>Slide 130</vt:lpstr>
      <vt:lpstr>Slide 131</vt:lpstr>
      <vt:lpstr>فهرست برخی طرح ها و لوایح ضد ایرانی که در نوبت تصویب در کنگره آمریکا هستند(18 دی 94)</vt:lpstr>
      <vt:lpstr>انفعال مطلق و عدم عکس العمل قانونی در مقابل تخلفات آشکار آمریکا</vt:lpstr>
      <vt:lpstr>Slide 134</vt:lpstr>
      <vt:lpstr>Slide 135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ertebat1</dc:creator>
  <cp:lastModifiedBy>ertebatat</cp:lastModifiedBy>
  <cp:revision>278</cp:revision>
  <dcterms:created xsi:type="dcterms:W3CDTF">2015-10-27T04:59:23Z</dcterms:created>
  <dcterms:modified xsi:type="dcterms:W3CDTF">2016-01-27T06:16:24Z</dcterms:modified>
</cp:coreProperties>
</file>