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handoutMasterIdLst>
    <p:handoutMasterId r:id="rId37"/>
  </p:handoutMasterIdLst>
  <p:sldIdLst>
    <p:sldId id="284" r:id="rId2"/>
    <p:sldId id="285" r:id="rId3"/>
    <p:sldId id="290" r:id="rId4"/>
    <p:sldId id="286" r:id="rId5"/>
    <p:sldId id="287" r:id="rId6"/>
    <p:sldId id="289" r:id="rId7"/>
    <p:sldId id="257" r:id="rId8"/>
    <p:sldId id="258" r:id="rId9"/>
    <p:sldId id="267" r:id="rId10"/>
    <p:sldId id="259" r:id="rId11"/>
    <p:sldId id="260" r:id="rId12"/>
    <p:sldId id="261" r:id="rId13"/>
    <p:sldId id="291" r:id="rId14"/>
    <p:sldId id="262" r:id="rId15"/>
    <p:sldId id="263" r:id="rId16"/>
    <p:sldId id="281" r:id="rId17"/>
    <p:sldId id="264" r:id="rId18"/>
    <p:sldId id="292" r:id="rId19"/>
    <p:sldId id="279" r:id="rId20"/>
    <p:sldId id="282" r:id="rId21"/>
    <p:sldId id="265" r:id="rId22"/>
    <p:sldId id="266" r:id="rId23"/>
    <p:sldId id="280" r:id="rId24"/>
    <p:sldId id="268" r:id="rId25"/>
    <p:sldId id="288" r:id="rId26"/>
    <p:sldId id="269" r:id="rId27"/>
    <p:sldId id="270" r:id="rId28"/>
    <p:sldId id="271" r:id="rId29"/>
    <p:sldId id="283" r:id="rId30"/>
    <p:sldId id="272" r:id="rId31"/>
    <p:sldId id="274" r:id="rId32"/>
    <p:sldId id="275" r:id="rId33"/>
    <p:sldId id="276" r:id="rId34"/>
    <p:sldId id="277" r:id="rId35"/>
    <p:sldId id="278" r:id="rId3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C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F6FD40CE-2AA3-4777-812A-60C63620CFBA}" type="datetimeFigureOut">
              <a:rPr lang="fa-IR" smtClean="0"/>
              <a:pPr/>
              <a:t>1437/04/21</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13DAEC6C-15C0-4255-9609-273824F8CD28}" type="slidenum">
              <a:rPr lang="fa-IR" smtClean="0"/>
              <a:pPr/>
              <a:t>‹#›</a:t>
            </a:fld>
            <a:endParaRPr lang="fa-IR"/>
          </a:p>
        </p:txBody>
      </p:sp>
    </p:spTree>
    <p:extLst>
      <p:ext uri="{BB962C8B-B14F-4D97-AF65-F5344CB8AC3E}">
        <p14:creationId xmlns:p14="http://schemas.microsoft.com/office/powerpoint/2010/main" val="3392941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DB4694-0101-4168-B16F-ED6B2000D0CC}" type="slidenum">
              <a:rPr lang="fa-IR" smtClean="0"/>
              <a:pPr/>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DB4694-0101-4168-B16F-ED6B2000D0C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DB4694-0101-4168-B16F-ED6B2000D0C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DB4694-0101-4168-B16F-ED6B2000D0C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DB4694-0101-4168-B16F-ED6B2000D0CC}" type="slidenum">
              <a:rPr lang="fa-IR" smtClean="0"/>
              <a:pPr/>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DB4694-0101-4168-B16F-ED6B2000D0C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BDB4694-0101-4168-B16F-ED6B2000D0CC}" type="slidenum">
              <a:rPr lang="fa-IR" smtClean="0"/>
              <a:pPr/>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BDB4694-0101-4168-B16F-ED6B2000D0C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BDB4694-0101-4168-B16F-ED6B2000D0C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DB4694-0101-4168-B16F-ED6B2000D0CC}" type="slidenum">
              <a:rPr lang="fa-IR" smtClean="0"/>
              <a:pPr/>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D74C1-53C4-45DD-A2C0-D08D9CC3AFF3}" type="datetimeFigureOut">
              <a:rPr lang="fa-IR" smtClean="0"/>
              <a:pPr/>
              <a:t>1437/04/21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DB4694-0101-4168-B16F-ED6B2000D0CC}"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27D74C1-53C4-45DD-A2C0-D08D9CC3AFF3}" type="datetimeFigureOut">
              <a:rPr lang="fa-IR" smtClean="0"/>
              <a:pPr/>
              <a:t>1437/04/21</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BDB4694-0101-4168-B16F-ED6B2000D0CC}" type="slidenum">
              <a:rPr lang="fa-IR" smtClean="0"/>
              <a:pPr/>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C:\Users\Alamdar\Desktop\a869f7108304470eb9abe384fa4f331f2547398-240p__18347.mp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806669.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8" name="TextBox 7"/>
          <p:cNvSpPr txBox="1"/>
          <p:nvPr/>
        </p:nvSpPr>
        <p:spPr>
          <a:xfrm>
            <a:off x="5357818" y="3857628"/>
            <a:ext cx="3714744" cy="1138773"/>
          </a:xfrm>
          <a:prstGeom prst="rect">
            <a:avLst/>
          </a:prstGeom>
          <a:noFill/>
        </p:spPr>
        <p:txBody>
          <a:bodyPr wrap="square" rtlCol="1">
            <a:spAutoFit/>
          </a:bodyPr>
          <a:lstStyle/>
          <a:p>
            <a:pPr algn="ctr"/>
            <a:r>
              <a:rPr lang="fa-IR" sz="2400" b="1" dirty="0" smtClean="0">
                <a:solidFill>
                  <a:srgbClr val="FFC000"/>
                </a:solidFill>
                <a:cs typeface="B Yekan" pitchFamily="2" charset="-78"/>
              </a:rPr>
              <a:t>مسئله تحریف شخصیت امام </a:t>
            </a:r>
            <a:r>
              <a:rPr lang="fa-IR" sz="1600" b="1" dirty="0" smtClean="0">
                <a:solidFill>
                  <a:srgbClr val="FFC000"/>
                </a:solidFill>
                <a:cs typeface="B Yekan" pitchFamily="2" charset="-78"/>
              </a:rPr>
              <a:t>(ره) </a:t>
            </a:r>
            <a:r>
              <a:rPr lang="fa-IR" sz="2400" b="1" dirty="0" smtClean="0">
                <a:solidFill>
                  <a:srgbClr val="FFC000"/>
                </a:solidFill>
                <a:cs typeface="B Yekan" pitchFamily="2" charset="-78"/>
              </a:rPr>
              <a:t>خطر بزرگی محسوب می شود.</a:t>
            </a:r>
          </a:p>
          <a:p>
            <a:pPr algn="ctr"/>
            <a:r>
              <a:rPr lang="fa-IR" sz="2000" b="1" dirty="0" smtClean="0">
                <a:solidFill>
                  <a:schemeClr val="bg1"/>
                </a:solidFill>
                <a:cs typeface="B Yekan" pitchFamily="2" charset="-78"/>
              </a:rPr>
              <a:t>امام خامنه ای </a:t>
            </a:r>
            <a:r>
              <a:rPr lang="fa-IR" sz="1200" b="1" dirty="0" smtClean="0">
                <a:solidFill>
                  <a:schemeClr val="bg1"/>
                </a:solidFill>
                <a:cs typeface="B Yekan" pitchFamily="2" charset="-78"/>
              </a:rPr>
              <a:t>(مدظله العالی)</a:t>
            </a:r>
            <a:endParaRPr lang="fa-IR" sz="2000" b="1" dirty="0">
              <a:solidFill>
                <a:schemeClr val="bg1"/>
              </a:solidFill>
              <a:cs typeface="B Yeka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fa-IR" dirty="0" smtClean="0">
                <a:cs typeface="B Titr" pitchFamily="2" charset="-78"/>
              </a:rPr>
              <a:t>اسلام متحجر </a:t>
            </a:r>
            <a:endParaRPr lang="fa-IR" dirty="0">
              <a:cs typeface="B Titr" pitchFamily="2" charset="-78"/>
            </a:endParaRPr>
          </a:p>
        </p:txBody>
      </p:sp>
      <p:sp>
        <p:nvSpPr>
          <p:cNvPr id="7" name="Text Placeholder 6"/>
          <p:cNvSpPr>
            <a:spLocks noGrp="1"/>
          </p:cNvSpPr>
          <p:nvPr>
            <p:ph type="body" sz="quarter" idx="3"/>
          </p:nvPr>
        </p:nvSpPr>
        <p:spPr/>
        <p:txBody>
          <a:bodyPr/>
          <a:lstStyle/>
          <a:p>
            <a:pPr algn="ctr"/>
            <a:r>
              <a:rPr lang="fa-IR" dirty="0" smtClean="0">
                <a:cs typeface="B Titr" pitchFamily="2" charset="-78"/>
              </a:rPr>
              <a:t>اسلام سکولار </a:t>
            </a:r>
            <a:endParaRPr lang="fa-IR" dirty="0">
              <a:cs typeface="B Titr" pitchFamily="2" charset="-78"/>
            </a:endParaRPr>
          </a:p>
        </p:txBody>
      </p:sp>
      <p:sp>
        <p:nvSpPr>
          <p:cNvPr id="8" name="Content Placeholder 7"/>
          <p:cNvSpPr>
            <a:spLocks noGrp="1"/>
          </p:cNvSpPr>
          <p:nvPr>
            <p:ph sz="quarter" idx="4"/>
          </p:nvPr>
        </p:nvSpPr>
        <p:spPr>
          <a:xfrm>
            <a:off x="4645152" y="1285860"/>
            <a:ext cx="3657600" cy="3048000"/>
          </a:xfrm>
        </p:spPr>
        <p:txBody>
          <a:bodyPr/>
          <a:lstStyle/>
          <a:p>
            <a:pPr algn="ctr">
              <a:buNone/>
            </a:pPr>
            <a:r>
              <a:rPr lang="fa-IR" b="1" dirty="0" smtClean="0">
                <a:solidFill>
                  <a:srgbClr val="0070C0"/>
                </a:solidFill>
                <a:cs typeface="B Yekan" pitchFamily="2" charset="-78"/>
              </a:rPr>
              <a:t>جدایی دین از سیاست</a:t>
            </a:r>
          </a:p>
          <a:p>
            <a:pPr algn="ctr">
              <a:buNone/>
            </a:pPr>
            <a:endParaRPr lang="fa-IR" b="1" dirty="0" smtClean="0">
              <a:cs typeface="B Yagut" pitchFamily="2" charset="-78"/>
            </a:endParaRPr>
          </a:p>
          <a:p>
            <a:pPr algn="justLow">
              <a:buNone/>
            </a:pPr>
            <a:r>
              <a:rPr lang="fa-IR" sz="1800" b="1" dirty="0" smtClean="0">
                <a:cs typeface="B Yagut" pitchFamily="2" charset="-78"/>
              </a:rPr>
              <a:t>          اسلامِ منحصر در عمل شخصی،</a:t>
            </a:r>
          </a:p>
          <a:p>
            <a:pPr algn="justLow">
              <a:buNone/>
            </a:pPr>
            <a:r>
              <a:rPr lang="fa-IR" sz="1800" b="1" dirty="0" smtClean="0">
                <a:cs typeface="B Yagut" pitchFamily="2" charset="-78"/>
              </a:rPr>
              <a:t>       اسلامِ بدون جهاد و شهادت و بدون</a:t>
            </a:r>
          </a:p>
          <a:p>
            <a:pPr algn="justLow">
              <a:buNone/>
            </a:pPr>
            <a:r>
              <a:rPr lang="fa-IR" sz="1800" b="1" dirty="0" smtClean="0">
                <a:cs typeface="B Yagut" pitchFamily="2" charset="-78"/>
              </a:rPr>
              <a:t> نهی از منکر، مورد قبول ملت ایران نیست. </a:t>
            </a:r>
            <a:endParaRPr lang="fa-IR" sz="1800" b="1" dirty="0">
              <a:cs typeface="B Yagut" pitchFamily="2" charset="-78"/>
            </a:endParaRPr>
          </a:p>
        </p:txBody>
      </p:sp>
      <p:sp>
        <p:nvSpPr>
          <p:cNvPr id="9" name="Left Brace 8"/>
          <p:cNvSpPr/>
          <p:nvPr/>
        </p:nvSpPr>
        <p:spPr>
          <a:xfrm rot="5400000">
            <a:off x="6322231" y="1178703"/>
            <a:ext cx="285752" cy="1500198"/>
          </a:xfrm>
          <a:prstGeom prst="leftBrace">
            <a:avLst>
              <a:gd name="adj1" fmla="val 38255"/>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10" name="Rounded Rectangle 9"/>
          <p:cNvSpPr/>
          <p:nvPr/>
        </p:nvSpPr>
        <p:spPr>
          <a:xfrm>
            <a:off x="4643438" y="3286124"/>
            <a:ext cx="3643338" cy="3357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dirty="0" smtClean="0">
                <a:cs typeface="B Yagut" pitchFamily="2" charset="-78"/>
              </a:rPr>
              <a:t>اسلام سکولار شبیه مسیحیّت سکولار است که میرود در گوشه‌ی کلیسا، خودش را زندانی میکند و در محیط واقعی زندگی هیچ حضوری ندارد؛ اسلام سکولار هم همین‌جور است؛ کسانی هستند امروز دعوت میکنند به اسلام منزوی؛ اسلامی که هیچ کاری به کار زندگی مردم ندارد؛ مردم را به یک عبادتی، به یک چیزی گوشه‌ی مسجد یا گوشه‌ی خانه‌ها فرامیخواند.</a:t>
            </a:r>
            <a:endParaRPr lang="fa-IR" dirty="0">
              <a:cs typeface="B Yagut" pitchFamily="2" charset="-78"/>
            </a:endParaRPr>
          </a:p>
        </p:txBody>
      </p:sp>
      <p:sp>
        <p:nvSpPr>
          <p:cNvPr id="12" name="Rounded Rectangle 11"/>
          <p:cNvSpPr/>
          <p:nvPr/>
        </p:nvSpPr>
        <p:spPr>
          <a:xfrm>
            <a:off x="500034" y="3214686"/>
            <a:ext cx="3714776" cy="3500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fa-IR" dirty="0" smtClean="0">
                <a:cs typeface="B Yagut" pitchFamily="2" charset="-78"/>
              </a:rPr>
              <a:t>با اسلام متحجر روبه رو هستیم،اسلامی تک بعدی است که اجتهاد را حتی نمی پذیرد،اسلام متحجر دین را تنها در عبادت می یابد، هر گونه زمینه فکر و تعقل را رد می کند.در برابر تمام این احوال و دستاورد های اسلام آمریکایی، ما دین پاک محمد (ص) را داریم، دینی سراسر تعقل، وحدت، یکپارچگی، محبت به هم نوع،موکد به حضور در جامعه و امور سیاسی برای برتری بخشیدن به جامعه اسلامی و در سایه موهبت های الهی رسیدن به سعادت و خدا شناسی است.</a:t>
            </a:r>
          </a:p>
        </p:txBody>
      </p:sp>
      <p:sp>
        <p:nvSpPr>
          <p:cNvPr id="14" name="Content Placeholder 7"/>
          <p:cNvSpPr>
            <a:spLocks noGrp="1"/>
          </p:cNvSpPr>
          <p:nvPr>
            <p:ph sz="quarter" idx="4"/>
          </p:nvPr>
        </p:nvSpPr>
        <p:spPr>
          <a:xfrm>
            <a:off x="700086" y="1357298"/>
            <a:ext cx="3657600" cy="3048000"/>
          </a:xfrm>
        </p:spPr>
        <p:txBody>
          <a:bodyPr/>
          <a:lstStyle/>
          <a:p>
            <a:pPr algn="ctr">
              <a:buNone/>
            </a:pPr>
            <a:r>
              <a:rPr lang="fa-IR" b="1" dirty="0" smtClean="0">
                <a:solidFill>
                  <a:srgbClr val="0070C0"/>
                </a:solidFill>
                <a:cs typeface="B Yekan" pitchFamily="2" charset="-78"/>
              </a:rPr>
              <a:t>اسلامی تک بعدی است که</a:t>
            </a:r>
          </a:p>
          <a:p>
            <a:pPr algn="ctr">
              <a:buNone/>
            </a:pPr>
            <a:r>
              <a:rPr lang="fa-IR" b="1" dirty="0" smtClean="0">
                <a:solidFill>
                  <a:srgbClr val="0070C0"/>
                </a:solidFill>
                <a:cs typeface="B Yekan" pitchFamily="2" charset="-78"/>
              </a:rPr>
              <a:t>اجتهاد را حتی نمی پذیرد و </a:t>
            </a:r>
          </a:p>
          <a:p>
            <a:pPr algn="ctr">
              <a:buNone/>
            </a:pPr>
            <a:r>
              <a:rPr lang="fa-IR" b="1" dirty="0" smtClean="0">
                <a:solidFill>
                  <a:srgbClr val="0070C0"/>
                </a:solidFill>
                <a:cs typeface="B Yekan" pitchFamily="2" charset="-78"/>
              </a:rPr>
              <a:t>دین را فقط در عبادت می یابد.</a:t>
            </a:r>
          </a:p>
          <a:p>
            <a:pPr algn="ctr">
              <a:buNone/>
            </a:pPr>
            <a:endParaRPr lang="fa-IR" b="1" dirty="0" smtClean="0">
              <a:cs typeface="B Yagut" pitchFamily="2" charset="-78"/>
            </a:endParaRPr>
          </a:p>
        </p:txBody>
      </p:sp>
      <p:sp>
        <p:nvSpPr>
          <p:cNvPr id="15" name="Left Brace 14"/>
          <p:cNvSpPr/>
          <p:nvPr/>
        </p:nvSpPr>
        <p:spPr>
          <a:xfrm rot="5400000">
            <a:off x="2250265" y="2178835"/>
            <a:ext cx="285752" cy="1500198"/>
          </a:xfrm>
          <a:prstGeom prst="leftBrace">
            <a:avLst>
              <a:gd name="adj1" fmla="val 38255"/>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57629" y="785794"/>
            <a:ext cx="5841664" cy="2031325"/>
          </a:xfrm>
          <a:prstGeom prst="rect">
            <a:avLst/>
          </a:prstGeom>
          <a:noFill/>
        </p:spPr>
        <p:txBody>
          <a:bodyPr wrap="none" rtlCol="1">
            <a:spAutoFit/>
          </a:bodyPr>
          <a:lstStyle/>
          <a:p>
            <a:pPr algn="ctr">
              <a:lnSpc>
                <a:spcPct val="150000"/>
              </a:lnSpc>
            </a:pPr>
            <a:r>
              <a:rPr lang="fa-IR" sz="2800" dirty="0" smtClean="0">
                <a:solidFill>
                  <a:schemeClr val="bg1"/>
                </a:solidFill>
                <a:effectLst>
                  <a:outerShdw blurRad="38100" dist="38100" dir="2700000" algn="tl">
                    <a:srgbClr val="000000">
                      <a:alpha val="43137"/>
                    </a:srgbClr>
                  </a:outerShdw>
                </a:effectLst>
                <a:cs typeface="B Titr" pitchFamily="2" charset="-78"/>
              </a:rPr>
              <a:t>”اعـتمـاد بـه وعـده الـهی</a:t>
            </a:r>
          </a:p>
          <a:p>
            <a:pPr algn="ctr">
              <a:lnSpc>
                <a:spcPct val="150000"/>
              </a:lnSpc>
            </a:pPr>
            <a:r>
              <a:rPr lang="fa-IR" sz="2800" dirty="0" smtClean="0">
                <a:solidFill>
                  <a:schemeClr val="bg1"/>
                </a:solidFill>
                <a:effectLst>
                  <a:outerShdw blurRad="38100" dist="38100" dir="2700000" algn="tl">
                    <a:srgbClr val="000000">
                      <a:alpha val="43137"/>
                    </a:srgbClr>
                  </a:outerShdw>
                </a:effectLst>
                <a:cs typeface="B Titr" pitchFamily="2" charset="-78"/>
              </a:rPr>
              <a:t> و بـی اعتـمادی به قـدرت هـای مسـتکبر </a:t>
            </a:r>
          </a:p>
          <a:p>
            <a:pPr algn="ctr">
              <a:lnSpc>
                <a:spcPct val="150000"/>
              </a:lnSpc>
            </a:pPr>
            <a:r>
              <a:rPr lang="fa-IR" sz="2800" dirty="0" smtClean="0">
                <a:solidFill>
                  <a:schemeClr val="bg1"/>
                </a:solidFill>
                <a:effectLst>
                  <a:outerShdw blurRad="38100" dist="38100" dir="2700000" algn="tl">
                    <a:srgbClr val="000000">
                      <a:alpha val="43137"/>
                    </a:srgbClr>
                  </a:outerShdw>
                </a:effectLst>
                <a:cs typeface="B Titr" pitchFamily="2" charset="-78"/>
              </a:rPr>
              <a:t>و زور گـوی جـهـانی“ </a:t>
            </a:r>
            <a:endParaRPr lang="fa-IR" sz="2800" dirty="0">
              <a:solidFill>
                <a:schemeClr val="bg1"/>
              </a:solidFill>
              <a:effectLst>
                <a:outerShdw blurRad="38100" dist="38100" dir="2700000" algn="tl">
                  <a:srgbClr val="000000">
                    <a:alpha val="43137"/>
                  </a:srgbClr>
                </a:outerShdw>
              </a:effectLst>
              <a:cs typeface="B Titr" pitchFamily="2" charset="-78"/>
            </a:endParaRPr>
          </a:p>
        </p:txBody>
      </p:sp>
      <p:sp>
        <p:nvSpPr>
          <p:cNvPr id="13" name="TextBox 12"/>
          <p:cNvSpPr txBox="1"/>
          <p:nvPr/>
        </p:nvSpPr>
        <p:spPr>
          <a:xfrm>
            <a:off x="1357290" y="3143248"/>
            <a:ext cx="6215106" cy="2862322"/>
          </a:xfrm>
          <a:prstGeom prst="rect">
            <a:avLst/>
          </a:prstGeom>
          <a:noFill/>
        </p:spPr>
        <p:txBody>
          <a:bodyPr wrap="square" rtlCol="1">
            <a:spAutoFit/>
          </a:bodyPr>
          <a:lstStyle/>
          <a:p>
            <a:pPr algn="justLow">
              <a:lnSpc>
                <a:spcPct val="150000"/>
              </a:lnSpc>
            </a:pPr>
            <a:r>
              <a:rPr lang="fa-IR" sz="2400" b="1" dirty="0" smtClean="0">
                <a:solidFill>
                  <a:srgbClr val="00B050"/>
                </a:solidFill>
                <a:cs typeface="B Titr" pitchFamily="2" charset="-78"/>
              </a:rPr>
              <a:t>اعتماد به قدرت پروردگار </a:t>
            </a:r>
            <a:r>
              <a:rPr lang="fa-IR" sz="2400" b="1" dirty="0" smtClean="0">
                <a:cs typeface="B Yagut" pitchFamily="2" charset="-78"/>
              </a:rPr>
              <a:t>موجب می شد که امام بزرگوار در مواضع انقلابی خود صریح باشد، چون اتکاء به خدا داشت. نه اینکه نمی دانست قدرت ها بدشان می آید و عصبانی می شوند، می دانست؛ اما به </a:t>
            </a:r>
            <a:r>
              <a:rPr lang="fa-IR" sz="2400" b="1" u="sng" dirty="0" smtClean="0">
                <a:solidFill>
                  <a:srgbClr val="00B050"/>
                </a:solidFill>
                <a:cs typeface="B Yagut" pitchFamily="2" charset="-78"/>
              </a:rPr>
              <a:t>قدرت الهی و نصرت الهی</a:t>
            </a:r>
            <a:r>
              <a:rPr lang="fa-IR" sz="2400" b="1" dirty="0" smtClean="0">
                <a:cs typeface="B Yagut" pitchFamily="2" charset="-78"/>
              </a:rPr>
              <a:t> </a:t>
            </a:r>
            <a:r>
              <a:rPr lang="fa-IR" sz="2400" b="1" u="sng" dirty="0" smtClean="0">
                <a:solidFill>
                  <a:srgbClr val="7030A0"/>
                </a:solidFill>
                <a:cs typeface="B Yagut" pitchFamily="2" charset="-78"/>
              </a:rPr>
              <a:t>باور</a:t>
            </a:r>
            <a:r>
              <a:rPr lang="fa-IR" sz="2400" b="1" dirty="0" smtClean="0">
                <a:cs typeface="B Yagut" pitchFamily="2" charset="-78"/>
              </a:rPr>
              <a:t> داشت.</a:t>
            </a:r>
            <a:endParaRPr lang="fa-IR" sz="2400" b="1" dirty="0">
              <a:cs typeface="B Yagut"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1115874"/>
            <a:ext cx="8286808" cy="5170646"/>
          </a:xfrm>
          <a:prstGeom prst="rect">
            <a:avLst/>
          </a:prstGeom>
        </p:spPr>
        <p:txBody>
          <a:bodyPr wrap="square">
            <a:spAutoFit/>
          </a:bodyPr>
          <a:lstStyle/>
          <a:p>
            <a:pPr algn="justLow">
              <a:lnSpc>
                <a:spcPct val="150000"/>
              </a:lnSpc>
            </a:pPr>
            <a:r>
              <a:rPr lang="fa-IR" sz="2200" dirty="0" smtClean="0">
                <a:cs typeface="B Yagut" pitchFamily="2" charset="-78"/>
              </a:rPr>
              <a:t>امام در برابر حوادث، دچار رودربایستی نشد؛ البتّه امام مؤدّبانه حرف میزد </a:t>
            </a:r>
            <a:r>
              <a:rPr lang="fa-IR" sz="2200" u="sng" dirty="0" smtClean="0">
                <a:solidFill>
                  <a:srgbClr val="0070C0"/>
                </a:solidFill>
                <a:cs typeface="B Yagut" pitchFamily="2" charset="-78"/>
              </a:rPr>
              <a:t>امّا مواضع قاطع و روشن خود را بیان کرد</a:t>
            </a:r>
            <a:r>
              <a:rPr lang="fa-IR" sz="2200" dirty="0" smtClean="0">
                <a:cs typeface="B Yagut" pitchFamily="2" charset="-78"/>
              </a:rPr>
              <a:t> و </a:t>
            </a:r>
            <a:r>
              <a:rPr lang="fa-IR" sz="2200" dirty="0" smtClean="0">
                <a:solidFill>
                  <a:srgbClr val="FF0000"/>
                </a:solidFill>
                <a:cs typeface="B Yagut" pitchFamily="2" charset="-78"/>
              </a:rPr>
              <a:t>این توکّل خود را امام مثل خونی در شریان ملّت جاری کرد؛ ملّت هم اهل توکّل به خدای متعال شد، به نصرت الهی معتقد شد، و در این راه وارد شد.</a:t>
            </a:r>
            <a:r>
              <a:rPr lang="fa-IR" sz="2200" dirty="0" smtClean="0">
                <a:cs typeface="B Yagut" pitchFamily="2" charset="-78"/>
              </a:rPr>
              <a:t> اینکه امام به مستکبرین هیچ اعتمادی و هیچ اعتقادی نداشت، موجب میشد که به وعده‌های آنها اعتنائی نکند. رئیس‌جمهور آمریکا، (ریگان)، که رئیس‌جمهور مقتدری هم بود، به امام نامه نوشت و پیغام فرستاد و آدم فرستاد، امام به او اعتنائی نکرد، پاسخی به او نداد و اعتنائی نکرد و وعده‌ای را که او داده بود، امام به هیچ گرفت.</a:t>
            </a:r>
            <a:br>
              <a:rPr lang="fa-IR" sz="2200" dirty="0" smtClean="0">
                <a:cs typeface="B Yagut" pitchFamily="2" charset="-78"/>
              </a:rPr>
            </a:br>
            <a:r>
              <a:rPr lang="fa-IR" sz="2200" dirty="0" smtClean="0">
                <a:cs typeface="B Yagut" pitchFamily="2" charset="-78"/>
              </a:rPr>
              <a:t>در یک مورد دیگر، </a:t>
            </a:r>
            <a:r>
              <a:rPr lang="fa-IR" sz="2200" dirty="0" smtClean="0">
                <a:solidFill>
                  <a:srgbClr val="FF0000"/>
                </a:solidFill>
                <a:cs typeface="B Yagut" pitchFamily="2" charset="-78"/>
              </a:rPr>
              <a:t>یک وعده‌ای در مورد پایان جنگ تحمیلی</a:t>
            </a:r>
            <a:r>
              <a:rPr lang="fa-IR" sz="2200" dirty="0" smtClean="0">
                <a:cs typeface="B Yagut" pitchFamily="2" charset="-78"/>
              </a:rPr>
              <a:t>، یکی از دولتهای وابسته‌ی به آمریکا داده بود، بحث </a:t>
            </a:r>
            <a:r>
              <a:rPr lang="fa-IR" sz="2200" dirty="0" smtClean="0">
                <a:solidFill>
                  <a:srgbClr val="FF0000"/>
                </a:solidFill>
                <a:cs typeface="B Yagut" pitchFamily="2" charset="-78"/>
              </a:rPr>
              <a:t>صدها میلیارد یا هزار میلیارد در میان بود</a:t>
            </a:r>
            <a:r>
              <a:rPr lang="fa-IR" sz="2200" dirty="0" smtClean="0">
                <a:cs typeface="B Yagut" pitchFamily="2" charset="-78"/>
              </a:rPr>
              <a:t>، </a:t>
            </a:r>
            <a:r>
              <a:rPr lang="fa-IR" sz="2200" dirty="0" smtClean="0">
                <a:solidFill>
                  <a:srgbClr val="7030A0"/>
                </a:solidFill>
                <a:cs typeface="B Yagut" pitchFamily="2" charset="-78"/>
              </a:rPr>
              <a:t>امام اعتنائی به آن نکردند، اعتماد نکردند</a:t>
            </a:r>
            <a:r>
              <a:rPr lang="fa-IR" sz="2200" dirty="0" smtClean="0">
                <a:cs typeface="B Yagut" pitchFamily="2" charset="-78"/>
              </a:rPr>
              <a:t>. </a:t>
            </a:r>
            <a:endParaRPr lang="fa-IR" sz="2200" b="1" u="sng" dirty="0" smtClean="0">
              <a:solidFill>
                <a:srgbClr val="00B050"/>
              </a:solidFill>
              <a:cs typeface="B Yagut" pitchFamily="2" charset="-78"/>
            </a:endParaRPr>
          </a:p>
        </p:txBody>
      </p:sp>
      <p:sp>
        <p:nvSpPr>
          <p:cNvPr id="7" name="Rectangle 6"/>
          <p:cNvSpPr/>
          <p:nvPr/>
        </p:nvSpPr>
        <p:spPr>
          <a:xfrm>
            <a:off x="-32" y="386743"/>
            <a:ext cx="8643998" cy="684803"/>
          </a:xfrm>
          <a:prstGeom prst="rect">
            <a:avLst/>
          </a:prstGeom>
        </p:spPr>
        <p:txBody>
          <a:bodyPr wrap="square">
            <a:spAutoFit/>
          </a:bodyPr>
          <a:lstStyle/>
          <a:p>
            <a:pPr algn="ctr">
              <a:lnSpc>
                <a:spcPct val="150000"/>
              </a:lnSpc>
            </a:pPr>
            <a:r>
              <a:rPr lang="fa-IR" sz="2800" dirty="0" smtClean="0">
                <a:solidFill>
                  <a:srgbClr val="7030A0"/>
                </a:solidFill>
                <a:cs typeface="B Titr" pitchFamily="2" charset="-78"/>
              </a:rPr>
              <a:t>”بی اعتمادی به قدرت های مستکبرو زور گوی جهانی“</a:t>
            </a:r>
            <a:endParaRPr lang="fa-IR" sz="2800"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345718"/>
            <a:ext cx="7786742" cy="4154984"/>
          </a:xfrm>
          <a:prstGeom prst="rect">
            <a:avLst/>
          </a:prstGeom>
        </p:spPr>
        <p:txBody>
          <a:bodyPr wrap="square">
            <a:spAutoFit/>
          </a:bodyPr>
          <a:lstStyle/>
          <a:p>
            <a:pPr algn="justLow">
              <a:lnSpc>
                <a:spcPct val="150000"/>
              </a:lnSpc>
            </a:pPr>
            <a:r>
              <a:rPr lang="fa-IR" sz="2200" dirty="0" smtClean="0">
                <a:cs typeface="B Yagut" pitchFamily="2" charset="-78"/>
              </a:rPr>
              <a:t>ما حالا در قضایای گوناگون جاری خودمان داریم همین معنا را لمس میکنیم، می‌بینیم که </a:t>
            </a:r>
            <a:r>
              <a:rPr lang="fa-IR" sz="2200" dirty="0" smtClean="0">
                <a:solidFill>
                  <a:srgbClr val="FF0000"/>
                </a:solidFill>
                <a:cs typeface="B Yagut" pitchFamily="2" charset="-78"/>
              </a:rPr>
              <a:t>چطور نمیشود به وعده‌ی مستکبرین اعتماد کرد</a:t>
            </a:r>
            <a:r>
              <a:rPr lang="fa-IR" sz="2200" dirty="0" smtClean="0">
                <a:cs typeface="B Yagut" pitchFamily="2" charset="-78"/>
              </a:rPr>
              <a:t>، به حرفهایی که در جلسه‌ی خصوصی میزنند نمیشود اعتماد کرد، این را داریم لمس میکنیم. امام آن را جزوِ خطوط اصلیِ کار خود قرار داد، اعتماد به خدا، بی‌اعتمادی به مستکبران. این البتّه به معنای قطع رابطه‌ی با دنیا نبود، چون‌ سران کشورها به مناسبتهای مختلف برای امام پیام تبریک میفرستادند، امام هم به پیام تبریک آنها جواب میداد. ارتباط این‌جوری، در حدّ معمول، مؤدّبانه و محترمانه وجود داشت امّا </a:t>
            </a:r>
            <a:r>
              <a:rPr lang="fa-IR" sz="2200" b="1" dirty="0" smtClean="0">
                <a:solidFill>
                  <a:srgbClr val="002060"/>
                </a:solidFill>
                <a:cs typeface="B Yagut" pitchFamily="2" charset="-78"/>
              </a:rPr>
              <a:t>هیچ‌گونه اعتمادی به مستکبرین و قلدران و تبعه و دنباله‌روان آنها وجود نداشت.</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142984"/>
            <a:ext cx="7543800" cy="1676400"/>
          </a:xfrm>
        </p:spPr>
        <p:txBody>
          <a:bodyPr>
            <a:noAutofit/>
          </a:bodyPr>
          <a:lstStyle/>
          <a:p>
            <a:pPr algn="ctr">
              <a:lnSpc>
                <a:spcPct val="150000"/>
              </a:lnSpc>
            </a:pPr>
            <a:r>
              <a:rPr lang="fa-IR" sz="3600" dirty="0" smtClean="0">
                <a:solidFill>
                  <a:schemeClr val="bg1"/>
                </a:solidFill>
                <a:cs typeface="B Titr" pitchFamily="2" charset="-78"/>
              </a:rPr>
              <a:t>”اعتماد به اراده و نیروی مردم </a:t>
            </a:r>
            <a:r>
              <a:rPr lang="fa-IR" sz="3600" dirty="0" smtClean="0">
                <a:solidFill>
                  <a:srgbClr val="FFFF00"/>
                </a:solidFill>
                <a:cs typeface="B Titr" pitchFamily="2" charset="-78"/>
              </a:rPr>
              <a:t>و </a:t>
            </a:r>
            <a:br>
              <a:rPr lang="fa-IR" sz="3600" dirty="0" smtClean="0">
                <a:solidFill>
                  <a:srgbClr val="FFFF00"/>
                </a:solidFill>
                <a:cs typeface="B Titr" pitchFamily="2" charset="-78"/>
              </a:rPr>
            </a:br>
            <a:r>
              <a:rPr lang="fa-IR" sz="3600" dirty="0" smtClean="0">
                <a:solidFill>
                  <a:srgbClr val="FFFF00"/>
                </a:solidFill>
                <a:cs typeface="B Titr" pitchFamily="2" charset="-78"/>
              </a:rPr>
              <a:t>محالفت با تمرکز های دولتی“ </a:t>
            </a:r>
            <a:endParaRPr lang="fa-IR" sz="3600" dirty="0">
              <a:solidFill>
                <a:srgbClr val="FFFF00"/>
              </a:solidFill>
              <a:cs typeface="B Titr" pitchFamily="2" charset="-78"/>
            </a:endParaRPr>
          </a:p>
        </p:txBody>
      </p:sp>
      <p:sp>
        <p:nvSpPr>
          <p:cNvPr id="5" name="TextBox 4"/>
          <p:cNvSpPr txBox="1"/>
          <p:nvPr/>
        </p:nvSpPr>
        <p:spPr>
          <a:xfrm>
            <a:off x="1018617" y="3286124"/>
            <a:ext cx="7268159" cy="2308324"/>
          </a:xfrm>
          <a:prstGeom prst="rect">
            <a:avLst/>
          </a:prstGeom>
          <a:noFill/>
        </p:spPr>
        <p:txBody>
          <a:bodyPr wrap="square" rtlCol="1">
            <a:spAutoFit/>
          </a:bodyPr>
          <a:lstStyle/>
          <a:p>
            <a:pPr algn="justLow">
              <a:lnSpc>
                <a:spcPct val="150000"/>
              </a:lnSpc>
            </a:pPr>
            <a:r>
              <a:rPr lang="fa-IR" sz="2400" b="1" dirty="0" smtClean="0">
                <a:cs typeface="B Yagut" pitchFamily="2" charset="-78"/>
              </a:rPr>
              <a:t>در آن روزها، سعی می شد به خاطر یک برداشت نـادرست، هـمــه</a:t>
            </a:r>
          </a:p>
          <a:p>
            <a:pPr algn="justLow">
              <a:lnSpc>
                <a:spcPct val="150000"/>
              </a:lnSpc>
            </a:pPr>
            <a:r>
              <a:rPr lang="fa-IR" sz="2400" b="1" dirty="0" smtClean="0">
                <a:cs typeface="B Yagut" pitchFamily="2" charset="-78"/>
              </a:rPr>
              <a:t> کارهای اقتصادی کشور به دولت موکول می شود، امام بارها و بارها هشدار می داد ، در مسائل </a:t>
            </a:r>
            <a:r>
              <a:rPr lang="fa-IR" sz="2400" b="1" u="sng" dirty="0" smtClean="0">
                <a:solidFill>
                  <a:srgbClr val="FF0000"/>
                </a:solidFill>
                <a:cs typeface="B Yagut" pitchFamily="2" charset="-78"/>
              </a:rPr>
              <a:t>اقتصادی، نظامی، سازندگی کشور</a:t>
            </a:r>
            <a:r>
              <a:rPr lang="fa-IR" sz="2400" b="1" dirty="0" smtClean="0">
                <a:cs typeface="B Yagut" pitchFamily="2" charset="-78"/>
              </a:rPr>
              <a:t>، تبلیغات و بالاتر از همه انتخابات کشور </a:t>
            </a:r>
            <a:r>
              <a:rPr lang="fa-IR" sz="2400" b="1" u="sng" dirty="0" smtClean="0">
                <a:solidFill>
                  <a:srgbClr val="00B050"/>
                </a:solidFill>
                <a:cs typeface="B Yagut" pitchFamily="2" charset="-78"/>
              </a:rPr>
              <a:t>به مردم اعتماد داشت</a:t>
            </a:r>
            <a:r>
              <a:rPr lang="fa-IR" sz="2400" b="1" dirty="0" smtClean="0">
                <a:cs typeface="B Yagut" pitchFamily="2" charset="-78"/>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14348" y="-24"/>
            <a:ext cx="7643866" cy="1000132"/>
          </a:xfrm>
          <a:prstGeom prst="round2DiagRect">
            <a:avLst>
              <a:gd name="adj1" fmla="val 6218"/>
              <a:gd name="adj2" fmla="val 55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1105619" y="214290"/>
            <a:ext cx="6410729" cy="584775"/>
          </a:xfrm>
          <a:prstGeom prst="rect">
            <a:avLst/>
          </a:prstGeom>
        </p:spPr>
        <p:txBody>
          <a:bodyPr wrap="none">
            <a:spAutoFit/>
          </a:bodyPr>
          <a:lstStyle/>
          <a:p>
            <a:r>
              <a:rPr lang="fa-IR" sz="3200" dirty="0" smtClean="0">
                <a:solidFill>
                  <a:schemeClr val="bg1">
                    <a:lumMod val="95000"/>
                  </a:schemeClr>
                </a:solidFill>
                <a:cs typeface="B Titr" pitchFamily="2" charset="-78"/>
              </a:rPr>
              <a:t>هميشه، </a:t>
            </a:r>
            <a:r>
              <a:rPr lang="fa-IR" sz="3200" dirty="0" smtClean="0">
                <a:solidFill>
                  <a:srgbClr val="FFFF00"/>
                </a:solidFill>
                <a:cs typeface="B Titr" pitchFamily="2" charset="-78"/>
              </a:rPr>
              <a:t>مَـردم</a:t>
            </a:r>
            <a:r>
              <a:rPr lang="fa-IR" sz="3200" dirty="0" smtClean="0">
                <a:solidFill>
                  <a:schemeClr val="bg1">
                    <a:lumMod val="95000"/>
                  </a:schemeClr>
                </a:solidFill>
                <a:cs typeface="B Titr" pitchFamily="2" charset="-78"/>
              </a:rPr>
              <a:t> در چشم امام، </a:t>
            </a:r>
            <a:r>
              <a:rPr lang="fa-IR" sz="3200" dirty="0" smtClean="0">
                <a:solidFill>
                  <a:srgbClr val="FFFF00"/>
                </a:solidFill>
                <a:cs typeface="B Titr" pitchFamily="2" charset="-78"/>
              </a:rPr>
              <a:t>«اصل» </a:t>
            </a:r>
            <a:r>
              <a:rPr lang="fa-IR" sz="3200" dirty="0" smtClean="0">
                <a:solidFill>
                  <a:schemeClr val="bg1">
                    <a:lumMod val="95000"/>
                  </a:schemeClr>
                </a:solidFill>
                <a:cs typeface="B Titr" pitchFamily="2" charset="-78"/>
              </a:rPr>
              <a:t>بودند.</a:t>
            </a:r>
            <a:endParaRPr lang="fa-IR" sz="3200" dirty="0">
              <a:solidFill>
                <a:schemeClr val="bg1">
                  <a:lumMod val="95000"/>
                </a:schemeClr>
              </a:solidFill>
              <a:cs typeface="B Titr" pitchFamily="2" charset="-78"/>
            </a:endParaRPr>
          </a:p>
        </p:txBody>
      </p:sp>
      <p:sp>
        <p:nvSpPr>
          <p:cNvPr id="6" name="TextBox 5"/>
          <p:cNvSpPr txBox="1"/>
          <p:nvPr/>
        </p:nvSpPr>
        <p:spPr>
          <a:xfrm>
            <a:off x="785786" y="1051497"/>
            <a:ext cx="7572428" cy="1877437"/>
          </a:xfrm>
          <a:prstGeom prst="rect">
            <a:avLst/>
          </a:prstGeom>
          <a:noFill/>
        </p:spPr>
        <p:txBody>
          <a:bodyPr wrap="square" rtlCol="1">
            <a:spAutoFit/>
          </a:bodyPr>
          <a:lstStyle/>
          <a:p>
            <a:pPr algn="ctr"/>
            <a:r>
              <a:rPr lang="fa-IR" sz="2400" b="1" dirty="0" smtClean="0">
                <a:solidFill>
                  <a:srgbClr val="0070C0"/>
                </a:solidFill>
                <a:cs typeface="B Yekan" pitchFamily="2" charset="-78"/>
              </a:rPr>
              <a:t>امام </a:t>
            </a:r>
            <a:r>
              <a:rPr lang="fa-IR" sz="1400" b="1" dirty="0" smtClean="0">
                <a:solidFill>
                  <a:srgbClr val="0070C0"/>
                </a:solidFill>
                <a:cs typeface="B Yekan" pitchFamily="2" charset="-78"/>
              </a:rPr>
              <a:t>(ره) </a:t>
            </a:r>
            <a:r>
              <a:rPr lang="fa-IR" sz="2400" b="1" dirty="0" smtClean="0">
                <a:solidFill>
                  <a:srgbClr val="0070C0"/>
                </a:solidFill>
                <a:cs typeface="B Yekan" pitchFamily="2" charset="-78"/>
              </a:rPr>
              <a:t>می ‌فرمودند: </a:t>
            </a:r>
          </a:p>
          <a:p>
            <a:pPr algn="ctr"/>
            <a:r>
              <a:rPr lang="fa-IR" sz="3200" b="1" dirty="0" smtClean="0">
                <a:solidFill>
                  <a:schemeClr val="accent6">
                    <a:lumMod val="60000"/>
                    <a:lumOff val="40000"/>
                  </a:schemeClr>
                </a:solidFill>
                <a:cs typeface="B Yagut" pitchFamily="2" charset="-78"/>
              </a:rPr>
              <a:t>ملت</a:t>
            </a:r>
            <a:r>
              <a:rPr lang="fa-IR" sz="2400" b="1" dirty="0" smtClean="0">
                <a:cs typeface="B Yagut" pitchFamily="2" charset="-78"/>
              </a:rPr>
              <a:t> باید الآن همه شان ناظر امور باشند، اظهار نظر بکنند در </a:t>
            </a:r>
          </a:p>
          <a:p>
            <a:pPr algn="ctr"/>
            <a:r>
              <a:rPr lang="fa-IR" sz="2400" b="1" u="sng" dirty="0" smtClean="0">
                <a:solidFill>
                  <a:schemeClr val="accent6">
                    <a:lumMod val="60000"/>
                    <a:lumOff val="40000"/>
                  </a:schemeClr>
                </a:solidFill>
                <a:cs typeface="B Yagut" pitchFamily="2" charset="-78"/>
              </a:rPr>
              <a:t>مسایل سیاسی</a:t>
            </a:r>
            <a:r>
              <a:rPr lang="fa-IR" sz="2400" b="1" dirty="0" smtClean="0">
                <a:solidFill>
                  <a:schemeClr val="accent6">
                    <a:lumMod val="60000"/>
                    <a:lumOff val="40000"/>
                  </a:schemeClr>
                </a:solidFill>
                <a:cs typeface="B Yagut" pitchFamily="2" charset="-78"/>
              </a:rPr>
              <a:t>، در </a:t>
            </a:r>
            <a:r>
              <a:rPr lang="fa-IR" sz="2400" b="1" u="sng" dirty="0" smtClean="0">
                <a:solidFill>
                  <a:schemeClr val="accent6">
                    <a:lumMod val="60000"/>
                    <a:lumOff val="40000"/>
                  </a:schemeClr>
                </a:solidFill>
                <a:cs typeface="B Yagut" pitchFamily="2" charset="-78"/>
              </a:rPr>
              <a:t>مسایل اجتماعی</a:t>
            </a:r>
            <a:r>
              <a:rPr lang="fa-IR" sz="2400" b="1" dirty="0" smtClean="0">
                <a:solidFill>
                  <a:schemeClr val="accent6">
                    <a:lumMod val="60000"/>
                    <a:lumOff val="40000"/>
                  </a:schemeClr>
                </a:solidFill>
                <a:cs typeface="B Yagut" pitchFamily="2" charset="-78"/>
              </a:rPr>
              <a:t>، در مسایلی که عمل می کند دولت</a:t>
            </a:r>
            <a:r>
              <a:rPr lang="fa-IR" sz="2400" b="1" dirty="0" smtClean="0">
                <a:cs typeface="B Yagut" pitchFamily="2" charset="-78"/>
              </a:rPr>
              <a:t>.</a:t>
            </a:r>
          </a:p>
          <a:p>
            <a:r>
              <a:rPr lang="fa-IR" dirty="0" smtClean="0"/>
              <a:t/>
            </a:r>
            <a:br>
              <a:rPr lang="fa-IR" dirty="0" smtClean="0"/>
            </a:br>
            <a:endParaRPr lang="fa-IR" dirty="0"/>
          </a:p>
        </p:txBody>
      </p:sp>
      <p:pic>
        <p:nvPicPr>
          <p:cNvPr id="7" name="Picture 6" descr="imam-38.jpg"/>
          <p:cNvPicPr>
            <a:picLocks noChangeAspect="1"/>
          </p:cNvPicPr>
          <p:nvPr/>
        </p:nvPicPr>
        <p:blipFill>
          <a:blip r:embed="rId2" cstate="print"/>
          <a:stretch>
            <a:fillRect/>
          </a:stretch>
        </p:blipFill>
        <p:spPr>
          <a:xfrm>
            <a:off x="1643043" y="2500306"/>
            <a:ext cx="6000791" cy="350046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906147" y="6215082"/>
            <a:ext cx="7560083" cy="1231106"/>
          </a:xfrm>
          <a:prstGeom prst="rect">
            <a:avLst/>
          </a:prstGeom>
          <a:noFill/>
        </p:spPr>
        <p:txBody>
          <a:bodyPr wrap="none" rtlCol="1">
            <a:spAutoFit/>
          </a:bodyPr>
          <a:lstStyle/>
          <a:p>
            <a:pPr algn="ctr"/>
            <a:r>
              <a:rPr lang="fa-IR" sz="1400" b="1" dirty="0" smtClean="0">
                <a:solidFill>
                  <a:srgbClr val="0070C0"/>
                </a:solidFill>
                <a:cs typeface="B Yekan" pitchFamily="2" charset="-78"/>
              </a:rPr>
              <a:t>امام خمینی </a:t>
            </a:r>
            <a:r>
              <a:rPr lang="fa-IR" sz="1050" b="1" dirty="0" smtClean="0">
                <a:solidFill>
                  <a:srgbClr val="0070C0"/>
                </a:solidFill>
                <a:cs typeface="B Yekan" pitchFamily="2" charset="-78"/>
              </a:rPr>
              <a:t>(ره) </a:t>
            </a:r>
            <a:r>
              <a:rPr lang="fa-IR" sz="1400" b="1" dirty="0" smtClean="0">
                <a:solidFill>
                  <a:srgbClr val="0070C0"/>
                </a:solidFill>
                <a:cs typeface="B Yekan" pitchFamily="2" charset="-78"/>
              </a:rPr>
              <a:t>می‌فرماید: </a:t>
            </a:r>
            <a:r>
              <a:rPr lang="fa-IR" b="1" dirty="0" smtClean="0">
                <a:solidFill>
                  <a:srgbClr val="00B050"/>
                </a:solidFill>
                <a:cs typeface="B Yagut" pitchFamily="2" charset="-78"/>
              </a:rPr>
              <a:t>پشتوانه یک حکومتی </a:t>
            </a:r>
            <a:r>
              <a:rPr lang="fa-IR" sz="2000" b="1" u="sng" dirty="0" smtClean="0">
                <a:solidFill>
                  <a:srgbClr val="002060"/>
                </a:solidFill>
                <a:cs typeface="B Yagut" pitchFamily="2" charset="-78"/>
              </a:rPr>
              <a:t>ملت</a:t>
            </a:r>
            <a:r>
              <a:rPr lang="fa-IR" b="1" dirty="0" smtClean="0">
                <a:solidFill>
                  <a:srgbClr val="00B050"/>
                </a:solidFill>
                <a:cs typeface="B Yagut" pitchFamily="2" charset="-78"/>
              </a:rPr>
              <a:t> است، اگر یک ملتی پشتوانه حکومتی نباشد </a:t>
            </a:r>
          </a:p>
          <a:p>
            <a:pPr algn="ctr"/>
            <a:r>
              <a:rPr lang="fa-IR" b="1" dirty="0" smtClean="0">
                <a:solidFill>
                  <a:srgbClr val="00B050"/>
                </a:solidFill>
                <a:cs typeface="B Yagut" pitchFamily="2" charset="-78"/>
              </a:rPr>
              <a:t>این حکومت نمی‌تواند درست بشود، این (حکومت)نمی‌تواند برقرار باشد.</a:t>
            </a:r>
            <a:endParaRPr lang="fa-IR" sz="2400" b="1" dirty="0" smtClean="0">
              <a:solidFill>
                <a:srgbClr val="00B050"/>
              </a:solidFill>
              <a:cs typeface="B Yagut" pitchFamily="2" charset="-78"/>
            </a:endParaRPr>
          </a:p>
          <a:p>
            <a:pPr algn="ctr"/>
            <a:r>
              <a:rPr lang="fa-IR" dirty="0" smtClean="0"/>
              <a:t/>
            </a:r>
            <a:br>
              <a:rPr lang="fa-IR" dirty="0" smtClean="0"/>
            </a:b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Rounded Rectangular Callout 2"/>
          <p:cNvSpPr/>
          <p:nvPr/>
        </p:nvSpPr>
        <p:spPr>
          <a:xfrm>
            <a:off x="928662" y="785794"/>
            <a:ext cx="7286676" cy="4643470"/>
          </a:xfrm>
          <a:prstGeom prst="wedgeRoundRectCallout">
            <a:avLst/>
          </a:prstGeom>
        </p:spPr>
        <p:style>
          <a:lnRef idx="2">
            <a:schemeClr val="dk1"/>
          </a:lnRef>
          <a:fillRef idx="1">
            <a:schemeClr val="lt1"/>
          </a:fillRef>
          <a:effectRef idx="0">
            <a:schemeClr val="dk1"/>
          </a:effectRef>
          <a:fontRef idx="minor">
            <a:schemeClr val="dk1"/>
          </a:fontRef>
        </p:style>
        <p:txBody>
          <a:bodyPr rtlCol="1" anchor="ctr"/>
          <a:lstStyle/>
          <a:p>
            <a:pPr algn="justLow">
              <a:lnSpc>
                <a:spcPct val="150000"/>
              </a:lnSpc>
            </a:pPr>
            <a:r>
              <a:rPr lang="fa-IR" sz="2200" dirty="0" smtClean="0">
                <a:cs typeface="B Yekan" pitchFamily="2" charset="-78"/>
              </a:rPr>
              <a:t>از بدو پیروزی انقلاب اسلامی خصوصاً در دهه اول، دو دیدگاه در مورد اقتصاد وجود داشت:</a:t>
            </a:r>
          </a:p>
          <a:p>
            <a:pPr algn="justLow">
              <a:lnSpc>
                <a:spcPct val="150000"/>
              </a:lnSpc>
            </a:pPr>
            <a:r>
              <a:rPr lang="fa-IR" sz="2200" dirty="0" smtClean="0">
                <a:cs typeface="B Yekan" pitchFamily="2" charset="-78"/>
              </a:rPr>
              <a:t>دیدگاه اول که محور آن افکار امام </a:t>
            </a:r>
            <a:r>
              <a:rPr lang="fa-IR" sz="1600" dirty="0" smtClean="0">
                <a:cs typeface="B Yekan" pitchFamily="2" charset="-78"/>
              </a:rPr>
              <a:t>(ره) </a:t>
            </a:r>
            <a:r>
              <a:rPr lang="fa-IR" sz="2200" dirty="0" smtClean="0">
                <a:cs typeface="B Yekan" pitchFamily="2" charset="-78"/>
              </a:rPr>
              <a:t>و .... رئیس جمهور وقت (آیت الله خامنه ای) بود، معتقد به اقتصاد مردمی و اسلامی بود اما نخست وزیر وقت (میر حسین موسوی) پافشاری بر اقتصاد دولتی داشت و بر همین اساس کشور را ناقص اداره کرد. </a:t>
            </a:r>
            <a:endParaRPr lang="fa-IR" sz="2200" dirty="0">
              <a:cs typeface="B Yekan"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82" y="692681"/>
            <a:ext cx="8715436" cy="5593839"/>
          </a:xfrm>
          <a:prstGeom prst="rect">
            <a:avLst/>
          </a:prstGeom>
          <a:noFill/>
        </p:spPr>
        <p:txBody>
          <a:bodyPr wrap="square" rtlCol="1">
            <a:spAutoFit/>
          </a:bodyPr>
          <a:lstStyle/>
          <a:p>
            <a:pPr algn="justLow">
              <a:lnSpc>
                <a:spcPct val="150000"/>
              </a:lnSpc>
            </a:pPr>
            <a:r>
              <a:rPr lang="ar-SA" sz="2000" dirty="0" smtClean="0">
                <a:cs typeface="B Yagut" pitchFamily="2" charset="-78"/>
              </a:rPr>
              <a:t>اقتصاد دولتي يا متمركز نظام اقتصادي است كه فعاليت هاي اقتصادي در كنترل و اختيار دولت قرار دارد در نگرش افراطي به اين نوع نظام اقتصادي‌، مالكيت خصوصي ناديده گرفته شده و فعاليت بخش خصوصي مواجه با محدوديتهاي بسيار زيادي است و فرض بر اين است كه مالكيت ابزار توليد، عمومي است و فعاليتهاي اقتصادي توسط دولت رهبري مي شود. در واقع در نظام اقتصادي دولتي مالكيت ابزار توليد در انحصار دولت نيست بلكه عوامل و منابع توليد و شبكه هاي توزيع نيز در اختيار دولت است.(مباني اقتصاد اسلامي،‌ همان، ص507) اين ديدگاه افراطي به نقش دولت و نديده گرفتن مالكيت خصوصي،‌ اين نظام اقتصادي را با چالشها و مشكلات زيادي روبرو ساخت كه مهمترين آن عدم كارايي و كارآمدي اين نظام و بهره نگرفتن از سرمايه بخش خصوصي و دخالت ندادن آنها در جهت رشد و رونق اقتصادي بود و همين امر موجب شد تا اصلاحاتي در اين نوع نظام اقتصادي صورت بگيرد و نقش افراطي دولت تا حدودي تعديل شود و عمده اين اصلاحات و تعديلات در جهت اعطاي آزادي اقتصادي به بخش خصوصي و تجديد نظر در تمركز از جانب دولت انجام پذيرفت. </a:t>
            </a:r>
            <a:endParaRPr lang="fa-IR" sz="2000" b="1" dirty="0">
              <a:cs typeface="B Yagut" pitchFamily="2" charset="-78"/>
            </a:endParaRPr>
          </a:p>
        </p:txBody>
      </p:sp>
      <p:sp>
        <p:nvSpPr>
          <p:cNvPr id="8" name="Rounded Rectangle 7"/>
          <p:cNvSpPr/>
          <p:nvPr/>
        </p:nvSpPr>
        <p:spPr>
          <a:xfrm>
            <a:off x="2928926" y="0"/>
            <a:ext cx="2857520" cy="785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2945395" y="139463"/>
            <a:ext cx="2698175" cy="646331"/>
          </a:xfrm>
          <a:prstGeom prst="rect">
            <a:avLst/>
          </a:prstGeom>
          <a:noFill/>
        </p:spPr>
        <p:txBody>
          <a:bodyPr wrap="none" rtlCol="1">
            <a:spAutoFit/>
          </a:bodyPr>
          <a:lstStyle/>
          <a:p>
            <a:r>
              <a:rPr lang="fa-IR" sz="3600" dirty="0" smtClean="0">
                <a:solidFill>
                  <a:srgbClr val="FFC000"/>
                </a:solidFill>
                <a:cs typeface="B Titr" pitchFamily="2" charset="-78"/>
              </a:rPr>
              <a:t>”اقتصاد دولتی“</a:t>
            </a:r>
            <a:endParaRPr lang="fa-IR" sz="3600" dirty="0">
              <a:solidFill>
                <a:srgbClr val="FFC000"/>
              </a:solidFill>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785794"/>
            <a:ext cx="8215370" cy="5132174"/>
          </a:xfrm>
          <a:prstGeom prst="rect">
            <a:avLst/>
          </a:prstGeom>
        </p:spPr>
        <p:txBody>
          <a:bodyPr wrap="square">
            <a:spAutoFit/>
          </a:bodyPr>
          <a:lstStyle/>
          <a:p>
            <a:pPr algn="justLow">
              <a:lnSpc>
                <a:spcPct val="150000"/>
              </a:lnSpc>
            </a:pPr>
            <a:r>
              <a:rPr lang="ar-SA" sz="2000" dirty="0" smtClean="0">
                <a:cs typeface="B Yagut" pitchFamily="2" charset="-78"/>
              </a:rPr>
              <a:t>بنابراين هر دو نظام اقتصادي به سمت تعديل جايگاه دولت و مالكيت خصوصي پيش رفته و از حالت تمركز و غيرمتمركز صرف خارج شده اند به گونه اي كه در خود آمريكا كه در سيطره اقتصاد بازار است 16درصد نيروي كار در استخدام دولت است، 35 درصد توليد ناخالص ملي كشور را بودجه دولت تشكيل مي دهد و حدود 80 هزار واحد دولتي در آن كشور فعاليت مي كنند. (مباني و كليات علم اقتصاد،‌ دادگر ص71) و امروزه بسياري از كشورها به سمت اقتصاد مختلط گرايش پيدا نموده اند. به هر حال در مجموع سير تاريخي و مطالعه وضعيت اقتصاد كشورها گوياي اين نكته است كه اقتصاد آزاد نسبت به اقتصاد دولتي توفيق بيشتري داشته و از كارايي بهتري برخوردار است اما در عين حال اين نوع نظام اقتصادي نيز نتوانسته است وضعيت مطلوبي را براي كشورها ايجاد كند و با چالشهاي زيادي روبرو است كه از جمله مي توان به توزيع ناعادلانه ثروت و درآمد،‌ ايجاد فاصله زياد طبقاتي و ناديده گرفتن اخلاق و ... اشاره نمود</a:t>
            </a:r>
            <a:r>
              <a:rPr lang="fa-IR" sz="2000" dirty="0" smtClean="0">
                <a:cs typeface="B Yagut" pitchFamily="2" charset="-78"/>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43108" y="0"/>
            <a:ext cx="4429156" cy="1142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2213640" y="142852"/>
            <a:ext cx="4022255" cy="954107"/>
          </a:xfrm>
          <a:prstGeom prst="rect">
            <a:avLst/>
          </a:prstGeom>
          <a:noFill/>
        </p:spPr>
        <p:txBody>
          <a:bodyPr wrap="none" rtlCol="1">
            <a:spAutoFit/>
          </a:bodyPr>
          <a:lstStyle/>
          <a:p>
            <a:r>
              <a:rPr lang="fa-IR" sz="2800" dirty="0" smtClean="0">
                <a:solidFill>
                  <a:srgbClr val="FFC000"/>
                </a:solidFill>
                <a:cs typeface="B Titr" pitchFamily="2" charset="-78"/>
              </a:rPr>
              <a:t>اصول اقتصاد مردمی (اسلامی)</a:t>
            </a:r>
          </a:p>
          <a:p>
            <a:pPr algn="ctr"/>
            <a:r>
              <a:rPr lang="fa-IR" sz="2800" dirty="0" smtClean="0">
                <a:solidFill>
                  <a:schemeClr val="tx2">
                    <a:lumMod val="10000"/>
                    <a:lumOff val="90000"/>
                  </a:schemeClr>
                </a:solidFill>
                <a:cs typeface="B Titr" pitchFamily="2" charset="-78"/>
              </a:rPr>
              <a:t>از نگاه امام خمینی </a:t>
            </a:r>
            <a:r>
              <a:rPr lang="fa-IR" sz="1600" dirty="0" smtClean="0">
                <a:solidFill>
                  <a:schemeClr val="tx2">
                    <a:lumMod val="10000"/>
                    <a:lumOff val="90000"/>
                  </a:schemeClr>
                </a:solidFill>
                <a:cs typeface="B Titr" pitchFamily="2" charset="-78"/>
              </a:rPr>
              <a:t>(ره) </a:t>
            </a:r>
            <a:endParaRPr lang="fa-IR" sz="2800" dirty="0">
              <a:solidFill>
                <a:schemeClr val="tx2">
                  <a:lumMod val="10000"/>
                  <a:lumOff val="90000"/>
                </a:schemeClr>
              </a:solidFill>
              <a:cs typeface="B Titr" pitchFamily="2" charset="-78"/>
            </a:endParaRPr>
          </a:p>
        </p:txBody>
      </p:sp>
      <p:sp>
        <p:nvSpPr>
          <p:cNvPr id="9" name="TextBox 8"/>
          <p:cNvSpPr txBox="1"/>
          <p:nvPr/>
        </p:nvSpPr>
        <p:spPr>
          <a:xfrm>
            <a:off x="-214346" y="1229102"/>
            <a:ext cx="8643998" cy="4985980"/>
          </a:xfrm>
          <a:prstGeom prst="rect">
            <a:avLst/>
          </a:prstGeom>
          <a:noFill/>
        </p:spPr>
        <p:txBody>
          <a:bodyPr wrap="square" rtlCol="1">
            <a:spAutoFit/>
          </a:bodyPr>
          <a:lstStyle/>
          <a:p>
            <a:pPr>
              <a:lnSpc>
                <a:spcPct val="150000"/>
              </a:lnSpc>
            </a:pPr>
            <a:r>
              <a:rPr lang="fa-IR" sz="2000" dirty="0" smtClean="0">
                <a:cs typeface="B Yagut" pitchFamily="2" charset="-78"/>
              </a:rPr>
              <a:t>1- هدایت مردم به سمت اخلاق کریمه و ارزشهای معنوی.</a:t>
            </a:r>
          </a:p>
          <a:p>
            <a:pPr>
              <a:lnSpc>
                <a:spcPct val="150000"/>
              </a:lnSpc>
            </a:pPr>
            <a:r>
              <a:rPr lang="fa-IR" sz="2000" dirty="0" smtClean="0">
                <a:cs typeface="B Yagut" pitchFamily="2" charset="-78"/>
              </a:rPr>
              <a:t>2- استقرار عدالت اجتماعی و اقتصادی در جامعه.</a:t>
            </a:r>
          </a:p>
          <a:p>
            <a:pPr>
              <a:lnSpc>
                <a:spcPct val="150000"/>
              </a:lnSpc>
            </a:pPr>
            <a:r>
              <a:rPr lang="fa-IR" sz="2000" dirty="0" smtClean="0">
                <a:cs typeface="B Yagut" pitchFamily="2" charset="-78"/>
              </a:rPr>
              <a:t>3- رشد استعدادها و شکوفایی قدرت ابتکار و خلاقیت انسانها.</a:t>
            </a:r>
          </a:p>
          <a:p>
            <a:pPr>
              <a:lnSpc>
                <a:spcPct val="150000"/>
              </a:lnSpc>
            </a:pPr>
            <a:r>
              <a:rPr lang="fa-IR" sz="2000" dirty="0" smtClean="0">
                <a:cs typeface="B Yagut" pitchFamily="2" charset="-78"/>
              </a:rPr>
              <a:t>4- ریشه کن کردن فقر در جامعه.</a:t>
            </a:r>
          </a:p>
          <a:p>
            <a:pPr>
              <a:lnSpc>
                <a:spcPct val="150000"/>
              </a:lnSpc>
            </a:pPr>
            <a:r>
              <a:rPr lang="fa-IR" sz="2000" dirty="0" smtClean="0">
                <a:cs typeface="B Yagut" pitchFamily="2" charset="-78"/>
              </a:rPr>
              <a:t>5 - اولویت دادن به منافع و مصالح مستضعفان و محرومان و رسیدگی خاص به آنها.</a:t>
            </a:r>
          </a:p>
          <a:p>
            <a:pPr>
              <a:lnSpc>
                <a:spcPct val="150000"/>
              </a:lnSpc>
            </a:pPr>
            <a:r>
              <a:rPr lang="fa-IR" sz="2000" dirty="0" smtClean="0">
                <a:cs typeface="B Yagut" pitchFamily="2" charset="-78"/>
              </a:rPr>
              <a:t>6- برآوردن نیازهای اقتصادی مشروع و معقول مردم.</a:t>
            </a:r>
          </a:p>
          <a:p>
            <a:pPr>
              <a:lnSpc>
                <a:spcPct val="150000"/>
              </a:lnSpc>
            </a:pPr>
            <a:r>
              <a:rPr lang="fa-IR" sz="2000" dirty="0" smtClean="0">
                <a:cs typeface="B Yagut" pitchFamily="2" charset="-78"/>
              </a:rPr>
              <a:t>7- رشد و شکوفایی اقتصادی و بارور کردن تجارت، صنعت و کشاورزی و. . .</a:t>
            </a:r>
          </a:p>
          <a:p>
            <a:pPr>
              <a:lnSpc>
                <a:spcPct val="150000"/>
              </a:lnSpc>
            </a:pPr>
            <a:r>
              <a:rPr lang="fa-IR" sz="2000" dirty="0" smtClean="0">
                <a:cs typeface="B Yagut" pitchFamily="2" charset="-78"/>
              </a:rPr>
              <a:t>8 - ایجاد رفاه، آسایش و امنیت اقتصادی برای عموم افراد جامعه.</a:t>
            </a:r>
          </a:p>
          <a:p>
            <a:pPr>
              <a:lnSpc>
                <a:spcPct val="150000"/>
              </a:lnSpc>
            </a:pPr>
            <a:r>
              <a:rPr lang="fa-IR" sz="2000" dirty="0" smtClean="0">
                <a:cs typeface="B Yagut" pitchFamily="2" charset="-78"/>
              </a:rPr>
              <a:t>9- پرهیز از وابستگی اقتصادی به بیگانه و نفی سلطه اجانب بر اقتصاد کشور.</a:t>
            </a:r>
          </a:p>
          <a:p>
            <a:pPr>
              <a:lnSpc>
                <a:spcPct val="150000"/>
              </a:lnSpc>
            </a:pPr>
            <a:r>
              <a:rPr lang="fa-IR" sz="2000" dirty="0" smtClean="0">
                <a:cs typeface="B Yagut" pitchFamily="2" charset="-78"/>
              </a:rPr>
              <a:t>10- گسترش مشارکت عمومی مردم بویژه مستضعفان و محرومان در اقتصاد.</a:t>
            </a:r>
          </a:p>
          <a:p>
            <a:endParaRPr lang="fa-I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506956"/>
            <a:ext cx="8215370" cy="3000821"/>
          </a:xfrm>
          <a:prstGeom prst="rect">
            <a:avLst/>
          </a:prstGeom>
          <a:noFill/>
        </p:spPr>
        <p:txBody>
          <a:bodyPr wrap="square" rtlCol="1">
            <a:spAutoFit/>
          </a:bodyPr>
          <a:lstStyle/>
          <a:p>
            <a:pPr algn="justLow">
              <a:lnSpc>
                <a:spcPct val="150000"/>
              </a:lnSpc>
            </a:pPr>
            <a:r>
              <a:rPr lang="fa-IR" b="1" dirty="0" smtClean="0">
                <a:cs typeface="B Yekan" pitchFamily="2" charset="-78"/>
              </a:rPr>
              <a:t>1- بی اعتبار سازی افکار امام </a:t>
            </a:r>
            <a:r>
              <a:rPr lang="fa-IR" sz="1050" b="1" dirty="0" smtClean="0">
                <a:cs typeface="B Yekan" pitchFamily="2" charset="-78"/>
              </a:rPr>
              <a:t>(ره) </a:t>
            </a:r>
            <a:r>
              <a:rPr lang="fa-IR" b="1" dirty="0" smtClean="0">
                <a:solidFill>
                  <a:srgbClr val="FF0000"/>
                </a:solidFill>
                <a:cs typeface="B Yekan" pitchFamily="2" charset="-78"/>
              </a:rPr>
              <a:t>”افکار امام خمینی </a:t>
            </a:r>
            <a:r>
              <a:rPr lang="fa-IR" sz="1100" b="1" dirty="0" smtClean="0">
                <a:solidFill>
                  <a:srgbClr val="FF0000"/>
                </a:solidFill>
                <a:cs typeface="B Yekan" pitchFamily="2" charset="-78"/>
              </a:rPr>
              <a:t>(ره) </a:t>
            </a:r>
            <a:r>
              <a:rPr lang="fa-IR" b="1" dirty="0" smtClean="0">
                <a:solidFill>
                  <a:srgbClr val="FF0000"/>
                </a:solidFill>
                <a:cs typeface="B Yekan" pitchFamily="2" charset="-78"/>
              </a:rPr>
              <a:t>باید به موزه تاریخ سپرده شود.“</a:t>
            </a:r>
          </a:p>
          <a:p>
            <a:pPr algn="justLow">
              <a:lnSpc>
                <a:spcPct val="150000"/>
              </a:lnSpc>
            </a:pPr>
            <a:r>
              <a:rPr lang="fa-IR" b="1" dirty="0" smtClean="0">
                <a:cs typeface="B Yekan" pitchFamily="2" charset="-78"/>
              </a:rPr>
              <a:t>2- نسبت دادن دروغین به امام</a:t>
            </a:r>
            <a:r>
              <a:rPr lang="fa-IR" sz="1100" b="1" dirty="0" smtClean="0">
                <a:cs typeface="B Yekan" pitchFamily="2" charset="-78"/>
              </a:rPr>
              <a:t> </a:t>
            </a:r>
            <a:r>
              <a:rPr lang="fa-IR" b="1" dirty="0" smtClean="0">
                <a:cs typeface="B Yekan" pitchFamily="2" charset="-78"/>
              </a:rPr>
              <a:t>از طریق القای یکسانی اقدامات و اظهارات و بستگان نسبی ایشان </a:t>
            </a:r>
          </a:p>
          <a:p>
            <a:pPr algn="justLow">
              <a:lnSpc>
                <a:spcPct val="150000"/>
              </a:lnSpc>
            </a:pPr>
            <a:r>
              <a:rPr lang="fa-IR" b="1" dirty="0" smtClean="0">
                <a:cs typeface="B Yekan" pitchFamily="2" charset="-78"/>
              </a:rPr>
              <a:t>3- </a:t>
            </a:r>
            <a:r>
              <a:rPr lang="fa-IR" b="1" dirty="0" smtClean="0">
                <a:solidFill>
                  <a:srgbClr val="FF0000"/>
                </a:solidFill>
                <a:cs typeface="B Yekan" pitchFamily="2" charset="-78"/>
              </a:rPr>
              <a:t>برخورد گزینشی </a:t>
            </a:r>
            <a:r>
              <a:rPr lang="fa-IR" b="1" dirty="0" smtClean="0">
                <a:cs typeface="B Yekan" pitchFamily="2" charset="-78"/>
              </a:rPr>
              <a:t>با اصول امام (ره)</a:t>
            </a:r>
          </a:p>
          <a:p>
            <a:pPr algn="justLow">
              <a:lnSpc>
                <a:spcPct val="150000"/>
              </a:lnSpc>
            </a:pPr>
            <a:r>
              <a:rPr lang="fa-IR" b="1" dirty="0" smtClean="0">
                <a:solidFill>
                  <a:schemeClr val="accent6">
                    <a:lumMod val="60000"/>
                    <a:lumOff val="40000"/>
                  </a:schemeClr>
                </a:solidFill>
                <a:cs typeface="B Yekan" pitchFamily="2" charset="-78"/>
              </a:rPr>
              <a:t> ”برجسته سازی برخی اصول و آراء و پنهان سازی اصول دیگر ”</a:t>
            </a:r>
          </a:p>
          <a:p>
            <a:pPr algn="justLow">
              <a:lnSpc>
                <a:spcPct val="150000"/>
              </a:lnSpc>
            </a:pPr>
            <a:r>
              <a:rPr lang="fa-IR" b="1" dirty="0" smtClean="0">
                <a:cs typeface="B Yekan" pitchFamily="2" charset="-78"/>
              </a:rPr>
              <a:t>4- انتساب خاطرات و اظهارات غیر مستند به امام (ره) مانند:                </a:t>
            </a:r>
          </a:p>
          <a:p>
            <a:pPr algn="justLow">
              <a:lnSpc>
                <a:spcPct val="150000"/>
              </a:lnSpc>
            </a:pPr>
            <a:r>
              <a:rPr lang="fa-IR" b="1" dirty="0" smtClean="0">
                <a:solidFill>
                  <a:srgbClr val="7030A0"/>
                </a:solidFill>
                <a:cs typeface="B Yekan" pitchFamily="2" charset="-78"/>
              </a:rPr>
              <a:t>”موافت امام (ره) با حذف شعار مرگ بر آمریکا درسایت شخصی هاشمی رفسنجانی“</a:t>
            </a:r>
          </a:p>
          <a:p>
            <a:pPr algn="justLow">
              <a:lnSpc>
                <a:spcPct val="150000"/>
              </a:lnSpc>
            </a:pPr>
            <a:r>
              <a:rPr lang="fa-IR" b="1" dirty="0" smtClean="0">
                <a:cs typeface="B Yekan" pitchFamily="2" charset="-78"/>
              </a:rPr>
              <a:t>5- تحریف و تفسیربرداری برخی اصول امام (ره)</a:t>
            </a:r>
          </a:p>
        </p:txBody>
      </p:sp>
      <p:sp>
        <p:nvSpPr>
          <p:cNvPr id="5" name="Rectangle 4"/>
          <p:cNvSpPr/>
          <p:nvPr/>
        </p:nvSpPr>
        <p:spPr>
          <a:xfrm>
            <a:off x="0" y="0"/>
            <a:ext cx="428596" cy="6858000"/>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6" name="Rectangle 5"/>
          <p:cNvSpPr/>
          <p:nvPr/>
        </p:nvSpPr>
        <p:spPr>
          <a:xfrm>
            <a:off x="8715404" y="0"/>
            <a:ext cx="428596" cy="6858000"/>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8" name="Rounded Rectangle 7"/>
          <p:cNvSpPr/>
          <p:nvPr/>
        </p:nvSpPr>
        <p:spPr>
          <a:xfrm>
            <a:off x="2071670" y="3714752"/>
            <a:ext cx="6572296" cy="2928958"/>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justLow">
              <a:lnSpc>
                <a:spcPct val="150000"/>
              </a:lnSpc>
            </a:pPr>
            <a:endParaRPr lang="fa-IR" b="1" dirty="0" smtClean="0">
              <a:solidFill>
                <a:schemeClr val="tx1">
                  <a:lumMod val="95000"/>
                  <a:lumOff val="5000"/>
                </a:schemeClr>
              </a:solidFill>
              <a:cs typeface="B Yekan" pitchFamily="2" charset="-78"/>
            </a:endParaRPr>
          </a:p>
          <a:p>
            <a:pPr algn="justLow">
              <a:lnSpc>
                <a:spcPct val="150000"/>
              </a:lnSpc>
            </a:pPr>
            <a:r>
              <a:rPr lang="fa-IR" b="1" dirty="0" smtClean="0">
                <a:solidFill>
                  <a:schemeClr val="tx1">
                    <a:lumMod val="95000"/>
                    <a:lumOff val="5000"/>
                  </a:schemeClr>
                </a:solidFill>
                <a:cs typeface="B Yekan" pitchFamily="2" charset="-78"/>
              </a:rPr>
              <a:t>عیسی سحر خیز: ”خیلی‌ از اصلاح‌طلبان هم بر خلاف اول انقلاب دیگر علاقه‌ای به آقای خمینی ندارند. ما در اول انقلاب اشتباه کردیم که با خوش‌بینی بسیار و اولیه به آیت‌الله خمینی، به ولایت فقیه هم باور داشتیم. به این امـیـد کـه اگـر اجـزای سـیــسـتـم </a:t>
            </a:r>
          </a:p>
          <a:p>
            <a:pPr algn="justLow">
              <a:lnSpc>
                <a:spcPct val="150000"/>
              </a:lnSpc>
            </a:pPr>
            <a:r>
              <a:rPr lang="fa-IR" b="1" dirty="0" smtClean="0">
                <a:solidFill>
                  <a:schemeClr val="tx1">
                    <a:lumMod val="95000"/>
                    <a:lumOff val="5000"/>
                  </a:schemeClr>
                </a:solidFill>
                <a:cs typeface="B Yekan" pitchFamily="2" charset="-78"/>
              </a:rPr>
              <a:t>اشتباهی می‌کنند فردی باشد که با قـدرت جــلوی آن اشتـباهــات</a:t>
            </a:r>
          </a:p>
          <a:p>
            <a:pPr algn="justLow">
              <a:lnSpc>
                <a:spcPct val="150000"/>
              </a:lnSpc>
            </a:pPr>
            <a:r>
              <a:rPr lang="fa-IR" b="1" dirty="0" smtClean="0">
                <a:solidFill>
                  <a:schemeClr val="tx1">
                    <a:lumMod val="95000"/>
                    <a:lumOff val="5000"/>
                  </a:schemeClr>
                </a:solidFill>
                <a:cs typeface="B Yekan" pitchFamily="2" charset="-78"/>
              </a:rPr>
              <a:t> را بگیـرد. غـافل از اینکه هر فردی در جایگاه قدرت قرار بگـیرد</a:t>
            </a:r>
          </a:p>
          <a:p>
            <a:pPr algn="justLow">
              <a:lnSpc>
                <a:spcPct val="150000"/>
              </a:lnSpc>
            </a:pPr>
            <a:r>
              <a:rPr lang="fa-IR" b="1" dirty="0" smtClean="0">
                <a:solidFill>
                  <a:schemeClr val="tx1">
                    <a:lumMod val="95000"/>
                    <a:lumOff val="5000"/>
                  </a:schemeClr>
                </a:solidFill>
                <a:cs typeface="B Yekan" pitchFamily="2" charset="-78"/>
              </a:rPr>
              <a:t> خودش هم زیر سوال می‌رود.“</a:t>
            </a:r>
          </a:p>
          <a:p>
            <a:pPr algn="ctr"/>
            <a:endParaRPr lang="fa-IR" dirty="0">
              <a:solidFill>
                <a:schemeClr val="tx1">
                  <a:lumMod val="95000"/>
                  <a:lumOff val="5000"/>
                </a:schemeClr>
              </a:solidFill>
            </a:endParaRPr>
          </a:p>
        </p:txBody>
      </p:sp>
      <p:pic>
        <p:nvPicPr>
          <p:cNvPr id="9" name="Picture 8" descr="sahar-khiz.jpg"/>
          <p:cNvPicPr>
            <a:picLocks noChangeAspect="1"/>
          </p:cNvPicPr>
          <p:nvPr/>
        </p:nvPicPr>
        <p:blipFill>
          <a:blip r:embed="rId2" cstate="print"/>
          <a:stretch>
            <a:fillRect/>
          </a:stretch>
        </p:blipFill>
        <p:spPr>
          <a:xfrm>
            <a:off x="428596" y="3967342"/>
            <a:ext cx="1714512" cy="224774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3777"/>
            <a:ext cx="8358246" cy="646331"/>
          </a:xfrm>
          <a:prstGeom prst="rect">
            <a:avLst/>
          </a:prstGeom>
          <a:noFill/>
        </p:spPr>
        <p:txBody>
          <a:bodyPr wrap="square" rtlCol="1">
            <a:spAutoFit/>
          </a:bodyPr>
          <a:lstStyle/>
          <a:p>
            <a:pPr algn="ctr"/>
            <a:r>
              <a:rPr lang="fa-IR" dirty="0" smtClean="0">
                <a:solidFill>
                  <a:srgbClr val="0070C0"/>
                </a:solidFill>
                <a:cs typeface="B Yekan" pitchFamily="2" charset="-78"/>
              </a:rPr>
              <a:t>امروز ترجمان اقتصاد مردمی (اسلامی) از نگاه مقام معظم رهبری همان</a:t>
            </a:r>
          </a:p>
          <a:p>
            <a:pPr algn="ctr"/>
            <a:r>
              <a:rPr lang="fa-IR" dirty="0" smtClean="0">
                <a:solidFill>
                  <a:srgbClr val="0070C0"/>
                </a:solidFill>
                <a:cs typeface="B Yekan" pitchFamily="2" charset="-78"/>
              </a:rPr>
              <a:t> اقتصاد مقاومتی است که دارای اصولی به شرح زیر است:</a:t>
            </a:r>
            <a:endParaRPr lang="fa-IR" dirty="0">
              <a:solidFill>
                <a:srgbClr val="0070C0"/>
              </a:solidFill>
              <a:cs typeface="B Yekan" pitchFamily="2" charset="-78"/>
            </a:endParaRPr>
          </a:p>
        </p:txBody>
      </p:sp>
      <p:sp>
        <p:nvSpPr>
          <p:cNvPr id="4" name="Vertical Scroll 3"/>
          <p:cNvSpPr/>
          <p:nvPr/>
        </p:nvSpPr>
        <p:spPr>
          <a:xfrm>
            <a:off x="357158" y="2786058"/>
            <a:ext cx="3643338" cy="385765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lnSpc>
                <a:spcPct val="150000"/>
              </a:lnSpc>
            </a:pPr>
            <a:r>
              <a:rPr lang="fa-IR" dirty="0" smtClean="0">
                <a:cs typeface="B Titr" pitchFamily="2" charset="-78"/>
              </a:rPr>
              <a:t>1- تکیه بر مردم </a:t>
            </a:r>
          </a:p>
          <a:p>
            <a:pPr algn="justLow">
              <a:lnSpc>
                <a:spcPct val="150000"/>
              </a:lnSpc>
            </a:pPr>
            <a:r>
              <a:rPr lang="fa-IR" dirty="0" smtClean="0">
                <a:cs typeface="B Titr" pitchFamily="2" charset="-78"/>
              </a:rPr>
              <a:t>2- مقاوم بودن اقتصاد  </a:t>
            </a:r>
          </a:p>
          <a:p>
            <a:pPr algn="justLow">
              <a:lnSpc>
                <a:spcPct val="150000"/>
              </a:lnSpc>
            </a:pPr>
            <a:r>
              <a:rPr lang="fa-IR" dirty="0" smtClean="0">
                <a:cs typeface="B Titr" pitchFamily="2" charset="-78"/>
              </a:rPr>
              <a:t>3- اقتصاد دانش بنیان </a:t>
            </a:r>
          </a:p>
          <a:p>
            <a:pPr algn="justLow">
              <a:lnSpc>
                <a:spcPct val="150000"/>
              </a:lnSpc>
            </a:pPr>
            <a:r>
              <a:rPr lang="fa-IR" dirty="0" smtClean="0">
                <a:cs typeface="B Titr" pitchFamily="2" charset="-78"/>
              </a:rPr>
              <a:t>4- کاهش وابستگی به نفت </a:t>
            </a:r>
          </a:p>
          <a:p>
            <a:pPr algn="justLow">
              <a:lnSpc>
                <a:spcPct val="150000"/>
              </a:lnSpc>
            </a:pPr>
            <a:r>
              <a:rPr lang="fa-IR" dirty="0" smtClean="0">
                <a:cs typeface="B Titr" pitchFamily="2" charset="-78"/>
              </a:rPr>
              <a:t>5- تبیین دانشگاهی و آکادمیک اقتصادمقاومتی </a:t>
            </a:r>
          </a:p>
          <a:p>
            <a:pPr algn="justLow">
              <a:lnSpc>
                <a:spcPct val="150000"/>
              </a:lnSpc>
            </a:pPr>
            <a:endParaRPr lang="fa-IR" dirty="0"/>
          </a:p>
        </p:txBody>
      </p:sp>
      <p:sp>
        <p:nvSpPr>
          <p:cNvPr id="6" name="Cloud Callout 5"/>
          <p:cNvSpPr/>
          <p:nvPr/>
        </p:nvSpPr>
        <p:spPr>
          <a:xfrm>
            <a:off x="6572264" y="928670"/>
            <a:ext cx="2428892" cy="1643074"/>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dirty="0" smtClean="0">
                <a:cs typeface="B Yekan" pitchFamily="2" charset="-78"/>
              </a:rPr>
              <a:t>الزامات اقتصاد مقاومتی، کوتاه مدت </a:t>
            </a:r>
            <a:endParaRPr lang="fa-IR" sz="2000" dirty="0">
              <a:cs typeface="B Yekan" pitchFamily="2" charset="-78"/>
            </a:endParaRPr>
          </a:p>
        </p:txBody>
      </p:sp>
      <p:sp>
        <p:nvSpPr>
          <p:cNvPr id="7" name="Cloud Callout 6"/>
          <p:cNvSpPr/>
          <p:nvPr/>
        </p:nvSpPr>
        <p:spPr>
          <a:xfrm flipH="1">
            <a:off x="428596" y="928670"/>
            <a:ext cx="2357454" cy="1714512"/>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dirty="0" smtClean="0">
              <a:cs typeface="B Yekan" pitchFamily="2" charset="-78"/>
            </a:endParaRPr>
          </a:p>
          <a:p>
            <a:pPr algn="ctr"/>
            <a:r>
              <a:rPr lang="fa-IR" dirty="0" smtClean="0">
                <a:cs typeface="B Yekan" pitchFamily="2" charset="-78"/>
              </a:rPr>
              <a:t>الزامات اقتصاد مقاومتی، بلند مدت </a:t>
            </a:r>
          </a:p>
          <a:p>
            <a:pPr algn="ctr"/>
            <a:endParaRPr lang="fa-IR" dirty="0"/>
          </a:p>
        </p:txBody>
      </p:sp>
      <p:sp>
        <p:nvSpPr>
          <p:cNvPr id="8" name="Vertical Scroll 7"/>
          <p:cNvSpPr/>
          <p:nvPr/>
        </p:nvSpPr>
        <p:spPr>
          <a:xfrm>
            <a:off x="5143504" y="2786058"/>
            <a:ext cx="3643338" cy="385765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lnSpc>
                <a:spcPct val="150000"/>
              </a:lnSpc>
            </a:pPr>
            <a:r>
              <a:rPr lang="fa-IR" dirty="0" smtClean="0">
                <a:cs typeface="B Titr" pitchFamily="2" charset="-78"/>
              </a:rPr>
              <a:t>1- حمایت از تولید ملی </a:t>
            </a:r>
          </a:p>
          <a:p>
            <a:pPr algn="justLow">
              <a:lnSpc>
                <a:spcPct val="150000"/>
              </a:lnSpc>
            </a:pPr>
            <a:r>
              <a:rPr lang="fa-IR" dirty="0" smtClean="0">
                <a:cs typeface="B Titr" pitchFamily="2" charset="-78"/>
              </a:rPr>
              <a:t>2- مدیریت منابع ارزی </a:t>
            </a:r>
          </a:p>
          <a:p>
            <a:pPr algn="justLow">
              <a:lnSpc>
                <a:spcPct val="150000"/>
              </a:lnSpc>
            </a:pPr>
            <a:r>
              <a:rPr lang="fa-IR" dirty="0" smtClean="0">
                <a:cs typeface="B Titr" pitchFamily="2" charset="-78"/>
              </a:rPr>
              <a:t>3- مدیریت مصرف </a:t>
            </a:r>
          </a:p>
          <a:p>
            <a:pPr algn="justLow">
              <a:lnSpc>
                <a:spcPct val="150000"/>
              </a:lnSpc>
            </a:pPr>
            <a:r>
              <a:rPr lang="fa-IR" dirty="0" smtClean="0">
                <a:cs typeface="B Titr" pitchFamily="2" charset="-78"/>
              </a:rPr>
              <a:t>4- استفاده حداکثری از زمانف منابع و امکانات </a:t>
            </a:r>
          </a:p>
          <a:p>
            <a:pPr algn="justLow">
              <a:lnSpc>
                <a:spcPct val="150000"/>
              </a:lnSpc>
            </a:pPr>
            <a:r>
              <a:rPr lang="fa-IR" dirty="0" smtClean="0">
                <a:cs typeface="B Titr" pitchFamily="2" charset="-78"/>
              </a:rPr>
              <a:t>5- حرکت بر اساس برنامه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56" y="1214422"/>
            <a:ext cx="5173211" cy="1569660"/>
          </a:xfrm>
          <a:prstGeom prst="rect">
            <a:avLst/>
          </a:prstGeom>
          <a:noFill/>
        </p:spPr>
        <p:txBody>
          <a:bodyPr wrap="none" rtlCol="1">
            <a:spAutoFit/>
          </a:bodyPr>
          <a:lstStyle/>
          <a:p>
            <a:pPr algn="ctr">
              <a:lnSpc>
                <a:spcPct val="150000"/>
              </a:lnSpc>
            </a:pPr>
            <a:r>
              <a:rPr lang="fa-IR" sz="3200" dirty="0" smtClean="0">
                <a:solidFill>
                  <a:schemeClr val="bg1"/>
                </a:solidFill>
                <a:cs typeface="B Titr" pitchFamily="2" charset="-78"/>
              </a:rPr>
              <a:t>”حمایت از </a:t>
            </a:r>
            <a:r>
              <a:rPr lang="fa-IR" sz="3200" dirty="0" smtClean="0">
                <a:solidFill>
                  <a:srgbClr val="FFFF00"/>
                </a:solidFill>
                <a:cs typeface="B Titr" pitchFamily="2" charset="-78"/>
              </a:rPr>
              <a:t>محرومان</a:t>
            </a:r>
            <a:r>
              <a:rPr lang="fa-IR" sz="3200" dirty="0" smtClean="0">
                <a:solidFill>
                  <a:schemeClr val="bg1"/>
                </a:solidFill>
                <a:cs typeface="B Titr" pitchFamily="2" charset="-78"/>
              </a:rPr>
              <a:t> و </a:t>
            </a:r>
            <a:r>
              <a:rPr lang="fa-IR" sz="3200" dirty="0" smtClean="0">
                <a:solidFill>
                  <a:srgbClr val="FFFF00"/>
                </a:solidFill>
                <a:cs typeface="B Titr" pitchFamily="2" charset="-78"/>
              </a:rPr>
              <a:t>مستضعفان</a:t>
            </a:r>
            <a:r>
              <a:rPr lang="fa-IR" sz="3200" dirty="0" smtClean="0">
                <a:solidFill>
                  <a:schemeClr val="bg1"/>
                </a:solidFill>
                <a:cs typeface="B Titr" pitchFamily="2" charset="-78"/>
              </a:rPr>
              <a:t> و</a:t>
            </a:r>
          </a:p>
          <a:p>
            <a:pPr algn="ctr">
              <a:lnSpc>
                <a:spcPct val="150000"/>
              </a:lnSpc>
            </a:pPr>
            <a:r>
              <a:rPr lang="fa-IR" sz="3200" dirty="0" smtClean="0">
                <a:solidFill>
                  <a:schemeClr val="bg1"/>
                </a:solidFill>
                <a:cs typeface="B Titr" pitchFamily="2" charset="-78"/>
              </a:rPr>
              <a:t> </a:t>
            </a:r>
            <a:r>
              <a:rPr lang="fa-IR" sz="3200" dirty="0" smtClean="0">
                <a:solidFill>
                  <a:srgbClr val="00B0F0"/>
                </a:solidFill>
                <a:cs typeface="B Titr" pitchFamily="2" charset="-78"/>
              </a:rPr>
              <a:t>مخالفت با خوی کاخ نشینی</a:t>
            </a:r>
            <a:r>
              <a:rPr lang="fa-IR" sz="3200" dirty="0" smtClean="0">
                <a:solidFill>
                  <a:schemeClr val="bg1"/>
                </a:solidFill>
                <a:cs typeface="B Titr" pitchFamily="2" charset="-78"/>
              </a:rPr>
              <a:t>“ </a:t>
            </a:r>
            <a:endParaRPr lang="fa-IR" sz="3200" dirty="0">
              <a:solidFill>
                <a:schemeClr val="bg1"/>
              </a:solidFill>
              <a:cs typeface="B Titr" pitchFamily="2" charset="-78"/>
            </a:endParaRPr>
          </a:p>
        </p:txBody>
      </p:sp>
      <p:sp>
        <p:nvSpPr>
          <p:cNvPr id="5" name="TextBox 4"/>
          <p:cNvSpPr txBox="1"/>
          <p:nvPr/>
        </p:nvSpPr>
        <p:spPr>
          <a:xfrm>
            <a:off x="714348" y="3071810"/>
            <a:ext cx="7572428" cy="2862322"/>
          </a:xfrm>
          <a:prstGeom prst="rect">
            <a:avLst/>
          </a:prstGeom>
          <a:noFill/>
        </p:spPr>
        <p:txBody>
          <a:bodyPr wrap="square" rtlCol="1">
            <a:spAutoFit/>
          </a:bodyPr>
          <a:lstStyle/>
          <a:p>
            <a:pPr algn="justLow">
              <a:lnSpc>
                <a:spcPct val="150000"/>
              </a:lnSpc>
            </a:pPr>
            <a:r>
              <a:rPr lang="fa-IR" sz="2400" b="1" dirty="0" smtClean="0">
                <a:cs typeface="B Yagut" pitchFamily="2" charset="-78"/>
              </a:rPr>
              <a:t>همه باید تلاش کنند که محرومان را از محرومیت بیرون بیاورند، تا آنجایی که در توان کشور است به محرومان کمک کنند. امام مکرر            می گفت: این </a:t>
            </a:r>
            <a:r>
              <a:rPr lang="fa-IR" sz="2400" b="1" dirty="0" smtClean="0">
                <a:solidFill>
                  <a:srgbClr val="0070C0"/>
                </a:solidFill>
                <a:cs typeface="B Yagut" pitchFamily="2" charset="-78"/>
              </a:rPr>
              <a:t>کوخ نشینان و فقرا و محرومان اند که این صحنه ها را پر کردند</a:t>
            </a:r>
            <a:r>
              <a:rPr lang="fa-IR" sz="2400" b="1" dirty="0" smtClean="0">
                <a:cs typeface="B Yagut" pitchFamily="2" charset="-78"/>
              </a:rPr>
              <a:t>، با وجود محرومیت ها اعتراض هم نمی کنند،                         در میدان های خطر هم حاضر می شوند.</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1333577"/>
            <a:ext cx="8286808" cy="4524315"/>
          </a:xfrm>
          <a:prstGeom prst="rect">
            <a:avLst/>
          </a:prstGeom>
          <a:noFill/>
        </p:spPr>
        <p:txBody>
          <a:bodyPr wrap="square" rtlCol="1">
            <a:spAutoFit/>
          </a:bodyPr>
          <a:lstStyle/>
          <a:p>
            <a:pPr algn="justLow"/>
            <a:r>
              <a:rPr lang="fa-IR" sz="2400" dirty="0" smtClean="0">
                <a:cs typeface="B Yagut" pitchFamily="2" charset="-78"/>
              </a:rPr>
              <a:t>به مجلس و دولت و دست اندركاران توصيه مى نمايم كه قدر اين ملّت را بدانيد و در خدمت گزارى به آنان خصوصاً مستضعفان و محرومان و ستمديگان كه نورچشمان ما و اولياىِ نِعَم همه هستند... فروگذار نكنيد</a:t>
            </a:r>
            <a:r>
              <a:rPr lang="en-US" sz="2400" dirty="0" smtClean="0">
                <a:cs typeface="B Yagut" pitchFamily="2" charset="-78"/>
              </a:rPr>
              <a:t>. </a:t>
            </a:r>
          </a:p>
          <a:p>
            <a:pPr algn="justLow"/>
            <a:r>
              <a:rPr lang="fa-IR" sz="2400" dirty="0" smtClean="0">
                <a:cs typeface="B Yagut" pitchFamily="2" charset="-78"/>
              </a:rPr>
              <a:t>بايد همه خدمت گزار ملّت و خصوصاً مستضعفان باشيد</a:t>
            </a:r>
            <a:r>
              <a:rPr lang="en-US" sz="2400" dirty="0" smtClean="0">
                <a:cs typeface="B Yagut" pitchFamily="2" charset="-78"/>
              </a:rPr>
              <a:t>. </a:t>
            </a:r>
          </a:p>
          <a:p>
            <a:pPr algn="justLow"/>
            <a:r>
              <a:rPr lang="fa-IR" sz="2400" dirty="0" smtClean="0">
                <a:cs typeface="B Yagut" pitchFamily="2" charset="-78"/>
              </a:rPr>
              <a:t>طرفدار مظلومان و ستمديدگان و محرومان باشيد</a:t>
            </a:r>
            <a:r>
              <a:rPr lang="en-US" sz="2400" dirty="0" smtClean="0">
                <a:cs typeface="B Yagut" pitchFamily="2" charset="-78"/>
              </a:rPr>
              <a:t>. </a:t>
            </a:r>
          </a:p>
          <a:p>
            <a:pPr algn="justLow"/>
            <a:r>
              <a:rPr lang="fa-IR" sz="2400" dirty="0" smtClean="0">
                <a:cs typeface="B Yagut" pitchFamily="2" charset="-78"/>
              </a:rPr>
              <a:t>توجّه داشته باشند رييس جمهور و وكلاى مجلس از طبقه اى باشند كه محروميّت و مظلوميّت مستضعفان و محرومان جامعه را لمس نموده و در فكر رفاه آنان باشند</a:t>
            </a:r>
            <a:r>
              <a:rPr lang="en-US" sz="2400" dirty="0" smtClean="0">
                <a:cs typeface="B Yagut" pitchFamily="2" charset="-78"/>
              </a:rPr>
              <a:t>. </a:t>
            </a:r>
            <a:r>
              <a:rPr lang="fa-IR" sz="2400" dirty="0" smtClean="0">
                <a:cs typeface="B Yagut" pitchFamily="2" charset="-78"/>
              </a:rPr>
              <a:t>و صيّت اين جانب به رهبر و شوراى رهبرى در اين عصر... و در عصرهاى آينده آن است كه خود را وقف در خدمت به اسلام و جمهورى اسلامى و محرومان و مستضعفان بنمايند. و شما اى مستضعفان جهان و اى كشورهاى اسلامى و مسلمانان جهان به پا خيزيد و حق را با چنگ و دندان بگيريد و از هياهوى تبليغاتى ابرقدرت ها و عمّال سرسپرده آنان نترسيد</a:t>
            </a:r>
            <a:r>
              <a:rPr lang="en-US" sz="2400" dirty="0" smtClean="0">
                <a:cs typeface="B Yagut" pitchFamily="2" charset="-78"/>
              </a:rPr>
              <a:t>... </a:t>
            </a:r>
            <a:endParaRPr lang="en-US" sz="2400" dirty="0">
              <a:cs typeface="B Yagut" pitchFamily="2" charset="-78"/>
            </a:endParaRPr>
          </a:p>
        </p:txBody>
      </p:sp>
      <p:sp>
        <p:nvSpPr>
          <p:cNvPr id="5" name="Rounded Rectangle 4"/>
          <p:cNvSpPr/>
          <p:nvPr/>
        </p:nvSpPr>
        <p:spPr>
          <a:xfrm>
            <a:off x="1357290" y="285752"/>
            <a:ext cx="6143668" cy="928670"/>
          </a:xfrm>
          <a:prstGeom prst="roundRect">
            <a:avLst>
              <a:gd name="adj" fmla="val 32609"/>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7" name="Title 1"/>
          <p:cNvSpPr txBox="1">
            <a:spLocks/>
          </p:cNvSpPr>
          <p:nvPr/>
        </p:nvSpPr>
        <p:spPr>
          <a:xfrm>
            <a:off x="2071670" y="-571528"/>
            <a:ext cx="8429684" cy="1600200"/>
          </a:xfrm>
          <a:prstGeom prst="rect">
            <a:avLst/>
          </a:prstGeom>
        </p:spPr>
        <p:txBody>
          <a:bodyPr vert="horz" lIns="91440" tIns="45720" rIns="91440" bIns="45720" rtlCol="0" anchor="b" anchorCtr="0">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B Titr" pitchFamily="2" charset="-78"/>
              </a:rPr>
              <a:t>حمایت از محرومان و مستضعفان</a:t>
            </a:r>
            <a:endParaRPr kumimoji="0" lang="fa-IR" sz="32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B Titr" pitchFamily="2" charset="-78"/>
            </a:endParaRPr>
          </a:p>
        </p:txBody>
      </p:sp>
      <p:sp>
        <p:nvSpPr>
          <p:cNvPr id="6" name="TextBox 5"/>
          <p:cNvSpPr txBox="1"/>
          <p:nvPr/>
        </p:nvSpPr>
        <p:spPr>
          <a:xfrm>
            <a:off x="463374" y="5786454"/>
            <a:ext cx="1218603" cy="369332"/>
          </a:xfrm>
          <a:prstGeom prst="rect">
            <a:avLst/>
          </a:prstGeom>
          <a:noFill/>
        </p:spPr>
        <p:txBody>
          <a:bodyPr wrap="none" rtlCol="1">
            <a:spAutoFit/>
          </a:bodyPr>
          <a:lstStyle/>
          <a:p>
            <a:r>
              <a:rPr lang="fa-IR" dirty="0" smtClean="0">
                <a:cs typeface="B Yekan" pitchFamily="2" charset="-78"/>
              </a:rPr>
              <a:t>سایت تبیان </a:t>
            </a:r>
            <a:endParaRPr lang="fa-IR" dirty="0">
              <a:cs typeface="B Yekan"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3831" y="2714620"/>
            <a:ext cx="8028697" cy="3416320"/>
          </a:xfrm>
          <a:prstGeom prst="rect">
            <a:avLst/>
          </a:prstGeom>
        </p:spPr>
        <p:txBody>
          <a:bodyPr wrap="square">
            <a:spAutoFit/>
          </a:bodyPr>
          <a:lstStyle/>
          <a:p>
            <a:pPr algn="justLow" rtl="1"/>
            <a:r>
              <a:rPr lang="ar-SA" sz="2400" dirty="0" smtClean="0">
                <a:cs typeface="B Lotus" pitchFamily="2" charset="-78"/>
              </a:rPr>
              <a:t>همیشه این قدرتهای بزرگ در هر کشوری یک نفر را با او تفاهم می‏کردند که این یک نفر برای خودش و برای قدرتمندی خودش و برای سرمایه خودش فعالیت می‏کرد. </a:t>
            </a:r>
            <a:r>
              <a:rPr lang="ar-SA" sz="2400" b="1" dirty="0" smtClean="0">
                <a:solidFill>
                  <a:srgbClr val="7030A0"/>
                </a:solidFill>
                <a:cs typeface="B Lotus" pitchFamily="2" charset="-78"/>
              </a:rPr>
              <a:t>او را می‏دیدند و ملت را می‏چاپیدند و به اصطلاح کدخدا را می‏دیدند و د</a:t>
            </a:r>
            <a:r>
              <a:rPr lang="fa-IR" sz="2400" b="1" dirty="0" smtClean="0">
                <a:solidFill>
                  <a:srgbClr val="7030A0"/>
                </a:solidFill>
                <a:cs typeface="B Lotus" pitchFamily="2" charset="-78"/>
              </a:rPr>
              <a:t>ِ</a:t>
            </a:r>
            <a:r>
              <a:rPr lang="ar-SA" sz="2400" b="1" dirty="0" smtClean="0">
                <a:solidFill>
                  <a:srgbClr val="7030A0"/>
                </a:solidFill>
                <a:cs typeface="B Lotus" pitchFamily="2" charset="-78"/>
              </a:rPr>
              <a:t>ه را می‏چاپیدند. </a:t>
            </a:r>
            <a:r>
              <a:rPr lang="ar-SA" sz="2400" dirty="0" smtClean="0">
                <a:cs typeface="B Lotus" pitchFamily="2" charset="-78"/>
              </a:rPr>
              <a:t>هیچ وقت قدرتهای بزرگ مواجه با ملتها، اگر شدند نتوانستند کار خودشان را انجام بدهند و مواجه هم نشدند. هر وقت که می‏خواستند یک دولتی را یا یک سلطنتی را یا یک ریاست جمهوری را که بر وفق مرام آنها عمل نمی‏کرده از بین بردارند، در مقابل او یک قدرت دیگری می‏تراشیدند و با آن قدرت این قدرت را از بین می‏بردند. کار به دست ملت نبوده است و کار به دست طبقه متوسط و مادون متوسط نبوده است. </a:t>
            </a:r>
            <a:endParaRPr lang="fa-IR" sz="2400" dirty="0"/>
          </a:p>
        </p:txBody>
      </p:sp>
      <p:sp>
        <p:nvSpPr>
          <p:cNvPr id="6" name="Rectangle 5"/>
          <p:cNvSpPr/>
          <p:nvPr/>
        </p:nvSpPr>
        <p:spPr>
          <a:xfrm>
            <a:off x="608643" y="5643578"/>
            <a:ext cx="2034531" cy="430887"/>
          </a:xfrm>
          <a:prstGeom prst="rect">
            <a:avLst/>
          </a:prstGeom>
        </p:spPr>
        <p:txBody>
          <a:bodyPr wrap="none">
            <a:spAutoFit/>
          </a:bodyPr>
          <a:lstStyle/>
          <a:p>
            <a:pPr algn="justLow" rtl="1">
              <a:lnSpc>
                <a:spcPct val="150000"/>
              </a:lnSpc>
            </a:pPr>
            <a:r>
              <a:rPr lang="fa-IR" sz="1600" dirty="0">
                <a:solidFill>
                  <a:srgbClr val="FF0000"/>
                </a:solidFill>
                <a:cs typeface="B Lotus" pitchFamily="2" charset="-78"/>
              </a:rPr>
              <a:t>صحیفه نور </a:t>
            </a:r>
            <a:r>
              <a:rPr lang="fa-IR" sz="1600" dirty="0" smtClean="0">
                <a:solidFill>
                  <a:srgbClr val="FF0000"/>
                </a:solidFill>
                <a:cs typeface="B Lotus" pitchFamily="2" charset="-78"/>
              </a:rPr>
              <a:t>جلد 16 </a:t>
            </a:r>
            <a:r>
              <a:rPr lang="fa-IR" sz="1600" dirty="0">
                <a:solidFill>
                  <a:srgbClr val="FF0000"/>
                </a:solidFill>
                <a:cs typeface="B Lotus" pitchFamily="2" charset="-78"/>
              </a:rPr>
              <a:t>صفحه30</a:t>
            </a:r>
            <a:endParaRPr lang="en-US" sz="1600" dirty="0">
              <a:solidFill>
                <a:srgbClr val="FF0000"/>
              </a:solidFill>
              <a:cs typeface="B Lotus" pitchFamily="2" charset="-78"/>
            </a:endParaRPr>
          </a:p>
        </p:txBody>
      </p:sp>
      <p:sp>
        <p:nvSpPr>
          <p:cNvPr id="7" name="Title 4"/>
          <p:cNvSpPr>
            <a:spLocks noGrp="1"/>
          </p:cNvSpPr>
          <p:nvPr>
            <p:ph type="title"/>
          </p:nvPr>
        </p:nvSpPr>
        <p:spPr>
          <a:xfrm>
            <a:off x="1387769" y="2285992"/>
            <a:ext cx="7756263" cy="1054251"/>
          </a:xfrm>
        </p:spPr>
        <p:txBody>
          <a:bodyPr>
            <a:normAutofit fontScale="90000"/>
          </a:bodyPr>
          <a:lstStyle/>
          <a:p>
            <a:r>
              <a:rPr lang="ar-SA" sz="4000" b="1" dirty="0" smtClean="0">
                <a:solidFill>
                  <a:srgbClr val="FF0000"/>
                </a:solidFill>
                <a:cs typeface="B Titr" pitchFamily="2" charset="-78"/>
              </a:rPr>
              <a:t>کدخدا را می‏دیدند و د</a:t>
            </a:r>
            <a:r>
              <a:rPr lang="fa-IR" sz="4000" b="1" dirty="0" smtClean="0">
                <a:solidFill>
                  <a:srgbClr val="FF0000"/>
                </a:solidFill>
                <a:cs typeface="B Titr" pitchFamily="2" charset="-78"/>
              </a:rPr>
              <a:t>ِ</a:t>
            </a:r>
            <a:r>
              <a:rPr lang="ar-SA" sz="4000" b="1" dirty="0" smtClean="0">
                <a:solidFill>
                  <a:srgbClr val="FF0000"/>
                </a:solidFill>
                <a:cs typeface="B Titr" pitchFamily="2" charset="-78"/>
              </a:rPr>
              <a:t>ه را می‏چاپیدند</a:t>
            </a:r>
            <a:r>
              <a:rPr lang="fa-IR" sz="4000" dirty="0" smtClean="0">
                <a:solidFill>
                  <a:srgbClr val="FF0000"/>
                </a:solidFill>
                <a:cs typeface="B Titr" pitchFamily="2" charset="-78"/>
              </a:rPr>
              <a:t/>
            </a:r>
            <a:br>
              <a:rPr lang="fa-IR" sz="4000" dirty="0" smtClean="0">
                <a:solidFill>
                  <a:srgbClr val="FF0000"/>
                </a:solidFill>
                <a:cs typeface="B Titr" pitchFamily="2" charset="-78"/>
              </a:rPr>
            </a:br>
            <a:endParaRPr lang="fa-IR" sz="4000" dirty="0">
              <a:solidFill>
                <a:srgbClr val="FF0000"/>
              </a:solidFill>
            </a:endParaRPr>
          </a:p>
        </p:txBody>
      </p:sp>
      <p:sp>
        <p:nvSpPr>
          <p:cNvPr id="8" name="Rounded Rectangle 7"/>
          <p:cNvSpPr/>
          <p:nvPr/>
        </p:nvSpPr>
        <p:spPr>
          <a:xfrm>
            <a:off x="1357290" y="142852"/>
            <a:ext cx="6143668" cy="928670"/>
          </a:xfrm>
          <a:prstGeom prst="roundRect">
            <a:avLst>
              <a:gd name="adj" fmla="val 32609"/>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9" name="Title 1"/>
          <p:cNvSpPr txBox="1">
            <a:spLocks/>
          </p:cNvSpPr>
          <p:nvPr/>
        </p:nvSpPr>
        <p:spPr>
          <a:xfrm>
            <a:off x="142844" y="-714404"/>
            <a:ext cx="8429684" cy="1600200"/>
          </a:xfrm>
          <a:prstGeom prst="rect">
            <a:avLst/>
          </a:prstGeom>
        </p:spPr>
        <p:txBody>
          <a:bodyPr vert="horz" lIns="91440" tIns="45720" rIns="91440" bIns="45720" rtlCol="0" anchor="b" anchorCtr="0">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B Titr" pitchFamily="2" charset="-78"/>
              </a:rPr>
              <a:t>مخالفت با اشرافیت و کاخ نشینی </a:t>
            </a:r>
            <a:endParaRPr kumimoji="0" lang="fa-IR" sz="32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B Titr" pitchFamily="2" charset="-78"/>
            </a:endParaRPr>
          </a:p>
        </p:txBody>
      </p:sp>
      <p:sp>
        <p:nvSpPr>
          <p:cNvPr id="10" name="Rectangle 9"/>
          <p:cNvSpPr/>
          <p:nvPr/>
        </p:nvSpPr>
        <p:spPr>
          <a:xfrm>
            <a:off x="285720" y="1285860"/>
            <a:ext cx="8572560" cy="857256"/>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2400" dirty="0" smtClean="0">
                <a:cs typeface="B Yekan" pitchFamily="2" charset="-78"/>
              </a:rPr>
              <a:t>امام خمینی </a:t>
            </a:r>
            <a:r>
              <a:rPr lang="fa-IR" sz="1200" dirty="0" smtClean="0">
                <a:cs typeface="B Yekan" pitchFamily="2" charset="-78"/>
              </a:rPr>
              <a:t>(ره) </a:t>
            </a:r>
            <a:r>
              <a:rPr lang="fa-IR" sz="2400" dirty="0" smtClean="0">
                <a:cs typeface="B Yekan" pitchFamily="2" charset="-78"/>
              </a:rPr>
              <a:t>:</a:t>
            </a:r>
          </a:p>
          <a:p>
            <a:pPr algn="ctr"/>
            <a:r>
              <a:rPr lang="fa-IR" sz="2400" dirty="0" smtClean="0">
                <a:solidFill>
                  <a:srgbClr val="00B050"/>
                </a:solidFill>
                <a:cs typeface="B Yekan" pitchFamily="2" charset="-78"/>
              </a:rPr>
              <a:t>من یک تار موی این کوخ نشینان را به همة کاخ نشینان عالم نمی دهم.</a:t>
            </a:r>
            <a:endParaRPr lang="fa-IR" sz="2400" dirty="0">
              <a:solidFill>
                <a:srgbClr val="00B050"/>
              </a:solidFill>
              <a:cs typeface="B Yekan"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6748" y="1214422"/>
            <a:ext cx="4604146" cy="1569660"/>
          </a:xfrm>
          <a:prstGeom prst="rect">
            <a:avLst/>
          </a:prstGeom>
          <a:noFill/>
        </p:spPr>
        <p:txBody>
          <a:bodyPr wrap="none" rtlCol="1">
            <a:spAutoFit/>
          </a:bodyPr>
          <a:lstStyle/>
          <a:p>
            <a:pPr algn="ctr">
              <a:lnSpc>
                <a:spcPct val="150000"/>
              </a:lnSpc>
            </a:pPr>
            <a:r>
              <a:rPr lang="fa-IR" sz="3200" dirty="0" smtClean="0">
                <a:solidFill>
                  <a:schemeClr val="bg1"/>
                </a:solidFill>
                <a:cs typeface="B Titr" pitchFamily="2" charset="-78"/>
              </a:rPr>
              <a:t>”مخالفت صریح با </a:t>
            </a:r>
            <a:r>
              <a:rPr lang="fa-IR" sz="3200" dirty="0" smtClean="0">
                <a:solidFill>
                  <a:srgbClr val="FFFF00"/>
                </a:solidFill>
                <a:cs typeface="B Titr" pitchFamily="2" charset="-78"/>
              </a:rPr>
              <a:t>جبهة قلدران </a:t>
            </a:r>
          </a:p>
          <a:p>
            <a:pPr algn="ctr">
              <a:lnSpc>
                <a:spcPct val="150000"/>
              </a:lnSpc>
            </a:pPr>
            <a:r>
              <a:rPr lang="fa-IR" sz="3200" dirty="0" smtClean="0">
                <a:solidFill>
                  <a:srgbClr val="FFFF00"/>
                </a:solidFill>
                <a:cs typeface="B Titr" pitchFamily="2" charset="-78"/>
              </a:rPr>
              <a:t>بین المللی</a:t>
            </a:r>
            <a:r>
              <a:rPr lang="fa-IR" sz="3200" dirty="0" smtClean="0">
                <a:solidFill>
                  <a:schemeClr val="bg1"/>
                </a:solidFill>
                <a:cs typeface="B Titr" pitchFamily="2" charset="-78"/>
              </a:rPr>
              <a:t> و </a:t>
            </a:r>
            <a:r>
              <a:rPr lang="fa-IR" sz="3200" dirty="0" smtClean="0">
                <a:solidFill>
                  <a:srgbClr val="FFFF00"/>
                </a:solidFill>
                <a:cs typeface="B Titr" pitchFamily="2" charset="-78"/>
              </a:rPr>
              <a:t>مستکبران“ </a:t>
            </a:r>
            <a:endParaRPr lang="fa-IR" sz="3200" dirty="0">
              <a:solidFill>
                <a:srgbClr val="FFFF00"/>
              </a:solidFill>
              <a:cs typeface="B Titr" pitchFamily="2" charset="-78"/>
            </a:endParaRPr>
          </a:p>
        </p:txBody>
      </p:sp>
      <p:sp>
        <p:nvSpPr>
          <p:cNvPr id="7" name="TextBox 6"/>
          <p:cNvSpPr txBox="1"/>
          <p:nvPr/>
        </p:nvSpPr>
        <p:spPr>
          <a:xfrm>
            <a:off x="714348" y="3071810"/>
            <a:ext cx="7572428" cy="2862322"/>
          </a:xfrm>
          <a:prstGeom prst="rect">
            <a:avLst/>
          </a:prstGeom>
          <a:noFill/>
        </p:spPr>
        <p:txBody>
          <a:bodyPr wrap="square" rtlCol="1">
            <a:spAutoFit/>
          </a:bodyPr>
          <a:lstStyle/>
          <a:p>
            <a:pPr algn="justLow">
              <a:lnSpc>
                <a:spcPct val="150000"/>
              </a:lnSpc>
            </a:pPr>
            <a:r>
              <a:rPr lang="fa-IR" sz="2400" b="1" dirty="0" smtClean="0">
                <a:cs typeface="B Yagut" pitchFamily="2" charset="-78"/>
              </a:rPr>
              <a:t>امام با مستکبرین سر آشتی نداشت، واژه </a:t>
            </a:r>
            <a:r>
              <a:rPr lang="fa-IR" sz="2400" b="1" dirty="0" smtClean="0">
                <a:solidFill>
                  <a:srgbClr val="FF0000"/>
                </a:solidFill>
                <a:cs typeface="B Titr" pitchFamily="2" charset="-78"/>
              </a:rPr>
              <a:t>”شیطان بزرگ“ </a:t>
            </a:r>
            <a:r>
              <a:rPr lang="fa-IR" sz="2400" b="1" dirty="0" smtClean="0">
                <a:cs typeface="B Yagut" pitchFamily="2" charset="-78"/>
              </a:rPr>
              <a:t>برای آمریکا، یک ابداع عجیبی از سوی امام بود. وقتی شما یک دستگاهی را، شیطان دانستید، معلوم است که باید رفتار و احساسات شما ، در مقابل او چگونه باشد. امام تا روز آخر نسبت به آمریکا، همین احساس را داشت، عنوان </a:t>
            </a:r>
            <a:r>
              <a:rPr lang="fa-IR" sz="2400" b="1" dirty="0" smtClean="0">
                <a:solidFill>
                  <a:srgbClr val="FF0000"/>
                </a:solidFill>
                <a:cs typeface="B Yagut" pitchFamily="2" charset="-78"/>
              </a:rPr>
              <a:t>شیطان بزرگ </a:t>
            </a:r>
            <a:r>
              <a:rPr lang="fa-IR" sz="2400" b="1" dirty="0" smtClean="0">
                <a:cs typeface="B Yagut" pitchFamily="2" charset="-78"/>
              </a:rPr>
              <a:t>را هم بکار می برد.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642918"/>
            <a:ext cx="8358246" cy="5747727"/>
          </a:xfrm>
          <a:prstGeom prst="rect">
            <a:avLst/>
          </a:prstGeom>
          <a:noFill/>
        </p:spPr>
        <p:txBody>
          <a:bodyPr wrap="square" rtlCol="1">
            <a:spAutoFit/>
          </a:bodyPr>
          <a:lstStyle/>
          <a:p>
            <a:pPr algn="justLow">
              <a:lnSpc>
                <a:spcPct val="150000"/>
              </a:lnSpc>
            </a:pPr>
            <a:r>
              <a:rPr lang="ar-SA" sz="2100" b="1" dirty="0" smtClean="0">
                <a:cs typeface="B Yagut" pitchFamily="2" charset="-78"/>
              </a:rPr>
              <a:t>امام بزرگوار فرمود: آمریکا شیطان بزرگ است؛این </a:t>
            </a:r>
            <a:r>
              <a:rPr lang="ar-SA" sz="2100" b="1" u="sng" dirty="0" smtClean="0">
                <a:solidFill>
                  <a:srgbClr val="FF0000"/>
                </a:solidFill>
                <a:cs typeface="B Yagut" pitchFamily="2" charset="-78"/>
              </a:rPr>
              <a:t>«شیطان بزرگ» </a:t>
            </a:r>
            <a:r>
              <a:rPr lang="ar-SA" sz="2100" b="1" dirty="0" smtClean="0">
                <a:solidFill>
                  <a:srgbClr val="FF0000"/>
                </a:solidFill>
                <a:cs typeface="B Yagut" pitchFamily="2" charset="-78"/>
              </a:rPr>
              <a:t>خیلی حرف پرمغزی است.</a:t>
            </a:r>
            <a:r>
              <a:rPr lang="ar-SA" sz="2100" b="1" dirty="0" smtClean="0">
                <a:cs typeface="B Yagut" pitchFamily="2" charset="-78"/>
              </a:rPr>
              <a:t> رئیس همه‌ی شیطانهای عالم، ابلیس است؛ امّا ابلیس بنا به تصریح قرآن، تنها کاری که میتواند بکند این است که انسانها را اغواء میکند؛ بیشتر از اغواء، کاری نمیتواند بکند؛ انسانها را اغواء میکند، فریب میدهد، وسوسه میکند؛</a:t>
            </a:r>
            <a:endParaRPr lang="en-US" sz="2100" b="1" dirty="0" smtClean="0">
              <a:cs typeface="B Yagut" pitchFamily="2" charset="-78"/>
            </a:endParaRPr>
          </a:p>
          <a:p>
            <a:pPr algn="justLow">
              <a:lnSpc>
                <a:spcPct val="150000"/>
              </a:lnSpc>
            </a:pPr>
            <a:r>
              <a:rPr lang="ar-SA" sz="2100" b="1" dirty="0" smtClean="0">
                <a:cs typeface="B Yagut" pitchFamily="2" charset="-78"/>
              </a:rPr>
              <a:t>امّا </a:t>
            </a:r>
            <a:r>
              <a:rPr lang="ar-SA" sz="2100" b="1" dirty="0" smtClean="0">
                <a:solidFill>
                  <a:srgbClr val="C00000"/>
                </a:solidFill>
                <a:cs typeface="B Yagut" pitchFamily="2" charset="-78"/>
              </a:rPr>
              <a:t>آمریکا</a:t>
            </a:r>
            <a:r>
              <a:rPr lang="ar-SA" sz="2100" b="1" dirty="0" smtClean="0">
                <a:cs typeface="B Yagut" pitchFamily="2" charset="-78"/>
              </a:rPr>
              <a:t>، هم اغواء میکند، هم کشتار میکند، هم تحریم میکند، هم فریب میدهد، هم ریاکاری میکند؛ پرچم حقوق بشر را بلند میکند، ادّعای طرف‌داری از حقوق بشر میکند امّا هر چند روز یک بار در خیابانهای شهرهای آمریکا یک بی‌گناهی، یک بی‌سلاحی به دست پلیس آمریکا به خاک‌وخون میغلتد؛ غیر از بقیّه‌ی جنایات و فجایعشان. این هم رفتارشان در ایران در دوران رژیم طاغوت و جنگ‌آفرینی‌هایشان، جنگ‌افروزی‌هایشان، به راه انداختن جریانهای جنگ‌افروز از قبیل همینهایی که حالا در عراق و سوریه و بقیّه‌ی جاها مشغول خرابکاری هستند؛ اینها کارهای آمریکا است</a:t>
            </a:r>
            <a:r>
              <a:rPr lang="en-US" sz="2100" b="1" dirty="0" smtClean="0">
                <a:cs typeface="B Yagut" pitchFamily="2" charset="-78"/>
              </a:rPr>
              <a:t>.</a:t>
            </a:r>
          </a:p>
          <a:p>
            <a:endParaRPr lang="fa-IR" sz="2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14876" y="642918"/>
            <a:ext cx="4286280" cy="592935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11" name="TextBox 10"/>
          <p:cNvSpPr txBox="1"/>
          <p:nvPr/>
        </p:nvSpPr>
        <p:spPr>
          <a:xfrm>
            <a:off x="4643438" y="285728"/>
            <a:ext cx="4286280" cy="6370975"/>
          </a:xfrm>
          <a:prstGeom prst="rect">
            <a:avLst/>
          </a:prstGeom>
          <a:noFill/>
        </p:spPr>
        <p:txBody>
          <a:bodyPr wrap="square" rtlCol="1">
            <a:spAutoFit/>
          </a:bodyPr>
          <a:lstStyle/>
          <a:p>
            <a:pPr>
              <a:lnSpc>
                <a:spcPct val="150000"/>
              </a:lnSpc>
            </a:pP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کودتاى ۲۸ مرداد ۱۳۳۲</a:t>
            </a: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شهادت دانشجویان در ۱۶ آذر ۱۳۳۲</a:t>
            </a: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حمایت و تحکیم پایه‏هاى حکومت استبدادى شاه‏</a:t>
            </a: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تأسیس سازمان مخوف ساواک‏</a:t>
            </a:r>
            <a:r>
              <a:rPr lang="en-US" sz="1700" dirty="0" smtClean="0">
                <a:cs typeface="B Yagut" pitchFamily="2" charset="-78"/>
              </a:rPr>
              <a:t/>
            </a:r>
            <a:br>
              <a:rPr lang="en-US" sz="1700" dirty="0" smtClean="0">
                <a:cs typeface="B Yagut" pitchFamily="2" charset="-78"/>
              </a:rPr>
            </a:br>
            <a:r>
              <a:rPr lang="en-US" sz="1700" dirty="0" smtClean="0">
                <a:cs typeface="B Yagut" pitchFamily="2" charset="-78"/>
              </a:rPr>
              <a:t> * </a:t>
            </a:r>
            <a:r>
              <a:rPr lang="ar-SA" sz="1700" dirty="0" smtClean="0">
                <a:cs typeface="B Yagut" pitchFamily="2" charset="-78"/>
              </a:rPr>
              <a:t>کشتار صدها تن از مردم در قیام خونین پانزدهم خرداد ۱۳۴۲</a:t>
            </a:r>
            <a:r>
              <a:rPr lang="en-US" sz="1700" dirty="0" smtClean="0">
                <a:cs typeface="B Yagut" pitchFamily="2" charset="-78"/>
              </a:rPr>
              <a:t/>
            </a:r>
            <a:br>
              <a:rPr lang="en-US" sz="1700" dirty="0" smtClean="0">
                <a:cs typeface="B Yagut" pitchFamily="2" charset="-78"/>
              </a:rPr>
            </a:br>
            <a:r>
              <a:rPr lang="en-US" sz="1700" dirty="0" smtClean="0">
                <a:cs typeface="B Yagut" pitchFamily="2" charset="-78"/>
              </a:rPr>
              <a:t> * </a:t>
            </a:r>
            <a:r>
              <a:rPr lang="ar-SA" sz="1700" dirty="0" smtClean="0">
                <a:cs typeface="B Yagut" pitchFamily="2" charset="-78"/>
              </a:rPr>
              <a:t>تحمیل قانون کاپیتولاسیون و تحقیر ملت بزرگ </a:t>
            </a:r>
            <a:r>
              <a:rPr lang="fa-IR" sz="1700" dirty="0" smtClean="0">
                <a:cs typeface="B Yagut" pitchFamily="2" charset="-78"/>
              </a:rPr>
              <a:t> </a:t>
            </a:r>
            <a:r>
              <a:rPr lang="ar-SA" sz="1700" dirty="0" smtClean="0">
                <a:cs typeface="B Yagut" pitchFamily="2" charset="-78"/>
              </a:rPr>
              <a:t>ایران‏</a:t>
            </a: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تبدیل سفارت به لانه جاسوسى‏</a:t>
            </a:r>
            <a:endParaRPr lang="en-US" sz="1700" dirty="0" smtClean="0">
              <a:cs typeface="B Yagut" pitchFamily="2" charset="-78"/>
            </a:endParaRPr>
          </a:p>
          <a:p>
            <a:pPr>
              <a:lnSpc>
                <a:spcPct val="150000"/>
              </a:lnSpc>
            </a:pPr>
            <a:r>
              <a:rPr lang="fa-IR" sz="1700" dirty="0" smtClean="0">
                <a:cs typeface="B Yagut" pitchFamily="2" charset="-78"/>
              </a:rPr>
              <a:t>* </a:t>
            </a:r>
            <a:r>
              <a:rPr lang="ar-SA" sz="1700" dirty="0" smtClean="0">
                <a:cs typeface="B Yagut" pitchFamily="2" charset="-78"/>
              </a:rPr>
              <a:t>مصادره اموال ایران‏</a:t>
            </a: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هجوم نظامى و واقعه طبس‏</a:t>
            </a: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کودتاى نوژه‏</a:t>
            </a: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چراغ سبز آمریکا به صدام براى حمله به ایران‏</a:t>
            </a:r>
            <a:r>
              <a:rPr lang="en-US" sz="1700" dirty="0" smtClean="0">
                <a:cs typeface="B Yagut" pitchFamily="2" charset="-78"/>
              </a:rPr>
              <a:t/>
            </a:r>
            <a:br>
              <a:rPr lang="en-US" sz="1700" dirty="0" smtClean="0">
                <a:cs typeface="B Yagut" pitchFamily="2" charset="-78"/>
              </a:rPr>
            </a:br>
            <a:r>
              <a:rPr lang="fa-IR" sz="1700" dirty="0" smtClean="0">
                <a:cs typeface="B Yagut" pitchFamily="2" charset="-78"/>
              </a:rPr>
              <a:t>* </a:t>
            </a:r>
            <a:r>
              <a:rPr lang="ar-SA" sz="1700" dirty="0" smtClean="0">
                <a:cs typeface="B Yagut" pitchFamily="2" charset="-78"/>
              </a:rPr>
              <a:t>حمایت تسلیحاتى و اطلاعاتى آمریکا از صدام در ۸ سال جنگ تحمیلى‏</a:t>
            </a:r>
            <a:r>
              <a:rPr lang="en-US" sz="1700" dirty="0" smtClean="0">
                <a:cs typeface="B Yagut" pitchFamily="2" charset="-78"/>
              </a:rPr>
              <a:t/>
            </a:r>
            <a:br>
              <a:rPr lang="en-US" sz="1700" dirty="0" smtClean="0">
                <a:cs typeface="B Yagut" pitchFamily="2" charset="-78"/>
              </a:rPr>
            </a:br>
            <a:endParaRPr lang="fa-IR" sz="1700" dirty="0">
              <a:cs typeface="B Yagut" pitchFamily="2" charset="-78"/>
            </a:endParaRPr>
          </a:p>
        </p:txBody>
      </p:sp>
      <p:sp>
        <p:nvSpPr>
          <p:cNvPr id="12" name="Rectangle 11"/>
          <p:cNvSpPr/>
          <p:nvPr/>
        </p:nvSpPr>
        <p:spPr>
          <a:xfrm>
            <a:off x="214282" y="642918"/>
            <a:ext cx="4357718" cy="592935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13" name="Rectangle 12"/>
          <p:cNvSpPr/>
          <p:nvPr/>
        </p:nvSpPr>
        <p:spPr>
          <a:xfrm>
            <a:off x="285720" y="642918"/>
            <a:ext cx="4071966" cy="5493812"/>
          </a:xfrm>
          <a:prstGeom prst="rect">
            <a:avLst/>
          </a:prstGeom>
        </p:spPr>
        <p:txBody>
          <a:bodyPr wrap="square">
            <a:spAutoFit/>
          </a:bodyPr>
          <a:lstStyle/>
          <a:p>
            <a:pPr>
              <a:lnSpc>
                <a:spcPct val="150000"/>
              </a:lnSpc>
            </a:pPr>
            <a:r>
              <a:rPr lang="fa-IR" dirty="0" smtClean="0">
                <a:cs typeface="B Yagut" pitchFamily="2" charset="-78"/>
              </a:rPr>
              <a:t>* </a:t>
            </a:r>
            <a:r>
              <a:rPr lang="ar-SA" dirty="0" smtClean="0">
                <a:cs typeface="B Yagut" pitchFamily="2" charset="-78"/>
              </a:rPr>
              <a:t>تأمین سلاح‏هاى شیمیایى عراق علیه ایران‏</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حمله آمریکا به کشتى‏ها و سکوهاى نفتى ایران‏</a:t>
            </a:r>
            <a:endParaRPr lang="en-US" dirty="0" smtClean="0">
              <a:cs typeface="B Yagut" pitchFamily="2" charset="-78"/>
            </a:endParaRPr>
          </a:p>
          <a:p>
            <a:pPr>
              <a:lnSpc>
                <a:spcPct val="150000"/>
              </a:lnSpc>
            </a:pPr>
            <a:r>
              <a:rPr lang="fa-IR" dirty="0" smtClean="0">
                <a:cs typeface="B Yagut" pitchFamily="2" charset="-78"/>
              </a:rPr>
              <a:t>* </a:t>
            </a:r>
            <a:r>
              <a:rPr lang="ar-SA" dirty="0" smtClean="0">
                <a:cs typeface="B Yagut" pitchFamily="2" charset="-78"/>
              </a:rPr>
              <a:t>ساقط</a:t>
            </a:r>
            <a:r>
              <a:rPr lang="fa-IR" dirty="0" smtClean="0">
                <a:cs typeface="B Yagut" pitchFamily="2" charset="-78"/>
              </a:rPr>
              <a:t> </a:t>
            </a:r>
            <a:r>
              <a:rPr lang="ar-SA" dirty="0" smtClean="0">
                <a:cs typeface="B Yagut" pitchFamily="2" charset="-78"/>
              </a:rPr>
              <a:t>کردن هواپیماى مسافربرى ایران‏</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حمایت آمریکا از سازمان منافقین‏</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اعمال تحریم‏هاى ظالمانه علیه ایران‏</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تهاجم فرهنگى و جنگ نرم علیه ملت ایران‏</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ساخت فیلم‏هاى ضد ایرانى و ضد اسلامى‏</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تهدید مستمر ملت ایران به حمله نظامى‏</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حمایت آمریکا از گروهک‏هاى تروریستى به‏ویژه در مرزهاى ایران‏</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حمایت آمریکا از هر گونه فتنه و اغتشاش در سالهاى ۸۸، ۸۲، ۷۸</a:t>
            </a:r>
            <a:r>
              <a:rPr lang="en-US" dirty="0" smtClean="0">
                <a:cs typeface="B Yagut" pitchFamily="2" charset="-78"/>
              </a:rPr>
              <a:t/>
            </a:r>
            <a:br>
              <a:rPr lang="en-US" dirty="0" smtClean="0">
                <a:cs typeface="B Yagut" pitchFamily="2" charset="-78"/>
              </a:rPr>
            </a:br>
            <a:r>
              <a:rPr lang="fa-IR" dirty="0" smtClean="0">
                <a:cs typeface="B Yagut" pitchFamily="2" charset="-78"/>
              </a:rPr>
              <a:t>* </a:t>
            </a:r>
            <a:r>
              <a:rPr lang="ar-SA" dirty="0" smtClean="0">
                <a:cs typeface="B Yagut" pitchFamily="2" charset="-78"/>
              </a:rPr>
              <a:t>ترور دانشمندان هسته‏اى ایران‏</a:t>
            </a:r>
            <a:r>
              <a:rPr lang="fa-IR" dirty="0" smtClean="0">
                <a:cs typeface="B Yagut" pitchFamily="2" charset="-78"/>
              </a:rPr>
              <a:t>   و .....</a:t>
            </a:r>
            <a:endParaRPr lang="en-US" dirty="0" smtClean="0">
              <a:cs typeface="B Yagut" pitchFamily="2" charset="-78"/>
            </a:endParaRPr>
          </a:p>
        </p:txBody>
      </p:sp>
      <p:sp>
        <p:nvSpPr>
          <p:cNvPr id="14" name="Rectangle 13"/>
          <p:cNvSpPr/>
          <p:nvPr/>
        </p:nvSpPr>
        <p:spPr>
          <a:xfrm>
            <a:off x="714348" y="-24"/>
            <a:ext cx="7643866"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TextBox 14"/>
          <p:cNvSpPr txBox="1"/>
          <p:nvPr/>
        </p:nvSpPr>
        <p:spPr>
          <a:xfrm>
            <a:off x="1928794" y="71414"/>
            <a:ext cx="5365571" cy="461665"/>
          </a:xfrm>
          <a:prstGeom prst="rect">
            <a:avLst/>
          </a:prstGeom>
          <a:noFill/>
        </p:spPr>
        <p:txBody>
          <a:bodyPr wrap="none" rtlCol="1">
            <a:spAutoFit/>
          </a:bodyPr>
          <a:lstStyle/>
          <a:p>
            <a:pPr algn="ctr"/>
            <a:r>
              <a:rPr lang="fa-IR" sz="2400" dirty="0" smtClean="0">
                <a:solidFill>
                  <a:srgbClr val="FFFF00"/>
                </a:solidFill>
                <a:cs typeface="B Titr" pitchFamily="2" charset="-78"/>
              </a:rPr>
              <a:t>چرا امام </a:t>
            </a:r>
            <a:r>
              <a:rPr lang="fa-IR" sz="1600" dirty="0" smtClean="0">
                <a:solidFill>
                  <a:srgbClr val="FFFF00"/>
                </a:solidFill>
                <a:cs typeface="B Titr" pitchFamily="2" charset="-78"/>
              </a:rPr>
              <a:t>(ره) </a:t>
            </a:r>
            <a:r>
              <a:rPr lang="fa-IR" sz="2400" dirty="0" smtClean="0">
                <a:solidFill>
                  <a:srgbClr val="FFFF00"/>
                </a:solidFill>
                <a:cs typeface="B Titr" pitchFamily="2" charset="-78"/>
              </a:rPr>
              <a:t>آمریکا را شیطان بزرگ می دانست؟</a:t>
            </a:r>
            <a:endParaRPr lang="fa-IR" sz="2400" dirty="0">
              <a:solidFill>
                <a:srgbClr val="FFFF00"/>
              </a:solidFill>
              <a:cs typeface="B Titr"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41773" y="357166"/>
            <a:ext cx="3756157" cy="1685077"/>
          </a:xfrm>
          <a:prstGeom prst="rect">
            <a:avLst/>
          </a:prstGeom>
          <a:noFill/>
        </p:spPr>
        <p:txBody>
          <a:bodyPr wrap="none" rtlCol="1">
            <a:spAutoFit/>
          </a:bodyPr>
          <a:lstStyle/>
          <a:p>
            <a:pPr algn="ctr">
              <a:lnSpc>
                <a:spcPct val="150000"/>
              </a:lnSpc>
            </a:pPr>
            <a:r>
              <a:rPr lang="fa-IR" sz="3600" dirty="0" smtClean="0">
                <a:solidFill>
                  <a:srgbClr val="FFFF00"/>
                </a:solidFill>
                <a:cs typeface="B Titr" pitchFamily="2" charset="-78"/>
              </a:rPr>
              <a:t>”اعتقاد به استقلال ملی</a:t>
            </a:r>
          </a:p>
          <a:p>
            <a:pPr algn="ctr">
              <a:lnSpc>
                <a:spcPct val="150000"/>
              </a:lnSpc>
            </a:pPr>
            <a:r>
              <a:rPr lang="fa-IR" sz="3600" dirty="0" smtClean="0">
                <a:solidFill>
                  <a:schemeClr val="bg1"/>
                </a:solidFill>
                <a:cs typeface="B Titr" pitchFamily="2" charset="-78"/>
              </a:rPr>
              <a:t> و رد سلطه پذیری“ </a:t>
            </a:r>
            <a:endParaRPr lang="fa-IR" sz="3600" dirty="0">
              <a:solidFill>
                <a:srgbClr val="FFFF00"/>
              </a:solidFill>
              <a:cs typeface="B Titr" pitchFamily="2" charset="-78"/>
            </a:endParaRPr>
          </a:p>
        </p:txBody>
      </p:sp>
      <p:sp>
        <p:nvSpPr>
          <p:cNvPr id="6" name="Rectangle 5"/>
          <p:cNvSpPr/>
          <p:nvPr/>
        </p:nvSpPr>
        <p:spPr>
          <a:xfrm>
            <a:off x="642910" y="2428868"/>
            <a:ext cx="7786742" cy="10715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استقلال؛ یعنی آزادی در مقیاس یک ملّت. </a:t>
            </a:r>
            <a:endPar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endParaRPr>
          </a:p>
        </p:txBody>
      </p:sp>
      <p:sp>
        <p:nvSpPr>
          <p:cNvPr id="7" name="TextBox 6"/>
          <p:cNvSpPr txBox="1"/>
          <p:nvPr/>
        </p:nvSpPr>
        <p:spPr>
          <a:xfrm>
            <a:off x="1571604" y="3820002"/>
            <a:ext cx="6000792" cy="2031325"/>
          </a:xfrm>
          <a:prstGeom prst="rect">
            <a:avLst/>
          </a:prstGeom>
          <a:noFill/>
        </p:spPr>
        <p:txBody>
          <a:bodyPr wrap="square" rtlCol="1">
            <a:spAutoFit/>
          </a:bodyPr>
          <a:lstStyle/>
          <a:p>
            <a:pPr algn="justLow">
              <a:lnSpc>
                <a:spcPct val="150000"/>
              </a:lnSpc>
            </a:pPr>
            <a:r>
              <a:rPr lang="fa-IR" sz="2800" b="1" dirty="0" smtClean="0">
                <a:cs typeface="B Yagut" pitchFamily="2" charset="-78"/>
              </a:rPr>
              <a:t>اینی که بعضی در زبان یا در شعار، دنبال آزادی های فردی باشند، اما </a:t>
            </a:r>
            <a:r>
              <a:rPr lang="fa-IR" sz="2800" b="1" dirty="0" smtClean="0">
                <a:solidFill>
                  <a:srgbClr val="FF0000"/>
                </a:solidFill>
                <a:cs typeface="B Yagut" pitchFamily="2" charset="-78"/>
              </a:rPr>
              <a:t>علیه استقلال کشور حرف بزنند</a:t>
            </a:r>
            <a:r>
              <a:rPr lang="fa-IR" sz="2800" b="1" dirty="0" smtClean="0">
                <a:cs typeface="B Yagut" pitchFamily="2" charset="-78"/>
              </a:rPr>
              <a:t>، این </a:t>
            </a:r>
            <a:r>
              <a:rPr lang="fa-IR" sz="2800" b="1" dirty="0" smtClean="0">
                <a:solidFill>
                  <a:srgbClr val="7030A0"/>
                </a:solidFill>
                <a:cs typeface="B Yagut" pitchFamily="2" charset="-78"/>
              </a:rPr>
              <a:t>یک تناقص است</a:t>
            </a:r>
            <a:r>
              <a:rPr lang="fa-IR" sz="2800" b="1" dirty="0" smtClean="0">
                <a:cs typeface="B Yagut" pitchFamily="2" charset="-78"/>
              </a:rPr>
              <a:t>.</a:t>
            </a:r>
            <a:endParaRPr lang="fa-IR" sz="2800" b="1" dirty="0">
              <a:cs typeface="B Yagut"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4"/>
            <a:ext cx="9144000" cy="6858000"/>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fa-IR"/>
          </a:p>
        </p:txBody>
      </p:sp>
      <p:sp>
        <p:nvSpPr>
          <p:cNvPr id="8" name="Cloud Callout 7"/>
          <p:cNvSpPr/>
          <p:nvPr/>
        </p:nvSpPr>
        <p:spPr>
          <a:xfrm>
            <a:off x="357158" y="214290"/>
            <a:ext cx="3786214" cy="2286016"/>
          </a:xfrm>
          <a:prstGeom prst="cloudCallou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sp>
        <p:nvSpPr>
          <p:cNvPr id="9" name="TextBox 8"/>
          <p:cNvSpPr txBox="1"/>
          <p:nvPr/>
        </p:nvSpPr>
        <p:spPr>
          <a:xfrm rot="20630797">
            <a:off x="620669" y="907770"/>
            <a:ext cx="3219151" cy="584775"/>
          </a:xfrm>
          <a:prstGeom prst="rect">
            <a:avLst/>
          </a:prstGeom>
          <a:noFill/>
        </p:spPr>
        <p:txBody>
          <a:bodyPr wrap="none" rtlCol="1">
            <a:spAutoFit/>
          </a:bodyPr>
          <a:lstStyle/>
          <a:p>
            <a:r>
              <a:rPr lang="fa-IR" sz="3200" dirty="0" smtClean="0">
                <a:solidFill>
                  <a:srgbClr val="002060"/>
                </a:solidFill>
                <a:cs typeface="B Titr" pitchFamily="2" charset="-78"/>
              </a:rPr>
              <a:t>مصادیق نقض استقلال</a:t>
            </a:r>
            <a:endParaRPr lang="fa-IR" sz="3200" dirty="0">
              <a:solidFill>
                <a:srgbClr val="002060"/>
              </a:solidFill>
              <a:cs typeface="B Titr" pitchFamily="2" charset="-78"/>
            </a:endParaRPr>
          </a:p>
        </p:txBody>
      </p:sp>
      <p:sp>
        <p:nvSpPr>
          <p:cNvPr id="10" name="TextBox 9"/>
          <p:cNvSpPr txBox="1"/>
          <p:nvPr/>
        </p:nvSpPr>
        <p:spPr>
          <a:xfrm>
            <a:off x="214282" y="1643050"/>
            <a:ext cx="8786874" cy="5032147"/>
          </a:xfrm>
          <a:prstGeom prst="rect">
            <a:avLst/>
          </a:prstGeom>
          <a:noFill/>
        </p:spPr>
        <p:txBody>
          <a:bodyPr wrap="square" rtlCol="1">
            <a:spAutoFit/>
          </a:bodyPr>
          <a:lstStyle/>
          <a:p>
            <a:pPr algn="justLow">
              <a:lnSpc>
                <a:spcPct val="150000"/>
              </a:lnSpc>
            </a:pPr>
            <a:r>
              <a:rPr lang="fa-IR" sz="2400" dirty="0" smtClean="0">
                <a:solidFill>
                  <a:schemeClr val="bg1"/>
                </a:solidFill>
                <a:cs typeface="B Yekan" pitchFamily="2" charset="-78"/>
              </a:rPr>
              <a:t>1- سرمایه گذاری شرکت های آمریکایی </a:t>
            </a:r>
          </a:p>
          <a:p>
            <a:pPr algn="justLow">
              <a:lnSpc>
                <a:spcPct val="150000"/>
              </a:lnSpc>
            </a:pPr>
            <a:r>
              <a:rPr lang="fa-IR" sz="2400" dirty="0" smtClean="0">
                <a:solidFill>
                  <a:schemeClr val="bg1"/>
                </a:solidFill>
                <a:cs typeface="B Yekan" pitchFamily="2" charset="-78"/>
              </a:rPr>
              <a:t>2- وارد کردن مدیر از خارج از کشور </a:t>
            </a:r>
          </a:p>
          <a:p>
            <a:pPr algn="justLow">
              <a:lnSpc>
                <a:spcPct val="150000"/>
              </a:lnSpc>
            </a:pPr>
            <a:r>
              <a:rPr lang="fa-IR" sz="2400" dirty="0" smtClean="0">
                <a:solidFill>
                  <a:schemeClr val="bg1"/>
                </a:solidFill>
                <a:cs typeface="B Yekan" pitchFamily="2" charset="-78"/>
              </a:rPr>
              <a:t>3- پذیرش اصول غربی چون: توسعه، حقوق بشر، دموکراسی و ...</a:t>
            </a:r>
          </a:p>
          <a:p>
            <a:pPr algn="justLow">
              <a:lnSpc>
                <a:spcPct val="150000"/>
              </a:lnSpc>
            </a:pPr>
            <a:r>
              <a:rPr lang="fa-IR" sz="2400" dirty="0" smtClean="0">
                <a:solidFill>
                  <a:schemeClr val="bg1"/>
                </a:solidFill>
                <a:cs typeface="B Yekan" pitchFamily="2" charset="-78"/>
              </a:rPr>
              <a:t>4- بزرگ دانستن آمریکا که می تواند در عرض یکساعت تمام تأسیسات              نظانی ما را بزند.</a:t>
            </a:r>
          </a:p>
          <a:p>
            <a:pPr algn="justLow">
              <a:lnSpc>
                <a:spcPct val="150000"/>
              </a:lnSpc>
            </a:pPr>
            <a:r>
              <a:rPr lang="fa-IR" sz="2400" dirty="0" smtClean="0">
                <a:solidFill>
                  <a:schemeClr val="bg1"/>
                </a:solidFill>
                <a:cs typeface="B Yekan" pitchFamily="2" charset="-78"/>
              </a:rPr>
              <a:t>5- ایران عضو سازمان تجارت جهانی شود</a:t>
            </a:r>
          </a:p>
          <a:p>
            <a:pPr algn="justLow">
              <a:lnSpc>
                <a:spcPct val="150000"/>
              </a:lnSpc>
            </a:pPr>
            <a:r>
              <a:rPr lang="fa-IR" sz="2400" dirty="0" smtClean="0">
                <a:solidFill>
                  <a:schemeClr val="bg1"/>
                </a:solidFill>
                <a:cs typeface="B Yekan" pitchFamily="2" charset="-78"/>
              </a:rPr>
              <a:t>6- پذیرش برجام و جلوگیری از پیشرفت هسته ای و نادیده گرفتن خون شهدای دانش هسته ای</a:t>
            </a:r>
          </a:p>
          <a:p>
            <a:pPr algn="justLow">
              <a:lnSpc>
                <a:spcPct val="150000"/>
              </a:lnSpc>
            </a:pPr>
            <a:r>
              <a:rPr lang="fa-IR" sz="2400" dirty="0" smtClean="0">
                <a:solidFill>
                  <a:schemeClr val="bg1"/>
                </a:solidFill>
                <a:cs typeface="B Yekan" pitchFamily="2" charset="-78"/>
              </a:rPr>
              <a:t> و ... </a:t>
            </a:r>
            <a:endParaRPr lang="fa-IR" sz="2400" dirty="0">
              <a:solidFill>
                <a:schemeClr val="bg1"/>
              </a:solidFill>
              <a:cs typeface="B Yekan"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701085"/>
            <a:ext cx="8429684" cy="584775"/>
          </a:xfrm>
          <a:prstGeom prst="rect">
            <a:avLst/>
          </a:prstGeom>
          <a:noFill/>
        </p:spPr>
        <p:txBody>
          <a:bodyPr wrap="square" rtlCol="1">
            <a:spAutoFit/>
          </a:bodyPr>
          <a:lstStyle/>
          <a:p>
            <a:r>
              <a:rPr lang="fa-IR" sz="3200" dirty="0" smtClean="0">
                <a:cs typeface="B Titr" pitchFamily="2" charset="-78"/>
              </a:rPr>
              <a:t>یکی از مهمترین مصادیق نقض استقلال کشور </a:t>
            </a:r>
            <a:r>
              <a:rPr lang="fa-IR" sz="3200" dirty="0" smtClean="0">
                <a:solidFill>
                  <a:srgbClr val="FF0000"/>
                </a:solidFill>
                <a:cs typeface="B Titr" pitchFamily="2" charset="-78"/>
              </a:rPr>
              <a:t>”نفوذ“ </a:t>
            </a:r>
            <a:r>
              <a:rPr lang="fa-IR" sz="3200" dirty="0" smtClean="0">
                <a:cs typeface="B Titr" pitchFamily="2" charset="-78"/>
              </a:rPr>
              <a:t>است.</a:t>
            </a:r>
            <a:endParaRPr lang="fa-IR" sz="3200" dirty="0">
              <a:cs typeface="B Titr" pitchFamily="2" charset="-78"/>
            </a:endParaRPr>
          </a:p>
        </p:txBody>
      </p:sp>
      <p:pic>
        <p:nvPicPr>
          <p:cNvPr id="3" name="Picture 2" descr="anvae-nofooz.jpg"/>
          <p:cNvPicPr>
            <a:picLocks noChangeAspect="1"/>
          </p:cNvPicPr>
          <p:nvPr/>
        </p:nvPicPr>
        <p:blipFill>
          <a:blip r:embed="rId2" cstate="print">
            <a:duotone>
              <a:schemeClr val="accent1">
                <a:shade val="45000"/>
                <a:satMod val="135000"/>
              </a:schemeClr>
              <a:prstClr val="white"/>
            </a:duotone>
          </a:blip>
          <a:stretch>
            <a:fillRect/>
          </a:stretch>
        </p:blipFill>
        <p:spPr>
          <a:xfrm>
            <a:off x="542037" y="1643050"/>
            <a:ext cx="7921801" cy="464347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3242056"/>
            <a:ext cx="7715304" cy="2723823"/>
          </a:xfrm>
          <a:prstGeom prst="rect">
            <a:avLst/>
          </a:prstGeom>
        </p:spPr>
        <p:txBody>
          <a:bodyPr wrap="square">
            <a:spAutoFit/>
          </a:bodyPr>
          <a:lstStyle/>
          <a:p>
            <a:pPr algn="justLow">
              <a:lnSpc>
                <a:spcPct val="150000"/>
              </a:lnSpc>
            </a:pPr>
            <a:r>
              <a:rPr lang="fa-IR" sz="1900" b="1" dirty="0" smtClean="0">
                <a:cs typeface="B Yekan" pitchFamily="2" charset="-78"/>
              </a:rPr>
              <a:t>6- القای دروغین انطباق موضع شخصی خود با مواضع اصلی امام </a:t>
            </a:r>
            <a:r>
              <a:rPr lang="fa-IR" sz="1100" b="1" dirty="0" smtClean="0">
                <a:cs typeface="B Yekan" pitchFamily="2" charset="-78"/>
              </a:rPr>
              <a:t>(ره)</a:t>
            </a:r>
            <a:endParaRPr lang="fa-IR" sz="1900" b="1" dirty="0" smtClean="0">
              <a:cs typeface="B Yekan" pitchFamily="2" charset="-78"/>
            </a:endParaRPr>
          </a:p>
          <a:p>
            <a:pPr algn="justLow">
              <a:lnSpc>
                <a:spcPct val="150000"/>
              </a:lnSpc>
            </a:pPr>
            <a:r>
              <a:rPr lang="fa-IR" sz="1900" b="1" dirty="0" smtClean="0">
                <a:cs typeface="B Yekan" pitchFamily="2" charset="-78"/>
              </a:rPr>
              <a:t>7- قرائت لیبرال از مکتب و اندیشه های امام </a:t>
            </a:r>
            <a:r>
              <a:rPr lang="fa-IR" sz="1100" b="1" dirty="0" smtClean="0">
                <a:cs typeface="B Yekan" pitchFamily="2" charset="-78"/>
              </a:rPr>
              <a:t>(ره)</a:t>
            </a:r>
            <a:endParaRPr lang="fa-IR" sz="1900" b="1" dirty="0" smtClean="0">
              <a:cs typeface="B Yekan" pitchFamily="2" charset="-78"/>
            </a:endParaRPr>
          </a:p>
          <a:p>
            <a:pPr algn="justLow">
              <a:lnSpc>
                <a:spcPct val="150000"/>
              </a:lnSpc>
            </a:pPr>
            <a:r>
              <a:rPr lang="fa-IR" sz="1900" b="1" dirty="0" smtClean="0">
                <a:cs typeface="B Yekan" pitchFamily="2" charset="-78"/>
              </a:rPr>
              <a:t>8- معرفی امام ب</a:t>
            </a:r>
            <a:r>
              <a:rPr lang="fa-IR" sz="2000" b="1" dirty="0" smtClean="0">
                <a:cs typeface="B Yekan" pitchFamily="2" charset="-78"/>
              </a:rPr>
              <a:t>(ره) </a:t>
            </a:r>
            <a:r>
              <a:rPr lang="fa-IR" sz="1900" b="1" dirty="0" smtClean="0">
                <a:cs typeface="B Yekan" pitchFamily="2" charset="-78"/>
              </a:rPr>
              <a:t>ه عنوان یک شخصیت بزرگ و محترم صرفاً تاریخی بدون قابلیت اشاعه اندیشه های ایشان</a:t>
            </a:r>
          </a:p>
          <a:p>
            <a:pPr algn="justLow">
              <a:lnSpc>
                <a:spcPct val="150000"/>
              </a:lnSpc>
            </a:pPr>
            <a:endParaRPr lang="fa-IR" sz="1900" b="1" dirty="0" smtClean="0">
              <a:cs typeface="B Yekan" pitchFamily="2" charset="-78"/>
            </a:endParaRPr>
          </a:p>
          <a:p>
            <a:pPr algn="justLow">
              <a:lnSpc>
                <a:spcPct val="150000"/>
              </a:lnSpc>
            </a:pPr>
            <a:endParaRPr lang="fa-IR" sz="1900" b="1" dirty="0">
              <a:cs typeface="B Yekan" pitchFamily="2" charset="-78"/>
            </a:endParaRPr>
          </a:p>
        </p:txBody>
      </p:sp>
      <p:sp>
        <p:nvSpPr>
          <p:cNvPr id="6" name="Rectangle 5"/>
          <p:cNvSpPr/>
          <p:nvPr/>
        </p:nvSpPr>
        <p:spPr>
          <a:xfrm>
            <a:off x="500034" y="1239552"/>
            <a:ext cx="6357982" cy="104644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fa-IR" b="1" dirty="0" smtClean="0">
                <a:solidFill>
                  <a:srgbClr val="FFC000"/>
                </a:solidFill>
                <a:cs typeface="B Yekan" pitchFamily="2" charset="-78"/>
              </a:rPr>
              <a:t>حمیدرضا جلائی‌پور، عضو حزب منحله مشارکت در پاسخ به عیسی سحرخیز</a:t>
            </a:r>
          </a:p>
          <a:p>
            <a:pPr algn="ctr"/>
            <a:r>
              <a:rPr lang="fa-IR" sz="2200" b="1" dirty="0" smtClean="0">
                <a:cs typeface="B Yekan" pitchFamily="2" charset="-78"/>
              </a:rPr>
              <a:t>خیلی از اصلاح‌طلبان هم بر‌خلاف اول انقلاب دیگر علاقه‌ای به آقای خمینی ندارند.‌</a:t>
            </a:r>
          </a:p>
        </p:txBody>
      </p:sp>
      <p:pic>
        <p:nvPicPr>
          <p:cNvPr id="7" name="Picture 6" descr="636608_237.jpg"/>
          <p:cNvPicPr>
            <a:picLocks noChangeAspect="1"/>
          </p:cNvPicPr>
          <p:nvPr/>
        </p:nvPicPr>
        <p:blipFill>
          <a:blip r:embed="rId2" cstate="print"/>
          <a:srcRect l="58438" t="29167" r="5000" b="18750"/>
          <a:stretch>
            <a:fillRect/>
          </a:stretch>
        </p:blipFill>
        <p:spPr>
          <a:xfrm>
            <a:off x="6858016" y="642918"/>
            <a:ext cx="1727371" cy="2214578"/>
          </a:xfrm>
          <a:prstGeom prst="rect">
            <a:avLst/>
          </a:prstGeom>
        </p:spPr>
      </p:pic>
      <p:sp>
        <p:nvSpPr>
          <p:cNvPr id="8" name="Rectangle 7"/>
          <p:cNvSpPr/>
          <p:nvPr/>
        </p:nvSpPr>
        <p:spPr>
          <a:xfrm>
            <a:off x="0" y="0"/>
            <a:ext cx="428596" cy="6858000"/>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9" name="Rectangle 8"/>
          <p:cNvSpPr/>
          <p:nvPr/>
        </p:nvSpPr>
        <p:spPr>
          <a:xfrm>
            <a:off x="8715404" y="0"/>
            <a:ext cx="428596" cy="6858000"/>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4" name="Curved Up Ribbon 3"/>
          <p:cNvSpPr/>
          <p:nvPr/>
        </p:nvSpPr>
        <p:spPr>
          <a:xfrm>
            <a:off x="2285984" y="785794"/>
            <a:ext cx="4416407" cy="1569436"/>
          </a:xfrm>
          <a:prstGeom prst="ellipseRibbon2">
            <a:avLst>
              <a:gd name="adj1" fmla="val 38597"/>
              <a:gd name="adj2" fmla="val 65719"/>
              <a:gd name="adj3" fmla="val 125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4400" b="1" dirty="0" smtClean="0">
                <a:ln w="10541" cmpd="sng">
                  <a:solidFill>
                    <a:schemeClr val="accent1">
                      <a:shade val="88000"/>
                      <a:satMod val="110000"/>
                    </a:schemeClr>
                  </a:solidFill>
                  <a:prstDash val="solid"/>
                </a:ln>
                <a:solidFill>
                  <a:srgbClr val="FFFF00"/>
                </a:solidFill>
                <a:cs typeface="B Titr" pitchFamily="2" charset="-78"/>
              </a:rPr>
              <a:t>ما می توانیم </a:t>
            </a:r>
            <a:endParaRPr lang="fa-IR" sz="4400" b="1" dirty="0">
              <a:ln w="10541" cmpd="sng">
                <a:solidFill>
                  <a:schemeClr val="accent1">
                    <a:shade val="88000"/>
                    <a:satMod val="110000"/>
                  </a:schemeClr>
                </a:solidFill>
                <a:prstDash val="solid"/>
              </a:ln>
              <a:solidFill>
                <a:srgbClr val="FFFF00"/>
              </a:solidFill>
              <a:cs typeface="B Titr" pitchFamily="2" charset="-78"/>
            </a:endParaRPr>
          </a:p>
        </p:txBody>
      </p:sp>
      <p:sp>
        <p:nvSpPr>
          <p:cNvPr id="6" name="Rounded Rectangle 5"/>
          <p:cNvSpPr/>
          <p:nvPr/>
        </p:nvSpPr>
        <p:spPr>
          <a:xfrm>
            <a:off x="785786" y="2928934"/>
            <a:ext cx="7715304" cy="3429024"/>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fa-IR" dirty="0"/>
          </a:p>
        </p:txBody>
      </p:sp>
      <p:sp>
        <p:nvSpPr>
          <p:cNvPr id="7" name="TextBox 6"/>
          <p:cNvSpPr txBox="1"/>
          <p:nvPr/>
        </p:nvSpPr>
        <p:spPr>
          <a:xfrm>
            <a:off x="857224" y="2852694"/>
            <a:ext cx="7500990" cy="2862322"/>
          </a:xfrm>
          <a:prstGeom prst="rect">
            <a:avLst/>
          </a:prstGeom>
          <a:noFill/>
        </p:spPr>
        <p:txBody>
          <a:bodyPr wrap="square" rtlCol="1">
            <a:spAutoFit/>
          </a:bodyPr>
          <a:lstStyle/>
          <a:p>
            <a:pPr algn="justLow">
              <a:lnSpc>
                <a:spcPct val="150000"/>
              </a:lnSpc>
            </a:pPr>
            <a:endParaRPr lang="fa-IR" sz="2000" b="1" dirty="0" smtClean="0">
              <a:cs typeface="B Yagut" pitchFamily="2" charset="-78"/>
            </a:endParaRPr>
          </a:p>
          <a:p>
            <a:pPr algn="ctr">
              <a:lnSpc>
                <a:spcPct val="150000"/>
              </a:lnSpc>
            </a:pPr>
            <a:r>
              <a:rPr lang="fa-IR" sz="2000" b="1" dirty="0" smtClean="0">
                <a:cs typeface="B Yagut" pitchFamily="2" charset="-78"/>
              </a:rPr>
              <a:t>در باور به خود - اعتماد به نفس - امام به مردم ایران «ما میتوانیم» را تعلیم داد.</a:t>
            </a:r>
          </a:p>
          <a:p>
            <a:pPr algn="justLow">
              <a:lnSpc>
                <a:spcPct val="150000"/>
              </a:lnSpc>
            </a:pPr>
            <a:r>
              <a:rPr lang="fa-IR" sz="2000" b="1" dirty="0" smtClean="0">
                <a:cs typeface="B Yagut" pitchFamily="2" charset="-78"/>
              </a:rPr>
              <a:t>                                                         امام </a:t>
            </a:r>
            <a:r>
              <a:rPr lang="fa-IR" sz="1200" b="1" dirty="0" smtClean="0">
                <a:cs typeface="B Yagut" pitchFamily="2" charset="-78"/>
              </a:rPr>
              <a:t>(ره) </a:t>
            </a:r>
            <a:r>
              <a:rPr lang="fa-IR" sz="2000" b="1" dirty="0" smtClean="0">
                <a:cs typeface="B Yagut" pitchFamily="2" charset="-78"/>
              </a:rPr>
              <a:t>می فرماید:</a:t>
            </a:r>
          </a:p>
          <a:p>
            <a:pPr algn="justLow">
              <a:lnSpc>
                <a:spcPct val="150000"/>
              </a:lnSpc>
            </a:pPr>
            <a:r>
              <a:rPr lang="fa-IR" sz="2000" b="1" dirty="0" smtClean="0">
                <a:solidFill>
                  <a:srgbClr val="FF0000"/>
                </a:solidFill>
                <a:cs typeface="B Yagut" pitchFamily="2" charset="-78"/>
              </a:rPr>
              <a:t>چیزهایی را که می توانیم درست کنیم خودمون درست کنیم، انسان وقتی در صدد باشد، می تواند درست کند؛ لکن وضع را اینطور به بار آورده بودند که ما باورمون آمده بود که ما چیزی نداریم، ما چیزی نمی دونیم، باید همه چیز را از خارج بگیریم.</a:t>
            </a:r>
            <a:endParaRPr lang="fa-IR" sz="2000" b="1" dirty="0">
              <a:solidFill>
                <a:srgbClr val="FF0000"/>
              </a:solidFill>
              <a:cs typeface="B Yagut"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6858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3" name="Curved Up Ribbon 2"/>
          <p:cNvSpPr/>
          <p:nvPr/>
        </p:nvSpPr>
        <p:spPr>
          <a:xfrm>
            <a:off x="2714612" y="1214422"/>
            <a:ext cx="3974999" cy="1318116"/>
          </a:xfrm>
          <a:prstGeom prst="ellipseRibbon2">
            <a:avLst>
              <a:gd name="adj1" fmla="val 38597"/>
              <a:gd name="adj2" fmla="val 65719"/>
              <a:gd name="adj3" fmla="val 125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4000" b="1" dirty="0" smtClean="0">
                <a:ln w="10541" cmpd="sng">
                  <a:solidFill>
                    <a:schemeClr val="accent1">
                      <a:shade val="88000"/>
                      <a:satMod val="110000"/>
                    </a:schemeClr>
                  </a:solidFill>
                  <a:prstDash val="solid"/>
                </a:ln>
                <a:solidFill>
                  <a:srgbClr val="FFFF00"/>
                </a:solidFill>
                <a:cs typeface="B Titr" pitchFamily="2" charset="-78"/>
              </a:rPr>
              <a:t>ما ایستاده ایم </a:t>
            </a:r>
            <a:endParaRPr lang="fa-IR" sz="4000" b="1" dirty="0">
              <a:ln w="10541" cmpd="sng">
                <a:solidFill>
                  <a:schemeClr val="accent1">
                    <a:shade val="88000"/>
                    <a:satMod val="110000"/>
                  </a:schemeClr>
                </a:solidFill>
                <a:prstDash val="solid"/>
              </a:ln>
              <a:solidFill>
                <a:srgbClr val="FFFF00"/>
              </a:solidFill>
              <a:cs typeface="B Titr" pitchFamily="2" charset="-78"/>
            </a:endParaRPr>
          </a:p>
        </p:txBody>
      </p:sp>
      <p:sp>
        <p:nvSpPr>
          <p:cNvPr id="4" name="Rounded Rectangle 3"/>
          <p:cNvSpPr/>
          <p:nvPr/>
        </p:nvSpPr>
        <p:spPr>
          <a:xfrm>
            <a:off x="785786" y="2928934"/>
            <a:ext cx="7715304" cy="3429024"/>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justLow">
              <a:lnSpc>
                <a:spcPct val="150000"/>
              </a:lnSpc>
            </a:pPr>
            <a:r>
              <a:rPr lang="fa-IR" sz="1900" b="1" dirty="0" smtClean="0">
                <a:solidFill>
                  <a:srgbClr val="C00000"/>
                </a:solidFill>
                <a:cs typeface="B Yagut" pitchFamily="2" charset="-78"/>
              </a:rPr>
              <a:t>همه بدانند که هدف دشمن بازگشت به دوران سلطه بی قید و شرط خود بر این کشور است و اخم، لبخند، وعده و تهدیدهای او نیز برای دستیابی به همین هدف است.</a:t>
            </a:r>
          </a:p>
          <a:p>
            <a:pPr algn="justLow">
              <a:lnSpc>
                <a:spcPct val="150000"/>
              </a:lnSpc>
            </a:pPr>
            <a:r>
              <a:rPr lang="fa-IR" sz="1900" b="1" dirty="0" smtClean="0">
                <a:solidFill>
                  <a:srgbClr val="C00000"/>
                </a:solidFill>
                <a:cs typeface="B Yagut" pitchFamily="2" charset="-78"/>
              </a:rPr>
              <a:t>دشمن با اسلام مخالف است، چون اسلام نیروی مقاوم در مقابل این توطئه است، آن ها با ملت ایران هم مخالفند، </a:t>
            </a:r>
            <a:r>
              <a:rPr lang="fa-IR" sz="1900" b="1" dirty="0" smtClean="0">
                <a:solidFill>
                  <a:srgbClr val="00B050"/>
                </a:solidFill>
                <a:cs typeface="B Yagut" pitchFamily="2" charset="-78"/>
              </a:rPr>
              <a:t>چون ملت مقابل آن ها مثل کوه استوار ایستاده است</a:t>
            </a:r>
            <a:r>
              <a:rPr lang="fa-IR" sz="1900" b="1" dirty="0" smtClean="0">
                <a:solidFill>
                  <a:srgbClr val="C00000"/>
                </a:solidFill>
                <a:cs typeface="B Yagut" pitchFamily="2" charset="-78"/>
              </a:rPr>
              <a:t>.</a:t>
            </a:r>
          </a:p>
          <a:p>
            <a:pPr algn="justLow">
              <a:lnSpc>
                <a:spcPct val="150000"/>
              </a:lnSpc>
            </a:pPr>
            <a:endParaRPr lang="fa-IR" sz="1900" b="1" dirty="0" smtClean="0">
              <a:solidFill>
                <a:srgbClr val="C00000"/>
              </a:solidFill>
              <a:cs typeface="B Yagut" pitchFamily="2" charset="-78"/>
            </a:endParaRPr>
          </a:p>
          <a:p>
            <a:pPr algn="l">
              <a:lnSpc>
                <a:spcPct val="150000"/>
              </a:lnSpc>
            </a:pPr>
            <a:r>
              <a:rPr lang="fa-IR" sz="1900" b="1" dirty="0" smtClean="0">
                <a:solidFill>
                  <a:srgbClr val="C00000"/>
                </a:solidFill>
                <a:cs typeface="B Yagut" pitchFamily="2" charset="-78"/>
              </a:rPr>
              <a:t>امام خامنه ای 94/03/14</a:t>
            </a:r>
            <a:endParaRPr lang="fa-IR" sz="1900" b="1" dirty="0">
              <a:solidFill>
                <a:srgbClr val="C00000"/>
              </a:solidFill>
              <a:cs typeface="B Yagut"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74" y="1860540"/>
            <a:ext cx="3624711" cy="854080"/>
          </a:xfrm>
          <a:prstGeom prst="rect">
            <a:avLst/>
          </a:prstGeom>
          <a:noFill/>
        </p:spPr>
        <p:txBody>
          <a:bodyPr wrap="none" rtlCol="1">
            <a:spAutoFit/>
          </a:bodyPr>
          <a:lstStyle/>
          <a:p>
            <a:pPr algn="ctr">
              <a:lnSpc>
                <a:spcPct val="150000"/>
              </a:lnSpc>
            </a:pPr>
            <a:r>
              <a:rPr lang="fa-IR" sz="3600" dirty="0" smtClean="0">
                <a:solidFill>
                  <a:srgbClr val="FFFF00"/>
                </a:solidFill>
                <a:cs typeface="B Titr" pitchFamily="2" charset="-78"/>
              </a:rPr>
              <a:t>”تکیه بر وحدت ملی“ </a:t>
            </a:r>
            <a:endParaRPr lang="fa-IR" sz="3600" dirty="0">
              <a:solidFill>
                <a:srgbClr val="FFFF00"/>
              </a:solidFill>
              <a:cs typeface="B Titr" pitchFamily="2" charset="-78"/>
            </a:endParaRPr>
          </a:p>
        </p:txBody>
      </p:sp>
      <p:sp>
        <p:nvSpPr>
          <p:cNvPr id="5" name="TextBox 4"/>
          <p:cNvSpPr txBox="1"/>
          <p:nvPr/>
        </p:nvSpPr>
        <p:spPr>
          <a:xfrm>
            <a:off x="1357290" y="3143248"/>
            <a:ext cx="6215106" cy="2862322"/>
          </a:xfrm>
          <a:prstGeom prst="rect">
            <a:avLst/>
          </a:prstGeom>
          <a:noFill/>
        </p:spPr>
        <p:txBody>
          <a:bodyPr wrap="square" rtlCol="1">
            <a:spAutoFit/>
          </a:bodyPr>
          <a:lstStyle/>
          <a:p>
            <a:pPr algn="justLow">
              <a:lnSpc>
                <a:spcPct val="150000"/>
              </a:lnSpc>
            </a:pPr>
            <a:r>
              <a:rPr lang="fa-IR" sz="2400" b="1" dirty="0" smtClean="0">
                <a:cs typeface="B Yagut" pitchFamily="2" charset="-78"/>
              </a:rPr>
              <a:t>توجه به توطئه های تفرقه افکن، چه تفرقه بر اساس </a:t>
            </a:r>
            <a:r>
              <a:rPr lang="fa-IR" sz="2400" b="1" u="sng" dirty="0" smtClean="0">
                <a:solidFill>
                  <a:srgbClr val="7030A0"/>
                </a:solidFill>
                <a:cs typeface="B Yagut" pitchFamily="2" charset="-78"/>
              </a:rPr>
              <a:t>مذهب شیعه و سنی</a:t>
            </a:r>
            <a:r>
              <a:rPr lang="fa-IR" sz="2400" b="1" dirty="0" smtClean="0">
                <a:cs typeface="B Yagut" pitchFamily="2" charset="-78"/>
              </a:rPr>
              <a:t>، چه تفرقه بر اساس </a:t>
            </a:r>
            <a:r>
              <a:rPr lang="fa-IR" sz="2400" b="1" u="sng" dirty="0" smtClean="0">
                <a:solidFill>
                  <a:srgbClr val="7030A0"/>
                </a:solidFill>
                <a:cs typeface="B Yagut" pitchFamily="2" charset="-78"/>
              </a:rPr>
              <a:t>قومیت ها </a:t>
            </a:r>
            <a:r>
              <a:rPr lang="fa-IR" sz="2400" b="1" dirty="0" smtClean="0">
                <a:cs typeface="B Yagut" pitchFamily="2" charset="-78"/>
              </a:rPr>
              <a:t>از خطوط اصلی امام بود. </a:t>
            </a:r>
            <a:r>
              <a:rPr lang="fa-IR" sz="2400" b="1" dirty="0" smtClean="0">
                <a:solidFill>
                  <a:srgbClr val="0070C0"/>
                </a:solidFill>
                <a:cs typeface="B Yagut" pitchFamily="2" charset="-78"/>
              </a:rPr>
              <a:t>تفرقه افکنی یکی از سیاست های قطعی دشمن بود</a:t>
            </a:r>
            <a:r>
              <a:rPr lang="fa-IR" sz="2400" b="1" dirty="0" smtClean="0">
                <a:cs typeface="B Yagut" pitchFamily="2" charset="-78"/>
              </a:rPr>
              <a:t> و </a:t>
            </a:r>
            <a:r>
              <a:rPr lang="fa-IR" sz="2400" b="1" dirty="0" smtClean="0">
                <a:solidFill>
                  <a:srgbClr val="00B050"/>
                </a:solidFill>
                <a:cs typeface="B Yagut" pitchFamily="2" charset="-78"/>
              </a:rPr>
              <a:t>امام بزرگوار ما بر روی وحدت ملی و اتحاد آحاد ملت یک تکیه کم نظیر داشت</a:t>
            </a:r>
            <a:r>
              <a:rPr lang="fa-IR" sz="2400" b="1" dirty="0" smtClean="0">
                <a:cs typeface="B Yagut" pitchFamily="2" charset="-78"/>
              </a:rPr>
              <a:t>. </a:t>
            </a:r>
            <a:endParaRPr lang="fa-IR" sz="2400" b="1" dirty="0">
              <a:cs typeface="B Yagut"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6858000"/>
          </a:xfrm>
          <a:prstGeom prst="rect">
            <a:avLst/>
          </a:prstGeom>
          <a:gradFill flip="none" rotWithShape="1">
            <a:gsLst>
              <a:gs pos="0">
                <a:schemeClr val="tx2">
                  <a:lumMod val="10000"/>
                  <a:lumOff val="90000"/>
                  <a:shade val="30000"/>
                  <a:satMod val="115000"/>
                </a:schemeClr>
              </a:gs>
              <a:gs pos="50000">
                <a:schemeClr val="tx2">
                  <a:lumMod val="10000"/>
                  <a:lumOff val="90000"/>
                  <a:shade val="67500"/>
                  <a:satMod val="115000"/>
                </a:schemeClr>
              </a:gs>
              <a:gs pos="100000">
                <a:schemeClr val="tx2">
                  <a:lumMod val="10000"/>
                  <a:lumOff val="9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ular Callout 4"/>
          <p:cNvSpPr/>
          <p:nvPr/>
        </p:nvSpPr>
        <p:spPr>
          <a:xfrm>
            <a:off x="5786446" y="428604"/>
            <a:ext cx="3071834" cy="2071702"/>
          </a:xfrm>
          <a:prstGeom prst="wedgeRoundRectCallout">
            <a:avLst>
              <a:gd name="adj1" fmla="val -28004"/>
              <a:gd name="adj2" fmla="val 616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3600" dirty="0" smtClean="0">
                <a:cs typeface="B Yekan" pitchFamily="2" charset="-78"/>
              </a:rPr>
              <a:t>”شیعه انگلیسی</a:t>
            </a:r>
          </a:p>
          <a:p>
            <a:pPr algn="ctr">
              <a:lnSpc>
                <a:spcPct val="150000"/>
              </a:lnSpc>
            </a:pPr>
            <a:r>
              <a:rPr lang="fa-IR" sz="3600" dirty="0" smtClean="0">
                <a:cs typeface="B Yekan" pitchFamily="2" charset="-78"/>
              </a:rPr>
              <a:t>تسنن آمریکایی“ </a:t>
            </a:r>
            <a:endParaRPr lang="fa-IR" sz="3600" dirty="0">
              <a:cs typeface="B Yekan" pitchFamily="2" charset="-78"/>
            </a:endParaRPr>
          </a:p>
        </p:txBody>
      </p:sp>
      <p:sp>
        <p:nvSpPr>
          <p:cNvPr id="6" name="Rounded Rectangular Callout 5"/>
          <p:cNvSpPr/>
          <p:nvPr/>
        </p:nvSpPr>
        <p:spPr>
          <a:xfrm>
            <a:off x="285720" y="2643182"/>
            <a:ext cx="5000660" cy="3600475"/>
          </a:xfrm>
          <a:prstGeom prst="wedgeRoundRectCallout">
            <a:avLst>
              <a:gd name="adj1" fmla="val 33753"/>
              <a:gd name="adj2" fmla="val -571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a869f7108304470eb9abe384fa4f331f2547398-240p__18347.mp4">
            <a:hlinkClick r:id="" action="ppaction://media"/>
          </p:cNvPr>
          <p:cNvPicPr>
            <a:picLocks noRot="1" noChangeAspect="1"/>
          </p:cNvPicPr>
          <p:nvPr>
            <a:videoFile r:link="rId1"/>
          </p:nvPr>
        </p:nvPicPr>
        <p:blipFill>
          <a:blip r:embed="rId3" cstate="print"/>
          <a:stretch>
            <a:fillRect/>
          </a:stretch>
        </p:blipFill>
        <p:spPr>
          <a:xfrm>
            <a:off x="642910" y="2875339"/>
            <a:ext cx="4333905" cy="3250429"/>
          </a:xfrm>
          <a:prstGeom prst="rect">
            <a:avLst/>
          </a:prstGeom>
        </p:spPr>
      </p:pic>
      <p:sp>
        <p:nvSpPr>
          <p:cNvPr id="8" name="TextBox 7"/>
          <p:cNvSpPr txBox="1"/>
          <p:nvPr/>
        </p:nvSpPr>
        <p:spPr>
          <a:xfrm>
            <a:off x="142844" y="359142"/>
            <a:ext cx="5500726" cy="1569660"/>
          </a:xfrm>
          <a:prstGeom prst="rect">
            <a:avLst/>
          </a:prstGeom>
          <a:noFill/>
        </p:spPr>
        <p:txBody>
          <a:bodyPr wrap="square" rtlCol="1">
            <a:spAutoFit/>
          </a:bodyPr>
          <a:lstStyle/>
          <a:p>
            <a:pPr algn="ctr">
              <a:lnSpc>
                <a:spcPct val="150000"/>
              </a:lnSpc>
            </a:pPr>
            <a:r>
              <a:rPr lang="fa-IR" sz="2400" dirty="0" smtClean="0">
                <a:cs typeface="B Titr" pitchFamily="2" charset="-78"/>
              </a:rPr>
              <a:t>تشیعی را که مرکز و پایگاه تبلیغاتش</a:t>
            </a:r>
          </a:p>
          <a:p>
            <a:pPr algn="ctr">
              <a:lnSpc>
                <a:spcPct val="150000"/>
              </a:lnSpc>
            </a:pPr>
            <a:r>
              <a:rPr lang="fa-IR" sz="2400" dirty="0" smtClean="0">
                <a:cs typeface="B Titr" pitchFamily="2" charset="-78"/>
              </a:rPr>
              <a:t> لندن است، قبول نداریم.</a:t>
            </a:r>
          </a:p>
          <a:p>
            <a:pPr algn="justLow">
              <a:lnSpc>
                <a:spcPct val="150000"/>
              </a:lnSpc>
            </a:pPr>
            <a:r>
              <a:rPr lang="fa-IR" sz="1600" dirty="0" smtClean="0">
                <a:cs typeface="B Titr" pitchFamily="2" charset="-78"/>
              </a:rPr>
              <a:t>                                                                   امام خامنه ای </a:t>
            </a:r>
            <a:r>
              <a:rPr lang="fa-IR" sz="1000" dirty="0" smtClean="0">
                <a:cs typeface="B Titr" pitchFamily="2" charset="-78"/>
              </a:rPr>
              <a:t>(مدظله العالی)</a:t>
            </a:r>
            <a:endParaRPr lang="fa-IR" sz="1600" dirty="0">
              <a:cs typeface="B Titr" pitchFamily="2" charset="-78"/>
            </a:endParaRPr>
          </a:p>
        </p:txBody>
      </p:sp>
      <p:sp>
        <p:nvSpPr>
          <p:cNvPr id="9" name="TextBox 8"/>
          <p:cNvSpPr txBox="1"/>
          <p:nvPr/>
        </p:nvSpPr>
        <p:spPr>
          <a:xfrm>
            <a:off x="4357686" y="3429000"/>
            <a:ext cx="5500726" cy="1154162"/>
          </a:xfrm>
          <a:prstGeom prst="rect">
            <a:avLst/>
          </a:prstGeom>
          <a:noFill/>
        </p:spPr>
        <p:txBody>
          <a:bodyPr wrap="square" rtlCol="1">
            <a:spAutoFit/>
          </a:bodyPr>
          <a:lstStyle/>
          <a:p>
            <a:pPr algn="ctr">
              <a:lnSpc>
                <a:spcPct val="150000"/>
              </a:lnSpc>
            </a:pPr>
            <a:r>
              <a:rPr lang="fa-IR" sz="2400" dirty="0" smtClean="0">
                <a:cs typeface="B Titr" pitchFamily="2" charset="-78"/>
              </a:rPr>
              <a:t>تسننی که مزدور </a:t>
            </a:r>
            <a:r>
              <a:rPr lang="en-US" sz="2400" dirty="0" smtClean="0">
                <a:cs typeface="B Titr" pitchFamily="2" charset="-78"/>
              </a:rPr>
              <a:t>CIA</a:t>
            </a:r>
            <a:r>
              <a:rPr lang="fa-IR" sz="2400" dirty="0" smtClean="0">
                <a:cs typeface="B Titr" pitchFamily="2" charset="-78"/>
              </a:rPr>
              <a:t> آمریکا </a:t>
            </a:r>
          </a:p>
          <a:p>
            <a:pPr algn="ctr">
              <a:lnSpc>
                <a:spcPct val="150000"/>
              </a:lnSpc>
            </a:pPr>
            <a:r>
              <a:rPr lang="fa-IR" sz="2400" dirty="0" smtClean="0">
                <a:cs typeface="B Titr" pitchFamily="2" charset="-78"/>
              </a:rPr>
              <a:t>باشد، ضد اسلامند.</a:t>
            </a:r>
            <a:endParaRPr lang="fa-IR" sz="1600" dirty="0">
              <a:cs typeface="B Titr" pitchFamily="2" charset="-78"/>
            </a:endParaRPr>
          </a:p>
        </p:txBody>
      </p:sp>
      <p:sp>
        <p:nvSpPr>
          <p:cNvPr id="10" name="Rectangle 9"/>
          <p:cNvSpPr/>
          <p:nvPr/>
        </p:nvSpPr>
        <p:spPr>
          <a:xfrm>
            <a:off x="6079818" y="4631304"/>
            <a:ext cx="2135520" cy="369332"/>
          </a:xfrm>
          <a:prstGeom prst="rect">
            <a:avLst/>
          </a:prstGeom>
        </p:spPr>
        <p:txBody>
          <a:bodyPr wrap="none">
            <a:spAutoFit/>
          </a:bodyPr>
          <a:lstStyle/>
          <a:p>
            <a:r>
              <a:rPr lang="fa-IR" dirty="0" smtClean="0">
                <a:cs typeface="B Titr" pitchFamily="2" charset="-78"/>
              </a:rPr>
              <a:t> امام خامنه ای </a:t>
            </a:r>
            <a:r>
              <a:rPr lang="fa-IR" sz="1050" dirty="0" smtClean="0">
                <a:cs typeface="B Titr" pitchFamily="2" charset="-78"/>
              </a:rPr>
              <a:t>(مدظله العالی)</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lumMod val="10000"/>
                  <a:lumOff val="90000"/>
                  <a:shade val="30000"/>
                  <a:satMod val="115000"/>
                </a:schemeClr>
              </a:gs>
              <a:gs pos="50000">
                <a:schemeClr val="tx2">
                  <a:lumMod val="10000"/>
                  <a:lumOff val="90000"/>
                  <a:shade val="67500"/>
                  <a:satMod val="115000"/>
                </a:schemeClr>
              </a:gs>
              <a:gs pos="100000">
                <a:schemeClr val="tx2">
                  <a:lumMod val="10000"/>
                  <a:lumOff val="9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ular Callout 6"/>
          <p:cNvSpPr/>
          <p:nvPr/>
        </p:nvSpPr>
        <p:spPr>
          <a:xfrm>
            <a:off x="6357950" y="142852"/>
            <a:ext cx="2428892" cy="2071702"/>
          </a:xfrm>
          <a:prstGeom prst="wedgeRoundRectCallout">
            <a:avLst>
              <a:gd name="adj1" fmla="val -28004"/>
              <a:gd name="adj2" fmla="val 616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cs typeface="B Yekan" pitchFamily="2" charset="-78"/>
              </a:rPr>
              <a:t>”قومیت </a:t>
            </a:r>
          </a:p>
          <a:p>
            <a:pPr algn="ctr"/>
            <a:r>
              <a:rPr lang="fa-IR" sz="4400" dirty="0" smtClean="0">
                <a:cs typeface="B Yekan" pitchFamily="2" charset="-78"/>
              </a:rPr>
              <a:t>گرایی“ </a:t>
            </a:r>
            <a:endParaRPr lang="fa-IR" sz="4400" dirty="0">
              <a:cs typeface="B Yekan" pitchFamily="2" charset="-78"/>
            </a:endParaRPr>
          </a:p>
        </p:txBody>
      </p:sp>
      <p:sp>
        <p:nvSpPr>
          <p:cNvPr id="8" name="Rounded Rectangular Callout 7"/>
          <p:cNvSpPr/>
          <p:nvPr/>
        </p:nvSpPr>
        <p:spPr>
          <a:xfrm>
            <a:off x="357158" y="214290"/>
            <a:ext cx="5500726" cy="2143140"/>
          </a:xfrm>
          <a:prstGeom prst="wedgeRoundRectCallout">
            <a:avLst>
              <a:gd name="adj1" fmla="val 43919"/>
              <a:gd name="adj2" fmla="val 49174"/>
              <a:gd name="adj3" fmla="val 16667"/>
            </a:avLst>
          </a:prstGeom>
        </p:spPr>
        <p:style>
          <a:lnRef idx="3">
            <a:schemeClr val="lt1"/>
          </a:lnRef>
          <a:fillRef idx="1">
            <a:schemeClr val="accent4"/>
          </a:fillRef>
          <a:effectRef idx="1">
            <a:schemeClr val="accent4"/>
          </a:effectRef>
          <a:fontRef idx="minor">
            <a:schemeClr val="lt1"/>
          </a:fontRef>
        </p:style>
        <p:txBody>
          <a:bodyPr rtlCol="1" anchor="ctr"/>
          <a:lstStyle/>
          <a:p>
            <a:pPr algn="justLow">
              <a:lnSpc>
                <a:spcPct val="150000"/>
              </a:lnSpc>
            </a:pPr>
            <a:endParaRPr lang="fa-IR" sz="2000" dirty="0" smtClean="0">
              <a:cs typeface="B Yekan" pitchFamily="2" charset="-78"/>
            </a:endParaRPr>
          </a:p>
          <a:p>
            <a:pPr algn="justLow">
              <a:lnSpc>
                <a:spcPct val="150000"/>
              </a:lnSpc>
            </a:pPr>
            <a:r>
              <a:rPr lang="ar-SA" sz="2000" dirty="0" smtClean="0">
                <a:cs typeface="B Yekan" pitchFamily="2" charset="-78"/>
              </a:rPr>
              <a:t>دشمنان ایران اسلامی با توسل به توطئه های مختلف از جمله تلاش جهت تجزیه ایران بزرگ با کوبیدن بر طبل قومیت گرایی طولانی ترین جنگ قرن علیه مردم راه انداخته اند</a:t>
            </a:r>
            <a:r>
              <a:rPr lang="en-US" sz="2000" dirty="0" smtClean="0">
                <a:cs typeface="B Yekan" pitchFamily="2" charset="-78"/>
              </a:rPr>
              <a:t>.</a:t>
            </a:r>
          </a:p>
          <a:p>
            <a:pPr algn="justLow">
              <a:lnSpc>
                <a:spcPct val="150000"/>
              </a:lnSpc>
            </a:pPr>
            <a:endParaRPr lang="fa-IR" sz="2000" dirty="0">
              <a:cs typeface="B Yekan" pitchFamily="2" charset="-78"/>
            </a:endParaRPr>
          </a:p>
        </p:txBody>
      </p:sp>
      <p:sp>
        <p:nvSpPr>
          <p:cNvPr id="10" name="Rounded Rectangle 9"/>
          <p:cNvSpPr/>
          <p:nvPr/>
        </p:nvSpPr>
        <p:spPr>
          <a:xfrm>
            <a:off x="285720" y="2571744"/>
            <a:ext cx="8572560" cy="3929066"/>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justLow">
              <a:lnSpc>
                <a:spcPct val="150000"/>
              </a:lnSpc>
            </a:pPr>
            <a:endParaRPr lang="fa-IR" sz="2000" dirty="0" smtClean="0">
              <a:solidFill>
                <a:schemeClr val="tx1">
                  <a:lumMod val="85000"/>
                  <a:lumOff val="15000"/>
                </a:schemeClr>
              </a:solidFill>
              <a:cs typeface="B Yagut" pitchFamily="2" charset="-78"/>
            </a:endParaRPr>
          </a:p>
          <a:p>
            <a:pPr algn="justLow">
              <a:lnSpc>
                <a:spcPct val="150000"/>
              </a:lnSpc>
            </a:pPr>
            <a:r>
              <a:rPr lang="ar-SA" sz="2000" dirty="0" smtClean="0">
                <a:solidFill>
                  <a:schemeClr val="tx1">
                    <a:lumMod val="85000"/>
                    <a:lumOff val="15000"/>
                  </a:schemeClr>
                </a:solidFill>
                <a:cs typeface="B Yagut" pitchFamily="2" charset="-78"/>
              </a:rPr>
              <a:t>موضوع </a:t>
            </a:r>
            <a:r>
              <a:rPr lang="ar-SA" sz="2000" dirty="0" smtClean="0">
                <a:solidFill>
                  <a:srgbClr val="FFFF00"/>
                </a:solidFill>
                <a:cs typeface="B Yagut" pitchFamily="2" charset="-78"/>
              </a:rPr>
              <a:t>قومیت ها </a:t>
            </a:r>
            <a:r>
              <a:rPr lang="ar-SA" sz="2000" dirty="0" smtClean="0">
                <a:solidFill>
                  <a:schemeClr val="tx1">
                    <a:lumMod val="85000"/>
                    <a:lumOff val="15000"/>
                  </a:schemeClr>
                </a:solidFill>
                <a:cs typeface="B Yagut" pitchFamily="2" charset="-78"/>
              </a:rPr>
              <a:t>در سرفصل منافع ملی هر کشور جایگاه مهمی را دارا می باشد</a:t>
            </a:r>
            <a:r>
              <a:rPr lang="en-US" sz="2000" dirty="0" smtClean="0">
                <a:solidFill>
                  <a:schemeClr val="tx1">
                    <a:lumMod val="85000"/>
                    <a:lumOff val="15000"/>
                  </a:schemeClr>
                </a:solidFill>
                <a:cs typeface="B Yagut" pitchFamily="2" charset="-78"/>
              </a:rPr>
              <a:t>. </a:t>
            </a:r>
            <a:r>
              <a:rPr lang="ar-SA" sz="2000" dirty="0" smtClean="0">
                <a:solidFill>
                  <a:schemeClr val="tx1">
                    <a:lumMod val="85000"/>
                    <a:lumOff val="15000"/>
                  </a:schemeClr>
                </a:solidFill>
                <a:cs typeface="B Yagut" pitchFamily="2" charset="-78"/>
              </a:rPr>
              <a:t>در عصر حاضر یکی از الزامات توسعه در جمهوری اسلامی ایران برای تحقق سند چشم انداز بیست ساله تکیه بر همبستگی واتحاد ملی و مشارکت عمومی برای همگرایی قومیت ها، مذاهب، اقلیت ها و گروههای قومی است. در نگرش کلی در هر نظام سیاست اتحاد ملی از مجرای حداکثرسازی ضریب همبستگی تحقق می یابد برای ظهور اتحاد ملی لازم است که بین نیروهای اجتماعی بستر همکاری و پیوند ارگانیک پیوند مکانیکی و تصنعی نیست بلکه منظور پیوند عمیق و استراتژیک در هدف است. در این میان اقوام و گروههای قومی بعنوان نیروهای اجتماعی نظام سیاسی جایگاه مهمی در اتحاد ملی ایفا می کنند</a:t>
            </a:r>
            <a:r>
              <a:rPr lang="en-US" sz="2000" dirty="0" smtClean="0">
                <a:solidFill>
                  <a:schemeClr val="tx1">
                    <a:lumMod val="85000"/>
                    <a:lumOff val="15000"/>
                  </a:schemeClr>
                </a:solidFill>
                <a:cs typeface="B Yagut" pitchFamily="2" charset="-78"/>
              </a:rPr>
              <a:t>.</a:t>
            </a:r>
          </a:p>
          <a:p>
            <a:pPr algn="justLow"/>
            <a:endParaRPr lang="fa-IR" sz="2000" dirty="0">
              <a:solidFill>
                <a:schemeClr val="tx1">
                  <a:lumMod val="85000"/>
                  <a:lumOff val="15000"/>
                </a:schemeClr>
              </a:solidFill>
              <a:cs typeface="B Yagut"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86" y="4071942"/>
            <a:ext cx="7572428" cy="1754326"/>
          </a:xfrm>
          <a:prstGeom prst="rect">
            <a:avLst/>
          </a:prstGeom>
          <a:noFill/>
        </p:spPr>
        <p:txBody>
          <a:bodyPr wrap="square" rtlCol="1">
            <a:spAutoFit/>
          </a:bodyPr>
          <a:lstStyle/>
          <a:p>
            <a:pPr algn="ctr"/>
            <a:r>
              <a:rPr lang="fa-IR" sz="3600" dirty="0" smtClean="0">
                <a:solidFill>
                  <a:srgbClr val="0070C0"/>
                </a:solidFill>
                <a:cs typeface="B Yekan" pitchFamily="2" charset="-78"/>
              </a:rPr>
              <a:t>اگر راه امام راه گم کنیم یا فراموش کنیم یا خدای ناکرده عمداً به کنار بگذاریم،           </a:t>
            </a:r>
            <a:r>
              <a:rPr lang="fa-IR" sz="3600" dirty="0" smtClean="0">
                <a:solidFill>
                  <a:srgbClr val="C00000"/>
                </a:solidFill>
                <a:cs typeface="B Yekan" pitchFamily="2" charset="-78"/>
              </a:rPr>
              <a:t>ملت ایران سیلی خواهد خورد.</a:t>
            </a:r>
            <a:endParaRPr lang="fa-IR" sz="3600" dirty="0">
              <a:solidFill>
                <a:srgbClr val="C00000"/>
              </a:solidFill>
              <a:cs typeface="B Yekan" pitchFamily="2" charset="-78"/>
            </a:endParaRPr>
          </a:p>
        </p:txBody>
      </p:sp>
      <p:pic>
        <p:nvPicPr>
          <p:cNvPr id="3" name="Picture 2" descr="13920211_4522427.jpg"/>
          <p:cNvPicPr>
            <a:picLocks noChangeAspect="1"/>
          </p:cNvPicPr>
          <p:nvPr/>
        </p:nvPicPr>
        <p:blipFill>
          <a:blip r:embed="rId2" cstate="print"/>
          <a:stretch>
            <a:fillRect/>
          </a:stretch>
        </p:blipFill>
        <p:spPr>
          <a:xfrm>
            <a:off x="1785918" y="0"/>
            <a:ext cx="5643602" cy="37703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28596" cy="6858000"/>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5" name="Rectangle 4"/>
          <p:cNvSpPr/>
          <p:nvPr/>
        </p:nvSpPr>
        <p:spPr>
          <a:xfrm>
            <a:off x="8715404" y="0"/>
            <a:ext cx="428596" cy="6858000"/>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6" name="TextBox 5"/>
          <p:cNvSpPr txBox="1"/>
          <p:nvPr/>
        </p:nvSpPr>
        <p:spPr>
          <a:xfrm>
            <a:off x="571472" y="16915"/>
            <a:ext cx="8001056" cy="5170646"/>
          </a:xfrm>
          <a:prstGeom prst="rect">
            <a:avLst/>
          </a:prstGeom>
          <a:noFill/>
        </p:spPr>
        <p:txBody>
          <a:bodyPr wrap="square" rtlCol="1">
            <a:spAutoFit/>
          </a:bodyPr>
          <a:lstStyle/>
          <a:p>
            <a:pPr algn="justLow">
              <a:lnSpc>
                <a:spcPct val="150000"/>
              </a:lnSpc>
            </a:pPr>
            <a:endParaRPr lang="fa-IR" sz="2000" b="1" dirty="0" smtClean="0">
              <a:cs typeface="B Yekan" pitchFamily="2" charset="-78"/>
            </a:endParaRPr>
          </a:p>
          <a:p>
            <a:pPr algn="justLow">
              <a:lnSpc>
                <a:spcPct val="150000"/>
              </a:lnSpc>
            </a:pPr>
            <a:r>
              <a:rPr lang="fa-IR" sz="2000" b="1" dirty="0" smtClean="0">
                <a:cs typeface="B Yekan" pitchFamily="2" charset="-78"/>
              </a:rPr>
              <a:t>9- بزرگنمایی و جایگزینی فروع موارد خاص و استشثنایی به جای اصول مبنایی ایشان</a:t>
            </a:r>
          </a:p>
          <a:p>
            <a:pPr algn="justLow"/>
            <a:r>
              <a:rPr lang="fa-IR" sz="2000" b="1" dirty="0" smtClean="0">
                <a:cs typeface="B Yagut" pitchFamily="2" charset="-78"/>
              </a:rPr>
              <a:t>               </a:t>
            </a:r>
          </a:p>
          <a:p>
            <a:pPr algn="justLow"/>
            <a:endParaRPr lang="fa-IR" sz="2000" b="1" dirty="0" smtClean="0">
              <a:cs typeface="B Yagut" pitchFamily="2" charset="-78"/>
            </a:endParaRPr>
          </a:p>
          <a:p>
            <a:pPr algn="justLow"/>
            <a:endParaRPr lang="fa-IR" sz="2000" b="1" dirty="0" smtClean="0">
              <a:cs typeface="B Yagut" pitchFamily="2" charset="-78"/>
            </a:endParaRPr>
          </a:p>
          <a:p>
            <a:pPr algn="justLow"/>
            <a:endParaRPr lang="fa-IR" sz="2000" b="1" dirty="0" smtClean="0">
              <a:cs typeface="B Yagut" pitchFamily="2" charset="-78"/>
            </a:endParaRPr>
          </a:p>
          <a:p>
            <a:pPr algn="justLow"/>
            <a:endParaRPr lang="fa-IR" sz="2000" b="1" dirty="0" smtClean="0">
              <a:cs typeface="B Yagut" pitchFamily="2" charset="-78"/>
            </a:endParaRPr>
          </a:p>
          <a:p>
            <a:pPr algn="justLow"/>
            <a:endParaRPr lang="fa-IR" sz="2000" b="1" dirty="0" smtClean="0">
              <a:cs typeface="B Yagut" pitchFamily="2" charset="-78"/>
            </a:endParaRPr>
          </a:p>
          <a:p>
            <a:pPr algn="justLow"/>
            <a:endParaRPr lang="fa-IR" sz="2000" b="1" dirty="0" smtClean="0">
              <a:cs typeface="B Yagut" pitchFamily="2" charset="-78"/>
            </a:endParaRPr>
          </a:p>
          <a:p>
            <a:pPr algn="justLow"/>
            <a:endParaRPr lang="fa-IR" sz="2000" b="1" dirty="0" smtClean="0">
              <a:cs typeface="B Yekan" pitchFamily="2" charset="-78"/>
            </a:endParaRPr>
          </a:p>
          <a:p>
            <a:pPr algn="justLow">
              <a:lnSpc>
                <a:spcPct val="150000"/>
              </a:lnSpc>
            </a:pPr>
            <a:r>
              <a:rPr lang="fa-IR" sz="2000" b="1" dirty="0" smtClean="0">
                <a:cs typeface="B Yekan" pitchFamily="2" charset="-78"/>
              </a:rPr>
              <a:t>10- معرفی امام </a:t>
            </a:r>
            <a:r>
              <a:rPr lang="fa-IR" sz="1400" b="1" dirty="0" smtClean="0">
                <a:cs typeface="B Yekan" pitchFamily="2" charset="-78"/>
              </a:rPr>
              <a:t>(ره) </a:t>
            </a:r>
            <a:r>
              <a:rPr lang="fa-IR" sz="2000" b="1" dirty="0" smtClean="0">
                <a:cs typeface="B Yekan" pitchFamily="2" charset="-78"/>
              </a:rPr>
              <a:t>به عنوان </a:t>
            </a:r>
            <a:r>
              <a:rPr lang="fa-IR" sz="2000" b="1" dirty="0" smtClean="0">
                <a:solidFill>
                  <a:schemeClr val="accent6">
                    <a:lumMod val="60000"/>
                    <a:lumOff val="40000"/>
                  </a:schemeClr>
                </a:solidFill>
                <a:cs typeface="B Yekan" pitchFamily="2" charset="-78"/>
              </a:rPr>
              <a:t>یک انقلابی خشک و خشن و فاقد عاطفه و انعطاف </a:t>
            </a:r>
          </a:p>
          <a:p>
            <a:pPr algn="justLow">
              <a:lnSpc>
                <a:spcPct val="150000"/>
              </a:lnSpc>
            </a:pPr>
            <a:r>
              <a:rPr lang="fa-IR" sz="2000" b="1" dirty="0" smtClean="0">
                <a:cs typeface="B Yekan" pitchFamily="2" charset="-78"/>
              </a:rPr>
              <a:t>11- مصادره افکار و اندیشه های امام </a:t>
            </a:r>
            <a:r>
              <a:rPr lang="fa-IR" sz="1100" b="1" dirty="0" smtClean="0">
                <a:cs typeface="B Yekan" pitchFamily="2" charset="-78"/>
              </a:rPr>
              <a:t>(ره) </a:t>
            </a:r>
            <a:r>
              <a:rPr lang="fa-IR" sz="2000" b="1" dirty="0" smtClean="0">
                <a:cs typeface="B Yekan" pitchFamily="2" charset="-78"/>
              </a:rPr>
              <a:t>به نفع گروه و جریان خاص </a:t>
            </a:r>
          </a:p>
          <a:p>
            <a:pPr algn="justLow">
              <a:lnSpc>
                <a:spcPct val="150000"/>
              </a:lnSpc>
            </a:pPr>
            <a:r>
              <a:rPr lang="fa-IR" sz="2000" b="1" dirty="0" smtClean="0">
                <a:solidFill>
                  <a:srgbClr val="0070C0"/>
                </a:solidFill>
                <a:cs typeface="B Yekan" pitchFamily="2" charset="-78"/>
              </a:rPr>
              <a:t>                                                  </a:t>
            </a:r>
          </a:p>
          <a:p>
            <a:pPr algn="justLow"/>
            <a:endParaRPr lang="fa-IR" sz="2000" b="1" dirty="0" smtClean="0">
              <a:solidFill>
                <a:srgbClr val="0070C0"/>
              </a:solidFill>
              <a:cs typeface="B Yagut" pitchFamily="2" charset="-78"/>
            </a:endParaRPr>
          </a:p>
        </p:txBody>
      </p:sp>
      <p:sp>
        <p:nvSpPr>
          <p:cNvPr id="9" name="Rounded Rectangle 8"/>
          <p:cNvSpPr/>
          <p:nvPr/>
        </p:nvSpPr>
        <p:spPr>
          <a:xfrm>
            <a:off x="714348" y="5072074"/>
            <a:ext cx="4714908" cy="11430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lnSpc>
                <a:spcPct val="150000"/>
              </a:lnSpc>
            </a:pPr>
            <a:r>
              <a:rPr lang="fa-IR" sz="2000" b="1" dirty="0" smtClean="0">
                <a:solidFill>
                  <a:schemeClr val="bg1"/>
                </a:solidFill>
                <a:cs typeface="B Yagut" pitchFamily="2" charset="-78"/>
              </a:rPr>
              <a:t>اکبر جنگی: آیت الله خمینی بزرگترین </a:t>
            </a:r>
          </a:p>
          <a:p>
            <a:pPr algn="ctr">
              <a:lnSpc>
                <a:spcPct val="150000"/>
              </a:lnSpc>
            </a:pPr>
            <a:r>
              <a:rPr lang="fa-IR" sz="2000" b="1" dirty="0" smtClean="0">
                <a:solidFill>
                  <a:schemeClr val="bg1"/>
                </a:solidFill>
                <a:cs typeface="B Yagut" pitchFamily="2" charset="-78"/>
              </a:rPr>
              <a:t>متفکر اصلاح طلب و مقتدای اصلاح طلبان است.</a:t>
            </a:r>
            <a:endParaRPr lang="fa-IR" sz="2000" dirty="0">
              <a:solidFill>
                <a:schemeClr val="bg1"/>
              </a:solidFill>
            </a:endParaRPr>
          </a:p>
        </p:txBody>
      </p:sp>
      <p:pic>
        <p:nvPicPr>
          <p:cNvPr id="10" name="Picture 9" descr="267694_478.jpg"/>
          <p:cNvPicPr>
            <a:picLocks noChangeAspect="1"/>
          </p:cNvPicPr>
          <p:nvPr/>
        </p:nvPicPr>
        <p:blipFill>
          <a:blip r:embed="rId2" cstate="print"/>
          <a:srcRect b="6848"/>
          <a:stretch>
            <a:fillRect/>
          </a:stretch>
        </p:blipFill>
        <p:spPr>
          <a:xfrm>
            <a:off x="5286380" y="4714291"/>
            <a:ext cx="3000396" cy="1643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3428992" y="1571612"/>
            <a:ext cx="4643470" cy="150019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b="1" dirty="0" smtClean="0">
                <a:solidFill>
                  <a:schemeClr val="bg1"/>
                </a:solidFill>
                <a:cs typeface="B Yagut" pitchFamily="2" charset="-78"/>
              </a:rPr>
              <a:t>حجاریان: ایده های امام </a:t>
            </a:r>
            <a:r>
              <a:rPr lang="fa-IR" sz="1600" b="1" dirty="0" smtClean="0">
                <a:solidFill>
                  <a:schemeClr val="bg1"/>
                </a:solidFill>
                <a:cs typeface="B Yagut" pitchFamily="2" charset="-78"/>
              </a:rPr>
              <a:t>(ره) </a:t>
            </a:r>
            <a:r>
              <a:rPr lang="fa-IR" sz="2000" b="1" dirty="0" smtClean="0">
                <a:solidFill>
                  <a:schemeClr val="bg1"/>
                </a:solidFill>
                <a:cs typeface="B Yagut" pitchFamily="2" charset="-78"/>
              </a:rPr>
              <a:t>، فقط برای ایجاد </a:t>
            </a:r>
          </a:p>
          <a:p>
            <a:pPr algn="ctr"/>
            <a:r>
              <a:rPr lang="fa-IR" sz="2000" b="1" dirty="0" smtClean="0">
                <a:solidFill>
                  <a:schemeClr val="bg1"/>
                </a:solidFill>
                <a:cs typeface="B Yagut" pitchFamily="2" charset="-78"/>
              </a:rPr>
              <a:t>انقلاب مفید بود و از آن ایده ها برای استمرارجمهوری اسلامی نمی توان استفاده کرد. </a:t>
            </a:r>
          </a:p>
        </p:txBody>
      </p:sp>
      <p:pic>
        <p:nvPicPr>
          <p:cNvPr id="12" name="Picture 11" descr="13920514120335163938984.jpg"/>
          <p:cNvPicPr>
            <a:picLocks noChangeAspect="1"/>
          </p:cNvPicPr>
          <p:nvPr/>
        </p:nvPicPr>
        <p:blipFill>
          <a:blip r:embed="rId3" cstate="print"/>
          <a:srcRect l="34062" r="11562" b="31149"/>
          <a:stretch>
            <a:fillRect/>
          </a:stretch>
        </p:blipFill>
        <p:spPr>
          <a:xfrm>
            <a:off x="1214414" y="1142984"/>
            <a:ext cx="2268889"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28596" cy="6858000"/>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5" name="Rectangle 4"/>
          <p:cNvSpPr/>
          <p:nvPr/>
        </p:nvSpPr>
        <p:spPr>
          <a:xfrm>
            <a:off x="8715404" y="0"/>
            <a:ext cx="428596" cy="6858000"/>
          </a:xfrm>
          <a:prstGeom prst="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6" name="TextBox 5"/>
          <p:cNvSpPr txBox="1"/>
          <p:nvPr/>
        </p:nvSpPr>
        <p:spPr>
          <a:xfrm>
            <a:off x="1000100" y="1000108"/>
            <a:ext cx="4929222"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justLow">
              <a:lnSpc>
                <a:spcPct val="150000"/>
              </a:lnSpc>
            </a:pPr>
            <a:r>
              <a:rPr lang="fa-IR" sz="2000" b="1" dirty="0" smtClean="0">
                <a:cs typeface="B Yekan" pitchFamily="2" charset="-78"/>
              </a:rPr>
              <a:t>13- تشکیک در آراء و اندیشه های امام </a:t>
            </a:r>
            <a:r>
              <a:rPr lang="fa-IR" sz="1100" b="1" dirty="0" smtClean="0">
                <a:cs typeface="B Yekan" pitchFamily="2" charset="-78"/>
              </a:rPr>
              <a:t>(ره)</a:t>
            </a:r>
            <a:endParaRPr lang="fa-IR" sz="2000" b="1" dirty="0" smtClean="0">
              <a:cs typeface="B Yekan" pitchFamily="2" charset="-78"/>
            </a:endParaRPr>
          </a:p>
          <a:p>
            <a:pPr algn="ctr">
              <a:lnSpc>
                <a:spcPct val="150000"/>
              </a:lnSpc>
            </a:pPr>
            <a:r>
              <a:rPr lang="fa-IR" sz="2000" b="1" dirty="0" smtClean="0">
                <a:solidFill>
                  <a:srgbClr val="FFC000"/>
                </a:solidFill>
                <a:cs typeface="B Yekan" pitchFamily="2" charset="-78"/>
              </a:rPr>
              <a:t>محمد رضا خاتمی: باید سخنان امام </a:t>
            </a:r>
            <a:r>
              <a:rPr lang="fa-IR" sz="1100" b="1" dirty="0" smtClean="0">
                <a:solidFill>
                  <a:srgbClr val="FFC000"/>
                </a:solidFill>
                <a:cs typeface="B Yekan" pitchFamily="2" charset="-78"/>
              </a:rPr>
              <a:t>(ره) </a:t>
            </a:r>
            <a:r>
              <a:rPr lang="fa-IR" sz="2000" b="1" dirty="0" smtClean="0">
                <a:solidFill>
                  <a:srgbClr val="FFC000"/>
                </a:solidFill>
                <a:cs typeface="B Yekan" pitchFamily="2" charset="-78"/>
              </a:rPr>
              <a:t>مورد بازبینی و تفسیر مجدد قرار گیرد. </a:t>
            </a:r>
            <a:endParaRPr lang="fa-IR" sz="2000" b="1" dirty="0">
              <a:solidFill>
                <a:srgbClr val="FFC000"/>
              </a:solidFill>
              <a:cs typeface="B Yekan" pitchFamily="2" charset="-78"/>
            </a:endParaRPr>
          </a:p>
        </p:txBody>
      </p:sp>
      <p:sp>
        <p:nvSpPr>
          <p:cNvPr id="7" name="TextBox 6"/>
          <p:cNvSpPr txBox="1"/>
          <p:nvPr/>
        </p:nvSpPr>
        <p:spPr>
          <a:xfrm>
            <a:off x="3214678" y="3643314"/>
            <a:ext cx="5143536" cy="2400657"/>
          </a:xfrm>
          <a:prstGeom prst="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justLow">
              <a:lnSpc>
                <a:spcPct val="150000"/>
              </a:lnSpc>
            </a:pPr>
            <a:r>
              <a:rPr lang="fa-IR" sz="2000" b="1" dirty="0" smtClean="0">
                <a:cs typeface="B Yagut" pitchFamily="2" charset="-78"/>
              </a:rPr>
              <a:t>محمود سریع القلم: دست کشیدن از آرمان </a:t>
            </a:r>
            <a:r>
              <a:rPr lang="fa-IR" sz="2000" b="1" dirty="0" smtClean="0">
                <a:solidFill>
                  <a:srgbClr val="FFC000"/>
                </a:solidFill>
                <a:cs typeface="B Yagut" pitchFamily="2" charset="-78"/>
              </a:rPr>
              <a:t>” استقلال خواهی و سلطه ناپذیری ”</a:t>
            </a:r>
            <a:r>
              <a:rPr lang="fa-IR" sz="2000" b="1" dirty="0" smtClean="0">
                <a:solidFill>
                  <a:srgbClr val="C00000"/>
                </a:solidFill>
                <a:cs typeface="B Yagut" pitchFamily="2" charset="-78"/>
              </a:rPr>
              <a:t> </a:t>
            </a:r>
            <a:r>
              <a:rPr lang="fa-IR" sz="2000" b="1" dirty="0" smtClean="0">
                <a:cs typeface="B Yagut" pitchFamily="2" charset="-78"/>
              </a:rPr>
              <a:t>و کنار گذاشتن ابعاد هزینه بر ایدئولوژیک و انقلابی، انقلاب اسلامی را تنها راه پیوستن به گردونه اقتصاد جهانی و نیل به               شاخص های توسعه می داند. </a:t>
            </a:r>
            <a:endParaRPr lang="fa-IR" sz="2000" b="1" dirty="0">
              <a:cs typeface="B Yagut" pitchFamily="2" charset="-78"/>
            </a:endParaRPr>
          </a:p>
        </p:txBody>
      </p:sp>
      <p:pic>
        <p:nvPicPr>
          <p:cNvPr id="8" name="Picture 7" descr="16955_745.jpg"/>
          <p:cNvPicPr>
            <a:picLocks noChangeAspect="1"/>
          </p:cNvPicPr>
          <p:nvPr/>
        </p:nvPicPr>
        <p:blipFill>
          <a:blip r:embed="rId2" cstate="print"/>
          <a:srcRect l="5078" r="37305"/>
          <a:stretch>
            <a:fillRect/>
          </a:stretch>
        </p:blipFill>
        <p:spPr>
          <a:xfrm>
            <a:off x="857224" y="3429000"/>
            <a:ext cx="2357454" cy="2725997"/>
          </a:xfrm>
          <a:prstGeom prst="rect">
            <a:avLst/>
          </a:prstGeom>
        </p:spPr>
      </p:pic>
      <p:pic>
        <p:nvPicPr>
          <p:cNvPr id="9" name="Picture 8" descr="81840917-70306578.jpg"/>
          <p:cNvPicPr>
            <a:picLocks noChangeAspect="1"/>
          </p:cNvPicPr>
          <p:nvPr/>
        </p:nvPicPr>
        <p:blipFill>
          <a:blip r:embed="rId3" cstate="print"/>
          <a:srcRect l="32500"/>
          <a:stretch>
            <a:fillRect/>
          </a:stretch>
        </p:blipFill>
        <p:spPr>
          <a:xfrm>
            <a:off x="5929322" y="500042"/>
            <a:ext cx="1928806" cy="23431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380761_307.jpg"/>
          <p:cNvPicPr>
            <a:picLocks noGrp="1" noChangeAspect="1"/>
          </p:cNvPicPr>
          <p:nvPr>
            <p:ph idx="1"/>
          </p:nvPr>
        </p:nvPicPr>
        <p:blipFill>
          <a:blip r:embed="rId2" cstate="print"/>
          <a:srcRect b="3676"/>
          <a:stretch>
            <a:fillRect/>
          </a:stretch>
        </p:blipFill>
        <p:spPr>
          <a:xfrm>
            <a:off x="0" y="-24"/>
            <a:ext cx="9144000" cy="6858000"/>
          </a:xfrm>
        </p:spPr>
      </p:pic>
      <p:sp>
        <p:nvSpPr>
          <p:cNvPr id="12" name="Rectangle 11"/>
          <p:cNvSpPr/>
          <p:nvPr/>
        </p:nvSpPr>
        <p:spPr>
          <a:xfrm>
            <a:off x="5715040" y="383000"/>
            <a:ext cx="3214678" cy="3831818"/>
          </a:xfrm>
          <a:prstGeom prst="rect">
            <a:avLst/>
          </a:prstGeom>
        </p:spPr>
        <p:txBody>
          <a:bodyPr wrap="square">
            <a:spAutoFit/>
          </a:bodyPr>
          <a:lstStyle/>
          <a:p>
            <a:pPr>
              <a:lnSpc>
                <a:spcPct val="150000"/>
              </a:lnSpc>
            </a:pPr>
            <a:r>
              <a:rPr lang="fa-IR" b="1" dirty="0" smtClean="0">
                <a:cs typeface="B Yekan" pitchFamily="2" charset="-78"/>
              </a:rPr>
              <a:t>مـســئـلــه‌ی تـحــریـــف شـخـصـــیـت امام خطر بزرگی محسوب می‌شود، </a:t>
            </a:r>
            <a:r>
              <a:rPr lang="fa-IR" b="1" u="sng" dirty="0" smtClean="0">
                <a:solidFill>
                  <a:srgbClr val="C00000"/>
                </a:solidFill>
                <a:cs typeface="B Yekan" pitchFamily="2" charset="-78"/>
              </a:rPr>
              <a:t>آن راهی که می‌تواند مانع از این تحریف شــود، بـازخـوانی اصـول امـام اسـت. </a:t>
            </a:r>
            <a:r>
              <a:rPr lang="fa-IR" b="1" dirty="0" smtClean="0">
                <a:cs typeface="B Yekan" pitchFamily="2" charset="-78"/>
              </a:rPr>
              <a:t>امــام را نــباید بــه عــنوان صرفاً یک شـخصیت مـحترم تاریخی، مورد توجه قرار داد، بعضی این‌جـور مـی‌خـواهند امـام را بــشـناسـند و بــشـناسـا ننـد                                               و این غلط است.     ۱۳۹۴/۰۳/۱۴  </a:t>
            </a:r>
            <a:endParaRPr lang="en-US" b="1" dirty="0">
              <a:latin typeface="Calibri"/>
              <a:ea typeface="Calibri"/>
              <a:cs typeface="B Yekan" pitchFamily="2" charset="-78"/>
            </a:endParaRPr>
          </a:p>
        </p:txBody>
      </p:sp>
      <p:sp>
        <p:nvSpPr>
          <p:cNvPr id="13" name="TextBox 12"/>
          <p:cNvSpPr txBox="1"/>
          <p:nvPr/>
        </p:nvSpPr>
        <p:spPr>
          <a:xfrm>
            <a:off x="6357950" y="214290"/>
            <a:ext cx="1989647" cy="307777"/>
          </a:xfrm>
          <a:prstGeom prst="rect">
            <a:avLst/>
          </a:prstGeom>
          <a:noFill/>
        </p:spPr>
        <p:txBody>
          <a:bodyPr wrap="none" rtlCol="1">
            <a:spAutoFit/>
          </a:bodyPr>
          <a:lstStyle/>
          <a:p>
            <a:r>
              <a:rPr lang="fa-IR" sz="1400" dirty="0" smtClean="0">
                <a:solidFill>
                  <a:srgbClr val="002060"/>
                </a:solidFill>
                <a:cs typeface="B Jadid" pitchFamily="2" charset="-78"/>
              </a:rPr>
              <a:t>امام خامنه ای </a:t>
            </a:r>
            <a:r>
              <a:rPr lang="fa-IR" sz="1050" dirty="0" smtClean="0">
                <a:solidFill>
                  <a:srgbClr val="002060"/>
                </a:solidFill>
                <a:cs typeface="B Jadid" pitchFamily="2" charset="-78"/>
              </a:rPr>
              <a:t>(مدظله العالی) </a:t>
            </a:r>
            <a:r>
              <a:rPr lang="fa-IR" sz="1400" dirty="0" smtClean="0">
                <a:solidFill>
                  <a:srgbClr val="002060"/>
                </a:solidFill>
                <a:cs typeface="B Jadid" pitchFamily="2" charset="-78"/>
              </a:rPr>
              <a:t>:</a:t>
            </a:r>
            <a:endParaRPr lang="fa-IR" sz="1400" dirty="0">
              <a:solidFill>
                <a:srgbClr val="002060"/>
              </a:solidFill>
              <a:cs typeface="B Jadid" pitchFamily="2" charset="-78"/>
            </a:endParaRPr>
          </a:p>
        </p:txBody>
      </p:sp>
      <p:sp>
        <p:nvSpPr>
          <p:cNvPr id="14" name="Rectangle 13"/>
          <p:cNvSpPr/>
          <p:nvPr/>
        </p:nvSpPr>
        <p:spPr>
          <a:xfrm>
            <a:off x="-88943" y="-24"/>
            <a:ext cx="3089307" cy="2585323"/>
          </a:xfrm>
          <a:prstGeom prst="rect">
            <a:avLst/>
          </a:prstGeom>
          <a:noFill/>
        </p:spPr>
        <p:txBody>
          <a:bodyPr wrap="none" lIns="91440" tIns="45720" rIns="91440" bIns="45720">
            <a:spAutoFit/>
          </a:bodyPr>
          <a:lstStyle/>
          <a:p>
            <a:pPr algn="ctr"/>
            <a:r>
              <a:rPr lang="fa-IR" sz="5400" b="1" dirty="0" smtClean="0">
                <a:ln w="17780" cmpd="sng">
                  <a:solidFill>
                    <a:srgbClr val="FFFFFF"/>
                  </a:solidFill>
                  <a:prstDash val="solid"/>
                  <a:miter lim="800000"/>
                </a:ln>
                <a:solidFill>
                  <a:srgbClr val="002060"/>
                </a:solidFill>
                <a:effectLst>
                  <a:outerShdw blurRad="50800" algn="tl" rotWithShape="0">
                    <a:srgbClr val="000000"/>
                  </a:outerShdw>
                </a:effectLst>
                <a:latin typeface="IranNastaliq" pitchFamily="18" charset="0"/>
                <a:cs typeface="B Zar" pitchFamily="2" charset="-78"/>
              </a:rPr>
              <a:t> اصــول </a:t>
            </a:r>
          </a:p>
          <a:p>
            <a:pPr algn="ctr"/>
            <a:r>
              <a:rPr lang="fa-IR" sz="5400" b="1" dirty="0" smtClean="0">
                <a:ln w="17780" cmpd="sng">
                  <a:solidFill>
                    <a:srgbClr val="FFFFFF"/>
                  </a:solidFill>
                  <a:prstDash val="solid"/>
                  <a:miter lim="800000"/>
                </a:ln>
                <a:solidFill>
                  <a:srgbClr val="002060"/>
                </a:solidFill>
                <a:effectLst>
                  <a:outerShdw blurRad="50800" algn="tl" rotWithShape="0">
                    <a:srgbClr val="000000"/>
                  </a:outerShdw>
                </a:effectLst>
                <a:latin typeface="IranNastaliq" pitchFamily="18" charset="0"/>
                <a:cs typeface="B Zar" pitchFamily="2" charset="-78"/>
              </a:rPr>
              <a:t>امــــام</a:t>
            </a:r>
          </a:p>
          <a:p>
            <a:pPr algn="ctr"/>
            <a:r>
              <a:rPr lang="fa-IR" sz="5400" b="1" dirty="0" smtClean="0">
                <a:ln w="17780" cmpd="sng">
                  <a:solidFill>
                    <a:srgbClr val="FFFFFF"/>
                  </a:solidFill>
                  <a:prstDash val="solid"/>
                  <a:miter lim="800000"/>
                </a:ln>
                <a:solidFill>
                  <a:srgbClr val="002060"/>
                </a:solidFill>
                <a:effectLst>
                  <a:outerShdw blurRad="50800" algn="tl" rotWithShape="0">
                    <a:srgbClr val="000000"/>
                  </a:outerShdw>
                </a:effectLst>
                <a:latin typeface="IranNastaliq" pitchFamily="18" charset="0"/>
                <a:cs typeface="B Zar" pitchFamily="2" charset="-78"/>
              </a:rPr>
              <a:t> خـمـینی </a:t>
            </a:r>
            <a:r>
              <a:rPr lang="fa-IR" sz="1600" b="1" dirty="0" smtClean="0">
                <a:ln w="17780" cmpd="sng">
                  <a:solidFill>
                    <a:srgbClr val="FFFFFF"/>
                  </a:solidFill>
                  <a:prstDash val="solid"/>
                  <a:miter lim="800000"/>
                </a:ln>
                <a:solidFill>
                  <a:srgbClr val="002060"/>
                </a:solidFill>
                <a:effectLst>
                  <a:outerShdw blurRad="50800" algn="tl" rotWithShape="0">
                    <a:srgbClr val="000000"/>
                  </a:outerShdw>
                </a:effectLst>
                <a:latin typeface="IranNastaliq" pitchFamily="18" charset="0"/>
                <a:cs typeface="B Zar" pitchFamily="2" charset="-78"/>
              </a:rPr>
              <a:t>(ره) </a:t>
            </a:r>
            <a:endParaRPr lang="en-US" sz="2400" b="1" dirty="0">
              <a:ln w="17780" cmpd="sng">
                <a:solidFill>
                  <a:srgbClr val="FFFFFF"/>
                </a:solidFill>
                <a:prstDash val="solid"/>
                <a:miter lim="800000"/>
              </a:ln>
              <a:solidFill>
                <a:srgbClr val="002060"/>
              </a:solidFill>
              <a:effectLst>
                <a:outerShdw blurRad="50800" algn="tl" rotWithShape="0">
                  <a:srgbClr val="000000"/>
                </a:outerShdw>
              </a:effectLst>
              <a:latin typeface="IranNastaliq" pitchFamily="18" charset="0"/>
              <a:cs typeface="B Zar"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1604" y="2614618"/>
            <a:ext cx="4929222" cy="1100134"/>
          </a:xfrm>
        </p:spPr>
        <p:txBody>
          <a:bodyPr>
            <a:normAutofit/>
          </a:bodyPr>
          <a:lstStyle/>
          <a:p>
            <a:pPr algn="r"/>
            <a:r>
              <a:rPr lang="fa-IR" sz="4400" dirty="0" smtClean="0">
                <a:solidFill>
                  <a:srgbClr val="00B050"/>
                </a:solidFill>
                <a:cs typeface="B Titr" pitchFamily="2" charset="-78"/>
              </a:rPr>
              <a:t>”اسلام ناب محمدی“ </a:t>
            </a:r>
            <a:endParaRPr lang="fa-IR" sz="4400" dirty="0">
              <a:solidFill>
                <a:srgbClr val="00B050"/>
              </a:solidFill>
              <a:cs typeface="B Titr" pitchFamily="2" charset="-78"/>
            </a:endParaRPr>
          </a:p>
        </p:txBody>
      </p:sp>
      <p:sp>
        <p:nvSpPr>
          <p:cNvPr id="6" name="TextBox 5"/>
          <p:cNvSpPr txBox="1"/>
          <p:nvPr/>
        </p:nvSpPr>
        <p:spPr>
          <a:xfrm>
            <a:off x="1500166" y="3738610"/>
            <a:ext cx="6215106" cy="2308324"/>
          </a:xfrm>
          <a:prstGeom prst="rect">
            <a:avLst/>
          </a:prstGeom>
          <a:noFill/>
        </p:spPr>
        <p:txBody>
          <a:bodyPr wrap="square" rtlCol="1">
            <a:spAutoFit/>
          </a:bodyPr>
          <a:lstStyle/>
          <a:p>
            <a:pPr algn="justLow">
              <a:lnSpc>
                <a:spcPct val="150000"/>
              </a:lnSpc>
            </a:pPr>
            <a:r>
              <a:rPr lang="fa-IR" sz="2400" b="1" dirty="0" smtClean="0">
                <a:cs typeface="B Yagut" pitchFamily="2" charset="-78"/>
              </a:rPr>
              <a:t>از نظر امام بزرگوار، آن </a:t>
            </a:r>
            <a:r>
              <a:rPr lang="fa-IR" sz="2400" b="1" u="sng" dirty="0" smtClean="0">
                <a:solidFill>
                  <a:srgbClr val="00B050"/>
                </a:solidFill>
                <a:cs typeface="B Yagut" pitchFamily="2" charset="-78"/>
              </a:rPr>
              <a:t>اسلام متکی به کتاب و سنت </a:t>
            </a:r>
            <a:r>
              <a:rPr lang="fa-IR" sz="2400" b="1" dirty="0" smtClean="0">
                <a:cs typeface="B Yagut" pitchFamily="2" charset="-78"/>
              </a:rPr>
              <a:t>است که با فکر روشن، با آشنایی با زمان و مکان، با شیوه و متُدعلمی جا افتاده و تکمیل شده در حوزه های علمیه استنباط می شود و به دست می آید. </a:t>
            </a:r>
            <a:endParaRPr lang="fa-IR" sz="2400" b="1" dirty="0">
              <a:cs typeface="B Yagut" pitchFamily="2" charset="-78"/>
            </a:endParaRPr>
          </a:p>
        </p:txBody>
      </p:sp>
      <p:pic>
        <p:nvPicPr>
          <p:cNvPr id="7" name="Picture 6" descr="eslame-nab2.jpg"/>
          <p:cNvPicPr>
            <a:picLocks noChangeAspect="1"/>
          </p:cNvPicPr>
          <p:nvPr/>
        </p:nvPicPr>
        <p:blipFill>
          <a:blip r:embed="rId2" cstate="print"/>
          <a:srcRect l="30655" t="10416" r="24702" b="17708"/>
          <a:stretch>
            <a:fillRect/>
          </a:stretch>
        </p:blipFill>
        <p:spPr>
          <a:xfrm rot="5400000">
            <a:off x="3321835" y="-892999"/>
            <a:ext cx="2143140" cy="4929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035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85918" y="2643182"/>
            <a:ext cx="4929222" cy="1100134"/>
          </a:xfrm>
        </p:spPr>
        <p:txBody>
          <a:bodyPr>
            <a:normAutofit/>
          </a:bodyPr>
          <a:lstStyle/>
          <a:p>
            <a:pPr algn="r"/>
            <a:r>
              <a:rPr lang="fa-IR" sz="4400" dirty="0" smtClean="0">
                <a:solidFill>
                  <a:schemeClr val="accent4">
                    <a:lumMod val="50000"/>
                  </a:schemeClr>
                </a:solidFill>
                <a:cs typeface="B Titr" pitchFamily="2" charset="-78"/>
              </a:rPr>
              <a:t>”نفی اسلام آمریکایی“ </a:t>
            </a:r>
            <a:endParaRPr lang="fa-IR" sz="4400" dirty="0">
              <a:solidFill>
                <a:schemeClr val="accent4">
                  <a:lumMod val="50000"/>
                </a:schemeClr>
              </a:solidFill>
              <a:cs typeface="B Titr" pitchFamily="2" charset="-78"/>
            </a:endParaRPr>
          </a:p>
        </p:txBody>
      </p:sp>
      <p:pic>
        <p:nvPicPr>
          <p:cNvPr id="5" name="Picture 4" descr="53bba43fe345b.jpg"/>
          <p:cNvPicPr>
            <a:picLocks noChangeAspect="1"/>
          </p:cNvPicPr>
          <p:nvPr/>
        </p:nvPicPr>
        <p:blipFill>
          <a:blip r:embed="rId2" cstate="print"/>
          <a:stretch>
            <a:fillRect/>
          </a:stretch>
        </p:blipFill>
        <p:spPr>
          <a:xfrm>
            <a:off x="1571604" y="453774"/>
            <a:ext cx="5937161" cy="218940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57224" y="3786190"/>
            <a:ext cx="6215106" cy="684803"/>
          </a:xfrm>
          <a:prstGeom prst="rect">
            <a:avLst/>
          </a:prstGeom>
          <a:noFill/>
        </p:spPr>
        <p:txBody>
          <a:bodyPr wrap="square" rtlCol="1">
            <a:spAutoFit/>
          </a:bodyPr>
          <a:lstStyle/>
          <a:p>
            <a:pPr algn="justLow">
              <a:lnSpc>
                <a:spcPct val="150000"/>
              </a:lnSpc>
            </a:pPr>
            <a:r>
              <a:rPr lang="fa-IR" sz="2800" b="1" dirty="0" smtClean="0">
                <a:cs typeface="B Yagut" pitchFamily="2" charset="-78"/>
              </a:rPr>
              <a:t>اسلام آمریکایی دو شاخه بیشتر ندارد:</a:t>
            </a:r>
            <a:endParaRPr lang="fa-IR" sz="2800" b="1" dirty="0">
              <a:cs typeface="B Yagut" pitchFamily="2" charset="-78"/>
            </a:endParaRPr>
          </a:p>
        </p:txBody>
      </p:sp>
      <p:sp>
        <p:nvSpPr>
          <p:cNvPr id="7" name="TextBox 6"/>
          <p:cNvSpPr txBox="1"/>
          <p:nvPr/>
        </p:nvSpPr>
        <p:spPr>
          <a:xfrm>
            <a:off x="2143473" y="4500570"/>
            <a:ext cx="4857419" cy="1569660"/>
          </a:xfrm>
          <a:prstGeom prst="rect">
            <a:avLst/>
          </a:prstGeom>
          <a:noFill/>
        </p:spPr>
        <p:txBody>
          <a:bodyPr wrap="none" rtlCol="1">
            <a:spAutoFit/>
          </a:bodyPr>
          <a:lstStyle/>
          <a:p>
            <a:pPr>
              <a:lnSpc>
                <a:spcPct val="150000"/>
              </a:lnSpc>
            </a:pPr>
            <a:r>
              <a:rPr lang="fa-IR" sz="3200" dirty="0" smtClean="0">
                <a:solidFill>
                  <a:srgbClr val="FF0000"/>
                </a:solidFill>
                <a:cs typeface="B Titr" pitchFamily="2" charset="-78"/>
              </a:rPr>
              <a:t>1- اسلام سکولار(تجدد)</a:t>
            </a:r>
          </a:p>
          <a:p>
            <a:pPr>
              <a:lnSpc>
                <a:spcPct val="150000"/>
              </a:lnSpc>
            </a:pPr>
            <a:r>
              <a:rPr lang="fa-IR" sz="3200" dirty="0" smtClean="0">
                <a:solidFill>
                  <a:srgbClr val="FF0000"/>
                </a:solidFill>
                <a:cs typeface="B Titr" pitchFamily="2" charset="-78"/>
              </a:rPr>
              <a:t>                           2- اسلام متحجر </a:t>
            </a:r>
            <a:endParaRPr lang="fa-IR" sz="32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farsi.khamenei.ir/ndata/news/28500/H/139310031739200451_285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76" y="1785926"/>
            <a:ext cx="4143404" cy="4857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http://farsi.khamenei.ir/ndata/news/28500/H/139310031739290041_285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1785926"/>
            <a:ext cx="3929090" cy="4857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 Same Side Corner Rectangle 5"/>
          <p:cNvSpPr/>
          <p:nvPr/>
        </p:nvSpPr>
        <p:spPr>
          <a:xfrm>
            <a:off x="4643438" y="428604"/>
            <a:ext cx="4286280" cy="1285884"/>
          </a:xfrm>
          <a:prstGeom prst="round2SameRect">
            <a:avLst>
              <a:gd name="adj1" fmla="val 41048"/>
              <a:gd name="adj2" fmla="val 0"/>
            </a:avLst>
          </a:prstGeom>
        </p:spPr>
        <p:style>
          <a:lnRef idx="0">
            <a:schemeClr val="accent6"/>
          </a:lnRef>
          <a:fillRef idx="3">
            <a:schemeClr val="accent6"/>
          </a:fillRef>
          <a:effectRef idx="3">
            <a:schemeClr val="accent6"/>
          </a:effectRef>
          <a:fontRef idx="minor">
            <a:schemeClr val="lt1"/>
          </a:fontRef>
        </p:style>
        <p:txBody>
          <a:bodyPr rtlCol="1" anchor="ctr"/>
          <a:lstStyle/>
          <a:p>
            <a:pPr algn="justLow"/>
            <a:r>
              <a:rPr lang="ar-SA" dirty="0" smtClean="0">
                <a:solidFill>
                  <a:srgbClr val="FFFF00"/>
                </a:solidFill>
                <a:cs typeface="B Yekan" pitchFamily="2" charset="-78"/>
              </a:rPr>
              <a:t>امام خمینی</a:t>
            </a:r>
            <a:r>
              <a:rPr lang="fa-IR" dirty="0" smtClean="0">
                <a:solidFill>
                  <a:srgbClr val="FFFF00"/>
                </a:solidFill>
                <a:cs typeface="B Yekan" pitchFamily="2" charset="-78"/>
              </a:rPr>
              <a:t> </a:t>
            </a:r>
            <a:r>
              <a:rPr lang="fa-IR" sz="1400" dirty="0" smtClean="0">
                <a:solidFill>
                  <a:srgbClr val="FFFF00"/>
                </a:solidFill>
                <a:cs typeface="B Yekan" pitchFamily="2" charset="-78"/>
              </a:rPr>
              <a:t>(ره) </a:t>
            </a:r>
            <a:r>
              <a:rPr lang="ar-SA" dirty="0" smtClean="0">
                <a:solidFill>
                  <a:srgbClr val="FFFF00"/>
                </a:solidFill>
                <a:cs typeface="B Yekan" pitchFamily="2" charset="-78"/>
              </a:rPr>
              <a:t>مفهوم اسلام آمریکایی</a:t>
            </a:r>
            <a:r>
              <a:rPr lang="en-US" dirty="0" smtClean="0">
                <a:solidFill>
                  <a:srgbClr val="FFFF00"/>
                </a:solidFill>
                <a:cs typeface="B Yekan" pitchFamily="2" charset="-78"/>
              </a:rPr>
              <a:t/>
            </a:r>
            <a:br>
              <a:rPr lang="en-US" dirty="0" smtClean="0">
                <a:solidFill>
                  <a:srgbClr val="FFFF00"/>
                </a:solidFill>
                <a:cs typeface="B Yekan" pitchFamily="2" charset="-78"/>
              </a:rPr>
            </a:br>
            <a:r>
              <a:rPr lang="ar-SA" dirty="0" smtClean="0">
                <a:solidFill>
                  <a:srgbClr val="FFFF00"/>
                </a:solidFill>
                <a:cs typeface="B Yekan" pitchFamily="2" charset="-78"/>
              </a:rPr>
              <a:t>را شامل موارد متعدد اسلام تجدد و اسلام تحجر می‌دانند</a:t>
            </a:r>
            <a:r>
              <a:rPr lang="fa-IR" dirty="0" smtClean="0">
                <a:solidFill>
                  <a:srgbClr val="FFFF00"/>
                </a:solidFill>
                <a:cs typeface="B Yekan" pitchFamily="2" charset="-78"/>
              </a:rPr>
              <a:t>. </a:t>
            </a:r>
            <a:endParaRPr lang="fa-IR" dirty="0">
              <a:solidFill>
                <a:srgbClr val="FFFF00"/>
              </a:solidFill>
              <a:cs typeface="B Yekan" pitchFamily="2" charset="-78"/>
            </a:endParaRPr>
          </a:p>
        </p:txBody>
      </p:sp>
      <p:sp>
        <p:nvSpPr>
          <p:cNvPr id="7" name="Round Same Side Corner Rectangle 6"/>
          <p:cNvSpPr/>
          <p:nvPr/>
        </p:nvSpPr>
        <p:spPr>
          <a:xfrm>
            <a:off x="285720" y="428604"/>
            <a:ext cx="4000528" cy="1285884"/>
          </a:xfrm>
          <a:prstGeom prst="round2SameRect">
            <a:avLst>
              <a:gd name="adj1" fmla="val 26148"/>
              <a:gd name="adj2" fmla="val 0"/>
            </a:avLst>
          </a:prstGeom>
        </p:spPr>
        <p:style>
          <a:lnRef idx="0">
            <a:schemeClr val="accent6"/>
          </a:lnRef>
          <a:fillRef idx="3">
            <a:schemeClr val="accent6"/>
          </a:fillRef>
          <a:effectRef idx="3">
            <a:schemeClr val="accent6"/>
          </a:effectRef>
          <a:fontRef idx="minor">
            <a:schemeClr val="lt1"/>
          </a:fontRef>
        </p:style>
        <p:txBody>
          <a:bodyPr rtlCol="1" anchor="ctr"/>
          <a:lstStyle/>
          <a:p>
            <a:pPr algn="justLow"/>
            <a:r>
              <a:rPr lang="fa-IR" dirty="0" smtClean="0">
                <a:solidFill>
                  <a:srgbClr val="FFFF00"/>
                </a:solidFill>
                <a:cs typeface="B Yekan" pitchFamily="2" charset="-78"/>
              </a:rPr>
              <a:t>امام </a:t>
            </a:r>
            <a:r>
              <a:rPr lang="ar-SA" dirty="0" smtClean="0">
                <a:solidFill>
                  <a:srgbClr val="FFFF00"/>
                </a:solidFill>
                <a:cs typeface="B Yekan" pitchFamily="2" charset="-78"/>
              </a:rPr>
              <a:t>خامنه‌ای</a:t>
            </a:r>
            <a:r>
              <a:rPr lang="fa-IR" sz="1100" dirty="0" smtClean="0">
                <a:solidFill>
                  <a:srgbClr val="FFFF00"/>
                </a:solidFill>
                <a:cs typeface="B Yekan" pitchFamily="2" charset="-78"/>
              </a:rPr>
              <a:t>(مدظله العالی)</a:t>
            </a:r>
            <a:r>
              <a:rPr lang="ar-SA" sz="1100" dirty="0" smtClean="0">
                <a:solidFill>
                  <a:srgbClr val="FFFF00"/>
                </a:solidFill>
                <a:cs typeface="B Yekan" pitchFamily="2" charset="-78"/>
              </a:rPr>
              <a:t> </a:t>
            </a:r>
            <a:r>
              <a:rPr lang="ar-SA" dirty="0" smtClean="0">
                <a:solidFill>
                  <a:srgbClr val="FFFF00"/>
                </a:solidFill>
                <a:cs typeface="B Yekan" pitchFamily="2" charset="-78"/>
              </a:rPr>
              <a:t>مفهوم اسلام آمریکایی رادر موارد متعددی درباره‌ی اسلام تجدد و اسلام تحجر به کار می‌برند</a:t>
            </a:r>
            <a:r>
              <a:rPr lang="en-US" dirty="0" smtClean="0">
                <a:solidFill>
                  <a:srgbClr val="FFFF00"/>
                </a:solidFill>
                <a:cs typeface="B Yekan" pitchFamily="2" charset="-78"/>
              </a:rPr>
              <a:t>.</a:t>
            </a:r>
            <a:endParaRPr lang="fa-IR" dirty="0" smtClean="0">
              <a:solidFill>
                <a:srgbClr val="FFFF00"/>
              </a:solidFill>
              <a:cs typeface="B Yekan"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1240</TotalTime>
  <Words>3098</Words>
  <Application>Microsoft Office PowerPoint</Application>
  <PresentationFormat>On-screen Show (4:3)</PresentationFormat>
  <Paragraphs>179</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NewsPrint</vt:lpstr>
      <vt:lpstr>PowerPoint Presentation</vt:lpstr>
      <vt:lpstr>PowerPoint Presentation</vt:lpstr>
      <vt:lpstr>PowerPoint Presentation</vt:lpstr>
      <vt:lpstr>PowerPoint Presentation</vt:lpstr>
      <vt:lpstr>PowerPoint Presentation</vt:lpstr>
      <vt:lpstr>PowerPoint Presentation</vt:lpstr>
      <vt:lpstr>”اسلام ناب محمدی“ </vt:lpstr>
      <vt:lpstr>”نفی اسلام آمریکایی“ </vt:lpstr>
      <vt:lpstr>PowerPoint Presentation</vt:lpstr>
      <vt:lpstr>PowerPoint Presentation</vt:lpstr>
      <vt:lpstr>PowerPoint Presentation</vt:lpstr>
      <vt:lpstr>PowerPoint Presentation</vt:lpstr>
      <vt:lpstr>PowerPoint Presentation</vt:lpstr>
      <vt:lpstr>”اعتماد به اراده و نیروی مردم و  محالفت با تمرکز های دولتی“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کدخدا را می‏دیدند و دِه را می‏چاپیدند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اصول امام خمینی (ره)</dc:title>
  <dc:creator>it_farhangi_basij</dc:creator>
  <cp:lastModifiedBy>MRT Pack 20 DVDs</cp:lastModifiedBy>
  <cp:revision>140</cp:revision>
  <dcterms:created xsi:type="dcterms:W3CDTF">2016-01-02T07:09:41Z</dcterms:created>
  <dcterms:modified xsi:type="dcterms:W3CDTF">2016-02-01T04:04:12Z</dcterms:modified>
</cp:coreProperties>
</file>