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s/slide169.xml" ContentType="application/vnd.openxmlformats-officedocument.presentationml.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theme/themeOverride3.xml" ContentType="application/vnd.openxmlformats-officedocument.themeOverride+xml"/>
  <Override PartName="/ppt/slideLayouts/slideLayout115.xml" ContentType="application/vnd.openxmlformats-officedocument.presentationml.slideLayout+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s/slide30.xml" ContentType="application/vnd.openxmlformats-officedocument.presentationml.slide+xml"/>
  <Override PartName="/ppt/slides/slide149.xml" ContentType="application/vnd.openxmlformats-officedocument.presentationml.slide+xml"/>
  <Override PartName="/ppt/slideLayouts/slideLayout40.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27.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s/slide129.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s/slide51.xml" ContentType="application/vnd.openxmlformats-officedocument.presentationml.slide+xml"/>
  <Override PartName="/ppt/theme/themeOverride2.xml" ContentType="application/vnd.openxmlformats-officedocument.themeOverr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s/slide148.xml" ContentType="application/vnd.openxmlformats-officedocument.presentationml.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slides/slide167.xml" ContentType="application/vnd.openxmlformats-officedocument.presentationml.slid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theme/theme8.xml" ContentType="application/vnd.openxmlformats-officedocument.them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68" r:id="rId3"/>
    <p:sldMasterId id="2147483792" r:id="rId4"/>
    <p:sldMasterId id="2147483804" r:id="rId5"/>
    <p:sldMasterId id="2147483816" r:id="rId6"/>
    <p:sldMasterId id="2147483828" r:id="rId7"/>
    <p:sldMasterId id="2147483840" r:id="rId8"/>
    <p:sldMasterId id="2147483852" r:id="rId9"/>
    <p:sldMasterId id="2147483864" r:id="rId10"/>
    <p:sldMasterId id="2147483876" r:id="rId11"/>
  </p:sldMasterIdLst>
  <p:notesMasterIdLst>
    <p:notesMasterId r:id="rId183"/>
  </p:notesMasterIdLst>
  <p:handoutMasterIdLst>
    <p:handoutMasterId r:id="rId184"/>
  </p:handoutMasterIdLst>
  <p:sldIdLst>
    <p:sldId id="544" r:id="rId12"/>
    <p:sldId id="258" r:id="rId13"/>
    <p:sldId id="259" r:id="rId14"/>
    <p:sldId id="734" r:id="rId15"/>
    <p:sldId id="733" r:id="rId16"/>
    <p:sldId id="256" r:id="rId17"/>
    <p:sldId id="260" r:id="rId18"/>
    <p:sldId id="644" r:id="rId19"/>
    <p:sldId id="494" r:id="rId20"/>
    <p:sldId id="406" r:id="rId21"/>
    <p:sldId id="809" r:id="rId22"/>
    <p:sldId id="740" r:id="rId23"/>
    <p:sldId id="648" r:id="rId24"/>
    <p:sldId id="741" r:id="rId25"/>
    <p:sldId id="649" r:id="rId26"/>
    <p:sldId id="861" r:id="rId27"/>
    <p:sldId id="650" r:id="rId28"/>
    <p:sldId id="651" r:id="rId29"/>
    <p:sldId id="812" r:id="rId30"/>
    <p:sldId id="655" r:id="rId31"/>
    <p:sldId id="735" r:id="rId32"/>
    <p:sldId id="857" r:id="rId33"/>
    <p:sldId id="858" r:id="rId34"/>
    <p:sldId id="742" r:id="rId35"/>
    <p:sldId id="736" r:id="rId36"/>
    <p:sldId id="656" r:id="rId37"/>
    <p:sldId id="717" r:id="rId38"/>
    <p:sldId id="657" r:id="rId39"/>
    <p:sldId id="662" r:id="rId40"/>
    <p:sldId id="664" r:id="rId41"/>
    <p:sldId id="660" r:id="rId42"/>
    <p:sldId id="719" r:id="rId43"/>
    <p:sldId id="726" r:id="rId44"/>
    <p:sldId id="663" r:id="rId45"/>
    <p:sldId id="672" r:id="rId46"/>
    <p:sldId id="743" r:id="rId47"/>
    <p:sldId id="813" r:id="rId48"/>
    <p:sldId id="744" r:id="rId49"/>
    <p:sldId id="816" r:id="rId50"/>
    <p:sldId id="720" r:id="rId51"/>
    <p:sldId id="747" r:id="rId52"/>
    <p:sldId id="718" r:id="rId53"/>
    <p:sldId id="721" r:id="rId54"/>
    <p:sldId id="723" r:id="rId55"/>
    <p:sldId id="724" r:id="rId56"/>
    <p:sldId id="725" r:id="rId57"/>
    <p:sldId id="862" r:id="rId58"/>
    <p:sldId id="669" r:id="rId59"/>
    <p:sldId id="810" r:id="rId60"/>
    <p:sldId id="815" r:id="rId61"/>
    <p:sldId id="727" r:id="rId62"/>
    <p:sldId id="746" r:id="rId63"/>
    <p:sldId id="748" r:id="rId64"/>
    <p:sldId id="814" r:id="rId65"/>
    <p:sldId id="750" r:id="rId66"/>
    <p:sldId id="749" r:id="rId67"/>
    <p:sldId id="737" r:id="rId68"/>
    <p:sldId id="751" r:id="rId69"/>
    <p:sldId id="679" r:id="rId70"/>
    <p:sldId id="739" r:id="rId71"/>
    <p:sldId id="668" r:id="rId72"/>
    <p:sldId id="738" r:id="rId73"/>
    <p:sldId id="666" r:id="rId74"/>
    <p:sldId id="670" r:id="rId75"/>
    <p:sldId id="671" r:id="rId76"/>
    <p:sldId id="673" r:id="rId77"/>
    <p:sldId id="752" r:id="rId78"/>
    <p:sldId id="658" r:id="rId79"/>
    <p:sldId id="681" r:id="rId80"/>
    <p:sldId id="677" r:id="rId81"/>
    <p:sldId id="754" r:id="rId82"/>
    <p:sldId id="682" r:id="rId83"/>
    <p:sldId id="817" r:id="rId84"/>
    <p:sldId id="818" r:id="rId85"/>
    <p:sldId id="755" r:id="rId86"/>
    <p:sldId id="766" r:id="rId87"/>
    <p:sldId id="686" r:id="rId88"/>
    <p:sldId id="687" r:id="rId89"/>
    <p:sldId id="688" r:id="rId90"/>
    <p:sldId id="692" r:id="rId91"/>
    <p:sldId id="694" r:id="rId92"/>
    <p:sldId id="685" r:id="rId93"/>
    <p:sldId id="693" r:id="rId94"/>
    <p:sldId id="768" r:id="rId95"/>
    <p:sldId id="699" r:id="rId96"/>
    <p:sldId id="702" r:id="rId97"/>
    <p:sldId id="703" r:id="rId98"/>
    <p:sldId id="863" r:id="rId99"/>
    <p:sldId id="680" r:id="rId100"/>
    <p:sldId id="704" r:id="rId101"/>
    <p:sldId id="769" r:id="rId102"/>
    <p:sldId id="771" r:id="rId103"/>
    <p:sldId id="772" r:id="rId104"/>
    <p:sldId id="773" r:id="rId105"/>
    <p:sldId id="819" r:id="rId106"/>
    <p:sldId id="774" r:id="rId107"/>
    <p:sldId id="775" r:id="rId108"/>
    <p:sldId id="776" r:id="rId109"/>
    <p:sldId id="777" r:id="rId110"/>
    <p:sldId id="808" r:id="rId111"/>
    <p:sldId id="778" r:id="rId112"/>
    <p:sldId id="780" r:id="rId113"/>
    <p:sldId id="781" r:id="rId114"/>
    <p:sldId id="782" r:id="rId115"/>
    <p:sldId id="783" r:id="rId116"/>
    <p:sldId id="784" r:id="rId117"/>
    <p:sldId id="785" r:id="rId118"/>
    <p:sldId id="821" r:id="rId119"/>
    <p:sldId id="822" r:id="rId120"/>
    <p:sldId id="823" r:id="rId121"/>
    <p:sldId id="770" r:id="rId122"/>
    <p:sldId id="700" r:id="rId123"/>
    <p:sldId id="701" r:id="rId124"/>
    <p:sldId id="786" r:id="rId125"/>
    <p:sldId id="824" r:id="rId126"/>
    <p:sldId id="787" r:id="rId127"/>
    <p:sldId id="825" r:id="rId128"/>
    <p:sldId id="789" r:id="rId129"/>
    <p:sldId id="705" r:id="rId130"/>
    <p:sldId id="865" r:id="rId131"/>
    <p:sldId id="790" r:id="rId132"/>
    <p:sldId id="791" r:id="rId133"/>
    <p:sldId id="793" r:id="rId134"/>
    <p:sldId id="730" r:id="rId135"/>
    <p:sldId id="838" r:id="rId136"/>
    <p:sldId id="732" r:id="rId137"/>
    <p:sldId id="794" r:id="rId138"/>
    <p:sldId id="707" r:id="rId139"/>
    <p:sldId id="767" r:id="rId140"/>
    <p:sldId id="827" r:id="rId141"/>
    <p:sldId id="706" r:id="rId142"/>
    <p:sldId id="826" r:id="rId143"/>
    <p:sldId id="829" r:id="rId144"/>
    <p:sldId id="828" r:id="rId145"/>
    <p:sldId id="830" r:id="rId146"/>
    <p:sldId id="795" r:id="rId147"/>
    <p:sldId id="797" r:id="rId148"/>
    <p:sldId id="820" r:id="rId149"/>
    <p:sldId id="866" r:id="rId150"/>
    <p:sldId id="728" r:id="rId151"/>
    <p:sldId id="729" r:id="rId152"/>
    <p:sldId id="839" r:id="rId153"/>
    <p:sldId id="840" r:id="rId154"/>
    <p:sldId id="850" r:id="rId155"/>
    <p:sldId id="851" r:id="rId156"/>
    <p:sldId id="852" r:id="rId157"/>
    <p:sldId id="853" r:id="rId158"/>
    <p:sldId id="798" r:id="rId159"/>
    <p:sldId id="799" r:id="rId160"/>
    <p:sldId id="800" r:id="rId161"/>
    <p:sldId id="801" r:id="rId162"/>
    <p:sldId id="802" r:id="rId163"/>
    <p:sldId id="803" r:id="rId164"/>
    <p:sldId id="804" r:id="rId165"/>
    <p:sldId id="841" r:id="rId166"/>
    <p:sldId id="842" r:id="rId167"/>
    <p:sldId id="843" r:id="rId168"/>
    <p:sldId id="805" r:id="rId169"/>
    <p:sldId id="806" r:id="rId170"/>
    <p:sldId id="807" r:id="rId171"/>
    <p:sldId id="716" r:id="rId172"/>
    <p:sldId id="854" r:id="rId173"/>
    <p:sldId id="855" r:id="rId174"/>
    <p:sldId id="856" r:id="rId175"/>
    <p:sldId id="712" r:id="rId176"/>
    <p:sldId id="713" r:id="rId177"/>
    <p:sldId id="844" r:id="rId178"/>
    <p:sldId id="868" r:id="rId179"/>
    <p:sldId id="846" r:id="rId180"/>
    <p:sldId id="867" r:id="rId181"/>
    <p:sldId id="847" r:id="rId182"/>
  </p:sldIdLst>
  <p:sldSz cx="9144000" cy="6858000" type="screen4x3"/>
  <p:notesSz cx="6797675" cy="987425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FFFFFF"/>
    <a:srgbClr val="E6AF00"/>
    <a:srgbClr val="008000"/>
    <a:srgbClr val="CC9900"/>
    <a:srgbClr val="336600"/>
    <a:srgbClr val="009900"/>
    <a:srgbClr val="00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443" autoAdjust="0"/>
    <p:restoredTop sz="94595" autoAdjust="0"/>
  </p:normalViewPr>
  <p:slideViewPr>
    <p:cSldViewPr>
      <p:cViewPr varScale="1">
        <p:scale>
          <a:sx n="65" d="100"/>
          <a:sy n="65" d="100"/>
        </p:scale>
        <p:origin x="-1482" y="-96"/>
      </p:cViewPr>
      <p:guideLst>
        <p:guide orient="horz" pos="2160"/>
        <p:guide pos="2880"/>
      </p:guideLst>
    </p:cSldViewPr>
  </p:slideViewPr>
  <p:outlineViewPr>
    <p:cViewPr>
      <p:scale>
        <a:sx n="33" d="100"/>
        <a:sy n="33" d="100"/>
      </p:scale>
      <p:origin x="0" y="11244"/>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38" Type="http://schemas.openxmlformats.org/officeDocument/2006/relationships/slide" Target="slides/slide127.xml"/><Relationship Id="rId154" Type="http://schemas.openxmlformats.org/officeDocument/2006/relationships/slide" Target="slides/slide143.xml"/><Relationship Id="rId159" Type="http://schemas.openxmlformats.org/officeDocument/2006/relationships/slide" Target="slides/slide148.xml"/><Relationship Id="rId175" Type="http://schemas.openxmlformats.org/officeDocument/2006/relationships/slide" Target="slides/slide164.xml"/><Relationship Id="rId170" Type="http://schemas.openxmlformats.org/officeDocument/2006/relationships/slide" Target="slides/slide159.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144" Type="http://schemas.openxmlformats.org/officeDocument/2006/relationships/slide" Target="slides/slide133.xml"/><Relationship Id="rId149" Type="http://schemas.openxmlformats.org/officeDocument/2006/relationships/slide" Target="slides/slide138.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160" Type="http://schemas.openxmlformats.org/officeDocument/2006/relationships/slide" Target="slides/slide149.xml"/><Relationship Id="rId165" Type="http://schemas.openxmlformats.org/officeDocument/2006/relationships/slide" Target="slides/slide154.xml"/><Relationship Id="rId181" Type="http://schemas.openxmlformats.org/officeDocument/2006/relationships/slide" Target="slides/slide170.xml"/><Relationship Id="rId186" Type="http://schemas.openxmlformats.org/officeDocument/2006/relationships/viewProps" Target="viewProps.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slide" Target="slides/slide128.xml"/><Relationship Id="rId80" Type="http://schemas.openxmlformats.org/officeDocument/2006/relationships/slide" Target="slides/slide69.xml"/><Relationship Id="rId85" Type="http://schemas.openxmlformats.org/officeDocument/2006/relationships/slide" Target="slides/slide74.xml"/><Relationship Id="rId150" Type="http://schemas.openxmlformats.org/officeDocument/2006/relationships/slide" Target="slides/slide139.xml"/><Relationship Id="rId155" Type="http://schemas.openxmlformats.org/officeDocument/2006/relationships/slide" Target="slides/slide144.xml"/><Relationship Id="rId171" Type="http://schemas.openxmlformats.org/officeDocument/2006/relationships/slide" Target="slides/slide160.xml"/><Relationship Id="rId176" Type="http://schemas.openxmlformats.org/officeDocument/2006/relationships/slide" Target="slides/slide165.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slide" Target="slides/slide129.xml"/><Relationship Id="rId145" Type="http://schemas.openxmlformats.org/officeDocument/2006/relationships/slide" Target="slides/slide134.xml"/><Relationship Id="rId161" Type="http://schemas.openxmlformats.org/officeDocument/2006/relationships/slide" Target="slides/slide150.xml"/><Relationship Id="rId166" Type="http://schemas.openxmlformats.org/officeDocument/2006/relationships/slide" Target="slides/slide155.xml"/><Relationship Id="rId182" Type="http://schemas.openxmlformats.org/officeDocument/2006/relationships/slide" Target="slides/slide171.xml"/><Relationship Id="rId18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slide" Target="slides/slide124.xml"/><Relationship Id="rId151" Type="http://schemas.openxmlformats.org/officeDocument/2006/relationships/slide" Target="slides/slide140.xml"/><Relationship Id="rId156" Type="http://schemas.openxmlformats.org/officeDocument/2006/relationships/slide" Target="slides/slide145.xml"/><Relationship Id="rId177" Type="http://schemas.openxmlformats.org/officeDocument/2006/relationships/slide" Target="slides/slide166.xml"/><Relationship Id="rId172" Type="http://schemas.openxmlformats.org/officeDocument/2006/relationships/slide" Target="slides/slide161.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slide" Target="slides/slide151.xml"/><Relationship Id="rId183"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73" Type="http://schemas.openxmlformats.org/officeDocument/2006/relationships/slide" Target="slides/slide162.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79" Type="http://schemas.openxmlformats.org/officeDocument/2006/relationships/slide" Target="slides/slide168.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 Id="rId18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3713"/>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49688" y="0"/>
            <a:ext cx="2946400" cy="493713"/>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DDB7F3D6-6D03-4EC1-817F-D65E083757E2}" type="datetimeFigureOut">
              <a:rPr lang="en-US"/>
              <a:pPr>
                <a:defRPr/>
              </a:pPr>
              <a:t>9/8/2016</a:t>
            </a:fld>
            <a:endParaRPr lang="en-US"/>
          </a:p>
        </p:txBody>
      </p:sp>
      <p:sp>
        <p:nvSpPr>
          <p:cNvPr id="4" name="Footer Placeholder 3"/>
          <p:cNvSpPr>
            <a:spLocks noGrp="1"/>
          </p:cNvSpPr>
          <p:nvPr>
            <p:ph type="ftr" sz="quarter" idx="2"/>
          </p:nvPr>
        </p:nvSpPr>
        <p:spPr>
          <a:xfrm>
            <a:off x="0" y="9378950"/>
            <a:ext cx="2946400" cy="493713"/>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49688" y="9378950"/>
            <a:ext cx="2946400" cy="493713"/>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09BE606D-9D80-4916-A698-F2D395B1307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3713"/>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49688" y="0"/>
            <a:ext cx="2946400" cy="493713"/>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B5DCF5F9-6F94-463B-8501-453CCCBF23B2}" type="datetimeFigureOut">
              <a:rPr lang="en-US"/>
              <a:pPr>
                <a:defRPr/>
              </a:pPr>
              <a:t>9/8/2016</a:t>
            </a:fld>
            <a:endParaRPr lang="en-US"/>
          </a:p>
        </p:txBody>
      </p:sp>
      <p:sp>
        <p:nvSpPr>
          <p:cNvPr id="4" name="Slide Image Placeholder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450" y="4691063"/>
            <a:ext cx="5438775" cy="4443412"/>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378950"/>
            <a:ext cx="2946400" cy="493713"/>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49688" y="9378950"/>
            <a:ext cx="2946400" cy="493713"/>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C39CE225-0A02-4113-B3BA-8BB38154117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bwMode="auto">
          <a:noFill/>
          <a:ln>
            <a:solidFill>
              <a:srgbClr val="000000"/>
            </a:solidFill>
            <a:miter lim="800000"/>
            <a:headEnd/>
            <a:tailEnd/>
          </a:ln>
        </p:spPr>
      </p:sp>
      <p:sp>
        <p:nvSpPr>
          <p:cNvPr id="2375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7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136217-A849-4173-B088-2B1A430106A7}" type="slidenum">
              <a:rPr lang="en-US"/>
              <a:pPr fontAlgn="base">
                <a:spcBef>
                  <a:spcPct val="0"/>
                </a:spcBef>
                <a:spcAft>
                  <a:spcPct val="0"/>
                </a:spcAft>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fa-IR" b="1" dirty="0" smtClean="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ea typeface="Calibri" pitchFamily="34" charset="0"/>
                <a:cs typeface="B Titr" pitchFamily="2" charset="-78"/>
              </a:rPr>
              <a:t>از تزویر تا زور </a:t>
            </a:r>
            <a:endParaRPr lang="en-US" sz="800" b="1" dirty="0" smtClean="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latin typeface="Arial" pitchFamily="34" charset="0"/>
              <a:cs typeface="B Titr" pitchFamily="2" charset="-78"/>
            </a:endParaRPr>
          </a:p>
          <a:p>
            <a:pPr fontAlgn="auto">
              <a:spcBef>
                <a:spcPts val="0"/>
              </a:spcBef>
              <a:spcAft>
                <a:spcPts val="0"/>
              </a:spcAft>
              <a:defRPr/>
            </a:pPr>
            <a:r>
              <a:rPr lang="fa-IR" dirty="0" smtClean="0">
                <a:ln w="18415" cmpd="sng">
                  <a:solidFill>
                    <a:srgbClr val="FFFFFF"/>
                  </a:solidFill>
                  <a:prstDash val="solid"/>
                </a:ln>
                <a:solidFill>
                  <a:srgbClr val="FF0000"/>
                </a:solidFill>
                <a:effectLst>
                  <a:outerShdw blurRad="63500" dir="3600000" algn="tl" rotWithShape="0">
                    <a:srgbClr val="000000">
                      <a:alpha val="70000"/>
                    </a:srgbClr>
                  </a:outerShdw>
                </a:effectLst>
                <a:ea typeface="Calibri" pitchFamily="34" charset="0"/>
                <a:cs typeface="B Titr" pitchFamily="2" charset="-78"/>
              </a:rPr>
              <a:t>نقش آمریکا در جنگ تحمیلی</a:t>
            </a:r>
            <a:r>
              <a:rPr lang="en-US" dirty="0" smtClean="0">
                <a:ln w="18415" cmpd="sng">
                  <a:solidFill>
                    <a:srgbClr val="FFFFFF"/>
                  </a:solidFill>
                  <a:prstDash val="solid"/>
                </a:ln>
                <a:solidFill>
                  <a:srgbClr val="FF0000"/>
                </a:solidFill>
                <a:effectLst>
                  <a:outerShdw blurRad="63500" dir="3600000" algn="tl" rotWithShape="0">
                    <a:srgbClr val="000000">
                      <a:alpha val="70000"/>
                    </a:srgbClr>
                  </a:outerShdw>
                </a:effectLst>
                <a:ea typeface="Calibri" pitchFamily="34" charset="0"/>
                <a:cs typeface="B Titr" pitchFamily="2" charset="-78"/>
              </a:rPr>
              <a:t> </a:t>
            </a:r>
            <a:endParaRPr lang="en-US" sz="1800"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pitchFamily="34" charset="0"/>
              <a:cs typeface="B Titr" pitchFamily="2" charset="-78"/>
            </a:endParaRPr>
          </a:p>
          <a:p>
            <a:pPr fontAlgn="auto">
              <a:spcBef>
                <a:spcPts val="0"/>
              </a:spcBef>
              <a:spcAft>
                <a:spcPts val="0"/>
              </a:spcAft>
              <a:defRPr/>
            </a:pPr>
            <a:endParaRPr lang="en-US" dirty="0"/>
          </a:p>
        </p:txBody>
      </p:sp>
      <p:sp>
        <p:nvSpPr>
          <p:cNvPr id="238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60DCE45-2A43-4BE1-9CA3-0846DF4898AA}" type="slidenum">
              <a:rPr lang="en-US"/>
              <a:pPr fontAlgn="base">
                <a:spcBef>
                  <a:spcPct val="0"/>
                </a:spcBef>
                <a:spcAft>
                  <a:spcPct val="0"/>
                </a:spcAft>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bwMode="auto">
          <a:noFill/>
          <a:ln>
            <a:solidFill>
              <a:srgbClr val="000000"/>
            </a:solidFill>
            <a:miter lim="800000"/>
            <a:headEnd/>
            <a:tailEnd/>
          </a:ln>
        </p:spPr>
      </p:sp>
      <p:sp>
        <p:nvSpPr>
          <p:cNvPr id="2396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9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738F582-DB27-4BBF-A3A4-51B360811539}" type="slidenum">
              <a:rPr lang="en-US"/>
              <a:pPr fontAlgn="base">
                <a:spcBef>
                  <a:spcPct val="0"/>
                </a:spcBef>
                <a:spcAft>
                  <a:spcPct val="0"/>
                </a:spcAft>
              </a:pPr>
              <a:t>28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p:spPr>
      </p:sp>
      <p:sp>
        <p:nvSpPr>
          <p:cNvPr id="2406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40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37B3812-C4BF-4CA7-99EB-FAC3BEE8D4B2}" type="slidenum">
              <a:rPr lang="en-US"/>
              <a:pPr fontAlgn="base">
                <a:spcBef>
                  <a:spcPct val="0"/>
                </a:spcBef>
                <a:spcAft>
                  <a:spcPct val="0"/>
                </a:spcAft>
              </a:pPr>
              <a:t>31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bwMode="auto">
          <a:noFill/>
          <a:ln>
            <a:solidFill>
              <a:srgbClr val="000000"/>
            </a:solidFill>
            <a:miter lim="800000"/>
            <a:headEnd/>
            <a:tailEnd/>
          </a:ln>
        </p:spPr>
      </p:sp>
      <p:sp>
        <p:nvSpPr>
          <p:cNvPr id="2416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41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46D9174-7258-4C3F-929F-8F871E2E7AAA}" type="slidenum">
              <a:rPr lang="en-US"/>
              <a:pPr fontAlgn="base">
                <a:spcBef>
                  <a:spcPct val="0"/>
                </a:spcBef>
                <a:spcAft>
                  <a:spcPct val="0"/>
                </a:spcAft>
              </a:pPr>
              <a:t>51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bwMode="auto">
          <a:noFill/>
          <a:ln>
            <a:solidFill>
              <a:srgbClr val="000000"/>
            </a:solidFill>
            <a:miter lim="800000"/>
            <a:headEnd/>
            <a:tailEnd/>
          </a:ln>
        </p:spPr>
      </p:sp>
      <p:sp>
        <p:nvSpPr>
          <p:cNvPr id="2426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42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3680360-3982-4C07-A28A-5C894EA75B3F}" type="slidenum">
              <a:rPr lang="en-US"/>
              <a:pPr fontAlgn="base">
                <a:spcBef>
                  <a:spcPct val="0"/>
                </a:spcBef>
                <a:spcAft>
                  <a:spcPct val="0"/>
                </a:spcAft>
              </a:pPr>
              <a:t>85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D5A61CDC-2BBA-4439-837A-EFB6C78D852C}"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B262A19A-0447-4FE8-9F2A-4A20CD44B46A}"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4" name="Rectangle 3"/>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Straight Connector 4"/>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2" name="Title 11"/>
          <p:cNvSpPr>
            <a:spLocks noGrp="1"/>
          </p:cNvSpPr>
          <p:nvPr>
            <p:ph type="ctrTitle"/>
          </p:nvPr>
        </p:nvSpPr>
        <p:spPr>
          <a:xfrm>
            <a:off x="3366868" y="533400"/>
            <a:ext cx="5105400" cy="2868168"/>
          </a:xfrm>
        </p:spPr>
        <p:txBody>
          <a:bodyPr>
            <a:noAutofit/>
          </a:bodyPr>
          <a:lstStyle>
            <a:lvl1pPr algn="r">
              <a:defRPr sz="4200" b="1"/>
            </a:lvl1pPr>
            <a:extLst/>
          </a:lstStyle>
          <a:p>
            <a:r>
              <a:rPr lang="en-US" smtClean="0"/>
              <a:t>Click to edit Master title style</a:t>
            </a:r>
            <a:endParaRPr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6" name="Date Placeholder 30"/>
          <p:cNvSpPr>
            <a:spLocks noGrp="1"/>
          </p:cNvSpPr>
          <p:nvPr>
            <p:ph type="dt" sz="half" idx="10"/>
          </p:nvPr>
        </p:nvSpPr>
        <p:spPr>
          <a:xfrm>
            <a:off x="5870575" y="6557963"/>
            <a:ext cx="2003425" cy="227012"/>
          </a:xfrm>
        </p:spPr>
        <p:txBody>
          <a:bodyPr/>
          <a:lstStyle>
            <a:lvl1pPr>
              <a:defRPr lang="en-US">
                <a:solidFill>
                  <a:srgbClr val="FFFFFF"/>
                </a:solidFill>
              </a:defRPr>
            </a:lvl1pPr>
            <a:extLst/>
          </a:lstStyle>
          <a:p>
            <a:pPr>
              <a:defRPr/>
            </a:pPr>
            <a:endParaRPr lang="fa-IR"/>
          </a:p>
        </p:txBody>
      </p:sp>
      <p:sp>
        <p:nvSpPr>
          <p:cNvPr id="7" name="Footer Placeholder 17"/>
          <p:cNvSpPr>
            <a:spLocks noGrp="1"/>
          </p:cNvSpPr>
          <p:nvPr>
            <p:ph type="ftr" sz="quarter" idx="11"/>
          </p:nvPr>
        </p:nvSpPr>
        <p:spPr>
          <a:xfrm>
            <a:off x="2819400" y="6557963"/>
            <a:ext cx="2927350" cy="228600"/>
          </a:xfrm>
        </p:spPr>
        <p:txBody>
          <a:bodyPr/>
          <a:lstStyle>
            <a:lvl1pPr>
              <a:defRPr lang="en-US">
                <a:solidFill>
                  <a:srgbClr val="FFFFFF"/>
                </a:solidFill>
              </a:defRPr>
            </a:lvl1pPr>
            <a:extLst/>
          </a:lstStyle>
          <a:p>
            <a:pPr>
              <a:defRPr/>
            </a:pPr>
            <a:endParaRPr lang="fa-IR"/>
          </a:p>
        </p:txBody>
      </p:sp>
      <p:sp>
        <p:nvSpPr>
          <p:cNvPr id="8" name="Slide Number Placeholder 28"/>
          <p:cNvSpPr>
            <a:spLocks noGrp="1"/>
          </p:cNvSpPr>
          <p:nvPr>
            <p:ph type="sldNum" sz="quarter" idx="12"/>
          </p:nvPr>
        </p:nvSpPr>
        <p:spPr>
          <a:xfrm>
            <a:off x="7880350" y="6556375"/>
            <a:ext cx="588963" cy="228600"/>
          </a:xfrm>
        </p:spPr>
        <p:txBody>
          <a:bodyPr/>
          <a:lstStyle>
            <a:lvl1pPr>
              <a:defRPr lang="en-US" smtClean="0">
                <a:solidFill>
                  <a:srgbClr val="FFFFFF"/>
                </a:solidFill>
              </a:defRPr>
            </a:lvl1pPr>
            <a:extLst/>
          </a:lstStyle>
          <a:p>
            <a:pPr>
              <a:defRPr/>
            </a:pPr>
            <a:fld id="{FFB10C88-59F4-4866-9BD1-D1DABC1CFED1}" type="slidenum">
              <a:rPr lang="fa-IR"/>
              <a:pPr>
                <a:defRPr/>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6"/>
          <p:cNvSpPr>
            <a:spLocks noGrp="1"/>
          </p:cNvSpPr>
          <p:nvPr>
            <p:ph type="dt" sz="half" idx="10"/>
          </p:nvPr>
        </p:nvSpPr>
        <p:spPr/>
        <p:txBody>
          <a:bodyPr/>
          <a:lstStyle>
            <a:lvl1pPr>
              <a:defRPr/>
            </a:lvl1pPr>
          </a:lstStyle>
          <a:p>
            <a:pPr>
              <a:defRPr/>
            </a:pPr>
            <a:endParaRPr lang="fa-IR"/>
          </a:p>
        </p:txBody>
      </p:sp>
      <p:sp>
        <p:nvSpPr>
          <p:cNvPr id="5" name="Footer Placeholder 3"/>
          <p:cNvSpPr>
            <a:spLocks noGrp="1"/>
          </p:cNvSpPr>
          <p:nvPr>
            <p:ph type="ftr" sz="quarter" idx="11"/>
          </p:nvPr>
        </p:nvSpPr>
        <p:spPr/>
        <p:txBody>
          <a:bodyPr/>
          <a:lstStyle>
            <a:lvl1pPr>
              <a:defRPr/>
            </a:lvl1pPr>
          </a:lstStyle>
          <a:p>
            <a:pPr>
              <a:defRPr/>
            </a:pPr>
            <a:endParaRPr lang="fa-IR"/>
          </a:p>
        </p:txBody>
      </p:sp>
      <p:sp>
        <p:nvSpPr>
          <p:cNvPr id="6" name="Slide Number Placeholder 15"/>
          <p:cNvSpPr>
            <a:spLocks noGrp="1"/>
          </p:cNvSpPr>
          <p:nvPr>
            <p:ph type="sldNum" sz="quarter" idx="12"/>
          </p:nvPr>
        </p:nvSpPr>
        <p:spPr/>
        <p:txBody>
          <a:bodyPr/>
          <a:lstStyle>
            <a:lvl1pPr>
              <a:defRPr/>
            </a:lvl1pPr>
          </a:lstStyle>
          <a:p>
            <a:pPr>
              <a:defRPr/>
            </a:pPr>
            <a:fld id="{FD8CC4DC-5455-44A0-8630-D3774B9B6DE7}" type="slidenum">
              <a:rPr lang="fa-IR"/>
              <a:pPr>
                <a:defRPr/>
              </a:pPr>
              <a:t>‹#›</a:t>
            </a:fld>
            <a:endParaRPr lang="fa-I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anchor="t"/>
          <a:lstStyle>
            <a:lvl1pPr algn="r">
              <a:buNone/>
              <a:defRPr sz="4200" b="1" cap="all"/>
            </a:lvl1pPr>
            <a:extLst/>
          </a:lstStyle>
          <a:p>
            <a:r>
              <a:rPr lang="en-US" smtClean="0"/>
              <a:t>Click to edit Master title style</a:t>
            </a:r>
            <a:endParaRPr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4" name="Date Placeholder 3"/>
          <p:cNvSpPr>
            <a:spLocks noGrp="1"/>
          </p:cNvSpPr>
          <p:nvPr>
            <p:ph type="dt" sz="half" idx="10"/>
          </p:nvPr>
        </p:nvSpPr>
        <p:spPr>
          <a:xfrm>
            <a:off x="4724400" y="6556375"/>
            <a:ext cx="2001838" cy="227013"/>
          </a:xfrm>
        </p:spPr>
        <p:txBody>
          <a:bodyPr/>
          <a:lstStyle>
            <a:lvl1pPr>
              <a:defRPr>
                <a:solidFill>
                  <a:schemeClr val="tx2"/>
                </a:solidFill>
              </a:defRPr>
            </a:lvl1pPr>
            <a:extLst/>
          </a:lstStyle>
          <a:p>
            <a:pPr>
              <a:defRPr/>
            </a:pPr>
            <a:endParaRPr lang="fa-IR"/>
          </a:p>
        </p:txBody>
      </p:sp>
      <p:sp>
        <p:nvSpPr>
          <p:cNvPr id="5" name="Footer Placeholder 4"/>
          <p:cNvSpPr>
            <a:spLocks noGrp="1"/>
          </p:cNvSpPr>
          <p:nvPr>
            <p:ph type="ftr" sz="quarter" idx="11"/>
          </p:nvPr>
        </p:nvSpPr>
        <p:spPr>
          <a:xfrm>
            <a:off x="1735138" y="6556375"/>
            <a:ext cx="2895600" cy="228600"/>
          </a:xfrm>
        </p:spPr>
        <p:txBody>
          <a:bodyPr/>
          <a:lstStyle>
            <a:lvl1pPr>
              <a:defRPr>
                <a:solidFill>
                  <a:schemeClr val="tx2"/>
                </a:solidFill>
              </a:defRPr>
            </a:lvl1pPr>
            <a:extLst/>
          </a:lstStyle>
          <a:p>
            <a:pPr>
              <a:defRPr/>
            </a:pPr>
            <a:endParaRPr lang="fa-IR"/>
          </a:p>
        </p:txBody>
      </p:sp>
      <p:sp>
        <p:nvSpPr>
          <p:cNvPr id="6" name="Slide Number Placeholder 5"/>
          <p:cNvSpPr>
            <a:spLocks noGrp="1"/>
          </p:cNvSpPr>
          <p:nvPr>
            <p:ph type="sldNum" sz="quarter" idx="12"/>
          </p:nvPr>
        </p:nvSpPr>
        <p:spPr>
          <a:xfrm>
            <a:off x="6734175" y="6554788"/>
            <a:ext cx="587375" cy="228600"/>
          </a:xfrm>
        </p:spPr>
        <p:txBody>
          <a:bodyPr/>
          <a:lstStyle>
            <a:lvl1pPr>
              <a:defRPr/>
            </a:lvl1pPr>
            <a:extLst/>
          </a:lstStyle>
          <a:p>
            <a:pPr>
              <a:defRPr/>
            </a:pPr>
            <a:fld id="{0BA8E710-3C9A-455A-800E-6AC37F13CB37}" type="slidenum">
              <a:rPr lang="fa-IR"/>
              <a:pPr>
                <a:defRPr/>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600200"/>
            <a:ext cx="352044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78808" y="1600200"/>
            <a:ext cx="352044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6"/>
          <p:cNvSpPr>
            <a:spLocks noGrp="1"/>
          </p:cNvSpPr>
          <p:nvPr>
            <p:ph type="dt" sz="half" idx="10"/>
          </p:nvPr>
        </p:nvSpPr>
        <p:spPr/>
        <p:txBody>
          <a:bodyPr/>
          <a:lstStyle>
            <a:lvl1pPr>
              <a:defRPr/>
            </a:lvl1pPr>
          </a:lstStyle>
          <a:p>
            <a:pPr>
              <a:defRPr/>
            </a:pPr>
            <a:endParaRPr lang="fa-IR"/>
          </a:p>
        </p:txBody>
      </p:sp>
      <p:sp>
        <p:nvSpPr>
          <p:cNvPr id="6" name="Footer Placeholder 3"/>
          <p:cNvSpPr>
            <a:spLocks noGrp="1"/>
          </p:cNvSpPr>
          <p:nvPr>
            <p:ph type="ftr" sz="quarter" idx="11"/>
          </p:nvPr>
        </p:nvSpPr>
        <p:spPr/>
        <p:txBody>
          <a:bodyPr/>
          <a:lstStyle>
            <a:lvl1pPr>
              <a:defRPr/>
            </a:lvl1pPr>
          </a:lstStyle>
          <a:p>
            <a:pPr>
              <a:defRPr/>
            </a:pPr>
            <a:endParaRPr lang="fa-IR"/>
          </a:p>
        </p:txBody>
      </p:sp>
      <p:sp>
        <p:nvSpPr>
          <p:cNvPr id="7" name="Slide Number Placeholder 15"/>
          <p:cNvSpPr>
            <a:spLocks noGrp="1"/>
          </p:cNvSpPr>
          <p:nvPr>
            <p:ph type="sldNum" sz="quarter" idx="12"/>
          </p:nvPr>
        </p:nvSpPr>
        <p:spPr/>
        <p:txBody>
          <a:bodyPr/>
          <a:lstStyle>
            <a:lvl1pPr>
              <a:defRPr/>
            </a:lvl1pPr>
          </a:lstStyle>
          <a:p>
            <a:pPr>
              <a:defRPr/>
            </a:pPr>
            <a:fld id="{9DC73BE2-74F1-4789-B40F-06C89922F2A2}" type="slidenum">
              <a:rPr lang="fa-IR"/>
              <a:pPr>
                <a:defRPr/>
              </a:pPr>
              <a:t>‹#›</a:t>
            </a:fld>
            <a:endParaRPr lang="fa-I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6"/>
          <p:cNvSpPr>
            <a:spLocks noGrp="1"/>
          </p:cNvSpPr>
          <p:nvPr>
            <p:ph type="dt" sz="half" idx="10"/>
          </p:nvPr>
        </p:nvSpPr>
        <p:spPr/>
        <p:txBody>
          <a:bodyPr/>
          <a:lstStyle>
            <a:lvl1pPr>
              <a:defRPr/>
            </a:lvl1pPr>
          </a:lstStyle>
          <a:p>
            <a:pPr>
              <a:defRPr/>
            </a:pPr>
            <a:endParaRPr lang="fa-IR"/>
          </a:p>
        </p:txBody>
      </p:sp>
      <p:sp>
        <p:nvSpPr>
          <p:cNvPr id="8" name="Footer Placeholder 3"/>
          <p:cNvSpPr>
            <a:spLocks noGrp="1"/>
          </p:cNvSpPr>
          <p:nvPr>
            <p:ph type="ftr" sz="quarter" idx="11"/>
          </p:nvPr>
        </p:nvSpPr>
        <p:spPr/>
        <p:txBody>
          <a:bodyPr/>
          <a:lstStyle>
            <a:lvl1pPr>
              <a:defRPr/>
            </a:lvl1pPr>
          </a:lstStyle>
          <a:p>
            <a:pPr>
              <a:defRPr/>
            </a:pPr>
            <a:endParaRPr lang="fa-IR"/>
          </a:p>
        </p:txBody>
      </p:sp>
      <p:sp>
        <p:nvSpPr>
          <p:cNvPr id="9" name="Slide Number Placeholder 15"/>
          <p:cNvSpPr>
            <a:spLocks noGrp="1"/>
          </p:cNvSpPr>
          <p:nvPr>
            <p:ph type="sldNum" sz="quarter" idx="12"/>
          </p:nvPr>
        </p:nvSpPr>
        <p:spPr/>
        <p:txBody>
          <a:bodyPr/>
          <a:lstStyle>
            <a:lvl1pPr>
              <a:defRPr/>
            </a:lvl1pPr>
          </a:lstStyle>
          <a:p>
            <a:pPr>
              <a:defRPr/>
            </a:pPr>
            <a:fld id="{0F9AE0E6-8B00-469D-AED9-66F72E5B98FF}" type="slidenum">
              <a:rPr lang="fa-IR"/>
              <a:pPr>
                <a:defRPr/>
              </a:pPr>
              <a:t>‹#›</a:t>
            </a:fld>
            <a:endParaRPr lang="fa-I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lang="en-US" smtClean="0"/>
              <a:t>Click to edit Master title style</a:t>
            </a:r>
            <a:endParaRPr lang="en-US"/>
          </a:p>
        </p:txBody>
      </p:sp>
      <p:sp>
        <p:nvSpPr>
          <p:cNvPr id="3" name="Date Placeholder 26"/>
          <p:cNvSpPr>
            <a:spLocks noGrp="1"/>
          </p:cNvSpPr>
          <p:nvPr>
            <p:ph type="dt" sz="half" idx="10"/>
          </p:nvPr>
        </p:nvSpPr>
        <p:spPr/>
        <p:txBody>
          <a:bodyPr/>
          <a:lstStyle>
            <a:lvl1pPr>
              <a:defRPr/>
            </a:lvl1pPr>
          </a:lstStyle>
          <a:p>
            <a:pPr>
              <a:defRPr/>
            </a:pPr>
            <a:endParaRPr lang="fa-IR"/>
          </a:p>
        </p:txBody>
      </p:sp>
      <p:sp>
        <p:nvSpPr>
          <p:cNvPr id="4" name="Footer Placeholder 3"/>
          <p:cNvSpPr>
            <a:spLocks noGrp="1"/>
          </p:cNvSpPr>
          <p:nvPr>
            <p:ph type="ftr" sz="quarter" idx="11"/>
          </p:nvPr>
        </p:nvSpPr>
        <p:spPr/>
        <p:txBody>
          <a:bodyPr/>
          <a:lstStyle>
            <a:lvl1pPr>
              <a:defRPr/>
            </a:lvl1pPr>
          </a:lstStyle>
          <a:p>
            <a:pPr>
              <a:defRPr/>
            </a:pPr>
            <a:endParaRPr lang="fa-IR"/>
          </a:p>
        </p:txBody>
      </p:sp>
      <p:sp>
        <p:nvSpPr>
          <p:cNvPr id="5" name="Slide Number Placeholder 15"/>
          <p:cNvSpPr>
            <a:spLocks noGrp="1"/>
          </p:cNvSpPr>
          <p:nvPr>
            <p:ph type="sldNum" sz="quarter" idx="12"/>
          </p:nvPr>
        </p:nvSpPr>
        <p:spPr/>
        <p:txBody>
          <a:bodyPr/>
          <a:lstStyle>
            <a:lvl1pPr>
              <a:defRPr/>
            </a:lvl1pPr>
          </a:lstStyle>
          <a:p>
            <a:pPr>
              <a:defRPr/>
            </a:pPr>
            <a:fld id="{18BEDE89-183B-4BF3-8261-1DE32494B3D6}" type="slidenum">
              <a:rPr lang="fa-IR"/>
              <a:pPr>
                <a:defRPr/>
              </a:pPr>
              <a:t>‹#›</a:t>
            </a:fld>
            <a:endParaRPr lang="fa-I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6"/>
          <p:cNvSpPr>
            <a:spLocks noGrp="1"/>
          </p:cNvSpPr>
          <p:nvPr>
            <p:ph type="dt" sz="half" idx="10"/>
          </p:nvPr>
        </p:nvSpPr>
        <p:spPr/>
        <p:txBody>
          <a:bodyPr/>
          <a:lstStyle>
            <a:lvl1pPr>
              <a:defRPr/>
            </a:lvl1pPr>
          </a:lstStyle>
          <a:p>
            <a:pPr>
              <a:defRPr/>
            </a:pPr>
            <a:endParaRPr lang="fa-IR"/>
          </a:p>
        </p:txBody>
      </p:sp>
      <p:sp>
        <p:nvSpPr>
          <p:cNvPr id="3" name="Footer Placeholder 3"/>
          <p:cNvSpPr>
            <a:spLocks noGrp="1"/>
          </p:cNvSpPr>
          <p:nvPr>
            <p:ph type="ftr" sz="quarter" idx="11"/>
          </p:nvPr>
        </p:nvSpPr>
        <p:spPr/>
        <p:txBody>
          <a:bodyPr/>
          <a:lstStyle>
            <a:lvl1pPr>
              <a:defRPr/>
            </a:lvl1pPr>
          </a:lstStyle>
          <a:p>
            <a:pPr>
              <a:defRPr/>
            </a:pPr>
            <a:endParaRPr lang="fa-IR"/>
          </a:p>
        </p:txBody>
      </p:sp>
      <p:sp>
        <p:nvSpPr>
          <p:cNvPr id="4" name="Slide Number Placeholder 15"/>
          <p:cNvSpPr>
            <a:spLocks noGrp="1"/>
          </p:cNvSpPr>
          <p:nvPr>
            <p:ph type="sldNum" sz="quarter" idx="12"/>
          </p:nvPr>
        </p:nvSpPr>
        <p:spPr/>
        <p:txBody>
          <a:bodyPr/>
          <a:lstStyle>
            <a:lvl1pPr>
              <a:defRPr/>
            </a:lvl1pPr>
          </a:lstStyle>
          <a:p>
            <a:pPr>
              <a:defRPr/>
            </a:pPr>
            <a:fld id="{DBE62C7F-05A3-46C0-8B30-DC2E224B42B0}" type="slidenum">
              <a:rPr lang="fa-IR"/>
              <a:pPr>
                <a:defRPr/>
              </a:pPr>
              <a:t>‹#›</a:t>
            </a:fld>
            <a:endParaRPr lang="fa-I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lstStyle>
            <a:lvl1pPr algn="l">
              <a:buNone/>
              <a:defRPr lang="en-US" sz="2400" baseline="0" smtClean="0"/>
            </a:lvl1pPr>
            <a:extLst/>
          </a:lstStyle>
          <a:p>
            <a:r>
              <a:rPr lang="en-US" smtClean="0"/>
              <a:t>Click to edit Master title style</a:t>
            </a:r>
            <a:endParaRPr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lIns="45720" tIns="0" rIns="0" bIns="0" spcCol="0" rtlCol="0" fromWordArt="0" forceAA="0">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6"/>
          <p:cNvSpPr>
            <a:spLocks noGrp="1"/>
          </p:cNvSpPr>
          <p:nvPr>
            <p:ph type="dt" sz="half" idx="10"/>
          </p:nvPr>
        </p:nvSpPr>
        <p:spPr/>
        <p:txBody>
          <a:bodyPr/>
          <a:lstStyle>
            <a:lvl1pPr>
              <a:defRPr/>
            </a:lvl1pPr>
          </a:lstStyle>
          <a:p>
            <a:pPr>
              <a:defRPr/>
            </a:pPr>
            <a:endParaRPr lang="fa-IR"/>
          </a:p>
        </p:txBody>
      </p:sp>
      <p:sp>
        <p:nvSpPr>
          <p:cNvPr id="6" name="Footer Placeholder 3"/>
          <p:cNvSpPr>
            <a:spLocks noGrp="1"/>
          </p:cNvSpPr>
          <p:nvPr>
            <p:ph type="ftr" sz="quarter" idx="11"/>
          </p:nvPr>
        </p:nvSpPr>
        <p:spPr/>
        <p:txBody>
          <a:bodyPr/>
          <a:lstStyle>
            <a:lvl1pPr>
              <a:defRPr/>
            </a:lvl1pPr>
          </a:lstStyle>
          <a:p>
            <a:pPr>
              <a:defRPr/>
            </a:pPr>
            <a:endParaRPr lang="fa-IR"/>
          </a:p>
        </p:txBody>
      </p:sp>
      <p:sp>
        <p:nvSpPr>
          <p:cNvPr id="7" name="Slide Number Placeholder 15"/>
          <p:cNvSpPr>
            <a:spLocks noGrp="1"/>
          </p:cNvSpPr>
          <p:nvPr>
            <p:ph type="sldNum" sz="quarter" idx="12"/>
          </p:nvPr>
        </p:nvSpPr>
        <p:spPr/>
        <p:txBody>
          <a:bodyPr/>
          <a:lstStyle>
            <a:lvl1pPr>
              <a:defRPr/>
            </a:lvl1pPr>
          </a:lstStyle>
          <a:p>
            <a:pPr>
              <a:defRPr/>
            </a:pPr>
            <a:fld id="{0AA05614-5E83-4F08-A483-371806C1B53C}" type="slidenum">
              <a:rPr lang="fa-IR"/>
              <a:pPr>
                <a:defRPr/>
              </a:pPr>
              <a:t>‹#›</a:t>
            </a:fld>
            <a:endParaRPr lang="fa-I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5" name="Rectangle 4"/>
          <p:cNvSpPr/>
          <p:nvPr/>
        </p:nvSpPr>
        <p:spPr>
          <a:xfrm rot="21240000">
            <a:off x="598488" y="1004888"/>
            <a:ext cx="4319587" cy="4311650"/>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ectangle 5"/>
          <p:cNvSpPr/>
          <p:nvPr/>
        </p:nvSpPr>
        <p:spPr>
          <a:xfrm rot="21420000">
            <a:off x="596900" y="998538"/>
            <a:ext cx="4319588" cy="4313237"/>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5389098" y="1143000"/>
            <a:ext cx="3429000" cy="2057400"/>
          </a:xfrm>
        </p:spPr>
        <p:txBody>
          <a:bodyPr/>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lang="en-US" smtClean="0"/>
              <a:t>Click to edit Master title style</a:t>
            </a:r>
            <a:endParaRPr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lIns="82296" tIns="0" rIns="0" bIns="0" spcCol="0" rtlCol="0" fromWordArt="0" forceAA="0">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normAutofit/>
          </a:bodyPr>
          <a:lstStyle>
            <a:lvl1pPr marL="0" indent="0">
              <a:buNone/>
              <a:defRPr sz="3200"/>
            </a:lvl1pPr>
            <a:extLst/>
          </a:lstStyle>
          <a:p>
            <a:pPr lvl="0"/>
            <a:r>
              <a:rPr lang="en-US" noProof="0" smtClean="0"/>
              <a:t>Click icon to add picture</a:t>
            </a:r>
            <a:endParaRPr lang="en-US" noProof="0" dirty="0"/>
          </a:p>
        </p:txBody>
      </p:sp>
      <p:sp>
        <p:nvSpPr>
          <p:cNvPr id="7" name="Date Placeholder 4"/>
          <p:cNvSpPr>
            <a:spLocks noGrp="1"/>
          </p:cNvSpPr>
          <p:nvPr>
            <p:ph type="dt" sz="half" idx="10"/>
          </p:nvPr>
        </p:nvSpPr>
        <p:spPr/>
        <p:txBody>
          <a:bodyPr/>
          <a:lstStyle>
            <a:lvl1pPr>
              <a:defRPr/>
            </a:lvl1pPr>
            <a:extLst/>
          </a:lstStyle>
          <a:p>
            <a:pPr>
              <a:defRPr/>
            </a:pPr>
            <a:endParaRPr lang="fa-IR"/>
          </a:p>
        </p:txBody>
      </p:sp>
      <p:sp>
        <p:nvSpPr>
          <p:cNvPr id="8" name="Footer Placeholder 5"/>
          <p:cNvSpPr>
            <a:spLocks noGrp="1"/>
          </p:cNvSpPr>
          <p:nvPr>
            <p:ph type="ftr" sz="quarter" idx="11"/>
          </p:nvPr>
        </p:nvSpPr>
        <p:spPr/>
        <p:txBody>
          <a:bodyPr/>
          <a:lstStyle>
            <a:lvl1pPr>
              <a:defRPr/>
            </a:lvl1pPr>
            <a:extLst/>
          </a:lstStyle>
          <a:p>
            <a:pPr>
              <a:defRPr/>
            </a:pPr>
            <a:endParaRPr lang="fa-IR"/>
          </a:p>
        </p:txBody>
      </p:sp>
      <p:sp>
        <p:nvSpPr>
          <p:cNvPr id="9" name="Slide Number Placeholder 6"/>
          <p:cNvSpPr>
            <a:spLocks noGrp="1"/>
          </p:cNvSpPr>
          <p:nvPr>
            <p:ph type="sldNum" sz="quarter" idx="12"/>
          </p:nvPr>
        </p:nvSpPr>
        <p:spPr/>
        <p:txBody>
          <a:bodyPr/>
          <a:lstStyle>
            <a:lvl1pPr>
              <a:defRPr/>
            </a:lvl1pPr>
            <a:extLst/>
          </a:lstStyle>
          <a:p>
            <a:pPr>
              <a:defRPr/>
            </a:pPr>
            <a:fld id="{2C8B2229-6867-4E04-85DB-8DFAF26E780B}" type="slidenum">
              <a:rPr lang="fa-IR"/>
              <a:pPr>
                <a:defRPr/>
              </a:pPr>
              <a:t>‹#›</a:t>
            </a:fld>
            <a:endParaRPr lang="fa-IR"/>
          </a:p>
        </p:txBody>
      </p:sp>
    </p:spTree>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6"/>
          <p:cNvSpPr>
            <a:spLocks noGrp="1"/>
          </p:cNvSpPr>
          <p:nvPr>
            <p:ph type="dt" sz="half" idx="10"/>
          </p:nvPr>
        </p:nvSpPr>
        <p:spPr/>
        <p:txBody>
          <a:bodyPr/>
          <a:lstStyle>
            <a:lvl1pPr>
              <a:defRPr/>
            </a:lvl1pPr>
          </a:lstStyle>
          <a:p>
            <a:pPr>
              <a:defRPr/>
            </a:pPr>
            <a:endParaRPr lang="fa-IR"/>
          </a:p>
        </p:txBody>
      </p:sp>
      <p:sp>
        <p:nvSpPr>
          <p:cNvPr id="5" name="Footer Placeholder 3"/>
          <p:cNvSpPr>
            <a:spLocks noGrp="1"/>
          </p:cNvSpPr>
          <p:nvPr>
            <p:ph type="ftr" sz="quarter" idx="11"/>
          </p:nvPr>
        </p:nvSpPr>
        <p:spPr/>
        <p:txBody>
          <a:bodyPr/>
          <a:lstStyle>
            <a:lvl1pPr>
              <a:defRPr/>
            </a:lvl1pPr>
          </a:lstStyle>
          <a:p>
            <a:pPr>
              <a:defRPr/>
            </a:pPr>
            <a:endParaRPr lang="fa-IR"/>
          </a:p>
        </p:txBody>
      </p:sp>
      <p:sp>
        <p:nvSpPr>
          <p:cNvPr id="6" name="Slide Number Placeholder 15"/>
          <p:cNvSpPr>
            <a:spLocks noGrp="1"/>
          </p:cNvSpPr>
          <p:nvPr>
            <p:ph type="sldNum" sz="quarter" idx="12"/>
          </p:nvPr>
        </p:nvSpPr>
        <p:spPr/>
        <p:txBody>
          <a:bodyPr/>
          <a:lstStyle>
            <a:lvl1pPr>
              <a:defRPr/>
            </a:lvl1pPr>
          </a:lstStyle>
          <a:p>
            <a:pPr>
              <a:defRPr/>
            </a:pPr>
            <a:fld id="{168D5A06-2549-43B8-9B24-8C87E01BF082}" type="slidenum">
              <a:rPr lang="fa-IR"/>
              <a:pPr>
                <a:defRPr/>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FFC39C5F-D2A3-4373-BA75-B7815E1F3966}"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243388" y="6557963"/>
            <a:ext cx="2001837" cy="227012"/>
          </a:xfrm>
        </p:spPr>
        <p:txBody>
          <a:bodyPr/>
          <a:lstStyle>
            <a:lvl1pPr>
              <a:defRPr/>
            </a:lvl1pPr>
            <a:extLst/>
          </a:lstStyle>
          <a:p>
            <a:pPr>
              <a:defRPr/>
            </a:pPr>
            <a:endParaRPr lang="fa-IR"/>
          </a:p>
        </p:txBody>
      </p:sp>
      <p:sp>
        <p:nvSpPr>
          <p:cNvPr id="5" name="Footer Placeholder 4"/>
          <p:cNvSpPr>
            <a:spLocks noGrp="1"/>
          </p:cNvSpPr>
          <p:nvPr>
            <p:ph type="ftr" sz="quarter" idx="11"/>
          </p:nvPr>
        </p:nvSpPr>
        <p:spPr>
          <a:xfrm>
            <a:off x="457200" y="6556375"/>
            <a:ext cx="3657600" cy="228600"/>
          </a:xfrm>
        </p:spPr>
        <p:txBody>
          <a:bodyPr/>
          <a:lstStyle>
            <a:lvl1pPr>
              <a:defRPr/>
            </a:lvl1pPr>
            <a:extLst/>
          </a:lstStyle>
          <a:p>
            <a:pPr>
              <a:defRPr/>
            </a:pPr>
            <a:endParaRPr lang="fa-IR"/>
          </a:p>
        </p:txBody>
      </p:sp>
      <p:sp>
        <p:nvSpPr>
          <p:cNvPr id="6" name="Slide Number Placeholder 5"/>
          <p:cNvSpPr>
            <a:spLocks noGrp="1"/>
          </p:cNvSpPr>
          <p:nvPr>
            <p:ph type="sldNum" sz="quarter" idx="12"/>
          </p:nvPr>
        </p:nvSpPr>
        <p:spPr>
          <a:xfrm>
            <a:off x="6254750" y="6553200"/>
            <a:ext cx="587375" cy="228600"/>
          </a:xfrm>
        </p:spPr>
        <p:txBody>
          <a:bodyPr/>
          <a:lstStyle>
            <a:lvl1pPr>
              <a:defRPr smtClean="0">
                <a:solidFill>
                  <a:schemeClr val="tx2"/>
                </a:solidFill>
              </a:defRPr>
            </a:lvl1pPr>
            <a:extLst/>
          </a:lstStyle>
          <a:p>
            <a:pPr>
              <a:defRPr/>
            </a:pPr>
            <a:fld id="{95878A99-CA46-4DFE-AD27-F342B58B90E5}" type="slidenum">
              <a:rPr lang="fa-IR"/>
              <a:pPr>
                <a:defRPr/>
              </a:pPr>
              <a:t>‹#›</a:t>
            </a:fld>
            <a:endParaRPr lang="fa-I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2"/>
          <p:cNvSpPr>
            <a:spLocks noChangeArrowheads="1"/>
          </p:cNvSpPr>
          <p:nvPr/>
        </p:nvSpPr>
        <p:spPr bwMode="auto">
          <a:xfrm>
            <a:off x="304800" y="381000"/>
            <a:ext cx="8534400" cy="5943600"/>
          </a:xfrm>
          <a:prstGeom prst="roundRect">
            <a:avLst>
              <a:gd name="adj" fmla="val 16667"/>
            </a:avLst>
          </a:prstGeom>
          <a:noFill/>
          <a:ln w="28575">
            <a:solidFill>
              <a:schemeClr val="accent2"/>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5" name="AutoShape 3"/>
          <p:cNvSpPr>
            <a:spLocks noChangeArrowheads="1"/>
          </p:cNvSpPr>
          <p:nvPr/>
        </p:nvSpPr>
        <p:spPr bwMode="auto">
          <a:xfrm>
            <a:off x="381000" y="457200"/>
            <a:ext cx="8382000" cy="5791200"/>
          </a:xfrm>
          <a:prstGeom prst="roundRect">
            <a:avLst>
              <a:gd name="adj" fmla="val 16667"/>
            </a:avLst>
          </a:prstGeom>
          <a:noFill/>
          <a:ln w="9525">
            <a:solidFill>
              <a:schemeClr val="accent1"/>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6" name="Line 4"/>
          <p:cNvSpPr>
            <a:spLocks noChangeShapeType="1"/>
          </p:cNvSpPr>
          <p:nvPr/>
        </p:nvSpPr>
        <p:spPr bwMode="auto">
          <a:xfrm>
            <a:off x="1447800" y="2514600"/>
            <a:ext cx="6934200" cy="0"/>
          </a:xfrm>
          <a:prstGeom prst="line">
            <a:avLst/>
          </a:prstGeom>
          <a:noFill/>
          <a:ln w="12700">
            <a:solidFill>
              <a:schemeClr val="hlink"/>
            </a:solidFill>
            <a:round/>
            <a:headEnd/>
            <a:tailEnd/>
          </a:ln>
          <a:effectLst/>
        </p:spPr>
        <p:txBody>
          <a:bodyPr/>
          <a:lstStyle/>
          <a:p>
            <a:pPr fontAlgn="auto">
              <a:spcBef>
                <a:spcPts val="0"/>
              </a:spcBef>
              <a:spcAft>
                <a:spcPts val="0"/>
              </a:spcAft>
              <a:defRPr/>
            </a:pPr>
            <a:endParaRPr lang="en-US">
              <a:latin typeface="+mn-lt"/>
              <a:cs typeface="+mn-cs"/>
            </a:endParaRPr>
          </a:p>
        </p:txBody>
      </p:sp>
      <p:sp>
        <p:nvSpPr>
          <p:cNvPr id="7" name="AutoShape 5"/>
          <p:cNvSpPr>
            <a:spLocks noChangeArrowheads="1"/>
          </p:cNvSpPr>
          <p:nvPr/>
        </p:nvSpPr>
        <p:spPr bwMode="auto">
          <a:xfrm>
            <a:off x="-2667000" y="1981200"/>
            <a:ext cx="3657600" cy="3657600"/>
          </a:xfrm>
          <a:custGeom>
            <a:avLst/>
            <a:gdLst>
              <a:gd name="G0" fmla="+- 14556 0 0"/>
              <a:gd name="G1" fmla="+- -31111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46556" y="3502"/>
              </a:cxn>
              <a:cxn ang="0">
                <a:pos x="64000" y="32000"/>
              </a:cxn>
              <a:cxn ang="0">
                <a:pos x="46556" y="60497"/>
              </a:cxn>
              <a:cxn ang="0">
                <a:pos x="46556" y="60497"/>
              </a:cxn>
              <a:cxn ang="0">
                <a:pos x="46555" y="60497"/>
              </a:cxn>
              <a:cxn ang="0">
                <a:pos x="46556" y="60498"/>
              </a:cxn>
              <a:cxn ang="0">
                <a:pos x="46556" y="3502"/>
              </a:cxn>
              <a:cxn ang="0">
                <a:pos x="46555" y="3502"/>
              </a:cxn>
              <a:cxn ang="0">
                <a:pos x="46556" y="3502"/>
              </a:cxn>
            </a:cxnLst>
            <a:rect l="T13" t="T15" r="T17" b="T19"/>
            <a:pathLst>
              <a:path w="64000" h="64000">
                <a:moveTo>
                  <a:pt x="46556" y="3502"/>
                </a:moveTo>
                <a:cubicBezTo>
                  <a:pt x="57262" y="8970"/>
                  <a:pt x="64000" y="19978"/>
                  <a:pt x="64000" y="32000"/>
                </a:cubicBezTo>
                <a:cubicBezTo>
                  <a:pt x="64000" y="44021"/>
                  <a:pt x="57262" y="55029"/>
                  <a:pt x="46556" y="60497"/>
                </a:cubicBezTo>
                <a:cubicBezTo>
                  <a:pt x="46556" y="60497"/>
                  <a:pt x="46556" y="60497"/>
                  <a:pt x="46555" y="60497"/>
                </a:cubicBezTo>
                <a:lnTo>
                  <a:pt x="46556" y="60498"/>
                </a:lnTo>
                <a:lnTo>
                  <a:pt x="46556" y="3502"/>
                </a:lnTo>
                <a:lnTo>
                  <a:pt x="46555" y="3502"/>
                </a:lnTo>
                <a:cubicBezTo>
                  <a:pt x="46556" y="3502"/>
                  <a:pt x="46556" y="3502"/>
                  <a:pt x="46556" y="3502"/>
                </a:cubicBezTo>
                <a:close/>
              </a:path>
            </a:pathLst>
          </a:custGeom>
          <a:solidFill>
            <a:schemeClr val="accent2">
              <a:alpha val="58000"/>
            </a:schemeClr>
          </a:solidFill>
          <a:ln w="9525">
            <a:noFill/>
            <a:miter lim="800000"/>
            <a:headEnd/>
            <a:tailEnd/>
          </a:ln>
        </p:spPr>
        <p:txBody>
          <a:bodyPr/>
          <a:lstStyle/>
          <a:p>
            <a:pPr fontAlgn="auto">
              <a:spcBef>
                <a:spcPts val="0"/>
              </a:spcBef>
              <a:spcAft>
                <a:spcPts val="0"/>
              </a:spcAft>
              <a:defRPr/>
            </a:pPr>
            <a:endParaRPr lang="en-US" sz="2400">
              <a:latin typeface="Times New Roman" pitchFamily="18" charset="0"/>
              <a:cs typeface="+mn-cs"/>
            </a:endParaRPr>
          </a:p>
        </p:txBody>
      </p:sp>
      <p:sp>
        <p:nvSpPr>
          <p:cNvPr id="8" name="AutoShape 6"/>
          <p:cNvSpPr>
            <a:spLocks noChangeArrowheads="1"/>
          </p:cNvSpPr>
          <p:nvPr/>
        </p:nvSpPr>
        <p:spPr bwMode="auto">
          <a:xfrm>
            <a:off x="-3352800" y="533400"/>
            <a:ext cx="4038600" cy="4038600"/>
          </a:xfrm>
          <a:custGeom>
            <a:avLst/>
            <a:gdLst>
              <a:gd name="G0" fmla="+- 21057 0 0"/>
              <a:gd name="G1" fmla="+- -28403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3057" y="7904"/>
              </a:cxn>
              <a:cxn ang="0">
                <a:pos x="64000" y="32000"/>
              </a:cxn>
              <a:cxn ang="0">
                <a:pos x="53057" y="56095"/>
              </a:cxn>
              <a:cxn ang="0">
                <a:pos x="53057" y="56095"/>
              </a:cxn>
              <a:cxn ang="0">
                <a:pos x="53056" y="56095"/>
              </a:cxn>
              <a:cxn ang="0">
                <a:pos x="53057" y="56096"/>
              </a:cxn>
              <a:cxn ang="0">
                <a:pos x="53057" y="7904"/>
              </a:cxn>
              <a:cxn ang="0">
                <a:pos x="53056" y="7904"/>
              </a:cxn>
              <a:cxn ang="0">
                <a:pos x="53057" y="7904"/>
              </a:cxn>
            </a:cxnLst>
            <a:rect l="T13" t="T15" r="T17" b="T19"/>
            <a:pathLst>
              <a:path w="64000" h="64000">
                <a:moveTo>
                  <a:pt x="53057" y="7904"/>
                </a:moveTo>
                <a:cubicBezTo>
                  <a:pt x="60010" y="13981"/>
                  <a:pt x="64000" y="22765"/>
                  <a:pt x="64000" y="32000"/>
                </a:cubicBezTo>
                <a:cubicBezTo>
                  <a:pt x="64000" y="41234"/>
                  <a:pt x="60010" y="50018"/>
                  <a:pt x="53057" y="56095"/>
                </a:cubicBezTo>
                <a:cubicBezTo>
                  <a:pt x="53057" y="56095"/>
                  <a:pt x="53057" y="56095"/>
                  <a:pt x="53056" y="56095"/>
                </a:cubicBezTo>
                <a:lnTo>
                  <a:pt x="53057" y="56096"/>
                </a:lnTo>
                <a:lnTo>
                  <a:pt x="53057" y="7904"/>
                </a:lnTo>
                <a:lnTo>
                  <a:pt x="53056" y="7904"/>
                </a:lnTo>
                <a:cubicBezTo>
                  <a:pt x="53057" y="7904"/>
                  <a:pt x="53057" y="7904"/>
                  <a:pt x="53057" y="7904"/>
                </a:cubicBezTo>
                <a:close/>
              </a:path>
            </a:pathLst>
          </a:custGeom>
          <a:solidFill>
            <a:schemeClr val="hlink">
              <a:alpha val="60001"/>
            </a:schemeClr>
          </a:solidFill>
          <a:ln w="9525">
            <a:noFill/>
            <a:miter lim="800000"/>
            <a:headEnd/>
            <a:tailEnd/>
          </a:ln>
        </p:spPr>
        <p:txBody>
          <a:bodyPr/>
          <a:lstStyle/>
          <a:p>
            <a:pPr fontAlgn="auto">
              <a:spcBef>
                <a:spcPts val="0"/>
              </a:spcBef>
              <a:spcAft>
                <a:spcPts val="0"/>
              </a:spcAft>
              <a:defRPr/>
            </a:pPr>
            <a:endParaRPr lang="en-US">
              <a:latin typeface="+mn-lt"/>
              <a:cs typeface="+mn-cs"/>
            </a:endParaRPr>
          </a:p>
        </p:txBody>
      </p:sp>
      <p:sp>
        <p:nvSpPr>
          <p:cNvPr id="9" name="AutoShape 12"/>
          <p:cNvSpPr>
            <a:spLocks noChangeArrowheads="1"/>
          </p:cNvSpPr>
          <p:nvPr/>
        </p:nvSpPr>
        <p:spPr bwMode="auto">
          <a:xfrm>
            <a:off x="304800" y="381000"/>
            <a:ext cx="8534400" cy="5943600"/>
          </a:xfrm>
          <a:prstGeom prst="roundRect">
            <a:avLst>
              <a:gd name="adj" fmla="val 16667"/>
            </a:avLst>
          </a:prstGeom>
          <a:noFill/>
          <a:ln w="28575">
            <a:solidFill>
              <a:schemeClr val="accent2"/>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10" name="AutoShape 13"/>
          <p:cNvSpPr>
            <a:spLocks noChangeArrowheads="1"/>
          </p:cNvSpPr>
          <p:nvPr/>
        </p:nvSpPr>
        <p:spPr bwMode="auto">
          <a:xfrm>
            <a:off x="381000" y="457200"/>
            <a:ext cx="8382000" cy="5791200"/>
          </a:xfrm>
          <a:prstGeom prst="roundRect">
            <a:avLst>
              <a:gd name="adj" fmla="val 16667"/>
            </a:avLst>
          </a:prstGeom>
          <a:noFill/>
          <a:ln w="9525">
            <a:solidFill>
              <a:schemeClr val="accent1"/>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11" name="Line 14"/>
          <p:cNvSpPr>
            <a:spLocks noChangeShapeType="1"/>
          </p:cNvSpPr>
          <p:nvPr/>
        </p:nvSpPr>
        <p:spPr bwMode="auto">
          <a:xfrm>
            <a:off x="1447800" y="2514600"/>
            <a:ext cx="6934200" cy="0"/>
          </a:xfrm>
          <a:prstGeom prst="line">
            <a:avLst/>
          </a:prstGeom>
          <a:noFill/>
          <a:ln w="12700">
            <a:solidFill>
              <a:schemeClr val="hlink"/>
            </a:solidFill>
            <a:round/>
            <a:headEnd/>
            <a:tailEnd/>
          </a:ln>
          <a:effectLst/>
        </p:spPr>
        <p:txBody>
          <a:bodyPr/>
          <a:lstStyle/>
          <a:p>
            <a:pPr fontAlgn="auto">
              <a:spcBef>
                <a:spcPts val="0"/>
              </a:spcBef>
              <a:spcAft>
                <a:spcPts val="0"/>
              </a:spcAft>
              <a:defRPr/>
            </a:pPr>
            <a:endParaRPr lang="en-US">
              <a:latin typeface="+mn-lt"/>
              <a:cs typeface="+mn-cs"/>
            </a:endParaRPr>
          </a:p>
        </p:txBody>
      </p:sp>
      <p:sp>
        <p:nvSpPr>
          <p:cNvPr id="12" name="AutoShape 15"/>
          <p:cNvSpPr>
            <a:spLocks noChangeArrowheads="1"/>
          </p:cNvSpPr>
          <p:nvPr/>
        </p:nvSpPr>
        <p:spPr bwMode="auto">
          <a:xfrm>
            <a:off x="-2667000" y="1981200"/>
            <a:ext cx="3657600" cy="3657600"/>
          </a:xfrm>
          <a:custGeom>
            <a:avLst/>
            <a:gdLst>
              <a:gd name="G0" fmla="+- 14556 0 0"/>
              <a:gd name="G1" fmla="+- -31111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46556" y="3502"/>
              </a:cxn>
              <a:cxn ang="0">
                <a:pos x="64000" y="32000"/>
              </a:cxn>
              <a:cxn ang="0">
                <a:pos x="46556" y="60497"/>
              </a:cxn>
              <a:cxn ang="0">
                <a:pos x="46556" y="60497"/>
              </a:cxn>
              <a:cxn ang="0">
                <a:pos x="46555" y="60497"/>
              </a:cxn>
              <a:cxn ang="0">
                <a:pos x="46556" y="60498"/>
              </a:cxn>
              <a:cxn ang="0">
                <a:pos x="46556" y="3502"/>
              </a:cxn>
              <a:cxn ang="0">
                <a:pos x="46555" y="3502"/>
              </a:cxn>
              <a:cxn ang="0">
                <a:pos x="46556" y="3502"/>
              </a:cxn>
            </a:cxnLst>
            <a:rect l="T13" t="T15" r="T17" b="T19"/>
            <a:pathLst>
              <a:path w="64000" h="64000">
                <a:moveTo>
                  <a:pt x="46556" y="3502"/>
                </a:moveTo>
                <a:cubicBezTo>
                  <a:pt x="57262" y="8970"/>
                  <a:pt x="64000" y="19978"/>
                  <a:pt x="64000" y="32000"/>
                </a:cubicBezTo>
                <a:cubicBezTo>
                  <a:pt x="64000" y="44021"/>
                  <a:pt x="57262" y="55029"/>
                  <a:pt x="46556" y="60497"/>
                </a:cubicBezTo>
                <a:cubicBezTo>
                  <a:pt x="46556" y="60497"/>
                  <a:pt x="46556" y="60497"/>
                  <a:pt x="46555" y="60497"/>
                </a:cubicBezTo>
                <a:lnTo>
                  <a:pt x="46556" y="60498"/>
                </a:lnTo>
                <a:lnTo>
                  <a:pt x="46556" y="3502"/>
                </a:lnTo>
                <a:lnTo>
                  <a:pt x="46555" y="3502"/>
                </a:lnTo>
                <a:cubicBezTo>
                  <a:pt x="46556" y="3502"/>
                  <a:pt x="46556" y="3502"/>
                  <a:pt x="46556" y="3502"/>
                </a:cubicBezTo>
                <a:close/>
              </a:path>
            </a:pathLst>
          </a:custGeom>
          <a:solidFill>
            <a:schemeClr val="accent2">
              <a:alpha val="58000"/>
            </a:schemeClr>
          </a:solidFill>
          <a:ln w="9525">
            <a:noFill/>
            <a:miter lim="800000"/>
            <a:headEnd/>
            <a:tailEnd/>
          </a:ln>
        </p:spPr>
        <p:txBody>
          <a:bodyPr/>
          <a:lstStyle/>
          <a:p>
            <a:pPr fontAlgn="auto">
              <a:spcBef>
                <a:spcPts val="0"/>
              </a:spcBef>
              <a:spcAft>
                <a:spcPts val="0"/>
              </a:spcAft>
              <a:defRPr/>
            </a:pPr>
            <a:endParaRPr lang="en-US" sz="2400">
              <a:latin typeface="Times New Roman" pitchFamily="18" charset="0"/>
              <a:cs typeface="+mn-cs"/>
            </a:endParaRPr>
          </a:p>
        </p:txBody>
      </p:sp>
      <p:sp>
        <p:nvSpPr>
          <p:cNvPr id="13" name="AutoShape 16"/>
          <p:cNvSpPr>
            <a:spLocks noChangeArrowheads="1"/>
          </p:cNvSpPr>
          <p:nvPr/>
        </p:nvSpPr>
        <p:spPr bwMode="auto">
          <a:xfrm>
            <a:off x="-3352800" y="533400"/>
            <a:ext cx="4038600" cy="4038600"/>
          </a:xfrm>
          <a:custGeom>
            <a:avLst/>
            <a:gdLst>
              <a:gd name="G0" fmla="+- 21057 0 0"/>
              <a:gd name="G1" fmla="+- -28403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3057" y="7904"/>
              </a:cxn>
              <a:cxn ang="0">
                <a:pos x="64000" y="32000"/>
              </a:cxn>
              <a:cxn ang="0">
                <a:pos x="53057" y="56095"/>
              </a:cxn>
              <a:cxn ang="0">
                <a:pos x="53057" y="56095"/>
              </a:cxn>
              <a:cxn ang="0">
                <a:pos x="53056" y="56095"/>
              </a:cxn>
              <a:cxn ang="0">
                <a:pos x="53057" y="56096"/>
              </a:cxn>
              <a:cxn ang="0">
                <a:pos x="53057" y="7904"/>
              </a:cxn>
              <a:cxn ang="0">
                <a:pos x="53056" y="7904"/>
              </a:cxn>
              <a:cxn ang="0">
                <a:pos x="53057" y="7904"/>
              </a:cxn>
            </a:cxnLst>
            <a:rect l="T13" t="T15" r="T17" b="T19"/>
            <a:pathLst>
              <a:path w="64000" h="64000">
                <a:moveTo>
                  <a:pt x="53057" y="7904"/>
                </a:moveTo>
                <a:cubicBezTo>
                  <a:pt x="60010" y="13981"/>
                  <a:pt x="64000" y="22765"/>
                  <a:pt x="64000" y="32000"/>
                </a:cubicBezTo>
                <a:cubicBezTo>
                  <a:pt x="64000" y="41234"/>
                  <a:pt x="60010" y="50018"/>
                  <a:pt x="53057" y="56095"/>
                </a:cubicBezTo>
                <a:cubicBezTo>
                  <a:pt x="53057" y="56095"/>
                  <a:pt x="53057" y="56095"/>
                  <a:pt x="53056" y="56095"/>
                </a:cubicBezTo>
                <a:lnTo>
                  <a:pt x="53057" y="56096"/>
                </a:lnTo>
                <a:lnTo>
                  <a:pt x="53057" y="7904"/>
                </a:lnTo>
                <a:lnTo>
                  <a:pt x="53056" y="7904"/>
                </a:lnTo>
                <a:cubicBezTo>
                  <a:pt x="53057" y="7904"/>
                  <a:pt x="53057" y="7904"/>
                  <a:pt x="53057" y="7904"/>
                </a:cubicBezTo>
                <a:close/>
              </a:path>
            </a:pathLst>
          </a:custGeom>
          <a:solidFill>
            <a:schemeClr val="hlink">
              <a:alpha val="60001"/>
            </a:schemeClr>
          </a:solidFill>
          <a:ln w="9525">
            <a:noFill/>
            <a:miter lim="800000"/>
            <a:headEnd/>
            <a:tailEnd/>
          </a:ln>
        </p:spPr>
        <p:txBody>
          <a:bodyPr/>
          <a:lstStyle/>
          <a:p>
            <a:pPr fontAlgn="auto">
              <a:spcBef>
                <a:spcPts val="0"/>
              </a:spcBef>
              <a:spcAft>
                <a:spcPts val="0"/>
              </a:spcAft>
              <a:defRPr/>
            </a:pPr>
            <a:endParaRPr lang="en-US">
              <a:latin typeface="+mn-lt"/>
              <a:cs typeface="+mn-cs"/>
            </a:endParaRPr>
          </a:p>
        </p:txBody>
      </p:sp>
      <p:sp>
        <p:nvSpPr>
          <p:cNvPr id="389127" name="Rectangle 7"/>
          <p:cNvSpPr>
            <a:spLocks noGrp="1" noChangeArrowheads="1"/>
          </p:cNvSpPr>
          <p:nvPr>
            <p:ph type="ctrTitle"/>
          </p:nvPr>
        </p:nvSpPr>
        <p:spPr>
          <a:xfrm>
            <a:off x="1443038" y="985838"/>
            <a:ext cx="7015162" cy="1444625"/>
          </a:xfrm>
        </p:spPr>
        <p:txBody>
          <a:bodyPr/>
          <a:lstStyle>
            <a:lvl1pPr>
              <a:defRPr/>
            </a:lvl1pPr>
          </a:lstStyle>
          <a:p>
            <a:r>
              <a:rPr lang="en-US" smtClean="0"/>
              <a:t>Click to edit Master title style</a:t>
            </a:r>
            <a:endParaRPr lang="en-US"/>
          </a:p>
        </p:txBody>
      </p:sp>
      <p:sp>
        <p:nvSpPr>
          <p:cNvPr id="389128" name="Rectangle 8"/>
          <p:cNvSpPr>
            <a:spLocks noGrp="1" noChangeArrowheads="1"/>
          </p:cNvSpPr>
          <p:nvPr>
            <p:ph type="subTitle" idx="1"/>
          </p:nvPr>
        </p:nvSpPr>
        <p:spPr>
          <a:xfrm>
            <a:off x="1443038" y="3048000"/>
            <a:ext cx="7015162" cy="1752600"/>
          </a:xfrm>
        </p:spPr>
        <p:txBody>
          <a:bodyPr/>
          <a:lstStyle>
            <a:lvl1pPr marL="0" indent="0">
              <a:buFont typeface="Wingdings" pitchFamily="2" charset="2"/>
              <a:buNone/>
              <a:defRPr/>
            </a:lvl1pPr>
          </a:lstStyle>
          <a:p>
            <a:r>
              <a:rPr lang="en-US" smtClean="0"/>
              <a:t>Click to edit Master subtitle style</a:t>
            </a:r>
            <a:endParaRPr lang="en-US"/>
          </a:p>
        </p:txBody>
      </p:sp>
      <p:sp>
        <p:nvSpPr>
          <p:cNvPr id="14" name="Rectangle 9"/>
          <p:cNvSpPr>
            <a:spLocks noGrp="1" noChangeArrowheads="1"/>
          </p:cNvSpPr>
          <p:nvPr>
            <p:ph type="dt" sz="half" idx="10"/>
          </p:nvPr>
        </p:nvSpPr>
        <p:spPr/>
        <p:txBody>
          <a:bodyPr/>
          <a:lstStyle>
            <a:lvl1pPr>
              <a:defRPr/>
            </a:lvl1pPr>
          </a:lstStyle>
          <a:p>
            <a:pPr>
              <a:defRPr/>
            </a:pPr>
            <a:endParaRPr lang="fa-IR"/>
          </a:p>
        </p:txBody>
      </p:sp>
      <p:sp>
        <p:nvSpPr>
          <p:cNvPr id="15" name="Rectangle 10"/>
          <p:cNvSpPr>
            <a:spLocks noGrp="1" noChangeArrowheads="1"/>
          </p:cNvSpPr>
          <p:nvPr>
            <p:ph type="ftr" sz="quarter" idx="11"/>
          </p:nvPr>
        </p:nvSpPr>
        <p:spPr/>
        <p:txBody>
          <a:bodyPr/>
          <a:lstStyle>
            <a:lvl1pPr>
              <a:defRPr/>
            </a:lvl1pPr>
          </a:lstStyle>
          <a:p>
            <a:pPr>
              <a:defRPr/>
            </a:pPr>
            <a:endParaRPr lang="fa-IR"/>
          </a:p>
        </p:txBody>
      </p:sp>
      <p:sp>
        <p:nvSpPr>
          <p:cNvPr id="16" name="Rectangle 11"/>
          <p:cNvSpPr>
            <a:spLocks noGrp="1" noChangeArrowheads="1"/>
          </p:cNvSpPr>
          <p:nvPr>
            <p:ph type="sldNum" sz="quarter" idx="12"/>
          </p:nvPr>
        </p:nvSpPr>
        <p:spPr/>
        <p:txBody>
          <a:bodyPr/>
          <a:lstStyle>
            <a:lvl1pPr>
              <a:defRPr smtClean="0"/>
            </a:lvl1pPr>
          </a:lstStyle>
          <a:p>
            <a:pPr>
              <a:defRPr/>
            </a:pPr>
            <a:fld id="{8C35EDB0-CBFE-4984-8A82-881F9BA564FF}" type="slidenum">
              <a:rPr lang="fa-IR"/>
              <a:pPr>
                <a:defRPr/>
              </a:pPr>
              <a:t>‹#›</a:t>
            </a:fld>
            <a:endParaRPr lang="fa-I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fa-IR"/>
          </a:p>
        </p:txBody>
      </p:sp>
      <p:sp>
        <p:nvSpPr>
          <p:cNvPr id="5" name="Rectangle 9"/>
          <p:cNvSpPr>
            <a:spLocks noGrp="1" noChangeArrowheads="1"/>
          </p:cNvSpPr>
          <p:nvPr>
            <p:ph type="ftr" sz="quarter" idx="11"/>
          </p:nvPr>
        </p:nvSpPr>
        <p:spPr>
          <a:ln/>
        </p:spPr>
        <p:txBody>
          <a:bodyPr/>
          <a:lstStyle>
            <a:lvl1pPr>
              <a:defRPr/>
            </a:lvl1pPr>
          </a:lstStyle>
          <a:p>
            <a:pPr>
              <a:defRPr/>
            </a:pPr>
            <a:endParaRPr lang="fa-IR"/>
          </a:p>
        </p:txBody>
      </p:sp>
      <p:sp>
        <p:nvSpPr>
          <p:cNvPr id="6" name="Rectangle 10"/>
          <p:cNvSpPr>
            <a:spLocks noGrp="1" noChangeArrowheads="1"/>
          </p:cNvSpPr>
          <p:nvPr>
            <p:ph type="sldNum" sz="quarter" idx="12"/>
          </p:nvPr>
        </p:nvSpPr>
        <p:spPr>
          <a:ln/>
        </p:spPr>
        <p:txBody>
          <a:bodyPr/>
          <a:lstStyle>
            <a:lvl1pPr>
              <a:defRPr/>
            </a:lvl1pPr>
          </a:lstStyle>
          <a:p>
            <a:pPr>
              <a:defRPr/>
            </a:pPr>
            <a:fld id="{BAD3E99D-8E2E-4C8C-A471-02E86B27DF1B}" type="slidenum">
              <a:rPr lang="fa-IR"/>
              <a:pPr>
                <a:defRPr/>
              </a:pPr>
              <a:t>‹#›</a:t>
            </a:fld>
            <a:endParaRPr lang="fa-I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fa-IR"/>
          </a:p>
        </p:txBody>
      </p:sp>
      <p:sp>
        <p:nvSpPr>
          <p:cNvPr id="5" name="Rectangle 9"/>
          <p:cNvSpPr>
            <a:spLocks noGrp="1" noChangeArrowheads="1"/>
          </p:cNvSpPr>
          <p:nvPr>
            <p:ph type="ftr" sz="quarter" idx="11"/>
          </p:nvPr>
        </p:nvSpPr>
        <p:spPr>
          <a:ln/>
        </p:spPr>
        <p:txBody>
          <a:bodyPr/>
          <a:lstStyle>
            <a:lvl1pPr>
              <a:defRPr/>
            </a:lvl1pPr>
          </a:lstStyle>
          <a:p>
            <a:pPr>
              <a:defRPr/>
            </a:pPr>
            <a:endParaRPr lang="fa-IR"/>
          </a:p>
        </p:txBody>
      </p:sp>
      <p:sp>
        <p:nvSpPr>
          <p:cNvPr id="6" name="Rectangle 10"/>
          <p:cNvSpPr>
            <a:spLocks noGrp="1" noChangeArrowheads="1"/>
          </p:cNvSpPr>
          <p:nvPr>
            <p:ph type="sldNum" sz="quarter" idx="12"/>
          </p:nvPr>
        </p:nvSpPr>
        <p:spPr>
          <a:ln/>
        </p:spPr>
        <p:txBody>
          <a:bodyPr/>
          <a:lstStyle>
            <a:lvl1pPr>
              <a:defRPr/>
            </a:lvl1pPr>
          </a:lstStyle>
          <a:p>
            <a:pPr>
              <a:defRPr/>
            </a:pPr>
            <a:fld id="{2754AD0B-7B34-48A1-80F0-41577E6D1454}" type="slidenum">
              <a:rPr lang="fa-IR"/>
              <a:pPr>
                <a:defRPr/>
              </a:pPr>
              <a:t>‹#›</a:t>
            </a:fld>
            <a:endParaRPr lang="fa-I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0013" y="1827213"/>
            <a:ext cx="35798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2225" y="1827213"/>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fa-IR"/>
          </a:p>
        </p:txBody>
      </p:sp>
      <p:sp>
        <p:nvSpPr>
          <p:cNvPr id="6" name="Rectangle 9"/>
          <p:cNvSpPr>
            <a:spLocks noGrp="1" noChangeArrowheads="1"/>
          </p:cNvSpPr>
          <p:nvPr>
            <p:ph type="ftr" sz="quarter" idx="11"/>
          </p:nvPr>
        </p:nvSpPr>
        <p:spPr>
          <a:ln/>
        </p:spPr>
        <p:txBody>
          <a:bodyPr/>
          <a:lstStyle>
            <a:lvl1pPr>
              <a:defRPr/>
            </a:lvl1pPr>
          </a:lstStyle>
          <a:p>
            <a:pPr>
              <a:defRPr/>
            </a:pPr>
            <a:endParaRPr lang="fa-IR"/>
          </a:p>
        </p:txBody>
      </p:sp>
      <p:sp>
        <p:nvSpPr>
          <p:cNvPr id="7" name="Rectangle 10"/>
          <p:cNvSpPr>
            <a:spLocks noGrp="1" noChangeArrowheads="1"/>
          </p:cNvSpPr>
          <p:nvPr>
            <p:ph type="sldNum" sz="quarter" idx="12"/>
          </p:nvPr>
        </p:nvSpPr>
        <p:spPr>
          <a:ln/>
        </p:spPr>
        <p:txBody>
          <a:bodyPr/>
          <a:lstStyle>
            <a:lvl1pPr>
              <a:defRPr/>
            </a:lvl1pPr>
          </a:lstStyle>
          <a:p>
            <a:pPr>
              <a:defRPr/>
            </a:pPr>
            <a:fld id="{1BD0477D-E2A5-4070-932C-E2FC7D16C815}" type="slidenum">
              <a:rPr lang="fa-IR"/>
              <a:pPr>
                <a:defRPr/>
              </a:pPr>
              <a:t>‹#›</a:t>
            </a:fld>
            <a:endParaRPr lang="fa-I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fa-IR"/>
          </a:p>
        </p:txBody>
      </p:sp>
      <p:sp>
        <p:nvSpPr>
          <p:cNvPr id="8" name="Rectangle 9"/>
          <p:cNvSpPr>
            <a:spLocks noGrp="1" noChangeArrowheads="1"/>
          </p:cNvSpPr>
          <p:nvPr>
            <p:ph type="ftr" sz="quarter" idx="11"/>
          </p:nvPr>
        </p:nvSpPr>
        <p:spPr>
          <a:ln/>
        </p:spPr>
        <p:txBody>
          <a:bodyPr/>
          <a:lstStyle>
            <a:lvl1pPr>
              <a:defRPr/>
            </a:lvl1pPr>
          </a:lstStyle>
          <a:p>
            <a:pPr>
              <a:defRPr/>
            </a:pPr>
            <a:endParaRPr lang="fa-IR"/>
          </a:p>
        </p:txBody>
      </p:sp>
      <p:sp>
        <p:nvSpPr>
          <p:cNvPr id="9" name="Rectangle 10"/>
          <p:cNvSpPr>
            <a:spLocks noGrp="1" noChangeArrowheads="1"/>
          </p:cNvSpPr>
          <p:nvPr>
            <p:ph type="sldNum" sz="quarter" idx="12"/>
          </p:nvPr>
        </p:nvSpPr>
        <p:spPr>
          <a:ln/>
        </p:spPr>
        <p:txBody>
          <a:bodyPr/>
          <a:lstStyle>
            <a:lvl1pPr>
              <a:defRPr/>
            </a:lvl1pPr>
          </a:lstStyle>
          <a:p>
            <a:pPr>
              <a:defRPr/>
            </a:pPr>
            <a:fld id="{13F8BEC3-039B-4ECC-A04E-B9DD8BBA7415}" type="slidenum">
              <a:rPr lang="fa-IR"/>
              <a:pPr>
                <a:defRPr/>
              </a:pPr>
              <a:t>‹#›</a:t>
            </a:fld>
            <a:endParaRPr lang="fa-I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fa-IR"/>
          </a:p>
        </p:txBody>
      </p:sp>
      <p:sp>
        <p:nvSpPr>
          <p:cNvPr id="4" name="Rectangle 9"/>
          <p:cNvSpPr>
            <a:spLocks noGrp="1" noChangeArrowheads="1"/>
          </p:cNvSpPr>
          <p:nvPr>
            <p:ph type="ftr" sz="quarter" idx="11"/>
          </p:nvPr>
        </p:nvSpPr>
        <p:spPr>
          <a:ln/>
        </p:spPr>
        <p:txBody>
          <a:bodyPr/>
          <a:lstStyle>
            <a:lvl1pPr>
              <a:defRPr/>
            </a:lvl1pPr>
          </a:lstStyle>
          <a:p>
            <a:pPr>
              <a:defRPr/>
            </a:pPr>
            <a:endParaRPr lang="fa-IR"/>
          </a:p>
        </p:txBody>
      </p:sp>
      <p:sp>
        <p:nvSpPr>
          <p:cNvPr id="5" name="Rectangle 10"/>
          <p:cNvSpPr>
            <a:spLocks noGrp="1" noChangeArrowheads="1"/>
          </p:cNvSpPr>
          <p:nvPr>
            <p:ph type="sldNum" sz="quarter" idx="12"/>
          </p:nvPr>
        </p:nvSpPr>
        <p:spPr>
          <a:ln/>
        </p:spPr>
        <p:txBody>
          <a:bodyPr/>
          <a:lstStyle>
            <a:lvl1pPr>
              <a:defRPr/>
            </a:lvl1pPr>
          </a:lstStyle>
          <a:p>
            <a:pPr>
              <a:defRPr/>
            </a:pPr>
            <a:fld id="{65A58E66-40C4-466A-A716-AC2C65DA4017}" type="slidenum">
              <a:rPr lang="fa-IR"/>
              <a:pPr>
                <a:defRPr/>
              </a:pPr>
              <a:t>‹#›</a:t>
            </a:fld>
            <a:endParaRPr lang="fa-I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fa-IR"/>
          </a:p>
        </p:txBody>
      </p:sp>
      <p:sp>
        <p:nvSpPr>
          <p:cNvPr id="3" name="Rectangle 9"/>
          <p:cNvSpPr>
            <a:spLocks noGrp="1" noChangeArrowheads="1"/>
          </p:cNvSpPr>
          <p:nvPr>
            <p:ph type="ftr" sz="quarter" idx="11"/>
          </p:nvPr>
        </p:nvSpPr>
        <p:spPr>
          <a:ln/>
        </p:spPr>
        <p:txBody>
          <a:bodyPr/>
          <a:lstStyle>
            <a:lvl1pPr>
              <a:defRPr/>
            </a:lvl1pPr>
          </a:lstStyle>
          <a:p>
            <a:pPr>
              <a:defRPr/>
            </a:pPr>
            <a:endParaRPr lang="fa-IR"/>
          </a:p>
        </p:txBody>
      </p:sp>
      <p:sp>
        <p:nvSpPr>
          <p:cNvPr id="4" name="Rectangle 10"/>
          <p:cNvSpPr>
            <a:spLocks noGrp="1" noChangeArrowheads="1"/>
          </p:cNvSpPr>
          <p:nvPr>
            <p:ph type="sldNum" sz="quarter" idx="12"/>
          </p:nvPr>
        </p:nvSpPr>
        <p:spPr>
          <a:ln/>
        </p:spPr>
        <p:txBody>
          <a:bodyPr/>
          <a:lstStyle>
            <a:lvl1pPr>
              <a:defRPr/>
            </a:lvl1pPr>
          </a:lstStyle>
          <a:p>
            <a:pPr>
              <a:defRPr/>
            </a:pPr>
            <a:fld id="{281D5005-C2EC-4638-B221-1AC4CAB55B25}" type="slidenum">
              <a:rPr lang="fa-IR"/>
              <a:pPr>
                <a:defRPr/>
              </a:pPr>
              <a:t>‹#›</a:t>
            </a:fld>
            <a:endParaRPr lang="fa-I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fa-IR"/>
          </a:p>
        </p:txBody>
      </p:sp>
      <p:sp>
        <p:nvSpPr>
          <p:cNvPr id="6" name="Rectangle 9"/>
          <p:cNvSpPr>
            <a:spLocks noGrp="1" noChangeArrowheads="1"/>
          </p:cNvSpPr>
          <p:nvPr>
            <p:ph type="ftr" sz="quarter" idx="11"/>
          </p:nvPr>
        </p:nvSpPr>
        <p:spPr>
          <a:ln/>
        </p:spPr>
        <p:txBody>
          <a:bodyPr/>
          <a:lstStyle>
            <a:lvl1pPr>
              <a:defRPr/>
            </a:lvl1pPr>
          </a:lstStyle>
          <a:p>
            <a:pPr>
              <a:defRPr/>
            </a:pPr>
            <a:endParaRPr lang="fa-IR"/>
          </a:p>
        </p:txBody>
      </p:sp>
      <p:sp>
        <p:nvSpPr>
          <p:cNvPr id="7" name="Rectangle 10"/>
          <p:cNvSpPr>
            <a:spLocks noGrp="1" noChangeArrowheads="1"/>
          </p:cNvSpPr>
          <p:nvPr>
            <p:ph type="sldNum" sz="quarter" idx="12"/>
          </p:nvPr>
        </p:nvSpPr>
        <p:spPr>
          <a:ln/>
        </p:spPr>
        <p:txBody>
          <a:bodyPr/>
          <a:lstStyle>
            <a:lvl1pPr>
              <a:defRPr/>
            </a:lvl1pPr>
          </a:lstStyle>
          <a:p>
            <a:pPr>
              <a:defRPr/>
            </a:pPr>
            <a:fld id="{B6EFFDC6-012B-435F-9DA1-4E734B34675D}" type="slidenum">
              <a:rPr lang="fa-IR"/>
              <a:pPr>
                <a:defRPr/>
              </a:pPr>
              <a:t>‹#›</a:t>
            </a:fld>
            <a:endParaRPr lang="fa-I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fa-IR"/>
          </a:p>
        </p:txBody>
      </p:sp>
      <p:sp>
        <p:nvSpPr>
          <p:cNvPr id="6" name="Rectangle 9"/>
          <p:cNvSpPr>
            <a:spLocks noGrp="1" noChangeArrowheads="1"/>
          </p:cNvSpPr>
          <p:nvPr>
            <p:ph type="ftr" sz="quarter" idx="11"/>
          </p:nvPr>
        </p:nvSpPr>
        <p:spPr>
          <a:ln/>
        </p:spPr>
        <p:txBody>
          <a:bodyPr/>
          <a:lstStyle>
            <a:lvl1pPr>
              <a:defRPr/>
            </a:lvl1pPr>
          </a:lstStyle>
          <a:p>
            <a:pPr>
              <a:defRPr/>
            </a:pPr>
            <a:endParaRPr lang="fa-IR"/>
          </a:p>
        </p:txBody>
      </p:sp>
      <p:sp>
        <p:nvSpPr>
          <p:cNvPr id="7" name="Rectangle 10"/>
          <p:cNvSpPr>
            <a:spLocks noGrp="1" noChangeArrowheads="1"/>
          </p:cNvSpPr>
          <p:nvPr>
            <p:ph type="sldNum" sz="quarter" idx="12"/>
          </p:nvPr>
        </p:nvSpPr>
        <p:spPr>
          <a:ln/>
        </p:spPr>
        <p:txBody>
          <a:bodyPr/>
          <a:lstStyle>
            <a:lvl1pPr>
              <a:defRPr/>
            </a:lvl1pPr>
          </a:lstStyle>
          <a:p>
            <a:pPr>
              <a:defRPr/>
            </a:pPr>
            <a:fld id="{5329639D-F02A-49FC-A55D-3B16B480417A}" type="slidenum">
              <a:rPr lang="fa-IR"/>
              <a:pPr>
                <a:defRPr/>
              </a:pPr>
              <a:t>‹#›</a:t>
            </a:fld>
            <a:endParaRPr lang="fa-I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3"/>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ounded Rectangle 5"/>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lang="en-US" smtClean="0"/>
              <a:t>Click to edit Master title style</a:t>
            </a:r>
            <a:endParaRPr lang="en-US"/>
          </a:p>
        </p:txBody>
      </p:sp>
      <p:sp>
        <p:nvSpPr>
          <p:cNvPr id="20" name="Subtitle 19"/>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7" name="Date Placeholder 18"/>
          <p:cNvSpPr>
            <a:spLocks noGrp="1"/>
          </p:cNvSpPr>
          <p:nvPr>
            <p:ph type="dt" sz="half" idx="10"/>
          </p:nvPr>
        </p:nvSpPr>
        <p:spPr/>
        <p:txBody>
          <a:bodyPr/>
          <a:lstStyle>
            <a:lvl1pPr>
              <a:defRPr/>
            </a:lvl1pPr>
            <a:extLst/>
          </a:lstStyle>
          <a:p>
            <a:pPr>
              <a:defRPr/>
            </a:pPr>
            <a:endParaRPr lang="en-US"/>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10"/>
          <p:cNvSpPr>
            <a:spLocks noGrp="1"/>
          </p:cNvSpPr>
          <p:nvPr>
            <p:ph type="sldNum" sz="quarter" idx="12"/>
          </p:nvPr>
        </p:nvSpPr>
        <p:spPr/>
        <p:txBody>
          <a:bodyPr/>
          <a:lstStyle>
            <a:lvl1pPr>
              <a:defRPr/>
            </a:lvl1pPr>
            <a:extLst/>
          </a:lstStyle>
          <a:p>
            <a:pPr>
              <a:defRPr/>
            </a:pPr>
            <a:fld id="{CB63073E-78B4-44CF-8221-73B91D60FE90}"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fa-IR"/>
          </a:p>
        </p:txBody>
      </p:sp>
      <p:sp>
        <p:nvSpPr>
          <p:cNvPr id="5" name="Rectangle 9"/>
          <p:cNvSpPr>
            <a:spLocks noGrp="1" noChangeArrowheads="1"/>
          </p:cNvSpPr>
          <p:nvPr>
            <p:ph type="ftr" sz="quarter" idx="11"/>
          </p:nvPr>
        </p:nvSpPr>
        <p:spPr>
          <a:ln/>
        </p:spPr>
        <p:txBody>
          <a:bodyPr/>
          <a:lstStyle>
            <a:lvl1pPr>
              <a:defRPr/>
            </a:lvl1pPr>
          </a:lstStyle>
          <a:p>
            <a:pPr>
              <a:defRPr/>
            </a:pPr>
            <a:endParaRPr lang="fa-IR"/>
          </a:p>
        </p:txBody>
      </p:sp>
      <p:sp>
        <p:nvSpPr>
          <p:cNvPr id="6" name="Rectangle 10"/>
          <p:cNvSpPr>
            <a:spLocks noGrp="1" noChangeArrowheads="1"/>
          </p:cNvSpPr>
          <p:nvPr>
            <p:ph type="sldNum" sz="quarter" idx="12"/>
          </p:nvPr>
        </p:nvSpPr>
        <p:spPr>
          <a:ln/>
        </p:spPr>
        <p:txBody>
          <a:bodyPr/>
          <a:lstStyle>
            <a:lvl1pPr>
              <a:defRPr/>
            </a:lvl1pPr>
          </a:lstStyle>
          <a:p>
            <a:pPr>
              <a:defRPr/>
            </a:pPr>
            <a:fld id="{DB93326C-B88D-43D1-A162-251B3B08B4FF}" type="slidenum">
              <a:rPr lang="fa-IR"/>
              <a:pPr>
                <a:defRPr/>
              </a:pPr>
              <a:t>‹#›</a:t>
            </a:fld>
            <a:endParaRPr lang="fa-I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6413" y="301625"/>
            <a:ext cx="1827212" cy="56403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0013" y="301625"/>
            <a:ext cx="5334000" cy="56403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fa-IR"/>
          </a:p>
        </p:txBody>
      </p:sp>
      <p:sp>
        <p:nvSpPr>
          <p:cNvPr id="5" name="Rectangle 9"/>
          <p:cNvSpPr>
            <a:spLocks noGrp="1" noChangeArrowheads="1"/>
          </p:cNvSpPr>
          <p:nvPr>
            <p:ph type="ftr" sz="quarter" idx="11"/>
          </p:nvPr>
        </p:nvSpPr>
        <p:spPr>
          <a:ln/>
        </p:spPr>
        <p:txBody>
          <a:bodyPr/>
          <a:lstStyle>
            <a:lvl1pPr>
              <a:defRPr/>
            </a:lvl1pPr>
          </a:lstStyle>
          <a:p>
            <a:pPr>
              <a:defRPr/>
            </a:pPr>
            <a:endParaRPr lang="fa-IR"/>
          </a:p>
        </p:txBody>
      </p:sp>
      <p:sp>
        <p:nvSpPr>
          <p:cNvPr id="6" name="Rectangle 10"/>
          <p:cNvSpPr>
            <a:spLocks noGrp="1" noChangeArrowheads="1"/>
          </p:cNvSpPr>
          <p:nvPr>
            <p:ph type="sldNum" sz="quarter" idx="12"/>
          </p:nvPr>
        </p:nvSpPr>
        <p:spPr>
          <a:ln/>
        </p:spPr>
        <p:txBody>
          <a:bodyPr/>
          <a:lstStyle>
            <a:lvl1pPr>
              <a:defRPr/>
            </a:lvl1pPr>
          </a:lstStyle>
          <a:p>
            <a:pPr>
              <a:defRPr/>
            </a:pPr>
            <a:fld id="{0352DED4-37BC-46F0-BA6F-3589255F9992}" type="slidenum">
              <a:rPr lang="fa-IR"/>
              <a:pPr>
                <a:defRPr/>
              </a:pPr>
              <a:t>‹#›</a:t>
            </a:fld>
            <a:endParaRPr lang="fa-I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a:xfrm>
            <a:off x="502920" y="530352"/>
            <a:ext cx="8183880" cy="4187952"/>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endParaRPr lang="en-US"/>
          </a:p>
        </p:txBody>
      </p:sp>
      <p:sp>
        <p:nvSpPr>
          <p:cNvPr id="5" name="Footer Placeholder 17"/>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66F379A8-58E8-4CAE-8767-8B9B22CE6777}"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ounded Rectangle 4"/>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468344" y="4928616"/>
            <a:ext cx="8183880" cy="676656"/>
          </a:xfrm>
        </p:spPr>
        <p:txBody>
          <a:bodyPr lIns="91440" bIns="0"/>
          <a:lstStyle>
            <a:lvl1pPr algn="l">
              <a:buNone/>
              <a:defRPr sz="3600" b="0" cap="none" baseline="0">
                <a:solidFill>
                  <a:schemeClr val="bg2">
                    <a:shade val="25000"/>
                  </a:schemeClr>
                </a:solidFill>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468344" y="5624484"/>
            <a:ext cx="8183880" cy="420624"/>
          </a:xfrm>
        </p:spPr>
        <p:txBody>
          <a:bodyPr lIns="118872" tIns="0"/>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extLst/>
          </a:lstStyle>
          <a:p>
            <a:pPr>
              <a:defRPr/>
            </a:pPr>
            <a:endParaRPr lang="en-US"/>
          </a:p>
        </p:txBody>
      </p:sp>
      <p:sp>
        <p:nvSpPr>
          <p:cNvPr id="7" name="Footer Placeholder 4"/>
          <p:cNvSpPr>
            <a:spLocks noGrp="1"/>
          </p:cNvSpPr>
          <p:nvPr>
            <p:ph type="ftr" sz="quarter" idx="11"/>
          </p:nvPr>
        </p:nvSpPr>
        <p:spPr/>
        <p:txBody>
          <a:bodyPr/>
          <a:lstStyle>
            <a:lvl1pPr>
              <a:defRPr/>
            </a:lvl1pPr>
            <a:extLst/>
          </a:lstStyle>
          <a:p>
            <a:pPr>
              <a:defRPr/>
            </a:pPr>
            <a:endParaRPr lang="en-US"/>
          </a:p>
        </p:txBody>
      </p:sp>
      <p:sp>
        <p:nvSpPr>
          <p:cNvPr id="8" name="Slide Number Placeholder 5"/>
          <p:cNvSpPr>
            <a:spLocks noGrp="1"/>
          </p:cNvSpPr>
          <p:nvPr>
            <p:ph type="sldNum" sz="quarter" idx="12"/>
          </p:nvPr>
        </p:nvSpPr>
        <p:spPr/>
        <p:txBody>
          <a:bodyPr/>
          <a:lstStyle>
            <a:lvl1pPr>
              <a:defRPr/>
            </a:lvl1pPr>
            <a:extLst/>
          </a:lstStyle>
          <a:p>
            <a:pPr>
              <a:defRPr/>
            </a:pPr>
            <a:fld id="{0FF847FE-0BE1-40E8-A113-4BF9821C63F0}"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4"/>
          <p:cNvSpPr>
            <a:spLocks noGrp="1"/>
          </p:cNvSpPr>
          <p:nvPr>
            <p:ph type="dt" sz="half" idx="10"/>
          </p:nvPr>
        </p:nvSpPr>
        <p:spPr/>
        <p:txBody>
          <a:bodyPr/>
          <a:lstStyle>
            <a:lvl1pPr>
              <a:defRPr/>
            </a:lvl1pPr>
          </a:lstStyle>
          <a:p>
            <a:pPr>
              <a:defRPr/>
            </a:pPr>
            <a:endParaRPr lang="en-US"/>
          </a:p>
        </p:txBody>
      </p:sp>
      <p:sp>
        <p:nvSpPr>
          <p:cNvPr id="6" name="Footer Placeholder 17"/>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F097F8D4-7F3F-4D27-8A4C-D8CE7BEBD691}"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lvl1pPr>
              <a:defRPr b="1"/>
            </a:lvl1pPr>
            <a:extLst/>
          </a:lstStyle>
          <a:p>
            <a:r>
              <a:rPr lang="en-US" smtClean="0"/>
              <a:t>Click to edit Master title style</a:t>
            </a:r>
            <a:endParaRPr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52169"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4"/>
          <p:cNvSpPr>
            <a:spLocks noGrp="1"/>
          </p:cNvSpPr>
          <p:nvPr>
            <p:ph type="dt" sz="half" idx="10"/>
          </p:nvPr>
        </p:nvSpPr>
        <p:spPr/>
        <p:txBody>
          <a:bodyPr/>
          <a:lstStyle>
            <a:lvl1pPr>
              <a:defRPr/>
            </a:lvl1pPr>
          </a:lstStyle>
          <a:p>
            <a:pPr>
              <a:defRPr/>
            </a:pPr>
            <a:endParaRPr lang="en-US"/>
          </a:p>
        </p:txBody>
      </p:sp>
      <p:sp>
        <p:nvSpPr>
          <p:cNvPr id="8" name="Footer Placeholder 17"/>
          <p:cNvSpPr>
            <a:spLocks noGrp="1"/>
          </p:cNvSpPr>
          <p:nvPr>
            <p:ph type="ftr" sz="quarter" idx="11"/>
          </p:nvPr>
        </p:nvSpPr>
        <p:spPr/>
        <p:txBody>
          <a:bodyPr/>
          <a:lstStyle>
            <a:lvl1pPr>
              <a:defRPr/>
            </a:lvl1pPr>
          </a:lstStyle>
          <a:p>
            <a:pPr>
              <a:defRPr/>
            </a:pPr>
            <a:endParaRPr lang="en-US"/>
          </a:p>
        </p:txBody>
      </p:sp>
      <p:sp>
        <p:nvSpPr>
          <p:cNvPr id="9" name="Slide Number Placeholder 4"/>
          <p:cNvSpPr>
            <a:spLocks noGrp="1"/>
          </p:cNvSpPr>
          <p:nvPr>
            <p:ph type="sldNum" sz="quarter" idx="12"/>
          </p:nvPr>
        </p:nvSpPr>
        <p:spPr/>
        <p:txBody>
          <a:bodyPr/>
          <a:lstStyle>
            <a:lvl1pPr>
              <a:defRPr/>
            </a:lvl1pPr>
          </a:lstStyle>
          <a:p>
            <a:pPr>
              <a:defRPr/>
            </a:pPr>
            <a:fld id="{E6EB5602-6E3A-4ACA-8FBC-0AFDB24B5BB2}"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24"/>
          <p:cNvSpPr>
            <a:spLocks noGrp="1"/>
          </p:cNvSpPr>
          <p:nvPr>
            <p:ph type="dt" sz="half" idx="10"/>
          </p:nvPr>
        </p:nvSpPr>
        <p:spPr/>
        <p:txBody>
          <a:bodyPr/>
          <a:lstStyle>
            <a:lvl1pPr>
              <a:defRPr/>
            </a:lvl1pPr>
          </a:lstStyle>
          <a:p>
            <a:pPr>
              <a:defRPr/>
            </a:pPr>
            <a:endParaRPr lang="en-US"/>
          </a:p>
        </p:txBody>
      </p:sp>
      <p:sp>
        <p:nvSpPr>
          <p:cNvPr id="4" name="Footer Placeholder 17"/>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1061210B-F303-46B8-828C-08ABF1F9B2BB}"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3" name="Date Placeholder 1"/>
          <p:cNvSpPr>
            <a:spLocks noGrp="1"/>
          </p:cNvSpPr>
          <p:nvPr>
            <p:ph type="dt" sz="half" idx="10"/>
          </p:nvPr>
        </p:nvSpPr>
        <p:spPr/>
        <p:txBody>
          <a:bodyPr/>
          <a:lstStyle>
            <a:lvl1pPr>
              <a:defRPr/>
            </a:lvl1pPr>
            <a:extLst/>
          </a:lstStyle>
          <a:p>
            <a:pPr>
              <a:defRPr/>
            </a:pPr>
            <a:endParaRPr lang="en-US"/>
          </a:p>
        </p:txBody>
      </p:sp>
      <p:sp>
        <p:nvSpPr>
          <p:cNvPr id="4" name="Footer Placeholder 2"/>
          <p:cNvSpPr>
            <a:spLocks noGrp="1"/>
          </p:cNvSpPr>
          <p:nvPr>
            <p:ph type="ftr" sz="quarter" idx="11"/>
          </p:nvPr>
        </p:nvSpPr>
        <p:spPr/>
        <p:txBody>
          <a:bodyPr/>
          <a:lstStyle>
            <a:lvl1pPr>
              <a:defRPr/>
            </a:lvl1pPr>
            <a:extLst/>
          </a:lstStyle>
          <a:p>
            <a:pPr>
              <a:defRPr/>
            </a:pPr>
            <a:endParaRPr lang="en-US"/>
          </a:p>
        </p:txBody>
      </p:sp>
      <p:sp>
        <p:nvSpPr>
          <p:cNvPr id="5" name="Slide Number Placeholder 3"/>
          <p:cNvSpPr>
            <a:spLocks noGrp="1"/>
          </p:cNvSpPr>
          <p:nvPr>
            <p:ph type="sldNum" sz="quarter" idx="12"/>
          </p:nvPr>
        </p:nvSpPr>
        <p:spPr/>
        <p:txBody>
          <a:bodyPr/>
          <a:lstStyle>
            <a:lvl1pPr>
              <a:defRPr/>
            </a:lvl1pPr>
            <a:extLst/>
          </a:lstStyle>
          <a:p>
            <a:pPr>
              <a:defRPr/>
            </a:pPr>
            <a:fld id="{9310A6D2-C93D-452F-B19C-96FFA771EC0A}"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lstStyle>
            <a:lvl1pPr algn="l">
              <a:buNone/>
              <a:defRPr sz="2200" b="1">
                <a:solidFill>
                  <a:schemeClr val="accent1"/>
                </a:solidFill>
              </a:defRPr>
            </a:lvl1pPr>
            <a:extLst/>
          </a:lstStyle>
          <a:p>
            <a:r>
              <a:rPr lang="en-US" smtClean="0"/>
              <a:t>Click to edit Master title style</a:t>
            </a:r>
            <a:endParaRPr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4"/>
          <p:cNvSpPr>
            <a:spLocks noGrp="1"/>
          </p:cNvSpPr>
          <p:nvPr>
            <p:ph type="dt" sz="half" idx="10"/>
          </p:nvPr>
        </p:nvSpPr>
        <p:spPr/>
        <p:txBody>
          <a:bodyPr/>
          <a:lstStyle>
            <a:lvl1pPr>
              <a:defRPr/>
            </a:lvl1pPr>
          </a:lstStyle>
          <a:p>
            <a:pPr>
              <a:defRPr/>
            </a:pPr>
            <a:endParaRPr lang="en-US"/>
          </a:p>
        </p:txBody>
      </p:sp>
      <p:sp>
        <p:nvSpPr>
          <p:cNvPr id="6" name="Footer Placeholder 17"/>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58A719CF-DBC4-4FAC-A7BC-B06D1D00772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CCAAE1D7-F69B-4DAE-B4D3-75C8FAFE4FC2}"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ound Single Corner Rectangle 5"/>
          <p:cNvSpPr/>
          <p:nvPr/>
        </p:nvSpPr>
        <p:spPr>
          <a:xfrm>
            <a:off x="6400800" y="433388"/>
            <a:ext cx="2324100"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lang="en-US" smtClean="0"/>
              <a:t>Click to edit Master title style</a:t>
            </a:r>
            <a:endParaRPr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7" name="Date Placeholder 4"/>
          <p:cNvSpPr>
            <a:spLocks noGrp="1"/>
          </p:cNvSpPr>
          <p:nvPr>
            <p:ph type="dt" sz="half" idx="10"/>
          </p:nvPr>
        </p:nvSpPr>
        <p:spPr/>
        <p:txBody>
          <a:bodyPr/>
          <a:lstStyle>
            <a:lvl1pPr>
              <a:defRPr/>
            </a:lvl1pPr>
            <a:extLst/>
          </a:lstStyle>
          <a:p>
            <a:pPr>
              <a:defRPr/>
            </a:pPr>
            <a:endParaRPr lang="en-US"/>
          </a:p>
        </p:txBody>
      </p:sp>
      <p:sp>
        <p:nvSpPr>
          <p:cNvPr id="8" name="Footer Placeholder 5"/>
          <p:cNvSpPr>
            <a:spLocks noGrp="1"/>
          </p:cNvSpPr>
          <p:nvPr>
            <p:ph type="ftr" sz="quarter" idx="11"/>
          </p:nvPr>
        </p:nvSpPr>
        <p:spPr/>
        <p:txBody>
          <a:bodyPr/>
          <a:lstStyle>
            <a:lvl1pPr>
              <a:defRPr/>
            </a:lvl1pPr>
            <a:extLst/>
          </a:lstStyle>
          <a:p>
            <a:pPr>
              <a:defRPr/>
            </a:pPr>
            <a:endParaRPr lang="en-US"/>
          </a:p>
        </p:txBody>
      </p:sp>
      <p:sp>
        <p:nvSpPr>
          <p:cNvPr id="9" name="Slide Number Placeholder 6"/>
          <p:cNvSpPr>
            <a:spLocks noGrp="1"/>
          </p:cNvSpPr>
          <p:nvPr>
            <p:ph type="sldNum" sz="quarter" idx="12"/>
          </p:nvPr>
        </p:nvSpPr>
        <p:spPr/>
        <p:txBody>
          <a:bodyPr/>
          <a:lstStyle>
            <a:lvl1pPr>
              <a:defRPr/>
            </a:lvl1pPr>
            <a:extLst/>
          </a:lstStyle>
          <a:p>
            <a:pPr>
              <a:defRPr/>
            </a:pPr>
            <a:fld id="{CE9D9C46-419B-4DDE-B06D-769A6B31C2E2}"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endParaRPr lang="en-US"/>
          </a:p>
        </p:txBody>
      </p:sp>
      <p:sp>
        <p:nvSpPr>
          <p:cNvPr id="5" name="Footer Placeholder 17"/>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2232B8EB-5011-4D02-AA1B-073D9FDE6732}"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533402"/>
            <a:ext cx="5943600" cy="5257801"/>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endParaRPr lang="en-US"/>
          </a:p>
        </p:txBody>
      </p:sp>
      <p:sp>
        <p:nvSpPr>
          <p:cNvPr id="5" name="Footer Placeholder 17"/>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E8AD08B4-8B90-4A22-8835-7BAF66786354}"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5" name="Rounded Rectangle 4"/>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lang="en-US" smtClean="0"/>
              <a:t>Click to edit Master title style</a:t>
            </a:r>
            <a:endParaRPr lang="en-US"/>
          </a:p>
        </p:txBody>
      </p:sp>
      <p:sp>
        <p:nvSpPr>
          <p:cNvPr id="11" name="Date Placeholder 27"/>
          <p:cNvSpPr>
            <a:spLocks noGrp="1"/>
          </p:cNvSpPr>
          <p:nvPr>
            <p:ph type="dt" sz="half" idx="10"/>
          </p:nvPr>
        </p:nvSpPr>
        <p:spPr/>
        <p:txBody>
          <a:bodyPr/>
          <a:lstStyle>
            <a:lvl1pPr>
              <a:defRPr/>
            </a:lvl1pPr>
          </a:lstStyle>
          <a:p>
            <a:pPr>
              <a:defRPr/>
            </a:pPr>
            <a:endParaRPr lang="en-US"/>
          </a:p>
        </p:txBody>
      </p:sp>
      <p:sp>
        <p:nvSpPr>
          <p:cNvPr id="12" name="Footer Placeholder 16"/>
          <p:cNvSpPr>
            <a:spLocks noGrp="1"/>
          </p:cNvSpPr>
          <p:nvPr>
            <p:ph type="ftr" sz="quarter" idx="11"/>
          </p:nvPr>
        </p:nvSpPr>
        <p:spPr/>
        <p:txBody>
          <a:bodyPr/>
          <a:lstStyle>
            <a:lvl1pPr>
              <a:defRPr/>
            </a:lvl1pPr>
          </a:lstStyle>
          <a:p>
            <a:pPr>
              <a:defRPr/>
            </a:pPr>
            <a:endParaRPr lang="en-US"/>
          </a:p>
        </p:txBody>
      </p:sp>
      <p:sp>
        <p:nvSpPr>
          <p:cNvPr id="13" name="Slide Number Placeholder 28"/>
          <p:cNvSpPr>
            <a:spLocks noGrp="1"/>
          </p:cNvSpPr>
          <p:nvPr>
            <p:ph type="sldNum" sz="quarter" idx="12"/>
          </p:nvPr>
        </p:nvSpPr>
        <p:spPr/>
        <p:txBody>
          <a:bodyPr/>
          <a:lstStyle>
            <a:lvl1pPr>
              <a:defRPr sz="1400" smtClean="0">
                <a:solidFill>
                  <a:srgbClr val="FFFFFF"/>
                </a:solidFill>
              </a:defRPr>
            </a:lvl1pPr>
          </a:lstStyle>
          <a:p>
            <a:pPr>
              <a:defRPr/>
            </a:pPr>
            <a:fld id="{A30E3EF6-BB84-448C-AD6A-B7F76CA66D41}"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914400" y="1447800"/>
            <a:ext cx="77724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49720E7A-2B7E-46DA-A443-E806B47D6DD8}"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5" name="Rounded Rectangle 4"/>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22313" y="952500"/>
            <a:ext cx="7772400" cy="1362075"/>
          </a:xfrm>
        </p:spPr>
        <p:txBody>
          <a:bodyPr/>
          <a:lstStyle>
            <a:lvl1pPr algn="l">
              <a:buNone/>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endParaRPr lang="en-US"/>
          </a:p>
        </p:txBody>
      </p:sp>
      <p:sp>
        <p:nvSpPr>
          <p:cNvPr id="10" name="Footer Placeholder 4"/>
          <p:cNvSpPr>
            <a:spLocks noGrp="1"/>
          </p:cNvSpPr>
          <p:nvPr>
            <p:ph type="ftr" sz="quarter" idx="11"/>
          </p:nvPr>
        </p:nvSpPr>
        <p:spPr>
          <a:xfrm>
            <a:off x="800100" y="6172200"/>
            <a:ext cx="4000500" cy="457200"/>
          </a:xfrm>
        </p:spPr>
        <p:txBody>
          <a:bodyPr/>
          <a:lstStyle>
            <a:lvl1pPr>
              <a:defRPr/>
            </a:lvl1pPr>
          </a:lstStyle>
          <a:p>
            <a:pPr>
              <a:defRPr/>
            </a:pPr>
            <a:endParaRPr lang="en-US"/>
          </a:p>
        </p:txBody>
      </p:sp>
      <p:sp>
        <p:nvSpPr>
          <p:cNvPr id="11" name="Slide Number Placeholder 5"/>
          <p:cNvSpPr>
            <a:spLocks noGrp="1"/>
          </p:cNvSpPr>
          <p:nvPr>
            <p:ph type="sldNum" sz="quarter" idx="12"/>
          </p:nvPr>
        </p:nvSpPr>
        <p:spPr>
          <a:xfrm>
            <a:off x="146050" y="6208713"/>
            <a:ext cx="457200" cy="457200"/>
          </a:xfrm>
        </p:spPr>
        <p:txBody>
          <a:bodyPr/>
          <a:lstStyle>
            <a:lvl1pPr>
              <a:defRPr/>
            </a:lvl1pPr>
          </a:lstStyle>
          <a:p>
            <a:pPr>
              <a:defRPr/>
            </a:pPr>
            <a:fld id="{63357B11-97E7-4FED-9D92-372F7FF2E180}"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91440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93395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2A8AB459-AC4B-4314-AAEF-B4A7D835E627}"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half" idx="2"/>
          </p:nvPr>
        </p:nvSpPr>
        <p:spPr>
          <a:xfrm>
            <a:off x="9144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4"/>
          </p:nvPr>
        </p:nvSpPr>
        <p:spPr>
          <a:xfrm>
            <a:off x="49530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D57C7EB4-9532-45A9-A689-F526AC1FA870}"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63377ED3-84A1-4198-BDBC-79B8BB632AC8}"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D72272A2-A5E3-41CF-A6B2-090032D185A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A66D4B-9745-423F-A824-59BE2967E8A3}"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6" name="Rounded Rectangle 5"/>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14400" y="273050"/>
            <a:ext cx="7772400" cy="1143000"/>
          </a:xfrm>
        </p:spPr>
        <p:txBody>
          <a:bodyPr/>
          <a:lstStyle>
            <a:lvl1pPr algn="l">
              <a:buNone/>
              <a:defRPr sz="4000" b="0"/>
            </a:lvl1pPr>
          </a:lstStyle>
          <a:p>
            <a:r>
              <a:rPr lang="en-US" smtClean="0"/>
              <a:t>Click to edit Master title style</a:t>
            </a:r>
            <a:endParaRPr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1" name="Content Placeholder 10"/>
          <p:cNvSpPr>
            <a:spLocks noGrp="1"/>
          </p:cNvSpPr>
          <p:nvPr>
            <p:ph sz="quarter" idx="1"/>
          </p:nvPr>
        </p:nvSpPr>
        <p:spPr>
          <a:xfrm>
            <a:off x="2971800" y="1600200"/>
            <a:ext cx="5715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BC675350-2891-44FF-BB81-C35D6DBAFD62}"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8" name="Date Placeholder 4"/>
          <p:cNvSpPr>
            <a:spLocks noGrp="1"/>
          </p:cNvSpPr>
          <p:nvPr>
            <p:ph type="dt" sz="half" idx="10"/>
          </p:nvPr>
        </p:nvSpPr>
        <p:spPr/>
        <p:txBody>
          <a:bodyPr/>
          <a:lstStyle>
            <a:lvl1pPr>
              <a:defRPr/>
            </a:lvl1pPr>
          </a:lstStyle>
          <a:p>
            <a:pPr>
              <a:defRPr/>
            </a:pPr>
            <a:endParaRPr lang="en-US"/>
          </a:p>
        </p:txBody>
      </p:sp>
      <p:sp>
        <p:nvSpPr>
          <p:cNvPr id="9" name="Footer Placeholder 5"/>
          <p:cNvSpPr>
            <a:spLocks noGrp="1"/>
          </p:cNvSpPr>
          <p:nvPr>
            <p:ph type="ftr" sz="quarter" idx="11"/>
          </p:nvPr>
        </p:nvSpPr>
        <p:spPr>
          <a:xfrm>
            <a:off x="914400" y="6172200"/>
            <a:ext cx="3886200" cy="457200"/>
          </a:xfrm>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146050" y="6208713"/>
            <a:ext cx="457200" cy="457200"/>
          </a:xfrm>
        </p:spPr>
        <p:txBody>
          <a:bodyPr/>
          <a:lstStyle>
            <a:lvl1pPr>
              <a:defRPr/>
            </a:lvl1pPr>
          </a:lstStyle>
          <a:p>
            <a:pPr>
              <a:defRPr/>
            </a:pPr>
            <a:fld id="{07090F51-9805-4D28-A3AD-42156C03971B}"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4FFB6749-66C4-43FD-8695-70FD186EDEF3}"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83593C9A-C809-4E18-BDA2-F6D234106D4F}"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D0DB03-B975-4F30-87C7-F6747B0690D8}"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CC4959C-11CF-44C7-8F42-DD29161355E7}"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D5D3D5-D249-44B4-A843-167AB075CB5F}"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C522DC0-E3AA-4E5F-84CF-A27964409B38}"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8B0AD0C-3028-4F0F-B885-5E89A62ABAF5}"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CFBA951-E45A-4182-85D1-2F52D715A35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D0550CE6-8CB7-4F2F-AF38-71C40778843E}"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5604B87-9760-4B37-AF0E-F3F1EA7DF53B}"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7413230-675B-436B-96CA-1CFC4BB4897A}"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72C1BF6-6CF7-454A-AB7F-A29420A741D0}"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25FFFC-1CE4-49AD-838C-A6FCC7DABB29}"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220DA1-02DA-42B8-B75E-AD7B16FF8895}"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22F125-9221-458B-8FF5-5098706E40A7}"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04CB0D-94B2-4DFD-9579-43531ACE012F}"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3D2FD7-4D53-4790-8370-6242ACE924F5}"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05FF4A5-343B-429D-91B2-20C2B04B2EBB}"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BF3D77F-36F6-4E3C-BA8F-9F5B32D273B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0BA1F178-BF8F-4405-94C8-F20AA6B83920}"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830EC9B-259E-4F5A-AD3F-4DAF18442E76}"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D4DD562-745D-4F0E-A2AD-A595CC7680FA}"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E344CFC-B884-457D-BC8D-BB96AD640446}"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a-I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89934F-EEE0-4815-91D0-BE67111B7810}"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D19F49-A589-4FF9-977C-ED12682995DD}"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92389B-3E15-4A9C-A85E-854E350347C4}"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5" name="Rectangle 4"/>
          <p:cNvSpPr>
            <a:spLocks noChangeArrowheads="1"/>
          </p:cNvSpPr>
          <p:nvPr/>
        </p:nvSpPr>
        <p:spPr bwMode="white">
          <a:xfrm>
            <a:off x="8991600" y="3175"/>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6" name="Rectangle 5"/>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7" name="Rectangle 6"/>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smtClean="0"/>
              <a:t>Click to edit Master title style</a:t>
            </a:r>
            <a:endParaRPr lang="en-US"/>
          </a:p>
        </p:txBody>
      </p:sp>
      <p:sp>
        <p:nvSpPr>
          <p:cNvPr id="15" name="Date Placeholder 27"/>
          <p:cNvSpPr>
            <a:spLocks noGrp="1"/>
          </p:cNvSpPr>
          <p:nvPr>
            <p:ph type="dt" sz="half" idx="10"/>
          </p:nvPr>
        </p:nvSpPr>
        <p:spPr/>
        <p:txBody>
          <a:bodyPr/>
          <a:lstStyle>
            <a:lvl1pPr>
              <a:defRPr/>
            </a:lvl1pPr>
          </a:lstStyle>
          <a:p>
            <a:pPr>
              <a:defRPr/>
            </a:pPr>
            <a:endParaRPr lang="fa-IR"/>
          </a:p>
        </p:txBody>
      </p:sp>
      <p:sp>
        <p:nvSpPr>
          <p:cNvPr id="16" name="Footer Placeholder 16"/>
          <p:cNvSpPr>
            <a:spLocks noGrp="1"/>
          </p:cNvSpPr>
          <p:nvPr>
            <p:ph type="ftr" sz="quarter" idx="11"/>
          </p:nvPr>
        </p:nvSpPr>
        <p:spPr/>
        <p:txBody>
          <a:bodyPr/>
          <a:lstStyle>
            <a:lvl1pPr>
              <a:defRPr/>
            </a:lvl1pPr>
          </a:lstStyle>
          <a:p>
            <a:pPr>
              <a:defRPr/>
            </a:pPr>
            <a:endParaRPr lang="fa-IR"/>
          </a:p>
        </p:txBody>
      </p:sp>
      <p:sp>
        <p:nvSpPr>
          <p:cNvPr id="17" name="Slide Number Placeholder 28"/>
          <p:cNvSpPr>
            <a:spLocks noGrp="1"/>
          </p:cNvSpPr>
          <p:nvPr>
            <p:ph type="sldNum" sz="quarter" idx="12"/>
          </p:nvPr>
        </p:nvSpPr>
        <p:spPr>
          <a:xfrm>
            <a:off x="4343400" y="2198688"/>
            <a:ext cx="457200" cy="441325"/>
          </a:xfrm>
        </p:spPr>
        <p:txBody>
          <a:bodyPr/>
          <a:lstStyle>
            <a:lvl1pPr>
              <a:defRPr smtClean="0">
                <a:solidFill>
                  <a:schemeClr val="accent3">
                    <a:shade val="75000"/>
                  </a:schemeClr>
                </a:solidFill>
              </a:defRPr>
            </a:lvl1pPr>
          </a:lstStyle>
          <a:p>
            <a:pPr>
              <a:defRPr/>
            </a:pPr>
            <a:fld id="{21168F58-45E2-4F25-A195-DFB75E12B187}" type="slidenum">
              <a:rPr lang="fa-IR"/>
              <a:pPr>
                <a:defRPr/>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smtClean="0"/>
              <a:t>Click to edit Master title style</a:t>
            </a:r>
            <a:endParaRPr lang="en-US"/>
          </a:p>
        </p:txBody>
      </p:sp>
      <p:sp>
        <p:nvSpPr>
          <p:cNvPr id="8" name="Content Placeholder 7"/>
          <p:cNvSpPr>
            <a:spLocks noGrp="1"/>
          </p:cNvSpPr>
          <p:nvPr>
            <p:ph sz="quarter" idx="1"/>
          </p:nvPr>
        </p:nvSpPr>
        <p:spPr>
          <a:xfrm>
            <a:off x="301752" y="1527048"/>
            <a:ext cx="85039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C314B36A-FCC3-4AC4-9A7A-1C470789FC5F}" type="slidenum">
              <a:rPr lang="fa-IR"/>
              <a:pPr>
                <a:defRPr/>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5" name="Rectangle 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6" name="Rectangle 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7" name="Rectangle 6"/>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8" name="Rectangle 7"/>
          <p:cNvSpPr>
            <a:spLocks noChangeArrowheads="1"/>
          </p:cNvSpPr>
          <p:nvPr/>
        </p:nvSpPr>
        <p:spPr bwMode="white">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2" name="Straight Connector 11"/>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smtClean="0"/>
              <a:t>Click to edit Master title style</a:t>
            </a:r>
            <a:endParaRPr lang="en-US"/>
          </a:p>
        </p:txBody>
      </p:sp>
      <p:sp>
        <p:nvSpPr>
          <p:cNvPr id="15" name="Footer Placeholder 4"/>
          <p:cNvSpPr>
            <a:spLocks noGrp="1"/>
          </p:cNvSpPr>
          <p:nvPr>
            <p:ph type="ftr" sz="quarter" idx="10"/>
          </p:nvPr>
        </p:nvSpPr>
        <p:spPr/>
        <p:txBody>
          <a:bodyPr/>
          <a:lstStyle>
            <a:lvl1pPr>
              <a:defRPr/>
            </a:lvl1pPr>
          </a:lstStyle>
          <a:p>
            <a:pPr>
              <a:defRPr/>
            </a:pPr>
            <a:endParaRPr lang="fa-IR"/>
          </a:p>
        </p:txBody>
      </p:sp>
      <p:sp>
        <p:nvSpPr>
          <p:cNvPr id="16" name="Date Placeholder 3"/>
          <p:cNvSpPr>
            <a:spLocks noGrp="1"/>
          </p:cNvSpPr>
          <p:nvPr>
            <p:ph type="dt" sz="half" idx="11"/>
          </p:nvPr>
        </p:nvSpPr>
        <p:spPr/>
        <p:txBody>
          <a:bodyPr/>
          <a:lstStyle>
            <a:lvl1pPr>
              <a:defRPr/>
            </a:lvl1pPr>
          </a:lstStyle>
          <a:p>
            <a:pPr>
              <a:defRPr/>
            </a:pPr>
            <a:endParaRPr lang="fa-IR"/>
          </a:p>
        </p:txBody>
      </p:sp>
      <p:sp>
        <p:nvSpPr>
          <p:cNvPr id="17" name="Slide Number Placeholder 5"/>
          <p:cNvSpPr>
            <a:spLocks noGrp="1"/>
          </p:cNvSpPr>
          <p:nvPr>
            <p:ph type="sldNum" sz="quarter" idx="12"/>
          </p:nvPr>
        </p:nvSpPr>
        <p:spPr>
          <a:xfrm>
            <a:off x="4343400" y="2198688"/>
            <a:ext cx="457200" cy="441325"/>
          </a:xfrm>
        </p:spPr>
        <p:txBody>
          <a:bodyPr/>
          <a:lstStyle>
            <a:lvl1pPr>
              <a:defRPr smtClean="0">
                <a:solidFill>
                  <a:schemeClr val="accent3">
                    <a:shade val="75000"/>
                  </a:schemeClr>
                </a:solidFill>
              </a:defRPr>
            </a:lvl1pPr>
          </a:lstStyle>
          <a:p>
            <a:pPr>
              <a:defRPr/>
            </a:pPr>
            <a:fld id="{E39D650B-FBDB-4A03-BDB3-B0D0964FA5C3}" type="slidenum">
              <a:rPr lang="fa-IR"/>
              <a:pPr>
                <a:defRPr/>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4562475" y="1576388"/>
            <a:ext cx="9525" cy="4818062"/>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2" name="Title 1"/>
          <p:cNvSpPr>
            <a:spLocks noGrp="1"/>
          </p:cNvSpPr>
          <p:nvPr>
            <p:ph type="title"/>
          </p:nvPr>
        </p:nvSpPr>
        <p:spPr>
          <a:xfrm>
            <a:off x="301752" y="228600"/>
            <a:ext cx="8534400" cy="758952"/>
          </a:xfrm>
        </p:spPr>
        <p:txBody>
          <a:bodyPr/>
          <a:lstStyle/>
          <a:p>
            <a:r>
              <a:rPr lang="en-US" smtClean="0"/>
              <a:t>Click to edit Master title style</a:t>
            </a:r>
            <a:endParaRPr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a:xfrm>
            <a:off x="5791200" y="6410325"/>
            <a:ext cx="3044825" cy="365125"/>
          </a:xfrm>
        </p:spPr>
        <p:txBody>
          <a:bodyPr/>
          <a:lstStyle>
            <a:lvl1pPr>
              <a:defRPr/>
            </a:lvl1pPr>
          </a:lstStyle>
          <a:p>
            <a:pPr>
              <a:defRPr/>
            </a:pPr>
            <a:endParaRPr lang="fa-IR"/>
          </a:p>
        </p:txBody>
      </p:sp>
      <p:sp>
        <p:nvSpPr>
          <p:cNvPr id="7" name="Footer Placeholder 5"/>
          <p:cNvSpPr>
            <a:spLocks noGrp="1"/>
          </p:cNvSpPr>
          <p:nvPr>
            <p:ph type="ftr" sz="quarter" idx="11"/>
          </p:nvPr>
        </p:nvSpPr>
        <p:spPr/>
        <p:txBody>
          <a:bodyPr/>
          <a:lstStyle>
            <a:lvl1pPr>
              <a:defRPr/>
            </a:lvl1pPr>
          </a:lstStyle>
          <a:p>
            <a:pPr>
              <a:defRPr/>
            </a:pPr>
            <a:endParaRPr lang="fa-IR"/>
          </a:p>
        </p:txBody>
      </p:sp>
      <p:sp>
        <p:nvSpPr>
          <p:cNvPr id="8" name="Slide Number Placeholder 6"/>
          <p:cNvSpPr>
            <a:spLocks noGrp="1"/>
          </p:cNvSpPr>
          <p:nvPr>
            <p:ph type="sldNum" sz="quarter" idx="12"/>
          </p:nvPr>
        </p:nvSpPr>
        <p:spPr/>
        <p:txBody>
          <a:bodyPr/>
          <a:lstStyle>
            <a:lvl1pPr>
              <a:defRPr/>
            </a:lvl1pPr>
          </a:lstStyle>
          <a:p>
            <a:pPr>
              <a:defRPr/>
            </a:pPr>
            <a:fld id="{B2EE6193-A272-46E8-BF0D-FE4A3DE16A92}" type="slidenum">
              <a:rPr lang="fa-IR"/>
              <a:pPr>
                <a:defRPr/>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D6B0ABBA-FBDB-4AFB-8519-DB2FA9ABC8DB}"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8" name="Rectangle 7"/>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9" name="Rectangle 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1" name="Rectangle 10"/>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2" name="Rectangle 11"/>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4" name="Straight Connector 13"/>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5"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6" name="Oval 15"/>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6" name="Content Placeholder 25"/>
          <p:cNvSpPr>
            <a:spLocks noGrp="1"/>
          </p:cNvSpPr>
          <p:nvPr>
            <p:ph sz="quarter" idx="4"/>
          </p:nvPr>
        </p:nvSpPr>
        <p:spPr>
          <a:xfrm>
            <a:off x="4800600" y="2471383"/>
            <a:ext cx="4038600" cy="38221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3" name="Title 22"/>
          <p:cNvSpPr>
            <a:spLocks noGrp="1"/>
          </p:cNvSpPr>
          <p:nvPr>
            <p:ph type="title"/>
          </p:nvPr>
        </p:nvSpPr>
        <p:spPr/>
        <p:txBody>
          <a:bodyPr rtlCol="0"/>
          <a:lstStyle/>
          <a:p>
            <a:r>
              <a:rPr lang="en-US" smtClean="0"/>
              <a:t>Click to edit Master title style</a:t>
            </a:r>
            <a:endParaRPr lang="en-US"/>
          </a:p>
        </p:txBody>
      </p:sp>
      <p:sp>
        <p:nvSpPr>
          <p:cNvPr id="18" name="Date Placeholder 6"/>
          <p:cNvSpPr>
            <a:spLocks noGrp="1"/>
          </p:cNvSpPr>
          <p:nvPr>
            <p:ph type="dt" sz="half" idx="10"/>
          </p:nvPr>
        </p:nvSpPr>
        <p:spPr/>
        <p:txBody>
          <a:bodyPr/>
          <a:lstStyle>
            <a:lvl1pPr>
              <a:defRPr/>
            </a:lvl1pPr>
          </a:lstStyle>
          <a:p>
            <a:pPr>
              <a:defRPr/>
            </a:pPr>
            <a:endParaRPr lang="fa-IR"/>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fa-IR"/>
          </a:p>
        </p:txBody>
      </p:sp>
      <p:sp>
        <p:nvSpPr>
          <p:cNvPr id="20" name="Slide Number Placeholder 8"/>
          <p:cNvSpPr>
            <a:spLocks noGrp="1"/>
          </p:cNvSpPr>
          <p:nvPr>
            <p:ph type="sldNum" sz="quarter" idx="12"/>
          </p:nvPr>
        </p:nvSpPr>
        <p:spPr>
          <a:xfrm>
            <a:off x="4343400" y="1042988"/>
            <a:ext cx="457200" cy="441325"/>
          </a:xfrm>
        </p:spPr>
        <p:txBody>
          <a:bodyPr/>
          <a:lstStyle>
            <a:lvl1pPr algn="ctr">
              <a:defRPr smtClean="0"/>
            </a:lvl1pPr>
          </a:lstStyle>
          <a:p>
            <a:pPr>
              <a:defRPr/>
            </a:pPr>
            <a:fld id="{451E42F1-5AEF-47BD-8C1D-24278C63ED5E}" type="slidenum">
              <a:rPr lang="fa-IR"/>
              <a:pPr>
                <a:defRPr/>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fa-IR"/>
          </a:p>
        </p:txBody>
      </p:sp>
      <p:sp>
        <p:nvSpPr>
          <p:cNvPr id="4" name="Footer Placeholder 3"/>
          <p:cNvSpPr>
            <a:spLocks noGrp="1"/>
          </p:cNvSpPr>
          <p:nvPr>
            <p:ph type="ftr" sz="quarter" idx="11"/>
          </p:nvPr>
        </p:nvSpPr>
        <p:spPr/>
        <p:txBody>
          <a:bodyPr/>
          <a:lstStyle>
            <a:lvl1pPr>
              <a:defRPr/>
            </a:lvl1pPr>
          </a:lstStyle>
          <a:p>
            <a:pPr>
              <a:defRPr/>
            </a:pPr>
            <a:endParaRPr lang="fa-IR"/>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F4B2F9CA-A574-4EA9-8E27-D1728647FDFF}" type="slidenum">
              <a:rPr lang="fa-IR"/>
              <a:pPr>
                <a:defRPr/>
              </a:pPr>
              <a:t>‹#›</a:t>
            </a:fld>
            <a:endParaRPr lang="fa-I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3" name="Rectangle 2"/>
          <p:cNvSpPr>
            <a:spLocks noChangeArrowheads="1"/>
          </p:cNvSpPr>
          <p:nvPr/>
        </p:nvSpPr>
        <p:spPr bwMode="white">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4" name="Rectangle 3"/>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5" name="Rectangle 4"/>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6" name="Rectangle 5"/>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7" name="Rectangle 6"/>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8" name="Date Placeholder 1"/>
          <p:cNvSpPr>
            <a:spLocks noGrp="1"/>
          </p:cNvSpPr>
          <p:nvPr>
            <p:ph type="dt" sz="half" idx="10"/>
          </p:nvPr>
        </p:nvSpPr>
        <p:spPr/>
        <p:txBody>
          <a:bodyPr/>
          <a:lstStyle>
            <a:lvl1pPr>
              <a:defRPr/>
            </a:lvl1pPr>
          </a:lstStyle>
          <a:p>
            <a:pPr>
              <a:defRPr/>
            </a:pPr>
            <a:endParaRPr lang="fa-IR"/>
          </a:p>
        </p:txBody>
      </p:sp>
      <p:sp>
        <p:nvSpPr>
          <p:cNvPr id="9" name="Footer Placeholder 2"/>
          <p:cNvSpPr>
            <a:spLocks noGrp="1"/>
          </p:cNvSpPr>
          <p:nvPr>
            <p:ph type="ftr" sz="quarter" idx="11"/>
          </p:nvPr>
        </p:nvSpPr>
        <p:spPr/>
        <p:txBody>
          <a:bodyPr/>
          <a:lstStyle>
            <a:lvl1pPr>
              <a:defRPr/>
            </a:lvl1pPr>
          </a:lstStyle>
          <a:p>
            <a:pPr>
              <a:defRPr/>
            </a:pPr>
            <a:endParaRPr lang="fa-IR"/>
          </a:p>
        </p:txBody>
      </p:sp>
      <p:sp>
        <p:nvSpPr>
          <p:cNvPr id="10" name="Slide Number Placeholder 3"/>
          <p:cNvSpPr>
            <a:spLocks noGrp="1"/>
          </p:cNvSpPr>
          <p:nvPr>
            <p:ph type="sldNum" sz="quarter" idx="12"/>
          </p:nvPr>
        </p:nvSpPr>
        <p:spPr>
          <a:xfrm>
            <a:off x="4267200" y="6324600"/>
            <a:ext cx="609600" cy="441325"/>
          </a:xfrm>
        </p:spPr>
        <p:txBody>
          <a:bodyPr/>
          <a:lstStyle>
            <a:lvl1pPr>
              <a:defRPr smtClean="0">
                <a:solidFill>
                  <a:srgbClr val="FFFFFF"/>
                </a:solidFill>
              </a:defRPr>
            </a:lvl1pPr>
          </a:lstStyle>
          <a:p>
            <a:pPr>
              <a:defRPr/>
            </a:pPr>
            <a:fld id="{9C3145EE-1103-4503-AB5A-4F2D4CE1D090}" type="slidenum">
              <a:rPr lang="fa-IR"/>
              <a:pPr>
                <a:defRPr/>
              </a:pPr>
              <a:t>‹#›</a:t>
            </a:fld>
            <a:endParaRPr lang="fa-I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6" name="Rectangle 5"/>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7" name="Rectangle 6"/>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8" name="Rectangle 7"/>
          <p:cNvSpPr>
            <a:spLocks noChangeArrowheads="1"/>
          </p:cNvSpPr>
          <p:nvPr/>
        </p:nvSpPr>
        <p:spPr bwMode="white">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20" name="Content Placeholder 19"/>
          <p:cNvSpPr>
            <a:spLocks noGrp="1"/>
          </p:cNvSpPr>
          <p:nvPr>
            <p:ph sz="quarter" idx="1"/>
          </p:nvPr>
        </p:nvSpPr>
        <p:spPr>
          <a:xfrm>
            <a:off x="3124200" y="685800"/>
            <a:ext cx="56388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Slide Number Placeholder 6"/>
          <p:cNvSpPr>
            <a:spLocks noGrp="1"/>
          </p:cNvSpPr>
          <p:nvPr>
            <p:ph type="sldNum" sz="quarter" idx="10"/>
          </p:nvPr>
        </p:nvSpPr>
        <p:spPr>
          <a:xfrm>
            <a:off x="1371600" y="312738"/>
            <a:ext cx="457200" cy="441325"/>
          </a:xfrm>
        </p:spPr>
        <p:txBody>
          <a:bodyPr/>
          <a:lstStyle>
            <a:lvl1pPr>
              <a:defRPr smtClean="0">
                <a:solidFill>
                  <a:schemeClr val="accent3">
                    <a:shade val="75000"/>
                  </a:schemeClr>
                </a:solidFill>
              </a:defRPr>
            </a:lvl1pPr>
          </a:lstStyle>
          <a:p>
            <a:pPr>
              <a:defRPr/>
            </a:pPr>
            <a:fld id="{F727D0BA-1327-469E-B16B-E6CCD0BD850C}" type="slidenum">
              <a:rPr lang="fa-IR"/>
              <a:pPr>
                <a:defRPr/>
              </a:pPr>
              <a:t>‹#›</a:t>
            </a:fld>
            <a:endParaRPr lang="fa-IR"/>
          </a:p>
        </p:txBody>
      </p:sp>
      <p:sp>
        <p:nvSpPr>
          <p:cNvPr id="17" name="Date Placeholder 4"/>
          <p:cNvSpPr>
            <a:spLocks noGrp="1"/>
          </p:cNvSpPr>
          <p:nvPr>
            <p:ph type="dt" sz="half" idx="11"/>
          </p:nvPr>
        </p:nvSpPr>
        <p:spPr/>
        <p:txBody>
          <a:bodyPr/>
          <a:lstStyle>
            <a:lvl1pPr>
              <a:defRPr/>
            </a:lvl1pPr>
          </a:lstStyle>
          <a:p>
            <a:pPr>
              <a:defRPr/>
            </a:pPr>
            <a:endParaRPr lang="fa-IR"/>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6" name="Rectangle 5"/>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7" name="Rectangle 6"/>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8" name="Rectangle 7"/>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0" name="Rectangle 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1" name="Rectangle 10"/>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FDCB6AEC-22CC-4824-A0A0-F4E76F78C2F8}" type="slidenum">
              <a:rPr lang="fa-IR"/>
              <a:pPr>
                <a:defRPr/>
              </a:pPr>
              <a:t>‹#›</a:t>
            </a:fld>
            <a:endParaRPr lang="fa-IR"/>
          </a:p>
        </p:txBody>
      </p:sp>
      <p:sp>
        <p:nvSpPr>
          <p:cNvPr id="17" name="Date Placeholder 4"/>
          <p:cNvSpPr>
            <a:spLocks noGrp="1"/>
          </p:cNvSpPr>
          <p:nvPr>
            <p:ph type="dt" sz="half" idx="11"/>
          </p:nvPr>
        </p:nvSpPr>
        <p:spPr>
          <a:xfrm>
            <a:off x="5788025" y="6405563"/>
            <a:ext cx="3044825" cy="365125"/>
          </a:xfrm>
        </p:spPr>
        <p:txBody>
          <a:bodyPr/>
          <a:lstStyle>
            <a:lvl1pPr>
              <a:defRPr/>
            </a:lvl1pPr>
          </a:lstStyle>
          <a:p>
            <a:pPr>
              <a:defRPr/>
            </a:pPr>
            <a:endParaRPr lang="fa-IR"/>
          </a:p>
        </p:txBody>
      </p:sp>
      <p:sp>
        <p:nvSpPr>
          <p:cNvPr id="18" name="Footer Placeholder 5"/>
          <p:cNvSpPr>
            <a:spLocks noGrp="1"/>
          </p:cNvSpPr>
          <p:nvPr>
            <p:ph type="ftr" sz="quarter" idx="12"/>
          </p:nvPr>
        </p:nvSpPr>
        <p:spPr>
          <a:xfrm>
            <a:off x="301625" y="6410325"/>
            <a:ext cx="3584575" cy="366713"/>
          </a:xfrm>
        </p:spPr>
        <p:txBody>
          <a:bodyPr/>
          <a:lstStyle>
            <a:lvl1pPr>
              <a:defRPr/>
            </a:lvl1pPr>
          </a:lstStyle>
          <a:p>
            <a:pPr>
              <a:defRPr/>
            </a:pPr>
            <a:endParaRPr lang="fa-I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pPr>
              <a:defRPr/>
            </a:pPr>
            <a:fld id="{68AE8701-B9E9-4B03-8F0F-E083D87F4F88}" type="slidenum">
              <a:rPr lang="fa-IR"/>
              <a:pPr>
                <a:defRPr/>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5" name="Rectangle 4"/>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6" name="Rectangle 5"/>
          <p:cNvSpPr>
            <a:spLocks noChangeArrowheads="1"/>
          </p:cNvSpPr>
          <p:nvPr/>
        </p:nvSpPr>
        <p:spPr bwMode="white">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7" name="Rectangle 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8" name="Rectangle 7"/>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9" name="Rectangle 8"/>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0" name="Straight Connector 9"/>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1" name="Oval 10"/>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7391400" y="304801"/>
            <a:ext cx="1447800" cy="5851525"/>
          </a:xfrm>
        </p:spPr>
        <p:txBody>
          <a:bodyPr vert="eaVert"/>
          <a:lstStyle/>
          <a:p>
            <a:r>
              <a:rPr lang="en-US" smtClean="0"/>
              <a:t>Click to edit Master title style</a:t>
            </a:r>
            <a:endParaRPr lang="en-US"/>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8F3F5F63-F23B-41E4-B9B2-C15E1C1AE244}" type="slidenum">
              <a:rPr lang="fa-IR"/>
              <a:pPr>
                <a:defRPr/>
              </a:pPr>
              <a:t>‹#›</a:t>
            </a:fld>
            <a:endParaRPr lang="fa-IR"/>
          </a:p>
        </p:txBody>
      </p:sp>
      <p:sp>
        <p:nvSpPr>
          <p:cNvPr id="14" name="Date Placeholder 3"/>
          <p:cNvSpPr>
            <a:spLocks noGrp="1"/>
          </p:cNvSpPr>
          <p:nvPr>
            <p:ph type="dt" sz="half" idx="11"/>
          </p:nvPr>
        </p:nvSpPr>
        <p:spPr/>
        <p:txBody>
          <a:bodyPr/>
          <a:lstStyle>
            <a:lvl1pPr>
              <a:defRPr/>
            </a:lvl1pPr>
          </a:lstStyle>
          <a:p>
            <a:pPr>
              <a:defRPr/>
            </a:pPr>
            <a:endParaRPr lang="fa-IR"/>
          </a:p>
        </p:txBody>
      </p:sp>
      <p:sp>
        <p:nvSpPr>
          <p:cNvPr id="15" name="Footer Placeholder 4"/>
          <p:cNvSpPr>
            <a:spLocks noGrp="1"/>
          </p:cNvSpPr>
          <p:nvPr>
            <p:ph type="ftr" sz="quarter" idx="12"/>
          </p:nvPr>
        </p:nvSpPr>
        <p:spPr/>
        <p:txBody>
          <a:bodyPr/>
          <a:lstStyle>
            <a:lvl1pPr>
              <a:defRPr/>
            </a:lvl1pPr>
          </a:lstStyle>
          <a:p>
            <a:pPr>
              <a:defRPr/>
            </a:pPr>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5" name="Rounded Rectangle 4"/>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lang="en-US" smtClean="0"/>
              <a:t>Click to edit Master title style</a:t>
            </a:r>
            <a:endParaRPr lang="en-US"/>
          </a:p>
        </p:txBody>
      </p:sp>
      <p:sp>
        <p:nvSpPr>
          <p:cNvPr id="11" name="Date Placeholder 27"/>
          <p:cNvSpPr>
            <a:spLocks noGrp="1"/>
          </p:cNvSpPr>
          <p:nvPr>
            <p:ph type="dt" sz="half" idx="10"/>
          </p:nvPr>
        </p:nvSpPr>
        <p:spPr/>
        <p:txBody>
          <a:bodyPr/>
          <a:lstStyle>
            <a:lvl1pPr>
              <a:defRPr/>
            </a:lvl1pPr>
          </a:lstStyle>
          <a:p>
            <a:pPr>
              <a:defRPr/>
            </a:pPr>
            <a:endParaRPr lang="fa-IR"/>
          </a:p>
        </p:txBody>
      </p:sp>
      <p:sp>
        <p:nvSpPr>
          <p:cNvPr id="12" name="Footer Placeholder 16"/>
          <p:cNvSpPr>
            <a:spLocks noGrp="1"/>
          </p:cNvSpPr>
          <p:nvPr>
            <p:ph type="ftr" sz="quarter" idx="11"/>
          </p:nvPr>
        </p:nvSpPr>
        <p:spPr/>
        <p:txBody>
          <a:bodyPr/>
          <a:lstStyle>
            <a:lvl1pPr>
              <a:defRPr/>
            </a:lvl1pPr>
          </a:lstStyle>
          <a:p>
            <a:pPr>
              <a:defRPr/>
            </a:pPr>
            <a:endParaRPr lang="fa-IR"/>
          </a:p>
        </p:txBody>
      </p:sp>
      <p:sp>
        <p:nvSpPr>
          <p:cNvPr id="13" name="Slide Number Placeholder 28"/>
          <p:cNvSpPr>
            <a:spLocks noGrp="1"/>
          </p:cNvSpPr>
          <p:nvPr>
            <p:ph type="sldNum" sz="quarter" idx="12"/>
          </p:nvPr>
        </p:nvSpPr>
        <p:spPr/>
        <p:txBody>
          <a:bodyPr/>
          <a:lstStyle>
            <a:lvl1pPr>
              <a:defRPr sz="1400" smtClean="0">
                <a:solidFill>
                  <a:srgbClr val="FFFFFF"/>
                </a:solidFill>
              </a:defRPr>
            </a:lvl1pPr>
          </a:lstStyle>
          <a:p>
            <a:pPr>
              <a:defRPr/>
            </a:pPr>
            <a:fld id="{54394FA6-5E5F-44CD-B996-9890C9BBCC3F}" type="slidenum">
              <a:rPr lang="fa-IR"/>
              <a:pPr>
                <a:defRPr/>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914400" y="1447800"/>
            <a:ext cx="77724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fa-IR"/>
          </a:p>
        </p:txBody>
      </p:sp>
      <p:sp>
        <p:nvSpPr>
          <p:cNvPr id="5" name="Footer Placeholder 2"/>
          <p:cNvSpPr>
            <a:spLocks noGrp="1"/>
          </p:cNvSpPr>
          <p:nvPr>
            <p:ph type="ftr" sz="quarter" idx="11"/>
          </p:nvPr>
        </p:nvSpPr>
        <p:spPr/>
        <p:txBody>
          <a:bodyPr/>
          <a:lstStyle>
            <a:lvl1pPr>
              <a:defRPr/>
            </a:lvl1pPr>
          </a:lstStyle>
          <a:p>
            <a:pPr>
              <a:defRPr/>
            </a:pPr>
            <a:endParaRPr lang="fa-IR"/>
          </a:p>
        </p:txBody>
      </p:sp>
      <p:sp>
        <p:nvSpPr>
          <p:cNvPr id="6" name="Slide Number Placeholder 22"/>
          <p:cNvSpPr>
            <a:spLocks noGrp="1"/>
          </p:cNvSpPr>
          <p:nvPr>
            <p:ph type="sldNum" sz="quarter" idx="12"/>
          </p:nvPr>
        </p:nvSpPr>
        <p:spPr/>
        <p:txBody>
          <a:bodyPr/>
          <a:lstStyle>
            <a:lvl1pPr>
              <a:defRPr/>
            </a:lvl1pPr>
          </a:lstStyle>
          <a:p>
            <a:pPr>
              <a:defRPr/>
            </a:pPr>
            <a:fld id="{98C022F7-68FA-4B83-9143-5855EAE862CD}" type="slidenum">
              <a:rPr lang="fa-IR"/>
              <a:pPr>
                <a:defRPr/>
              </a:pPr>
              <a:t>‹#›</a:t>
            </a:fld>
            <a:endParaRPr lang="fa-I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5" name="Rounded Rectangle 4"/>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22313" y="952500"/>
            <a:ext cx="7772400" cy="1362075"/>
          </a:xfrm>
        </p:spPr>
        <p:txBody>
          <a:bodyPr/>
          <a:lstStyle>
            <a:lvl1pPr algn="l">
              <a:buNone/>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endParaRPr lang="fa-IR"/>
          </a:p>
        </p:txBody>
      </p:sp>
      <p:sp>
        <p:nvSpPr>
          <p:cNvPr id="10" name="Footer Placeholder 4"/>
          <p:cNvSpPr>
            <a:spLocks noGrp="1"/>
          </p:cNvSpPr>
          <p:nvPr>
            <p:ph type="ftr" sz="quarter" idx="11"/>
          </p:nvPr>
        </p:nvSpPr>
        <p:spPr>
          <a:xfrm>
            <a:off x="800100" y="6172200"/>
            <a:ext cx="4000500" cy="457200"/>
          </a:xfrm>
        </p:spPr>
        <p:txBody>
          <a:bodyPr/>
          <a:lstStyle>
            <a:lvl1pPr>
              <a:defRPr/>
            </a:lvl1pPr>
          </a:lstStyle>
          <a:p>
            <a:pPr>
              <a:defRPr/>
            </a:pPr>
            <a:endParaRPr lang="fa-IR"/>
          </a:p>
        </p:txBody>
      </p:sp>
      <p:sp>
        <p:nvSpPr>
          <p:cNvPr id="11" name="Slide Number Placeholder 5"/>
          <p:cNvSpPr>
            <a:spLocks noGrp="1"/>
          </p:cNvSpPr>
          <p:nvPr>
            <p:ph type="sldNum" sz="quarter" idx="12"/>
          </p:nvPr>
        </p:nvSpPr>
        <p:spPr>
          <a:xfrm>
            <a:off x="146050" y="6208713"/>
            <a:ext cx="457200" cy="457200"/>
          </a:xfrm>
        </p:spPr>
        <p:txBody>
          <a:bodyPr/>
          <a:lstStyle>
            <a:lvl1pPr>
              <a:defRPr/>
            </a:lvl1pPr>
          </a:lstStyle>
          <a:p>
            <a:pPr>
              <a:defRPr/>
            </a:pPr>
            <a:fld id="{294778C1-81B8-4CF7-8D57-CB8E0015C905}" type="slidenum">
              <a:rPr lang="fa-IR"/>
              <a:pPr>
                <a:defRPr/>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77EB043C-A460-41CE-9B55-028EE760870E}"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91440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93395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fa-IR"/>
          </a:p>
        </p:txBody>
      </p:sp>
      <p:sp>
        <p:nvSpPr>
          <p:cNvPr id="6" name="Footer Placeholder 2"/>
          <p:cNvSpPr>
            <a:spLocks noGrp="1"/>
          </p:cNvSpPr>
          <p:nvPr>
            <p:ph type="ftr" sz="quarter" idx="11"/>
          </p:nvPr>
        </p:nvSpPr>
        <p:spPr/>
        <p:txBody>
          <a:bodyPr/>
          <a:lstStyle>
            <a:lvl1pPr>
              <a:defRPr/>
            </a:lvl1pPr>
          </a:lstStyle>
          <a:p>
            <a:pPr>
              <a:defRPr/>
            </a:pPr>
            <a:endParaRPr lang="fa-IR"/>
          </a:p>
        </p:txBody>
      </p:sp>
      <p:sp>
        <p:nvSpPr>
          <p:cNvPr id="7" name="Slide Number Placeholder 22"/>
          <p:cNvSpPr>
            <a:spLocks noGrp="1"/>
          </p:cNvSpPr>
          <p:nvPr>
            <p:ph type="sldNum" sz="quarter" idx="12"/>
          </p:nvPr>
        </p:nvSpPr>
        <p:spPr/>
        <p:txBody>
          <a:bodyPr/>
          <a:lstStyle>
            <a:lvl1pPr>
              <a:defRPr/>
            </a:lvl1pPr>
          </a:lstStyle>
          <a:p>
            <a:pPr>
              <a:defRPr/>
            </a:pPr>
            <a:fld id="{B3D3B26F-3FCA-442C-AD2A-AEE0B4B813B7}" type="slidenum">
              <a:rPr lang="fa-IR"/>
              <a:pPr>
                <a:defRPr/>
              </a:pPr>
              <a:t>‹#›</a:t>
            </a:fld>
            <a:endParaRPr lang="fa-I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half" idx="2"/>
          </p:nvPr>
        </p:nvSpPr>
        <p:spPr>
          <a:xfrm>
            <a:off x="9144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4"/>
          </p:nvPr>
        </p:nvSpPr>
        <p:spPr>
          <a:xfrm>
            <a:off x="49530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fa-IR"/>
          </a:p>
        </p:txBody>
      </p:sp>
      <p:sp>
        <p:nvSpPr>
          <p:cNvPr id="8" name="Footer Placeholder 2"/>
          <p:cNvSpPr>
            <a:spLocks noGrp="1"/>
          </p:cNvSpPr>
          <p:nvPr>
            <p:ph type="ftr" sz="quarter" idx="11"/>
          </p:nvPr>
        </p:nvSpPr>
        <p:spPr/>
        <p:txBody>
          <a:bodyPr/>
          <a:lstStyle>
            <a:lvl1pPr>
              <a:defRPr/>
            </a:lvl1pPr>
          </a:lstStyle>
          <a:p>
            <a:pPr>
              <a:defRPr/>
            </a:pPr>
            <a:endParaRPr lang="fa-IR"/>
          </a:p>
        </p:txBody>
      </p:sp>
      <p:sp>
        <p:nvSpPr>
          <p:cNvPr id="9" name="Slide Number Placeholder 22"/>
          <p:cNvSpPr>
            <a:spLocks noGrp="1"/>
          </p:cNvSpPr>
          <p:nvPr>
            <p:ph type="sldNum" sz="quarter" idx="12"/>
          </p:nvPr>
        </p:nvSpPr>
        <p:spPr/>
        <p:txBody>
          <a:bodyPr/>
          <a:lstStyle>
            <a:lvl1pPr>
              <a:defRPr/>
            </a:lvl1pPr>
          </a:lstStyle>
          <a:p>
            <a:pPr>
              <a:defRPr/>
            </a:pPr>
            <a:fld id="{848132DD-5D23-43FE-93C7-645ECF7C22F3}" type="slidenum">
              <a:rPr lang="fa-IR"/>
              <a:pPr>
                <a:defRPr/>
              </a:pPr>
              <a:t>‹#›</a:t>
            </a:fld>
            <a:endParaRPr lang="fa-I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fa-IR"/>
          </a:p>
        </p:txBody>
      </p:sp>
      <p:sp>
        <p:nvSpPr>
          <p:cNvPr id="4" name="Footer Placeholder 2"/>
          <p:cNvSpPr>
            <a:spLocks noGrp="1"/>
          </p:cNvSpPr>
          <p:nvPr>
            <p:ph type="ftr" sz="quarter" idx="11"/>
          </p:nvPr>
        </p:nvSpPr>
        <p:spPr/>
        <p:txBody>
          <a:bodyPr/>
          <a:lstStyle>
            <a:lvl1pPr>
              <a:defRPr/>
            </a:lvl1pPr>
          </a:lstStyle>
          <a:p>
            <a:pPr>
              <a:defRPr/>
            </a:pPr>
            <a:endParaRPr lang="fa-IR"/>
          </a:p>
        </p:txBody>
      </p:sp>
      <p:sp>
        <p:nvSpPr>
          <p:cNvPr id="5" name="Slide Number Placeholder 22"/>
          <p:cNvSpPr>
            <a:spLocks noGrp="1"/>
          </p:cNvSpPr>
          <p:nvPr>
            <p:ph type="sldNum" sz="quarter" idx="12"/>
          </p:nvPr>
        </p:nvSpPr>
        <p:spPr/>
        <p:txBody>
          <a:bodyPr/>
          <a:lstStyle>
            <a:lvl1pPr>
              <a:defRPr/>
            </a:lvl1pPr>
          </a:lstStyle>
          <a:p>
            <a:pPr>
              <a:defRPr/>
            </a:pPr>
            <a:fld id="{3CD39508-A08C-4527-8DD4-0C2E6DFEC36B}" type="slidenum">
              <a:rPr lang="fa-IR"/>
              <a:pPr>
                <a:defRPr/>
              </a:pPr>
              <a:t>‹#›</a:t>
            </a:fld>
            <a:endParaRPr lang="fa-I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fa-IR"/>
          </a:p>
        </p:txBody>
      </p:sp>
      <p:sp>
        <p:nvSpPr>
          <p:cNvPr id="3" name="Footer Placeholder 2"/>
          <p:cNvSpPr>
            <a:spLocks noGrp="1"/>
          </p:cNvSpPr>
          <p:nvPr>
            <p:ph type="ftr" sz="quarter" idx="11"/>
          </p:nvPr>
        </p:nvSpPr>
        <p:spPr/>
        <p:txBody>
          <a:bodyPr/>
          <a:lstStyle>
            <a:lvl1pPr>
              <a:defRPr/>
            </a:lvl1pPr>
          </a:lstStyle>
          <a:p>
            <a:pPr>
              <a:defRPr/>
            </a:pPr>
            <a:endParaRPr lang="fa-IR"/>
          </a:p>
        </p:txBody>
      </p:sp>
      <p:sp>
        <p:nvSpPr>
          <p:cNvPr id="4" name="Slide Number Placeholder 22"/>
          <p:cNvSpPr>
            <a:spLocks noGrp="1"/>
          </p:cNvSpPr>
          <p:nvPr>
            <p:ph type="sldNum" sz="quarter" idx="12"/>
          </p:nvPr>
        </p:nvSpPr>
        <p:spPr/>
        <p:txBody>
          <a:bodyPr/>
          <a:lstStyle>
            <a:lvl1pPr>
              <a:defRPr/>
            </a:lvl1pPr>
          </a:lstStyle>
          <a:p>
            <a:pPr>
              <a:defRPr/>
            </a:pPr>
            <a:fld id="{B084EE75-A8A0-4E8E-B16B-62880007B1A5}" type="slidenum">
              <a:rPr lang="fa-IR"/>
              <a:pPr>
                <a:defRPr/>
              </a:pPr>
              <a:t>‹#›</a:t>
            </a:fld>
            <a:endParaRPr lang="fa-I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6" name="Rounded Rectangle 5"/>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14400" y="273050"/>
            <a:ext cx="7772400" cy="1143000"/>
          </a:xfrm>
        </p:spPr>
        <p:txBody>
          <a:bodyPr/>
          <a:lstStyle>
            <a:lvl1pPr algn="l">
              <a:buNone/>
              <a:defRPr sz="4000" b="0"/>
            </a:lvl1pPr>
          </a:lstStyle>
          <a:p>
            <a:r>
              <a:rPr lang="en-US" smtClean="0"/>
              <a:t>Click to edit Master title style</a:t>
            </a:r>
            <a:endParaRPr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1" name="Content Placeholder 10"/>
          <p:cNvSpPr>
            <a:spLocks noGrp="1"/>
          </p:cNvSpPr>
          <p:nvPr>
            <p:ph sz="quarter" idx="1"/>
          </p:nvPr>
        </p:nvSpPr>
        <p:spPr>
          <a:xfrm>
            <a:off x="2971800" y="1600200"/>
            <a:ext cx="5715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endParaRPr lang="fa-IR"/>
          </a:p>
        </p:txBody>
      </p:sp>
      <p:sp>
        <p:nvSpPr>
          <p:cNvPr id="8" name="Footer Placeholder 5"/>
          <p:cNvSpPr>
            <a:spLocks noGrp="1"/>
          </p:cNvSpPr>
          <p:nvPr>
            <p:ph type="ftr" sz="quarter" idx="11"/>
          </p:nvPr>
        </p:nvSpPr>
        <p:spPr/>
        <p:txBody>
          <a:bodyPr/>
          <a:lstStyle>
            <a:lvl1pPr>
              <a:defRPr/>
            </a:lvl1pPr>
          </a:lstStyle>
          <a:p>
            <a:pPr>
              <a:defRPr/>
            </a:pPr>
            <a:endParaRPr lang="fa-IR"/>
          </a:p>
        </p:txBody>
      </p:sp>
      <p:sp>
        <p:nvSpPr>
          <p:cNvPr id="9" name="Slide Number Placeholder 6"/>
          <p:cNvSpPr>
            <a:spLocks noGrp="1"/>
          </p:cNvSpPr>
          <p:nvPr>
            <p:ph type="sldNum" sz="quarter" idx="12"/>
          </p:nvPr>
        </p:nvSpPr>
        <p:spPr/>
        <p:txBody>
          <a:bodyPr/>
          <a:lstStyle>
            <a:lvl1pPr>
              <a:defRPr/>
            </a:lvl1pPr>
          </a:lstStyle>
          <a:p>
            <a:pPr>
              <a:defRPr/>
            </a:pPr>
            <a:fld id="{6C8C9951-CD50-4A65-9ED6-CA65C3914688}" type="slidenum">
              <a:rPr lang="fa-IR"/>
              <a:pPr>
                <a:defRPr/>
              </a:pPr>
              <a:t>‹#›</a:t>
            </a:fld>
            <a:endParaRPr lang="fa-I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8" name="Date Placeholder 4"/>
          <p:cNvSpPr>
            <a:spLocks noGrp="1"/>
          </p:cNvSpPr>
          <p:nvPr>
            <p:ph type="dt" sz="half" idx="10"/>
          </p:nvPr>
        </p:nvSpPr>
        <p:spPr/>
        <p:txBody>
          <a:bodyPr/>
          <a:lstStyle>
            <a:lvl1pPr>
              <a:defRPr/>
            </a:lvl1pPr>
          </a:lstStyle>
          <a:p>
            <a:pPr>
              <a:defRPr/>
            </a:pPr>
            <a:endParaRPr lang="fa-IR"/>
          </a:p>
        </p:txBody>
      </p:sp>
      <p:sp>
        <p:nvSpPr>
          <p:cNvPr id="9" name="Footer Placeholder 5"/>
          <p:cNvSpPr>
            <a:spLocks noGrp="1"/>
          </p:cNvSpPr>
          <p:nvPr>
            <p:ph type="ftr" sz="quarter" idx="11"/>
          </p:nvPr>
        </p:nvSpPr>
        <p:spPr>
          <a:xfrm>
            <a:off x="914400" y="6172200"/>
            <a:ext cx="3886200" cy="457200"/>
          </a:xfrm>
        </p:spPr>
        <p:txBody>
          <a:bodyPr/>
          <a:lstStyle>
            <a:lvl1pPr>
              <a:defRPr/>
            </a:lvl1pPr>
          </a:lstStyle>
          <a:p>
            <a:pPr>
              <a:defRPr/>
            </a:pPr>
            <a:endParaRPr lang="fa-IR"/>
          </a:p>
        </p:txBody>
      </p:sp>
      <p:sp>
        <p:nvSpPr>
          <p:cNvPr id="10" name="Slide Number Placeholder 6"/>
          <p:cNvSpPr>
            <a:spLocks noGrp="1"/>
          </p:cNvSpPr>
          <p:nvPr>
            <p:ph type="sldNum" sz="quarter" idx="12"/>
          </p:nvPr>
        </p:nvSpPr>
        <p:spPr>
          <a:xfrm>
            <a:off x="146050" y="6208713"/>
            <a:ext cx="457200" cy="457200"/>
          </a:xfrm>
        </p:spPr>
        <p:txBody>
          <a:bodyPr/>
          <a:lstStyle>
            <a:lvl1pPr>
              <a:defRPr/>
            </a:lvl1pPr>
          </a:lstStyle>
          <a:p>
            <a:pPr>
              <a:defRPr/>
            </a:pPr>
            <a:fld id="{930775AC-EFED-4FF5-A420-6E0C1E40DA30}" type="slidenum">
              <a:rPr lang="fa-IR"/>
              <a:pPr>
                <a:defRPr/>
              </a:pPr>
              <a:t>‹#›</a:t>
            </a:fld>
            <a:endParaRPr lang="fa-I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fa-IR"/>
          </a:p>
        </p:txBody>
      </p:sp>
      <p:sp>
        <p:nvSpPr>
          <p:cNvPr id="5" name="Footer Placeholder 2"/>
          <p:cNvSpPr>
            <a:spLocks noGrp="1"/>
          </p:cNvSpPr>
          <p:nvPr>
            <p:ph type="ftr" sz="quarter" idx="11"/>
          </p:nvPr>
        </p:nvSpPr>
        <p:spPr/>
        <p:txBody>
          <a:bodyPr/>
          <a:lstStyle>
            <a:lvl1pPr>
              <a:defRPr/>
            </a:lvl1pPr>
          </a:lstStyle>
          <a:p>
            <a:pPr>
              <a:defRPr/>
            </a:pPr>
            <a:endParaRPr lang="fa-IR"/>
          </a:p>
        </p:txBody>
      </p:sp>
      <p:sp>
        <p:nvSpPr>
          <p:cNvPr id="6" name="Slide Number Placeholder 22"/>
          <p:cNvSpPr>
            <a:spLocks noGrp="1"/>
          </p:cNvSpPr>
          <p:nvPr>
            <p:ph type="sldNum" sz="quarter" idx="12"/>
          </p:nvPr>
        </p:nvSpPr>
        <p:spPr/>
        <p:txBody>
          <a:bodyPr/>
          <a:lstStyle>
            <a:lvl1pPr>
              <a:defRPr/>
            </a:lvl1pPr>
          </a:lstStyle>
          <a:p>
            <a:pPr>
              <a:defRPr/>
            </a:pPr>
            <a:fld id="{06E5AFC2-A7D1-41A4-904D-740E2282E96C}" type="slidenum">
              <a:rPr lang="fa-IR"/>
              <a:pPr>
                <a:defRPr/>
              </a:pPr>
              <a:t>‹#›</a:t>
            </a:fld>
            <a:endParaRPr lang="fa-I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fa-IR"/>
          </a:p>
        </p:txBody>
      </p:sp>
      <p:sp>
        <p:nvSpPr>
          <p:cNvPr id="5" name="Footer Placeholder 2"/>
          <p:cNvSpPr>
            <a:spLocks noGrp="1"/>
          </p:cNvSpPr>
          <p:nvPr>
            <p:ph type="ftr" sz="quarter" idx="11"/>
          </p:nvPr>
        </p:nvSpPr>
        <p:spPr/>
        <p:txBody>
          <a:bodyPr/>
          <a:lstStyle>
            <a:lvl1pPr>
              <a:defRPr/>
            </a:lvl1pPr>
          </a:lstStyle>
          <a:p>
            <a:pPr>
              <a:defRPr/>
            </a:pPr>
            <a:endParaRPr lang="fa-IR"/>
          </a:p>
        </p:txBody>
      </p:sp>
      <p:sp>
        <p:nvSpPr>
          <p:cNvPr id="6" name="Slide Number Placeholder 22"/>
          <p:cNvSpPr>
            <a:spLocks noGrp="1"/>
          </p:cNvSpPr>
          <p:nvPr>
            <p:ph type="sldNum" sz="quarter" idx="12"/>
          </p:nvPr>
        </p:nvSpPr>
        <p:spPr/>
        <p:txBody>
          <a:bodyPr/>
          <a:lstStyle>
            <a:lvl1pPr>
              <a:defRPr/>
            </a:lvl1pPr>
          </a:lstStyle>
          <a:p>
            <a:pPr>
              <a:defRPr/>
            </a:pPr>
            <a:fld id="{1994B1F3-0ADA-43FF-A877-154E61143640}" type="slidenum">
              <a:rPr lang="fa-IR"/>
              <a:pPr>
                <a:defRPr/>
              </a:pPr>
              <a:t>‹#›</a:t>
            </a:fld>
            <a:endParaRPr lang="fa-I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5" name="Rectangle 4"/>
          <p:cNvSpPr>
            <a:spLocks noChangeArrowheads="1"/>
          </p:cNvSpPr>
          <p:nvPr/>
        </p:nvSpPr>
        <p:spPr bwMode="white">
          <a:xfrm>
            <a:off x="8991600" y="3175"/>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6" name="Rectangle 5"/>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7" name="Rectangle 6"/>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smtClean="0"/>
              <a:t>Click to edit Master title style</a:t>
            </a:r>
            <a:endParaRPr lang="en-US"/>
          </a:p>
        </p:txBody>
      </p:sp>
      <p:sp>
        <p:nvSpPr>
          <p:cNvPr id="15" name="Date Placeholder 27"/>
          <p:cNvSpPr>
            <a:spLocks noGrp="1"/>
          </p:cNvSpPr>
          <p:nvPr>
            <p:ph type="dt" sz="half" idx="10"/>
          </p:nvPr>
        </p:nvSpPr>
        <p:spPr/>
        <p:txBody>
          <a:bodyPr/>
          <a:lstStyle>
            <a:lvl1pPr>
              <a:defRPr/>
            </a:lvl1pPr>
          </a:lstStyle>
          <a:p>
            <a:pPr>
              <a:defRPr/>
            </a:pPr>
            <a:endParaRPr lang="fa-IR"/>
          </a:p>
        </p:txBody>
      </p:sp>
      <p:sp>
        <p:nvSpPr>
          <p:cNvPr id="16" name="Footer Placeholder 16"/>
          <p:cNvSpPr>
            <a:spLocks noGrp="1"/>
          </p:cNvSpPr>
          <p:nvPr>
            <p:ph type="ftr" sz="quarter" idx="11"/>
          </p:nvPr>
        </p:nvSpPr>
        <p:spPr/>
        <p:txBody>
          <a:bodyPr/>
          <a:lstStyle>
            <a:lvl1pPr>
              <a:defRPr/>
            </a:lvl1pPr>
          </a:lstStyle>
          <a:p>
            <a:pPr>
              <a:defRPr/>
            </a:pPr>
            <a:endParaRPr lang="fa-IR"/>
          </a:p>
        </p:txBody>
      </p:sp>
      <p:sp>
        <p:nvSpPr>
          <p:cNvPr id="17" name="Slide Number Placeholder 28"/>
          <p:cNvSpPr>
            <a:spLocks noGrp="1"/>
          </p:cNvSpPr>
          <p:nvPr>
            <p:ph type="sldNum" sz="quarter" idx="12"/>
          </p:nvPr>
        </p:nvSpPr>
        <p:spPr>
          <a:xfrm>
            <a:off x="4343400" y="2198688"/>
            <a:ext cx="457200" cy="441325"/>
          </a:xfrm>
        </p:spPr>
        <p:txBody>
          <a:bodyPr/>
          <a:lstStyle>
            <a:lvl1pPr>
              <a:defRPr smtClean="0">
                <a:solidFill>
                  <a:schemeClr val="accent3">
                    <a:shade val="75000"/>
                  </a:schemeClr>
                </a:solidFill>
              </a:defRPr>
            </a:lvl1pPr>
          </a:lstStyle>
          <a:p>
            <a:pPr>
              <a:defRPr/>
            </a:pPr>
            <a:fld id="{E6AAA3E4-05B4-4E08-ABED-8EBEA85FA173}" type="slidenum">
              <a:rPr lang="fa-IR"/>
              <a:pPr>
                <a:defRPr/>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smtClean="0"/>
              <a:t>Click to edit Master title style</a:t>
            </a:r>
            <a:endParaRPr lang="en-US"/>
          </a:p>
        </p:txBody>
      </p:sp>
      <p:sp>
        <p:nvSpPr>
          <p:cNvPr id="8" name="Content Placeholder 7"/>
          <p:cNvSpPr>
            <a:spLocks noGrp="1"/>
          </p:cNvSpPr>
          <p:nvPr>
            <p:ph sz="quarter" idx="1"/>
          </p:nvPr>
        </p:nvSpPr>
        <p:spPr>
          <a:xfrm>
            <a:off x="301752" y="1527048"/>
            <a:ext cx="85039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94DF92C1-4B32-4055-AA89-58A92D60AF66}" type="slidenum">
              <a:rPr lang="fa-IR"/>
              <a:pPr>
                <a:defRPr/>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8489BC31-82B5-4CA2-A414-363D65207057}"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5" name="Rectangle 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6" name="Rectangle 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7" name="Rectangle 6"/>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8" name="Rectangle 7"/>
          <p:cNvSpPr>
            <a:spLocks noChangeArrowheads="1"/>
          </p:cNvSpPr>
          <p:nvPr/>
        </p:nvSpPr>
        <p:spPr bwMode="white">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2" name="Straight Connector 11"/>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smtClean="0"/>
              <a:t>Click to edit Master title style</a:t>
            </a:r>
            <a:endParaRPr lang="en-US"/>
          </a:p>
        </p:txBody>
      </p:sp>
      <p:sp>
        <p:nvSpPr>
          <p:cNvPr id="15" name="Footer Placeholder 4"/>
          <p:cNvSpPr>
            <a:spLocks noGrp="1"/>
          </p:cNvSpPr>
          <p:nvPr>
            <p:ph type="ftr" sz="quarter" idx="10"/>
          </p:nvPr>
        </p:nvSpPr>
        <p:spPr/>
        <p:txBody>
          <a:bodyPr/>
          <a:lstStyle>
            <a:lvl1pPr>
              <a:defRPr/>
            </a:lvl1pPr>
          </a:lstStyle>
          <a:p>
            <a:pPr>
              <a:defRPr/>
            </a:pPr>
            <a:endParaRPr lang="fa-IR"/>
          </a:p>
        </p:txBody>
      </p:sp>
      <p:sp>
        <p:nvSpPr>
          <p:cNvPr id="16" name="Date Placeholder 3"/>
          <p:cNvSpPr>
            <a:spLocks noGrp="1"/>
          </p:cNvSpPr>
          <p:nvPr>
            <p:ph type="dt" sz="half" idx="11"/>
          </p:nvPr>
        </p:nvSpPr>
        <p:spPr/>
        <p:txBody>
          <a:bodyPr/>
          <a:lstStyle>
            <a:lvl1pPr>
              <a:defRPr/>
            </a:lvl1pPr>
          </a:lstStyle>
          <a:p>
            <a:pPr>
              <a:defRPr/>
            </a:pPr>
            <a:endParaRPr lang="fa-IR"/>
          </a:p>
        </p:txBody>
      </p:sp>
      <p:sp>
        <p:nvSpPr>
          <p:cNvPr id="17" name="Slide Number Placeholder 5"/>
          <p:cNvSpPr>
            <a:spLocks noGrp="1"/>
          </p:cNvSpPr>
          <p:nvPr>
            <p:ph type="sldNum" sz="quarter" idx="12"/>
          </p:nvPr>
        </p:nvSpPr>
        <p:spPr>
          <a:xfrm>
            <a:off x="4343400" y="2198688"/>
            <a:ext cx="457200" cy="441325"/>
          </a:xfrm>
        </p:spPr>
        <p:txBody>
          <a:bodyPr/>
          <a:lstStyle>
            <a:lvl1pPr>
              <a:defRPr smtClean="0">
                <a:solidFill>
                  <a:schemeClr val="accent3">
                    <a:shade val="75000"/>
                  </a:schemeClr>
                </a:solidFill>
              </a:defRPr>
            </a:lvl1pPr>
          </a:lstStyle>
          <a:p>
            <a:pPr>
              <a:defRPr/>
            </a:pPr>
            <a:fld id="{CA79557D-704C-46D0-92D5-CE8BCADEDCCC}" type="slidenum">
              <a:rPr lang="fa-IR"/>
              <a:pPr>
                <a:defRPr/>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4562475" y="1576388"/>
            <a:ext cx="9525" cy="4818062"/>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2" name="Title 1"/>
          <p:cNvSpPr>
            <a:spLocks noGrp="1"/>
          </p:cNvSpPr>
          <p:nvPr>
            <p:ph type="title"/>
          </p:nvPr>
        </p:nvSpPr>
        <p:spPr>
          <a:xfrm>
            <a:off x="301752" y="228600"/>
            <a:ext cx="8534400" cy="758952"/>
          </a:xfrm>
        </p:spPr>
        <p:txBody>
          <a:bodyPr/>
          <a:lstStyle/>
          <a:p>
            <a:r>
              <a:rPr lang="en-US" smtClean="0"/>
              <a:t>Click to edit Master title style</a:t>
            </a:r>
            <a:endParaRPr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a:xfrm>
            <a:off x="5791200" y="6410325"/>
            <a:ext cx="3044825" cy="365125"/>
          </a:xfrm>
        </p:spPr>
        <p:txBody>
          <a:bodyPr/>
          <a:lstStyle>
            <a:lvl1pPr>
              <a:defRPr/>
            </a:lvl1pPr>
          </a:lstStyle>
          <a:p>
            <a:pPr>
              <a:defRPr/>
            </a:pPr>
            <a:endParaRPr lang="fa-IR"/>
          </a:p>
        </p:txBody>
      </p:sp>
      <p:sp>
        <p:nvSpPr>
          <p:cNvPr id="7" name="Footer Placeholder 5"/>
          <p:cNvSpPr>
            <a:spLocks noGrp="1"/>
          </p:cNvSpPr>
          <p:nvPr>
            <p:ph type="ftr" sz="quarter" idx="11"/>
          </p:nvPr>
        </p:nvSpPr>
        <p:spPr/>
        <p:txBody>
          <a:bodyPr/>
          <a:lstStyle>
            <a:lvl1pPr>
              <a:defRPr/>
            </a:lvl1pPr>
          </a:lstStyle>
          <a:p>
            <a:pPr>
              <a:defRPr/>
            </a:pPr>
            <a:endParaRPr lang="fa-IR"/>
          </a:p>
        </p:txBody>
      </p:sp>
      <p:sp>
        <p:nvSpPr>
          <p:cNvPr id="8" name="Slide Number Placeholder 6"/>
          <p:cNvSpPr>
            <a:spLocks noGrp="1"/>
          </p:cNvSpPr>
          <p:nvPr>
            <p:ph type="sldNum" sz="quarter" idx="12"/>
          </p:nvPr>
        </p:nvSpPr>
        <p:spPr/>
        <p:txBody>
          <a:bodyPr/>
          <a:lstStyle>
            <a:lvl1pPr>
              <a:defRPr/>
            </a:lvl1pPr>
          </a:lstStyle>
          <a:p>
            <a:pPr>
              <a:defRPr/>
            </a:pPr>
            <a:fld id="{D9558933-A723-40BF-B0D4-DEC8C40B8807}" type="slidenum">
              <a:rPr lang="fa-IR"/>
              <a:pPr>
                <a:defRPr/>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8" name="Rectangle 7"/>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9" name="Rectangle 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1" name="Rectangle 10"/>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2" name="Rectangle 11"/>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4" name="Straight Connector 13"/>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5"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6" name="Oval 15"/>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6" name="Content Placeholder 25"/>
          <p:cNvSpPr>
            <a:spLocks noGrp="1"/>
          </p:cNvSpPr>
          <p:nvPr>
            <p:ph sz="quarter" idx="4"/>
          </p:nvPr>
        </p:nvSpPr>
        <p:spPr>
          <a:xfrm>
            <a:off x="4800600" y="2471383"/>
            <a:ext cx="4038600" cy="38221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3" name="Title 22"/>
          <p:cNvSpPr>
            <a:spLocks noGrp="1"/>
          </p:cNvSpPr>
          <p:nvPr>
            <p:ph type="title"/>
          </p:nvPr>
        </p:nvSpPr>
        <p:spPr/>
        <p:txBody>
          <a:bodyPr rtlCol="0"/>
          <a:lstStyle/>
          <a:p>
            <a:r>
              <a:rPr lang="en-US" smtClean="0"/>
              <a:t>Click to edit Master title style</a:t>
            </a:r>
            <a:endParaRPr lang="en-US"/>
          </a:p>
        </p:txBody>
      </p:sp>
      <p:sp>
        <p:nvSpPr>
          <p:cNvPr id="18" name="Date Placeholder 6"/>
          <p:cNvSpPr>
            <a:spLocks noGrp="1"/>
          </p:cNvSpPr>
          <p:nvPr>
            <p:ph type="dt" sz="half" idx="10"/>
          </p:nvPr>
        </p:nvSpPr>
        <p:spPr/>
        <p:txBody>
          <a:bodyPr/>
          <a:lstStyle>
            <a:lvl1pPr>
              <a:defRPr/>
            </a:lvl1pPr>
          </a:lstStyle>
          <a:p>
            <a:pPr>
              <a:defRPr/>
            </a:pPr>
            <a:endParaRPr lang="fa-IR"/>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fa-IR"/>
          </a:p>
        </p:txBody>
      </p:sp>
      <p:sp>
        <p:nvSpPr>
          <p:cNvPr id="20" name="Slide Number Placeholder 8"/>
          <p:cNvSpPr>
            <a:spLocks noGrp="1"/>
          </p:cNvSpPr>
          <p:nvPr>
            <p:ph type="sldNum" sz="quarter" idx="12"/>
          </p:nvPr>
        </p:nvSpPr>
        <p:spPr>
          <a:xfrm>
            <a:off x="4343400" y="1042988"/>
            <a:ext cx="457200" cy="441325"/>
          </a:xfrm>
        </p:spPr>
        <p:txBody>
          <a:bodyPr/>
          <a:lstStyle>
            <a:lvl1pPr algn="ctr">
              <a:defRPr smtClean="0"/>
            </a:lvl1pPr>
          </a:lstStyle>
          <a:p>
            <a:pPr>
              <a:defRPr/>
            </a:pPr>
            <a:fld id="{3FD37C74-007D-41B6-B833-24A12829C7E8}" type="slidenum">
              <a:rPr lang="fa-IR"/>
              <a:pPr>
                <a:defRPr/>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fa-IR"/>
          </a:p>
        </p:txBody>
      </p:sp>
      <p:sp>
        <p:nvSpPr>
          <p:cNvPr id="4" name="Footer Placeholder 3"/>
          <p:cNvSpPr>
            <a:spLocks noGrp="1"/>
          </p:cNvSpPr>
          <p:nvPr>
            <p:ph type="ftr" sz="quarter" idx="11"/>
          </p:nvPr>
        </p:nvSpPr>
        <p:spPr/>
        <p:txBody>
          <a:bodyPr/>
          <a:lstStyle>
            <a:lvl1pPr>
              <a:defRPr/>
            </a:lvl1pPr>
          </a:lstStyle>
          <a:p>
            <a:pPr>
              <a:defRPr/>
            </a:pPr>
            <a:endParaRPr lang="fa-IR"/>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CBAB9036-64AC-4B5A-B031-D9E809393B9C}" type="slidenum">
              <a:rPr lang="fa-IR"/>
              <a:pPr>
                <a:defRPr/>
              </a:pPr>
              <a:t>‹#›</a:t>
            </a:fld>
            <a:endParaRPr lang="fa-I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3" name="Rectangle 2"/>
          <p:cNvSpPr>
            <a:spLocks noChangeArrowheads="1"/>
          </p:cNvSpPr>
          <p:nvPr/>
        </p:nvSpPr>
        <p:spPr bwMode="white">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4" name="Rectangle 3"/>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5" name="Rectangle 4"/>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6" name="Rectangle 5"/>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7" name="Rectangle 6"/>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8" name="Date Placeholder 1"/>
          <p:cNvSpPr>
            <a:spLocks noGrp="1"/>
          </p:cNvSpPr>
          <p:nvPr>
            <p:ph type="dt" sz="half" idx="10"/>
          </p:nvPr>
        </p:nvSpPr>
        <p:spPr/>
        <p:txBody>
          <a:bodyPr/>
          <a:lstStyle>
            <a:lvl1pPr>
              <a:defRPr/>
            </a:lvl1pPr>
          </a:lstStyle>
          <a:p>
            <a:pPr>
              <a:defRPr/>
            </a:pPr>
            <a:endParaRPr lang="fa-IR"/>
          </a:p>
        </p:txBody>
      </p:sp>
      <p:sp>
        <p:nvSpPr>
          <p:cNvPr id="9" name="Footer Placeholder 2"/>
          <p:cNvSpPr>
            <a:spLocks noGrp="1"/>
          </p:cNvSpPr>
          <p:nvPr>
            <p:ph type="ftr" sz="quarter" idx="11"/>
          </p:nvPr>
        </p:nvSpPr>
        <p:spPr/>
        <p:txBody>
          <a:bodyPr/>
          <a:lstStyle>
            <a:lvl1pPr>
              <a:defRPr/>
            </a:lvl1pPr>
          </a:lstStyle>
          <a:p>
            <a:pPr>
              <a:defRPr/>
            </a:pPr>
            <a:endParaRPr lang="fa-IR"/>
          </a:p>
        </p:txBody>
      </p:sp>
      <p:sp>
        <p:nvSpPr>
          <p:cNvPr id="10" name="Slide Number Placeholder 3"/>
          <p:cNvSpPr>
            <a:spLocks noGrp="1"/>
          </p:cNvSpPr>
          <p:nvPr>
            <p:ph type="sldNum" sz="quarter" idx="12"/>
          </p:nvPr>
        </p:nvSpPr>
        <p:spPr>
          <a:xfrm>
            <a:off x="4267200" y="6324600"/>
            <a:ext cx="609600" cy="441325"/>
          </a:xfrm>
        </p:spPr>
        <p:txBody>
          <a:bodyPr/>
          <a:lstStyle>
            <a:lvl1pPr>
              <a:defRPr smtClean="0">
                <a:solidFill>
                  <a:srgbClr val="FFFFFF"/>
                </a:solidFill>
              </a:defRPr>
            </a:lvl1pPr>
          </a:lstStyle>
          <a:p>
            <a:pPr>
              <a:defRPr/>
            </a:pPr>
            <a:fld id="{417EB885-08A3-46B4-A6ED-201972B9EEC6}" type="slidenum">
              <a:rPr lang="fa-IR"/>
              <a:pPr>
                <a:defRPr/>
              </a:pPr>
              <a:t>‹#›</a:t>
            </a:fld>
            <a:endParaRPr lang="fa-I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6" name="Rectangle 5"/>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7" name="Rectangle 6"/>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8" name="Rectangle 7"/>
          <p:cNvSpPr>
            <a:spLocks noChangeArrowheads="1"/>
          </p:cNvSpPr>
          <p:nvPr/>
        </p:nvSpPr>
        <p:spPr bwMode="white">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20" name="Content Placeholder 19"/>
          <p:cNvSpPr>
            <a:spLocks noGrp="1"/>
          </p:cNvSpPr>
          <p:nvPr>
            <p:ph sz="quarter" idx="1"/>
          </p:nvPr>
        </p:nvSpPr>
        <p:spPr>
          <a:xfrm>
            <a:off x="3124200" y="685800"/>
            <a:ext cx="56388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Slide Number Placeholder 6"/>
          <p:cNvSpPr>
            <a:spLocks noGrp="1"/>
          </p:cNvSpPr>
          <p:nvPr>
            <p:ph type="sldNum" sz="quarter" idx="10"/>
          </p:nvPr>
        </p:nvSpPr>
        <p:spPr>
          <a:xfrm>
            <a:off x="1371600" y="312738"/>
            <a:ext cx="457200" cy="441325"/>
          </a:xfrm>
        </p:spPr>
        <p:txBody>
          <a:bodyPr/>
          <a:lstStyle>
            <a:lvl1pPr>
              <a:defRPr smtClean="0">
                <a:solidFill>
                  <a:schemeClr val="accent3">
                    <a:shade val="75000"/>
                  </a:schemeClr>
                </a:solidFill>
              </a:defRPr>
            </a:lvl1pPr>
          </a:lstStyle>
          <a:p>
            <a:pPr>
              <a:defRPr/>
            </a:pPr>
            <a:fld id="{A38DA7F9-DD62-4EBA-950C-EA470D8B7EA6}" type="slidenum">
              <a:rPr lang="fa-IR"/>
              <a:pPr>
                <a:defRPr/>
              </a:pPr>
              <a:t>‹#›</a:t>
            </a:fld>
            <a:endParaRPr lang="fa-IR"/>
          </a:p>
        </p:txBody>
      </p:sp>
      <p:sp>
        <p:nvSpPr>
          <p:cNvPr id="17" name="Date Placeholder 4"/>
          <p:cNvSpPr>
            <a:spLocks noGrp="1"/>
          </p:cNvSpPr>
          <p:nvPr>
            <p:ph type="dt" sz="half" idx="11"/>
          </p:nvPr>
        </p:nvSpPr>
        <p:spPr/>
        <p:txBody>
          <a:bodyPr/>
          <a:lstStyle>
            <a:lvl1pPr>
              <a:defRPr/>
            </a:lvl1pPr>
          </a:lstStyle>
          <a:p>
            <a:pPr>
              <a:defRPr/>
            </a:pPr>
            <a:endParaRPr lang="fa-IR"/>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6" name="Rectangle 5"/>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7" name="Rectangle 6"/>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8" name="Rectangle 7"/>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0" name="Rectangle 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1" name="Rectangle 10"/>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B5F2E52C-C957-469C-AF41-B83FB269A566}" type="slidenum">
              <a:rPr lang="fa-IR"/>
              <a:pPr>
                <a:defRPr/>
              </a:pPr>
              <a:t>‹#›</a:t>
            </a:fld>
            <a:endParaRPr lang="fa-IR"/>
          </a:p>
        </p:txBody>
      </p:sp>
      <p:sp>
        <p:nvSpPr>
          <p:cNvPr id="17" name="Date Placeholder 4"/>
          <p:cNvSpPr>
            <a:spLocks noGrp="1"/>
          </p:cNvSpPr>
          <p:nvPr>
            <p:ph type="dt" sz="half" idx="11"/>
          </p:nvPr>
        </p:nvSpPr>
        <p:spPr>
          <a:xfrm>
            <a:off x="5788025" y="6405563"/>
            <a:ext cx="3044825" cy="365125"/>
          </a:xfrm>
        </p:spPr>
        <p:txBody>
          <a:bodyPr/>
          <a:lstStyle>
            <a:lvl1pPr>
              <a:defRPr/>
            </a:lvl1pPr>
          </a:lstStyle>
          <a:p>
            <a:pPr>
              <a:defRPr/>
            </a:pPr>
            <a:endParaRPr lang="fa-IR"/>
          </a:p>
        </p:txBody>
      </p:sp>
      <p:sp>
        <p:nvSpPr>
          <p:cNvPr id="18" name="Footer Placeholder 5"/>
          <p:cNvSpPr>
            <a:spLocks noGrp="1"/>
          </p:cNvSpPr>
          <p:nvPr>
            <p:ph type="ftr" sz="quarter" idx="12"/>
          </p:nvPr>
        </p:nvSpPr>
        <p:spPr>
          <a:xfrm>
            <a:off x="301625" y="6410325"/>
            <a:ext cx="3584575" cy="366713"/>
          </a:xfrm>
        </p:spPr>
        <p:txBody>
          <a:bodyPr/>
          <a:lstStyle>
            <a:lvl1pPr>
              <a:defRPr/>
            </a:lvl1pPr>
          </a:lstStyle>
          <a:p>
            <a:pPr>
              <a:defRPr/>
            </a:pPr>
            <a:endParaRPr lang="fa-I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pPr>
              <a:defRPr/>
            </a:pPr>
            <a:fld id="{C98E197E-91F2-490A-B01D-A72A226D68ED}" type="slidenum">
              <a:rPr lang="fa-IR"/>
              <a:pPr>
                <a:defRPr/>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5" name="Rectangle 4"/>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6" name="Rectangle 5"/>
          <p:cNvSpPr>
            <a:spLocks noChangeArrowheads="1"/>
          </p:cNvSpPr>
          <p:nvPr/>
        </p:nvSpPr>
        <p:spPr bwMode="white">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7" name="Rectangle 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8" name="Rectangle 7"/>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9" name="Rectangle 8"/>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0" name="Straight Connector 9"/>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1" name="Oval 10"/>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7391400" y="304801"/>
            <a:ext cx="1447800" cy="5851525"/>
          </a:xfrm>
        </p:spPr>
        <p:txBody>
          <a:bodyPr vert="eaVert"/>
          <a:lstStyle/>
          <a:p>
            <a:r>
              <a:rPr lang="en-US" smtClean="0"/>
              <a:t>Click to edit Master title style</a:t>
            </a:r>
            <a:endParaRPr lang="en-US"/>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DEF788B2-B0A6-4993-9FA8-301653FDD4CE}" type="slidenum">
              <a:rPr lang="fa-IR"/>
              <a:pPr>
                <a:defRPr/>
              </a:pPr>
              <a:t>‹#›</a:t>
            </a:fld>
            <a:endParaRPr lang="fa-IR"/>
          </a:p>
        </p:txBody>
      </p:sp>
      <p:sp>
        <p:nvSpPr>
          <p:cNvPr id="14" name="Date Placeholder 3"/>
          <p:cNvSpPr>
            <a:spLocks noGrp="1"/>
          </p:cNvSpPr>
          <p:nvPr>
            <p:ph type="dt" sz="half" idx="11"/>
          </p:nvPr>
        </p:nvSpPr>
        <p:spPr/>
        <p:txBody>
          <a:bodyPr/>
          <a:lstStyle>
            <a:lvl1pPr>
              <a:defRPr/>
            </a:lvl1pPr>
          </a:lstStyle>
          <a:p>
            <a:pPr>
              <a:defRPr/>
            </a:pPr>
            <a:endParaRPr lang="fa-IR"/>
          </a:p>
        </p:txBody>
      </p:sp>
      <p:sp>
        <p:nvSpPr>
          <p:cNvPr id="15" name="Footer Placeholder 4"/>
          <p:cNvSpPr>
            <a:spLocks noGrp="1"/>
          </p:cNvSpPr>
          <p:nvPr>
            <p:ph type="ftr" sz="quarter" idx="12"/>
          </p:nvPr>
        </p:nvSpPr>
        <p:spPr/>
        <p:txBody>
          <a:bodyPr/>
          <a:lstStyle>
            <a:lvl1pPr>
              <a:defRPr/>
            </a:lvl1pPr>
          </a:lstStyle>
          <a:p>
            <a:pPr>
              <a:defRPr/>
            </a:pPr>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5" name="Oval 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14" name="Title 13"/>
          <p:cNvSpPr>
            <a:spLocks noGrp="1"/>
          </p:cNvSpPr>
          <p:nvPr>
            <p:ph type="ctrTitle"/>
          </p:nvPr>
        </p:nvSpPr>
        <p:spPr>
          <a:xfrm>
            <a:off x="1432560" y="359898"/>
            <a:ext cx="7406640" cy="1472184"/>
          </a:xfrm>
        </p:spPr>
        <p:txBody>
          <a:bodyPr anchor="b"/>
          <a:lstStyle>
            <a:lvl1pPr algn="l">
              <a:defRPr/>
            </a:lvl1pPr>
            <a:extLst/>
          </a:lstStyle>
          <a:p>
            <a:r>
              <a:rPr lang="en-US" smtClean="0"/>
              <a:t>Click to edit Master title style</a:t>
            </a:r>
            <a:endParaRPr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6" name="Date Placeholder 6"/>
          <p:cNvSpPr>
            <a:spLocks noGrp="1"/>
          </p:cNvSpPr>
          <p:nvPr>
            <p:ph type="dt" sz="half" idx="10"/>
          </p:nvPr>
        </p:nvSpPr>
        <p:spPr/>
        <p:txBody>
          <a:bodyPr/>
          <a:lstStyle>
            <a:lvl1pPr>
              <a:defRPr/>
            </a:lvl1pPr>
            <a:extLst/>
          </a:lstStyle>
          <a:p>
            <a:pPr>
              <a:defRPr/>
            </a:pPr>
            <a:endParaRPr lang="fa-IR"/>
          </a:p>
        </p:txBody>
      </p:sp>
      <p:sp>
        <p:nvSpPr>
          <p:cNvPr id="7" name="Footer Placeholder 19"/>
          <p:cNvSpPr>
            <a:spLocks noGrp="1"/>
          </p:cNvSpPr>
          <p:nvPr>
            <p:ph type="ftr" sz="quarter" idx="11"/>
          </p:nvPr>
        </p:nvSpPr>
        <p:spPr/>
        <p:txBody>
          <a:bodyPr/>
          <a:lstStyle>
            <a:lvl1pPr>
              <a:defRPr/>
            </a:lvl1pPr>
            <a:extLst/>
          </a:lstStyle>
          <a:p>
            <a:pPr>
              <a:defRPr/>
            </a:pPr>
            <a:endParaRPr lang="fa-IR"/>
          </a:p>
        </p:txBody>
      </p:sp>
      <p:sp>
        <p:nvSpPr>
          <p:cNvPr id="8" name="Slide Number Placeholder 9"/>
          <p:cNvSpPr>
            <a:spLocks noGrp="1"/>
          </p:cNvSpPr>
          <p:nvPr>
            <p:ph type="sldNum" sz="quarter" idx="12"/>
          </p:nvPr>
        </p:nvSpPr>
        <p:spPr/>
        <p:txBody>
          <a:bodyPr/>
          <a:lstStyle>
            <a:lvl1pPr>
              <a:defRPr/>
            </a:lvl1pPr>
            <a:extLst/>
          </a:lstStyle>
          <a:p>
            <a:pPr>
              <a:defRPr/>
            </a:pPr>
            <a:fld id="{AC3057E4-733C-4D21-8C68-0B743E5FE114}" type="slidenum">
              <a:rPr lang="fa-IR"/>
              <a:pPr>
                <a:defRPr/>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9620F7B9-C88C-4741-A4DB-7CB75E973C22}"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fa-IR"/>
          </a:p>
        </p:txBody>
      </p:sp>
      <p:sp>
        <p:nvSpPr>
          <p:cNvPr id="5" name="Footer Placeholder 9"/>
          <p:cNvSpPr>
            <a:spLocks noGrp="1"/>
          </p:cNvSpPr>
          <p:nvPr>
            <p:ph type="ftr" sz="quarter" idx="11"/>
          </p:nvPr>
        </p:nvSpPr>
        <p:spPr/>
        <p:txBody>
          <a:bodyPr/>
          <a:lstStyle>
            <a:lvl1pPr>
              <a:defRPr/>
            </a:lvl1pPr>
          </a:lstStyle>
          <a:p>
            <a:pPr>
              <a:defRPr/>
            </a:pPr>
            <a:endParaRPr lang="fa-IR"/>
          </a:p>
        </p:txBody>
      </p:sp>
      <p:sp>
        <p:nvSpPr>
          <p:cNvPr id="6" name="Slide Number Placeholder 21"/>
          <p:cNvSpPr>
            <a:spLocks noGrp="1"/>
          </p:cNvSpPr>
          <p:nvPr>
            <p:ph type="sldNum" sz="quarter" idx="12"/>
          </p:nvPr>
        </p:nvSpPr>
        <p:spPr/>
        <p:txBody>
          <a:bodyPr/>
          <a:lstStyle>
            <a:lvl1pPr>
              <a:defRPr/>
            </a:lvl1pPr>
          </a:lstStyle>
          <a:p>
            <a:pPr>
              <a:defRPr/>
            </a:pPr>
            <a:fld id="{1776C7F5-BFF0-44DF-B29A-30DEAB12160A}" type="slidenum">
              <a:rPr lang="fa-IR"/>
              <a:pPr>
                <a:defRPr/>
              </a:pPr>
              <a:t>‹#›</a:t>
            </a:fld>
            <a:endParaRPr lang="fa-I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Oval 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7" name="Oval 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en-US" smtClean="0"/>
              <a:t>Click to edit Master title style</a:t>
            </a:r>
            <a:endParaRPr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extLst/>
          </a:lstStyle>
          <a:p>
            <a:pPr>
              <a:defRPr/>
            </a:pPr>
            <a:endParaRPr lang="fa-IR"/>
          </a:p>
        </p:txBody>
      </p:sp>
      <p:sp>
        <p:nvSpPr>
          <p:cNvPr id="9" name="Footer Placeholder 4"/>
          <p:cNvSpPr>
            <a:spLocks noGrp="1"/>
          </p:cNvSpPr>
          <p:nvPr>
            <p:ph type="ftr" sz="quarter" idx="11"/>
          </p:nvPr>
        </p:nvSpPr>
        <p:spPr/>
        <p:txBody>
          <a:bodyPr/>
          <a:lstStyle>
            <a:lvl1pPr>
              <a:defRPr/>
            </a:lvl1pPr>
            <a:extLst/>
          </a:lstStyle>
          <a:p>
            <a:pPr>
              <a:defRPr/>
            </a:pPr>
            <a:endParaRPr lang="fa-IR"/>
          </a:p>
        </p:txBody>
      </p:sp>
      <p:sp>
        <p:nvSpPr>
          <p:cNvPr id="10" name="Slide Number Placeholder 5"/>
          <p:cNvSpPr>
            <a:spLocks noGrp="1"/>
          </p:cNvSpPr>
          <p:nvPr>
            <p:ph type="sldNum" sz="quarter" idx="12"/>
          </p:nvPr>
        </p:nvSpPr>
        <p:spPr/>
        <p:txBody>
          <a:bodyPr/>
          <a:lstStyle>
            <a:lvl1pPr>
              <a:defRPr/>
            </a:lvl1pPr>
            <a:extLst/>
          </a:lstStyle>
          <a:p>
            <a:pPr>
              <a:defRPr/>
            </a:pPr>
            <a:fld id="{C805924B-BE6F-4F4A-9513-8009E468A323}" type="slidenum">
              <a:rPr lang="fa-IR"/>
              <a:pPr>
                <a:defRPr/>
              </a:pPr>
              <a:t>‹#›</a:t>
            </a:fld>
            <a:endParaRPr lang="fa-I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fa-IR"/>
          </a:p>
        </p:txBody>
      </p:sp>
      <p:sp>
        <p:nvSpPr>
          <p:cNvPr id="6" name="Footer Placeholder 9"/>
          <p:cNvSpPr>
            <a:spLocks noGrp="1"/>
          </p:cNvSpPr>
          <p:nvPr>
            <p:ph type="ftr" sz="quarter" idx="11"/>
          </p:nvPr>
        </p:nvSpPr>
        <p:spPr/>
        <p:txBody>
          <a:bodyPr/>
          <a:lstStyle>
            <a:lvl1pPr>
              <a:defRPr/>
            </a:lvl1pPr>
          </a:lstStyle>
          <a:p>
            <a:pPr>
              <a:defRPr/>
            </a:pPr>
            <a:endParaRPr lang="fa-IR"/>
          </a:p>
        </p:txBody>
      </p:sp>
      <p:sp>
        <p:nvSpPr>
          <p:cNvPr id="7" name="Slide Number Placeholder 21"/>
          <p:cNvSpPr>
            <a:spLocks noGrp="1"/>
          </p:cNvSpPr>
          <p:nvPr>
            <p:ph type="sldNum" sz="quarter" idx="12"/>
          </p:nvPr>
        </p:nvSpPr>
        <p:spPr/>
        <p:txBody>
          <a:bodyPr/>
          <a:lstStyle>
            <a:lvl1pPr>
              <a:defRPr/>
            </a:lvl1pPr>
          </a:lstStyle>
          <a:p>
            <a:pPr>
              <a:defRPr/>
            </a:pPr>
            <a:fld id="{E411570D-6DAA-4160-813D-500B545B23A2}" type="slidenum">
              <a:rPr lang="fa-IR"/>
              <a:pPr>
                <a:defRPr/>
              </a:pPr>
              <a:t>‹#›</a:t>
            </a:fld>
            <a:endParaRPr lang="fa-I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lstStyle>
            <a:lvl1pPr algn="ctr">
              <a:defRPr sz="45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endParaRPr lang="fa-IR"/>
          </a:p>
        </p:txBody>
      </p:sp>
      <p:sp>
        <p:nvSpPr>
          <p:cNvPr id="8" name="Footer Placeholder 7"/>
          <p:cNvSpPr>
            <a:spLocks noGrp="1"/>
          </p:cNvSpPr>
          <p:nvPr>
            <p:ph type="ftr" sz="quarter" idx="11"/>
          </p:nvPr>
        </p:nvSpPr>
        <p:spPr/>
        <p:txBody>
          <a:bodyPr/>
          <a:lstStyle>
            <a:lvl1pPr>
              <a:defRPr/>
            </a:lvl1pPr>
            <a:extLst/>
          </a:lstStyle>
          <a:p>
            <a:pPr>
              <a:defRPr/>
            </a:pPr>
            <a:endParaRPr lang="fa-IR"/>
          </a:p>
        </p:txBody>
      </p:sp>
      <p:sp>
        <p:nvSpPr>
          <p:cNvPr id="9" name="Slide Number Placeholder 8"/>
          <p:cNvSpPr>
            <a:spLocks noGrp="1"/>
          </p:cNvSpPr>
          <p:nvPr>
            <p:ph type="sldNum" sz="quarter" idx="12"/>
          </p:nvPr>
        </p:nvSpPr>
        <p:spPr/>
        <p:txBody>
          <a:bodyPr/>
          <a:lstStyle>
            <a:lvl1pPr>
              <a:defRPr/>
            </a:lvl1pPr>
            <a:extLst/>
          </a:lstStyle>
          <a:p>
            <a:pPr>
              <a:defRPr/>
            </a:pPr>
            <a:fld id="{B0ECA160-7B8C-474B-A8C6-BB0A2465A237}" type="slidenum">
              <a:rPr lang="fa-IR"/>
              <a:pPr>
                <a:defRPr/>
              </a:pPr>
              <a:t>‹#›</a:t>
            </a:fld>
            <a:endParaRPr lang="fa-I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fa-IR"/>
          </a:p>
        </p:txBody>
      </p:sp>
      <p:sp>
        <p:nvSpPr>
          <p:cNvPr id="4" name="Footer Placeholder 9"/>
          <p:cNvSpPr>
            <a:spLocks noGrp="1"/>
          </p:cNvSpPr>
          <p:nvPr>
            <p:ph type="ftr" sz="quarter" idx="11"/>
          </p:nvPr>
        </p:nvSpPr>
        <p:spPr/>
        <p:txBody>
          <a:bodyPr/>
          <a:lstStyle>
            <a:lvl1pPr>
              <a:defRPr/>
            </a:lvl1pPr>
          </a:lstStyle>
          <a:p>
            <a:pPr>
              <a:defRPr/>
            </a:pPr>
            <a:endParaRPr lang="fa-IR"/>
          </a:p>
        </p:txBody>
      </p:sp>
      <p:sp>
        <p:nvSpPr>
          <p:cNvPr id="5" name="Slide Number Placeholder 21"/>
          <p:cNvSpPr>
            <a:spLocks noGrp="1"/>
          </p:cNvSpPr>
          <p:nvPr>
            <p:ph type="sldNum" sz="quarter" idx="12"/>
          </p:nvPr>
        </p:nvSpPr>
        <p:spPr/>
        <p:txBody>
          <a:bodyPr/>
          <a:lstStyle>
            <a:lvl1pPr>
              <a:defRPr/>
            </a:lvl1pPr>
          </a:lstStyle>
          <a:p>
            <a:pPr>
              <a:defRPr/>
            </a:pPr>
            <a:fld id="{5E74C4D8-37A7-444C-AC2C-5BAADA952949}" type="slidenum">
              <a:rPr lang="fa-IR"/>
              <a:pPr>
                <a:defRPr/>
              </a:pPr>
              <a:t>‹#›</a:t>
            </a:fld>
            <a:endParaRPr lang="fa-I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3" name="Rectangle 2"/>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4" name="Date Placeholder 1"/>
          <p:cNvSpPr>
            <a:spLocks noGrp="1"/>
          </p:cNvSpPr>
          <p:nvPr>
            <p:ph type="dt" sz="half" idx="10"/>
          </p:nvPr>
        </p:nvSpPr>
        <p:spPr/>
        <p:txBody>
          <a:bodyPr/>
          <a:lstStyle>
            <a:lvl1pPr>
              <a:defRPr/>
            </a:lvl1pPr>
            <a:extLst/>
          </a:lstStyle>
          <a:p>
            <a:pPr>
              <a:defRPr/>
            </a:pPr>
            <a:endParaRPr lang="fa-IR"/>
          </a:p>
        </p:txBody>
      </p:sp>
      <p:sp>
        <p:nvSpPr>
          <p:cNvPr id="5" name="Footer Placeholder 2"/>
          <p:cNvSpPr>
            <a:spLocks noGrp="1"/>
          </p:cNvSpPr>
          <p:nvPr>
            <p:ph type="ftr" sz="quarter" idx="11"/>
          </p:nvPr>
        </p:nvSpPr>
        <p:spPr/>
        <p:txBody>
          <a:bodyPr/>
          <a:lstStyle>
            <a:lvl1pPr>
              <a:defRPr/>
            </a:lvl1pPr>
            <a:extLst/>
          </a:lstStyle>
          <a:p>
            <a:pPr>
              <a:defRPr/>
            </a:pPr>
            <a:endParaRPr lang="fa-IR"/>
          </a:p>
        </p:txBody>
      </p:sp>
      <p:sp>
        <p:nvSpPr>
          <p:cNvPr id="6" name="Slide Number Placeholder 3"/>
          <p:cNvSpPr>
            <a:spLocks noGrp="1"/>
          </p:cNvSpPr>
          <p:nvPr>
            <p:ph type="sldNum" sz="quarter" idx="12"/>
          </p:nvPr>
        </p:nvSpPr>
        <p:spPr/>
        <p:txBody>
          <a:bodyPr/>
          <a:lstStyle>
            <a:lvl1pPr>
              <a:defRPr/>
            </a:lvl1pPr>
            <a:extLst/>
          </a:lstStyle>
          <a:p>
            <a:pPr>
              <a:defRPr/>
            </a:pPr>
            <a:fld id="{1D036659-6423-4539-8A89-2D68955B2647}" type="slidenum">
              <a:rPr lang="fa-IR"/>
              <a:pPr>
                <a:defRPr/>
              </a:pPr>
              <a:t>‹#›</a:t>
            </a:fld>
            <a:endParaRPr lang="fa-I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en-US" smtClean="0"/>
              <a:t>Click to edit Master title style</a:t>
            </a:r>
            <a:endParaRPr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endParaRPr lang="fa-IR"/>
          </a:p>
        </p:txBody>
      </p:sp>
      <p:sp>
        <p:nvSpPr>
          <p:cNvPr id="6" name="Footer Placeholder 5"/>
          <p:cNvSpPr>
            <a:spLocks noGrp="1"/>
          </p:cNvSpPr>
          <p:nvPr>
            <p:ph type="ftr" sz="quarter" idx="11"/>
          </p:nvPr>
        </p:nvSpPr>
        <p:spPr/>
        <p:txBody>
          <a:bodyPr/>
          <a:lstStyle>
            <a:lvl1pPr>
              <a:defRPr/>
            </a:lvl1pPr>
            <a:extLst/>
          </a:lstStyle>
          <a:p>
            <a:pPr>
              <a:defRPr/>
            </a:pPr>
            <a:endParaRPr lang="fa-IR"/>
          </a:p>
        </p:txBody>
      </p:sp>
      <p:sp>
        <p:nvSpPr>
          <p:cNvPr id="7" name="Slide Number Placeholder 6"/>
          <p:cNvSpPr>
            <a:spLocks noGrp="1"/>
          </p:cNvSpPr>
          <p:nvPr>
            <p:ph type="sldNum" sz="quarter" idx="12"/>
          </p:nvPr>
        </p:nvSpPr>
        <p:spPr/>
        <p:txBody>
          <a:bodyPr/>
          <a:lstStyle>
            <a:lvl1pPr>
              <a:defRPr/>
            </a:lvl1pPr>
            <a:extLst/>
          </a:lstStyle>
          <a:p>
            <a:pPr>
              <a:defRPr/>
            </a:pPr>
            <a:fld id="{772ABE13-9C63-410B-A69F-149CC7E8C051}" type="slidenum">
              <a:rPr lang="fa-IR"/>
              <a:pPr>
                <a:defRPr/>
              </a:pPr>
              <a:t>‹#›</a:t>
            </a:fld>
            <a:endParaRPr lang="fa-I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extLst/>
          </a:lstStyle>
          <a:p>
            <a:pPr indent="-283464" fontAlgn="auto">
              <a:lnSpc>
                <a:spcPts val="3000"/>
              </a:lnSpc>
              <a:spcBef>
                <a:spcPts val="600"/>
              </a:spcBef>
              <a:spcAft>
                <a:spcPts val="0"/>
              </a:spcAft>
              <a:buClr>
                <a:schemeClr val="accent1"/>
              </a:buClr>
              <a:buSzPct val="80000"/>
              <a:buFont typeface="Wingdings 2"/>
              <a:buNone/>
              <a:defRPr/>
            </a:pPr>
            <a:endParaRPr lang="en-US" sz="3200">
              <a:latin typeface="+mn-lt"/>
              <a:cs typeface="+mn-cs"/>
            </a:endParaRPr>
          </a:p>
        </p:txBody>
      </p:sp>
      <p:sp>
        <p:nvSpPr>
          <p:cNvPr id="6" name="Flowchart: Process 5"/>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7" name="Flowchart: Process 6"/>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en-US" smtClean="0"/>
              <a:t>Click to edit Master title style</a:t>
            </a:r>
            <a:endParaRPr lang="en-US"/>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extLst/>
          </a:lstStyle>
          <a:p>
            <a:pPr>
              <a:defRPr/>
            </a:pPr>
            <a:endParaRPr lang="fa-IR"/>
          </a:p>
        </p:txBody>
      </p:sp>
      <p:sp>
        <p:nvSpPr>
          <p:cNvPr id="9" name="Footer Placeholder 5"/>
          <p:cNvSpPr>
            <a:spLocks noGrp="1"/>
          </p:cNvSpPr>
          <p:nvPr>
            <p:ph type="ftr" sz="quarter" idx="11"/>
          </p:nvPr>
        </p:nvSpPr>
        <p:spPr/>
        <p:txBody>
          <a:bodyPr/>
          <a:lstStyle>
            <a:lvl1pPr>
              <a:defRPr/>
            </a:lvl1pPr>
            <a:extLst/>
          </a:lstStyle>
          <a:p>
            <a:pPr>
              <a:defRPr/>
            </a:pPr>
            <a:endParaRPr lang="fa-IR"/>
          </a:p>
        </p:txBody>
      </p:sp>
      <p:sp>
        <p:nvSpPr>
          <p:cNvPr id="10" name="Slide Number Placeholder 6"/>
          <p:cNvSpPr>
            <a:spLocks noGrp="1"/>
          </p:cNvSpPr>
          <p:nvPr>
            <p:ph type="sldNum" sz="quarter" idx="12"/>
          </p:nvPr>
        </p:nvSpPr>
        <p:spPr/>
        <p:txBody>
          <a:bodyPr/>
          <a:lstStyle>
            <a:lvl1pPr>
              <a:defRPr/>
            </a:lvl1pPr>
            <a:extLst/>
          </a:lstStyle>
          <a:p>
            <a:pPr>
              <a:defRPr/>
            </a:pPr>
            <a:fld id="{E263843B-B1F7-47C4-A090-4F96508CA5D8}" type="slidenum">
              <a:rPr lang="fa-IR"/>
              <a:pPr>
                <a:defRPr/>
              </a:pPr>
              <a:t>‹#›</a:t>
            </a:fld>
            <a:endParaRPr lang="fa-I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fa-IR"/>
          </a:p>
        </p:txBody>
      </p:sp>
      <p:sp>
        <p:nvSpPr>
          <p:cNvPr id="5" name="Footer Placeholder 9"/>
          <p:cNvSpPr>
            <a:spLocks noGrp="1"/>
          </p:cNvSpPr>
          <p:nvPr>
            <p:ph type="ftr" sz="quarter" idx="11"/>
          </p:nvPr>
        </p:nvSpPr>
        <p:spPr/>
        <p:txBody>
          <a:bodyPr/>
          <a:lstStyle>
            <a:lvl1pPr>
              <a:defRPr/>
            </a:lvl1pPr>
          </a:lstStyle>
          <a:p>
            <a:pPr>
              <a:defRPr/>
            </a:pPr>
            <a:endParaRPr lang="fa-IR"/>
          </a:p>
        </p:txBody>
      </p:sp>
      <p:sp>
        <p:nvSpPr>
          <p:cNvPr id="6" name="Slide Number Placeholder 21"/>
          <p:cNvSpPr>
            <a:spLocks noGrp="1"/>
          </p:cNvSpPr>
          <p:nvPr>
            <p:ph type="sldNum" sz="quarter" idx="12"/>
          </p:nvPr>
        </p:nvSpPr>
        <p:spPr/>
        <p:txBody>
          <a:bodyPr/>
          <a:lstStyle>
            <a:lvl1pPr>
              <a:defRPr/>
            </a:lvl1pPr>
          </a:lstStyle>
          <a:p>
            <a:pPr>
              <a:defRPr/>
            </a:pPr>
            <a:fld id="{205647C6-CE91-4B6C-B7F8-20441F00C864}" type="slidenum">
              <a:rPr lang="fa-IR"/>
              <a:pPr>
                <a:defRPr/>
              </a:pPr>
              <a:t>‹#›</a:t>
            </a:fld>
            <a:endParaRPr lang="fa-I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fa-IR"/>
          </a:p>
        </p:txBody>
      </p:sp>
      <p:sp>
        <p:nvSpPr>
          <p:cNvPr id="5" name="Footer Placeholder 9"/>
          <p:cNvSpPr>
            <a:spLocks noGrp="1"/>
          </p:cNvSpPr>
          <p:nvPr>
            <p:ph type="ftr" sz="quarter" idx="11"/>
          </p:nvPr>
        </p:nvSpPr>
        <p:spPr/>
        <p:txBody>
          <a:bodyPr/>
          <a:lstStyle>
            <a:lvl1pPr>
              <a:defRPr/>
            </a:lvl1pPr>
          </a:lstStyle>
          <a:p>
            <a:pPr>
              <a:defRPr/>
            </a:pPr>
            <a:endParaRPr lang="fa-IR"/>
          </a:p>
        </p:txBody>
      </p:sp>
      <p:sp>
        <p:nvSpPr>
          <p:cNvPr id="6" name="Slide Number Placeholder 21"/>
          <p:cNvSpPr>
            <a:spLocks noGrp="1"/>
          </p:cNvSpPr>
          <p:nvPr>
            <p:ph type="sldNum" sz="quarter" idx="12"/>
          </p:nvPr>
        </p:nvSpPr>
        <p:spPr/>
        <p:txBody>
          <a:bodyPr/>
          <a:lstStyle>
            <a:lvl1pPr>
              <a:defRPr/>
            </a:lvl1pPr>
          </a:lstStyle>
          <a:p>
            <a:pPr>
              <a:defRPr/>
            </a:pPr>
            <a:fld id="{71444D42-CEF4-4B63-84D8-7E79150F78EC}" type="slidenum">
              <a:rPr lang="fa-IR"/>
              <a:pPr>
                <a:defRPr/>
              </a:pPr>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7.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smtClean="0">
                <a:solidFill>
                  <a:schemeClr val="tx2">
                    <a:shade val="90000"/>
                  </a:schemeClr>
                </a:solidFill>
                <a:latin typeface="+mn-lt"/>
                <a:cs typeface="+mn-cs"/>
              </a:defRPr>
            </a:lvl1pPr>
          </a:lstStyle>
          <a:p>
            <a:pPr>
              <a:defRPr/>
            </a:pPr>
            <a:fld id="{931EE20B-22DD-4D98-BE7B-5DA0B0F3B09F}" type="slidenum">
              <a:rPr lang="en-US"/>
              <a:pPr>
                <a:defRPr/>
              </a:pPr>
              <a:t>‹#›</a:t>
            </a:fld>
            <a:endParaRPr 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grpSp>
    </p:spTree>
  </p:cSld>
  <p:clrMap bg1="lt1" tx1="dk1" bg2="lt2" tx2="dk2" accent1="accent1" accent2="accent2" accent3="accent3" accent4="accent4" accent5="accent5" accent6="accent6" hlink="hlink" folHlink="folHlink"/>
  <p:sldLayoutIdLst>
    <p:sldLayoutId id="2147484009" r:id="rId1"/>
    <p:sldLayoutId id="2147483936" r:id="rId2"/>
    <p:sldLayoutId id="2147484010" r:id="rId3"/>
    <p:sldLayoutId id="2147483937" r:id="rId4"/>
    <p:sldLayoutId id="2147483938" r:id="rId5"/>
    <p:sldLayoutId id="2147483939" r:id="rId6"/>
    <p:sldLayoutId id="2147483940" r:id="rId7"/>
    <p:sldLayoutId id="2147483941" r:id="rId8"/>
    <p:sldLayoutId id="2147484011" r:id="rId9"/>
    <p:sldLayoutId id="2147483942" r:id="rId10"/>
    <p:sldLayoutId id="2147483943" r:id="rId11"/>
  </p:sldLayoutIdLst>
  <p:hf hdr="0" ftr="0" dt="0"/>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3" name="Title Placeholder 2"/>
          <p:cNvSpPr>
            <a:spLocks noGrp="1"/>
          </p:cNvSpPr>
          <p:nvPr>
            <p:ph type="title"/>
          </p:nvPr>
        </p:nvSpPr>
        <p:spPr>
          <a:xfrm>
            <a:off x="457200" y="320675"/>
            <a:ext cx="7239000" cy="1143000"/>
          </a:xfrm>
          <a:prstGeom prst="rect">
            <a:avLst/>
          </a:prstGeom>
        </p:spPr>
        <p:txBody>
          <a:bodyPr vert="horz" lIns="45720" tIns="0" rIns="45720" bIns="0" anchor="b" anchorCtr="0">
            <a:normAutofit/>
          </a:bodyPr>
          <a:lstStyle>
            <a:extLst/>
          </a:lstStyle>
          <a:p>
            <a:r>
              <a:rPr lang="en-US" smtClean="0"/>
              <a:t>Click to edit Master title style</a:t>
            </a:r>
            <a:endParaRPr lang="en-US"/>
          </a:p>
        </p:txBody>
      </p:sp>
      <p:sp>
        <p:nvSpPr>
          <p:cNvPr id="10246" name="Text Placeholder 30"/>
          <p:cNvSpPr>
            <a:spLocks noGrp="1"/>
          </p:cNvSpPr>
          <p:nvPr>
            <p:ph type="body" idx="1"/>
          </p:nvPr>
        </p:nvSpPr>
        <p:spPr bwMode="auto">
          <a:xfrm>
            <a:off x="457200" y="1609725"/>
            <a:ext cx="7239000" cy="4846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 name="Date Placeholder 26"/>
          <p:cNvSpPr>
            <a:spLocks noGrp="1"/>
          </p:cNvSpPr>
          <p:nvPr>
            <p:ph type="dt" sz="half" idx="2"/>
          </p:nvPr>
        </p:nvSpPr>
        <p:spPr>
          <a:xfrm>
            <a:off x="4246563" y="6557963"/>
            <a:ext cx="2001837" cy="227012"/>
          </a:xfrm>
          <a:prstGeom prst="rect">
            <a:avLst/>
          </a:prstGeom>
        </p:spPr>
        <p:txBody>
          <a:bodyPr vert="horz" tIns="0" bIns="0" anchor="b"/>
          <a:lstStyle>
            <a:lvl1pPr algn="l" eaLnBrk="1" fontAlgn="auto" latinLnBrk="0" hangingPunct="1">
              <a:spcBef>
                <a:spcPts val="0"/>
              </a:spcBef>
              <a:spcAft>
                <a:spcPts val="0"/>
              </a:spcAft>
              <a:defRPr kumimoji="0" sz="1000">
                <a:solidFill>
                  <a:schemeClr val="tx2"/>
                </a:solidFill>
                <a:latin typeface="+mn-lt"/>
                <a:cs typeface="+mn-cs"/>
              </a:defRPr>
            </a:lvl1pPr>
            <a:extLst/>
          </a:lstStyle>
          <a:p>
            <a:pPr>
              <a:defRPr/>
            </a:pPr>
            <a:endParaRPr lang="fa-IR"/>
          </a:p>
        </p:txBody>
      </p:sp>
      <p:sp>
        <p:nvSpPr>
          <p:cNvPr id="4" name="Footer Placeholder 3"/>
          <p:cNvSpPr>
            <a:spLocks noGrp="1"/>
          </p:cNvSpPr>
          <p:nvPr>
            <p:ph type="ftr" sz="quarter" idx="3"/>
          </p:nvPr>
        </p:nvSpPr>
        <p:spPr>
          <a:xfrm>
            <a:off x="457200" y="6557963"/>
            <a:ext cx="3657600" cy="228600"/>
          </a:xfrm>
          <a:prstGeom prst="rect">
            <a:avLst/>
          </a:prstGeom>
        </p:spPr>
        <p:txBody>
          <a:bodyPr vert="horz" tIns="0" bIns="0" anchor="b"/>
          <a:lstStyle>
            <a:lvl1pPr algn="r" eaLnBrk="1" fontAlgn="auto" latinLnBrk="0" hangingPunct="1">
              <a:spcBef>
                <a:spcPts val="0"/>
              </a:spcBef>
              <a:spcAft>
                <a:spcPts val="0"/>
              </a:spcAft>
              <a:defRPr kumimoji="0" sz="1000">
                <a:solidFill>
                  <a:schemeClr val="tx2"/>
                </a:solidFill>
                <a:latin typeface="+mn-lt"/>
                <a:cs typeface="+mn-cs"/>
              </a:defRPr>
            </a:lvl1pPr>
            <a:extLst/>
          </a:lstStyle>
          <a:p>
            <a:pPr>
              <a:defRPr/>
            </a:pPr>
            <a:endParaRPr lang="fa-IR"/>
          </a:p>
        </p:txBody>
      </p:sp>
      <p:sp>
        <p:nvSpPr>
          <p:cNvPr id="16" name="Slide Number Placeholder 15"/>
          <p:cNvSpPr>
            <a:spLocks noGrp="1"/>
          </p:cNvSpPr>
          <p:nvPr>
            <p:ph type="sldNum" sz="quarter" idx="4"/>
          </p:nvPr>
        </p:nvSpPr>
        <p:spPr>
          <a:xfrm>
            <a:off x="6251575" y="6556375"/>
            <a:ext cx="588963" cy="228600"/>
          </a:xfrm>
          <a:prstGeom prst="rect">
            <a:avLst/>
          </a:prstGeom>
        </p:spPr>
        <p:txBody>
          <a:bodyPr vert="horz" lIns="0" tIns="0" rIns="0" bIns="0" anchor="b"/>
          <a:lstStyle>
            <a:lvl1pPr algn="r" eaLnBrk="1" fontAlgn="auto" latinLnBrk="0" hangingPunct="1">
              <a:spcBef>
                <a:spcPts val="0"/>
              </a:spcBef>
              <a:spcAft>
                <a:spcPts val="0"/>
              </a:spcAft>
              <a:defRPr kumimoji="0" sz="1100" smtClean="0">
                <a:solidFill>
                  <a:schemeClr val="tx2"/>
                </a:solidFill>
                <a:latin typeface="+mn-lt"/>
                <a:cs typeface="+mn-cs"/>
              </a:defRPr>
            </a:lvl1pPr>
            <a:extLst/>
          </a:lstStyle>
          <a:p>
            <a:pPr>
              <a:defRPr/>
            </a:pPr>
            <a:fld id="{27C530C8-EA72-47D0-A1EC-08A78AA4EF6D}" type="slidenum">
              <a:rPr lang="fa-IR"/>
              <a:pPr>
                <a:defRPr/>
              </a:pPr>
              <a:t>‹#›</a:t>
            </a:fld>
            <a:endParaRPr lang="fa-IR"/>
          </a:p>
        </p:txBody>
      </p:sp>
    </p:spTree>
  </p:cSld>
  <p:clrMap bg1="lt1" tx1="dk1" bg2="lt2" tx2="dk2" accent1="accent1" accent2="accent2" accent3="accent3" accent4="accent4" accent5="accent5" accent6="accent6" hlink="hlink" folHlink="folHlink"/>
  <p:sldLayoutIdLst>
    <p:sldLayoutId id="2147484052" r:id="rId1"/>
    <p:sldLayoutId id="2147483992" r:id="rId2"/>
    <p:sldLayoutId id="2147484053" r:id="rId3"/>
    <p:sldLayoutId id="2147483993" r:id="rId4"/>
    <p:sldLayoutId id="2147483994" r:id="rId5"/>
    <p:sldLayoutId id="2147483995" r:id="rId6"/>
    <p:sldLayoutId id="2147483996" r:id="rId7"/>
    <p:sldLayoutId id="2147483997" r:id="rId8"/>
    <p:sldLayoutId id="2147484054" r:id="rId9"/>
    <p:sldLayoutId id="2147483998" r:id="rId10"/>
    <p:sldLayoutId id="2147484055" r:id="rId11"/>
  </p:sldLayoutIdLst>
  <p:hf hdr="0" ftr="0" dt="0"/>
  <p:txStyles>
    <p:titleStyle>
      <a:lvl1pPr algn="l" rtl="0" fontAlgn="base">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fontAlgn="base">
        <a:spcBef>
          <a:spcPct val="0"/>
        </a:spcBef>
        <a:spcAft>
          <a:spcPct val="0"/>
        </a:spcAft>
        <a:defRPr sz="3800" b="1">
          <a:solidFill>
            <a:schemeClr val="tx1"/>
          </a:solidFill>
          <a:latin typeface="Trebuchet MS" pitchFamily="34" charset="0"/>
        </a:defRPr>
      </a:lvl2pPr>
      <a:lvl3pPr algn="l" rtl="0" fontAlgn="base">
        <a:spcBef>
          <a:spcPct val="0"/>
        </a:spcBef>
        <a:spcAft>
          <a:spcPct val="0"/>
        </a:spcAft>
        <a:defRPr sz="3800" b="1">
          <a:solidFill>
            <a:schemeClr val="tx1"/>
          </a:solidFill>
          <a:latin typeface="Trebuchet MS" pitchFamily="34" charset="0"/>
        </a:defRPr>
      </a:lvl3pPr>
      <a:lvl4pPr algn="l" rtl="0" fontAlgn="base">
        <a:spcBef>
          <a:spcPct val="0"/>
        </a:spcBef>
        <a:spcAft>
          <a:spcPct val="0"/>
        </a:spcAft>
        <a:defRPr sz="3800" b="1">
          <a:solidFill>
            <a:schemeClr val="tx1"/>
          </a:solidFill>
          <a:latin typeface="Trebuchet MS" pitchFamily="34" charset="0"/>
        </a:defRPr>
      </a:lvl4pPr>
      <a:lvl5pPr algn="l" rtl="0" fontAlgn="base">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p:titleStyle>
    <p:bodyStyle>
      <a:lvl1pPr marL="273050" indent="-273050" algn="l" rtl="0" fontAlgn="base">
        <a:spcBef>
          <a:spcPts val="600"/>
        </a:spcBef>
        <a:spcAft>
          <a:spcPct val="0"/>
        </a:spcAft>
        <a:buClr>
          <a:schemeClr val="tx2"/>
        </a:buClr>
        <a:buSzPct val="73000"/>
        <a:buFont typeface="Wingdings 2" pitchFamily="18" charset="2"/>
        <a:buChar char=""/>
        <a:defRPr sz="2600" kern="1200">
          <a:solidFill>
            <a:schemeClr val="tx1"/>
          </a:solidFill>
          <a:latin typeface="+mn-lt"/>
          <a:ea typeface="+mn-ea"/>
          <a:cs typeface="+mn-cs"/>
        </a:defRPr>
      </a:lvl1pPr>
      <a:lvl2pPr marL="520700" indent="-228600" algn="l" rtl="0" fontAlgn="base">
        <a:spcBef>
          <a:spcPts val="500"/>
        </a:spcBef>
        <a:spcAft>
          <a:spcPct val="0"/>
        </a:spcAft>
        <a:buClr>
          <a:srgbClr val="F9B639"/>
        </a:buClr>
        <a:buSzPct val="80000"/>
        <a:buFont typeface="Wingdings 2" pitchFamily="18" charset="2"/>
        <a:buChar char=""/>
        <a:defRPr sz="2300" kern="1200">
          <a:solidFill>
            <a:srgbClr val="6C6C6C"/>
          </a:solidFill>
          <a:latin typeface="+mn-lt"/>
          <a:ea typeface="+mn-ea"/>
          <a:cs typeface="+mn-cs"/>
        </a:defRPr>
      </a:lvl2pPr>
      <a:lvl3pPr marL="758825" indent="-228600" algn="l" rtl="0" fontAlgn="base">
        <a:spcBef>
          <a:spcPts val="400"/>
        </a:spcBef>
        <a:spcAft>
          <a:spcPct val="0"/>
        </a:spcAft>
        <a:buClr>
          <a:srgbClr val="F9B639"/>
        </a:buClr>
        <a:buSzPct val="60000"/>
        <a:buFont typeface="Wingdings" pitchFamily="2" charset="2"/>
        <a:buChar char=""/>
        <a:defRPr sz="2000" kern="1200">
          <a:solidFill>
            <a:schemeClr val="tx1"/>
          </a:solidFill>
          <a:latin typeface="+mn-lt"/>
          <a:ea typeface="+mn-ea"/>
          <a:cs typeface="+mn-cs"/>
        </a:defRPr>
      </a:lvl3pPr>
      <a:lvl4pPr marL="1004888" indent="-228600" algn="l" rtl="0" fontAlgn="base">
        <a:spcBef>
          <a:spcPct val="20000"/>
        </a:spcBef>
        <a:spcAft>
          <a:spcPct val="0"/>
        </a:spcAft>
        <a:buClr>
          <a:srgbClr val="F9B639"/>
        </a:buClr>
        <a:buSzPct val="80000"/>
        <a:buFont typeface="Wingdings 2" pitchFamily="18" charset="2"/>
        <a:buChar char=""/>
        <a:defRPr sz="2000" kern="1200">
          <a:solidFill>
            <a:srgbClr val="6C6C6C"/>
          </a:solidFill>
          <a:latin typeface="+mn-lt"/>
          <a:ea typeface="+mn-ea"/>
          <a:cs typeface="+mn-cs"/>
        </a:defRPr>
      </a:lvl4pPr>
      <a:lvl5pPr marL="1279525" indent="-228600" algn="l" rtl="0" fontAlgn="base">
        <a:spcBef>
          <a:spcPts val="400"/>
        </a:spcBef>
        <a:spcAft>
          <a:spcPct val="0"/>
        </a:spcAft>
        <a:buClr>
          <a:srgbClr val="F9B639"/>
        </a:buClr>
        <a:buSzPct val="70000"/>
        <a:buFont typeface="Wingdings" pitchFamily="2" charset="2"/>
        <a:buChar char=""/>
        <a:defRPr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1266" name="Group 2"/>
          <p:cNvGrpSpPr>
            <a:grpSpLocks/>
          </p:cNvGrpSpPr>
          <p:nvPr/>
        </p:nvGrpSpPr>
        <p:grpSpPr bwMode="auto">
          <a:xfrm>
            <a:off x="76200" y="152400"/>
            <a:ext cx="8991600" cy="6629400"/>
            <a:chOff x="48" y="96"/>
            <a:chExt cx="5664" cy="4176"/>
          </a:xfrm>
        </p:grpSpPr>
        <p:sp>
          <p:nvSpPr>
            <p:cNvPr id="388099" name="AutoShape 3"/>
            <p:cNvSpPr>
              <a:spLocks noChangeArrowheads="1"/>
            </p:cNvSpPr>
            <p:nvPr userDrawn="1"/>
          </p:nvSpPr>
          <p:spPr bwMode="auto">
            <a:xfrm>
              <a:off x="48" y="96"/>
              <a:ext cx="5664" cy="4176"/>
            </a:xfrm>
            <a:prstGeom prst="roundRect">
              <a:avLst>
                <a:gd name="adj" fmla="val 16667"/>
              </a:avLst>
            </a:prstGeom>
            <a:noFill/>
            <a:ln w="9525">
              <a:solidFill>
                <a:schemeClr val="accent1"/>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388100" name="AutoShape 4"/>
            <p:cNvSpPr>
              <a:spLocks noChangeArrowheads="1"/>
            </p:cNvSpPr>
            <p:nvPr userDrawn="1"/>
          </p:nvSpPr>
          <p:spPr bwMode="auto">
            <a:xfrm>
              <a:off x="96" y="144"/>
              <a:ext cx="5568" cy="4080"/>
            </a:xfrm>
            <a:prstGeom prst="roundRect">
              <a:avLst>
                <a:gd name="adj" fmla="val 16667"/>
              </a:avLst>
            </a:prstGeom>
            <a:noFill/>
            <a:ln w="9525">
              <a:solidFill>
                <a:schemeClr val="accent2"/>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grpSp>
      <p:sp>
        <p:nvSpPr>
          <p:cNvPr id="388101" name="Line 5"/>
          <p:cNvSpPr>
            <a:spLocks noChangeShapeType="1"/>
          </p:cNvSpPr>
          <p:nvPr/>
        </p:nvSpPr>
        <p:spPr bwMode="auto">
          <a:xfrm>
            <a:off x="1371600" y="1524000"/>
            <a:ext cx="7315200" cy="0"/>
          </a:xfrm>
          <a:prstGeom prst="line">
            <a:avLst/>
          </a:prstGeom>
          <a:noFill/>
          <a:ln w="12700">
            <a:solidFill>
              <a:schemeClr val="hlink"/>
            </a:solidFill>
            <a:round/>
            <a:headEnd/>
            <a:tailEnd/>
          </a:ln>
          <a:effectLst/>
        </p:spPr>
        <p:txBody>
          <a:bodyPr/>
          <a:lstStyle/>
          <a:p>
            <a:pPr fontAlgn="auto">
              <a:spcBef>
                <a:spcPts val="0"/>
              </a:spcBef>
              <a:spcAft>
                <a:spcPts val="0"/>
              </a:spcAft>
              <a:defRPr/>
            </a:pPr>
            <a:endParaRPr lang="en-US">
              <a:latin typeface="+mn-lt"/>
              <a:cs typeface="+mn-cs"/>
            </a:endParaRPr>
          </a:p>
        </p:txBody>
      </p:sp>
      <p:sp>
        <p:nvSpPr>
          <p:cNvPr id="11268" name="Rectangle 6"/>
          <p:cNvSpPr>
            <a:spLocks noGrp="1" noChangeArrowheads="1"/>
          </p:cNvSpPr>
          <p:nvPr>
            <p:ph type="title"/>
          </p:nvPr>
        </p:nvSpPr>
        <p:spPr bwMode="auto">
          <a:xfrm>
            <a:off x="1370013" y="301625"/>
            <a:ext cx="7313612"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1269" name="Rectangle 7"/>
          <p:cNvSpPr>
            <a:spLocks noGrp="1" noChangeArrowheads="1"/>
          </p:cNvSpPr>
          <p:nvPr>
            <p:ph type="body" idx="1"/>
          </p:nvPr>
        </p:nvSpPr>
        <p:spPr bwMode="auto">
          <a:xfrm>
            <a:off x="1370013" y="1827213"/>
            <a:ext cx="731361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8104"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mn-lt"/>
                <a:cs typeface="+mn-cs"/>
              </a:defRPr>
            </a:lvl1pPr>
          </a:lstStyle>
          <a:p>
            <a:pPr>
              <a:defRPr/>
            </a:pPr>
            <a:endParaRPr lang="fa-IR"/>
          </a:p>
        </p:txBody>
      </p:sp>
      <p:sp>
        <p:nvSpPr>
          <p:cNvPr id="388105"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auto" hangingPunct="1">
              <a:spcBef>
                <a:spcPts val="0"/>
              </a:spcBef>
              <a:spcAft>
                <a:spcPts val="0"/>
              </a:spcAft>
              <a:defRPr sz="1200">
                <a:latin typeface="+mn-lt"/>
                <a:cs typeface="+mn-cs"/>
              </a:defRPr>
            </a:lvl1pPr>
          </a:lstStyle>
          <a:p>
            <a:pPr>
              <a:defRPr/>
            </a:pPr>
            <a:endParaRPr lang="fa-IR"/>
          </a:p>
        </p:txBody>
      </p:sp>
      <p:sp>
        <p:nvSpPr>
          <p:cNvPr id="388106"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smtClean="0">
                <a:latin typeface="+mn-lt"/>
                <a:cs typeface="+mn-cs"/>
              </a:defRPr>
            </a:lvl1pPr>
          </a:lstStyle>
          <a:p>
            <a:pPr>
              <a:defRPr/>
            </a:pPr>
            <a:fld id="{EB5D9357-413B-4F3C-8458-2961561268CB}" type="slidenum">
              <a:rPr lang="fa-IR"/>
              <a:pPr>
                <a:defRPr/>
              </a:pPr>
              <a:t>‹#›</a:t>
            </a:fld>
            <a:endParaRPr lang="fa-IR"/>
          </a:p>
        </p:txBody>
      </p:sp>
      <p:sp>
        <p:nvSpPr>
          <p:cNvPr id="388107" name="AutoShape 11"/>
          <p:cNvSpPr>
            <a:spLocks noChangeArrowheads="1"/>
          </p:cNvSpPr>
          <p:nvPr/>
        </p:nvSpPr>
        <p:spPr bwMode="auto">
          <a:xfrm>
            <a:off x="-2819400" y="1447800"/>
            <a:ext cx="3657600" cy="3657600"/>
          </a:xfrm>
          <a:custGeom>
            <a:avLst/>
            <a:gdLst>
              <a:gd name="G0" fmla="+- 17444 0 0"/>
              <a:gd name="G1" fmla="+- -28889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49444" y="5172"/>
              </a:cxn>
              <a:cxn ang="0">
                <a:pos x="64000" y="32000"/>
              </a:cxn>
              <a:cxn ang="0">
                <a:pos x="49444" y="58827"/>
              </a:cxn>
              <a:cxn ang="0">
                <a:pos x="49444" y="58827"/>
              </a:cxn>
              <a:cxn ang="0">
                <a:pos x="49443" y="58827"/>
              </a:cxn>
              <a:cxn ang="0">
                <a:pos x="49444" y="58828"/>
              </a:cxn>
              <a:cxn ang="0">
                <a:pos x="49444" y="5172"/>
              </a:cxn>
              <a:cxn ang="0">
                <a:pos x="49443" y="5172"/>
              </a:cxn>
              <a:cxn ang="0">
                <a:pos x="49444" y="5172"/>
              </a:cxn>
            </a:cxnLst>
            <a:rect l="T13" t="T15" r="T17" b="T19"/>
            <a:pathLst>
              <a:path w="64000" h="64000">
                <a:moveTo>
                  <a:pt x="49444" y="5172"/>
                </a:moveTo>
                <a:cubicBezTo>
                  <a:pt x="58522" y="11076"/>
                  <a:pt x="64000" y="21170"/>
                  <a:pt x="64000" y="32000"/>
                </a:cubicBezTo>
                <a:cubicBezTo>
                  <a:pt x="64000" y="42829"/>
                  <a:pt x="58522" y="52923"/>
                  <a:pt x="49444" y="58827"/>
                </a:cubicBezTo>
                <a:cubicBezTo>
                  <a:pt x="49444" y="58827"/>
                  <a:pt x="49443" y="58827"/>
                  <a:pt x="49443" y="58827"/>
                </a:cubicBezTo>
                <a:lnTo>
                  <a:pt x="49444" y="58828"/>
                </a:lnTo>
                <a:lnTo>
                  <a:pt x="49444" y="5172"/>
                </a:lnTo>
                <a:lnTo>
                  <a:pt x="49443" y="5172"/>
                </a:lnTo>
                <a:cubicBezTo>
                  <a:pt x="49443" y="5172"/>
                  <a:pt x="49444" y="5172"/>
                  <a:pt x="49444" y="5172"/>
                </a:cubicBezTo>
                <a:close/>
              </a:path>
            </a:pathLst>
          </a:custGeom>
          <a:solidFill>
            <a:schemeClr val="accent2">
              <a:alpha val="58000"/>
            </a:schemeClr>
          </a:solidFill>
          <a:ln w="9525">
            <a:noFill/>
            <a:miter lim="800000"/>
            <a:headEnd/>
            <a:tailEnd/>
          </a:ln>
        </p:spPr>
        <p:txBody>
          <a:bodyPr/>
          <a:lstStyle/>
          <a:p>
            <a:pPr fontAlgn="auto">
              <a:spcBef>
                <a:spcPts val="0"/>
              </a:spcBef>
              <a:spcAft>
                <a:spcPts val="0"/>
              </a:spcAft>
              <a:defRPr/>
            </a:pPr>
            <a:endParaRPr lang="en-US" sz="2400">
              <a:latin typeface="Times New Roman" pitchFamily="18" charset="0"/>
              <a:cs typeface="+mn-cs"/>
            </a:endParaRPr>
          </a:p>
        </p:txBody>
      </p:sp>
      <p:sp>
        <p:nvSpPr>
          <p:cNvPr id="388108" name="AutoShape 12"/>
          <p:cNvSpPr>
            <a:spLocks noChangeArrowheads="1"/>
          </p:cNvSpPr>
          <p:nvPr/>
        </p:nvSpPr>
        <p:spPr bwMode="auto">
          <a:xfrm>
            <a:off x="-3352800" y="0"/>
            <a:ext cx="4038600" cy="4038600"/>
          </a:xfrm>
          <a:custGeom>
            <a:avLst/>
            <a:gdLst>
              <a:gd name="G0" fmla="+- 21057 0 0"/>
              <a:gd name="G1" fmla="+- -28403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3057" y="7904"/>
              </a:cxn>
              <a:cxn ang="0">
                <a:pos x="64000" y="32000"/>
              </a:cxn>
              <a:cxn ang="0">
                <a:pos x="53057" y="56095"/>
              </a:cxn>
              <a:cxn ang="0">
                <a:pos x="53057" y="56095"/>
              </a:cxn>
              <a:cxn ang="0">
                <a:pos x="53056" y="56095"/>
              </a:cxn>
              <a:cxn ang="0">
                <a:pos x="53057" y="56096"/>
              </a:cxn>
              <a:cxn ang="0">
                <a:pos x="53057" y="7904"/>
              </a:cxn>
              <a:cxn ang="0">
                <a:pos x="53056" y="7904"/>
              </a:cxn>
              <a:cxn ang="0">
                <a:pos x="53057" y="7904"/>
              </a:cxn>
            </a:cxnLst>
            <a:rect l="T13" t="T15" r="T17" b="T19"/>
            <a:pathLst>
              <a:path w="64000" h="64000">
                <a:moveTo>
                  <a:pt x="53057" y="7904"/>
                </a:moveTo>
                <a:cubicBezTo>
                  <a:pt x="60010" y="13981"/>
                  <a:pt x="64000" y="22765"/>
                  <a:pt x="64000" y="32000"/>
                </a:cubicBezTo>
                <a:cubicBezTo>
                  <a:pt x="64000" y="41234"/>
                  <a:pt x="60010" y="50018"/>
                  <a:pt x="53057" y="56095"/>
                </a:cubicBezTo>
                <a:cubicBezTo>
                  <a:pt x="53057" y="56095"/>
                  <a:pt x="53057" y="56095"/>
                  <a:pt x="53056" y="56095"/>
                </a:cubicBezTo>
                <a:lnTo>
                  <a:pt x="53057" y="56096"/>
                </a:lnTo>
                <a:lnTo>
                  <a:pt x="53057" y="7904"/>
                </a:lnTo>
                <a:lnTo>
                  <a:pt x="53056" y="7904"/>
                </a:lnTo>
                <a:cubicBezTo>
                  <a:pt x="53057" y="7904"/>
                  <a:pt x="53057" y="7904"/>
                  <a:pt x="53057" y="7904"/>
                </a:cubicBezTo>
                <a:close/>
              </a:path>
            </a:pathLst>
          </a:custGeom>
          <a:solidFill>
            <a:schemeClr val="hlink">
              <a:alpha val="60001"/>
            </a:schemeClr>
          </a:solidFill>
          <a:ln w="9525">
            <a:noFill/>
            <a:miter lim="800000"/>
            <a:headEnd/>
            <a:tailEnd/>
          </a:ln>
        </p:spPr>
        <p:txBody>
          <a:bodyPr/>
          <a:lstStyle/>
          <a:p>
            <a:pPr fontAlgn="auto">
              <a:spcBef>
                <a:spcPts val="0"/>
              </a:spcBef>
              <a:spcAft>
                <a:spcPts val="0"/>
              </a:spcAft>
              <a:defRPr/>
            </a:pPr>
            <a:endParaRPr lang="en-US">
              <a:latin typeface="+mn-lt"/>
              <a:cs typeface="+mn-cs"/>
            </a:endParaRPr>
          </a:p>
        </p:txBody>
      </p:sp>
      <p:grpSp>
        <p:nvGrpSpPr>
          <p:cNvPr id="11275" name="Group 13"/>
          <p:cNvGrpSpPr>
            <a:grpSpLocks/>
          </p:cNvGrpSpPr>
          <p:nvPr/>
        </p:nvGrpSpPr>
        <p:grpSpPr bwMode="auto">
          <a:xfrm>
            <a:off x="76200" y="152400"/>
            <a:ext cx="8991600" cy="6629400"/>
            <a:chOff x="48" y="96"/>
            <a:chExt cx="5664" cy="4176"/>
          </a:xfrm>
        </p:grpSpPr>
        <p:sp>
          <p:nvSpPr>
            <p:cNvPr id="388110" name="AutoShape 14"/>
            <p:cNvSpPr>
              <a:spLocks noChangeArrowheads="1"/>
            </p:cNvSpPr>
            <p:nvPr userDrawn="1"/>
          </p:nvSpPr>
          <p:spPr bwMode="auto">
            <a:xfrm>
              <a:off x="48" y="96"/>
              <a:ext cx="5664" cy="4176"/>
            </a:xfrm>
            <a:prstGeom prst="roundRect">
              <a:avLst>
                <a:gd name="adj" fmla="val 16667"/>
              </a:avLst>
            </a:prstGeom>
            <a:noFill/>
            <a:ln w="9525">
              <a:solidFill>
                <a:schemeClr val="accent1"/>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388111" name="AutoShape 15"/>
            <p:cNvSpPr>
              <a:spLocks noChangeArrowheads="1"/>
            </p:cNvSpPr>
            <p:nvPr userDrawn="1"/>
          </p:nvSpPr>
          <p:spPr bwMode="auto">
            <a:xfrm>
              <a:off x="96" y="144"/>
              <a:ext cx="5568" cy="4080"/>
            </a:xfrm>
            <a:prstGeom prst="roundRect">
              <a:avLst>
                <a:gd name="adj" fmla="val 16667"/>
              </a:avLst>
            </a:prstGeom>
            <a:noFill/>
            <a:ln w="9525">
              <a:solidFill>
                <a:schemeClr val="accent2"/>
              </a:solidFill>
              <a:round/>
              <a:headEnd/>
              <a:tailEnd/>
            </a:ln>
            <a:effectLst/>
          </p:spPr>
          <p:txBody>
            <a:bodyPr wrap="none" anchor="ctr"/>
            <a:lstStyle/>
            <a:p>
              <a:pPr fontAlgn="auto">
                <a:spcBef>
                  <a:spcPts val="0"/>
                </a:spcBef>
                <a:spcAft>
                  <a:spcPts val="0"/>
                </a:spcAft>
                <a:defRPr/>
              </a:pPr>
              <a:endParaRPr lang="en-US">
                <a:latin typeface="+mn-lt"/>
                <a:cs typeface="+mn-cs"/>
              </a:endParaRPr>
            </a:p>
          </p:txBody>
        </p:sp>
      </p:grpSp>
      <p:sp>
        <p:nvSpPr>
          <p:cNvPr id="388112" name="Line 16"/>
          <p:cNvSpPr>
            <a:spLocks noChangeShapeType="1"/>
          </p:cNvSpPr>
          <p:nvPr/>
        </p:nvSpPr>
        <p:spPr bwMode="auto">
          <a:xfrm>
            <a:off x="1371600" y="1524000"/>
            <a:ext cx="7315200" cy="0"/>
          </a:xfrm>
          <a:prstGeom prst="line">
            <a:avLst/>
          </a:prstGeom>
          <a:noFill/>
          <a:ln w="12700">
            <a:solidFill>
              <a:schemeClr val="hlink"/>
            </a:solidFill>
            <a:round/>
            <a:headEnd/>
            <a:tailEnd/>
          </a:ln>
          <a:effectLst/>
        </p:spPr>
        <p:txBody>
          <a:bodyPr/>
          <a:lstStyle/>
          <a:p>
            <a:pPr fontAlgn="auto">
              <a:spcBef>
                <a:spcPts val="0"/>
              </a:spcBef>
              <a:spcAft>
                <a:spcPts val="0"/>
              </a:spcAft>
              <a:defRPr/>
            </a:pPr>
            <a:endParaRPr lang="en-US">
              <a:latin typeface="+mn-lt"/>
              <a:cs typeface="+mn-cs"/>
            </a:endParaRPr>
          </a:p>
        </p:txBody>
      </p:sp>
      <p:sp>
        <p:nvSpPr>
          <p:cNvPr id="388113" name="AutoShape 17"/>
          <p:cNvSpPr>
            <a:spLocks noChangeArrowheads="1"/>
          </p:cNvSpPr>
          <p:nvPr/>
        </p:nvSpPr>
        <p:spPr bwMode="auto">
          <a:xfrm>
            <a:off x="-2819400" y="1447800"/>
            <a:ext cx="3657600" cy="3657600"/>
          </a:xfrm>
          <a:custGeom>
            <a:avLst/>
            <a:gdLst>
              <a:gd name="G0" fmla="+- 17444 0 0"/>
              <a:gd name="G1" fmla="+- -28889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49444" y="5172"/>
              </a:cxn>
              <a:cxn ang="0">
                <a:pos x="64000" y="32000"/>
              </a:cxn>
              <a:cxn ang="0">
                <a:pos x="49444" y="58827"/>
              </a:cxn>
              <a:cxn ang="0">
                <a:pos x="49444" y="58827"/>
              </a:cxn>
              <a:cxn ang="0">
                <a:pos x="49443" y="58827"/>
              </a:cxn>
              <a:cxn ang="0">
                <a:pos x="49444" y="58828"/>
              </a:cxn>
              <a:cxn ang="0">
                <a:pos x="49444" y="5172"/>
              </a:cxn>
              <a:cxn ang="0">
                <a:pos x="49443" y="5172"/>
              </a:cxn>
              <a:cxn ang="0">
                <a:pos x="49444" y="5172"/>
              </a:cxn>
            </a:cxnLst>
            <a:rect l="T13" t="T15" r="T17" b="T19"/>
            <a:pathLst>
              <a:path w="64000" h="64000">
                <a:moveTo>
                  <a:pt x="49444" y="5172"/>
                </a:moveTo>
                <a:cubicBezTo>
                  <a:pt x="58522" y="11076"/>
                  <a:pt x="64000" y="21170"/>
                  <a:pt x="64000" y="32000"/>
                </a:cubicBezTo>
                <a:cubicBezTo>
                  <a:pt x="64000" y="42829"/>
                  <a:pt x="58522" y="52923"/>
                  <a:pt x="49444" y="58827"/>
                </a:cubicBezTo>
                <a:cubicBezTo>
                  <a:pt x="49444" y="58827"/>
                  <a:pt x="49443" y="58827"/>
                  <a:pt x="49443" y="58827"/>
                </a:cubicBezTo>
                <a:lnTo>
                  <a:pt x="49444" y="58828"/>
                </a:lnTo>
                <a:lnTo>
                  <a:pt x="49444" y="5172"/>
                </a:lnTo>
                <a:lnTo>
                  <a:pt x="49443" y="5172"/>
                </a:lnTo>
                <a:cubicBezTo>
                  <a:pt x="49443" y="5172"/>
                  <a:pt x="49444" y="5172"/>
                  <a:pt x="49444" y="5172"/>
                </a:cubicBezTo>
                <a:close/>
              </a:path>
            </a:pathLst>
          </a:custGeom>
          <a:solidFill>
            <a:schemeClr val="accent2">
              <a:alpha val="58000"/>
            </a:schemeClr>
          </a:solidFill>
          <a:ln w="9525">
            <a:noFill/>
            <a:miter lim="800000"/>
            <a:headEnd/>
            <a:tailEnd/>
          </a:ln>
        </p:spPr>
        <p:txBody>
          <a:bodyPr/>
          <a:lstStyle/>
          <a:p>
            <a:pPr fontAlgn="auto">
              <a:spcBef>
                <a:spcPts val="0"/>
              </a:spcBef>
              <a:spcAft>
                <a:spcPts val="0"/>
              </a:spcAft>
              <a:defRPr/>
            </a:pPr>
            <a:endParaRPr lang="en-US" sz="2400">
              <a:latin typeface="Times New Roman" pitchFamily="18" charset="0"/>
              <a:cs typeface="+mn-cs"/>
            </a:endParaRPr>
          </a:p>
        </p:txBody>
      </p:sp>
      <p:sp>
        <p:nvSpPr>
          <p:cNvPr id="388114" name="AutoShape 18"/>
          <p:cNvSpPr>
            <a:spLocks noChangeArrowheads="1"/>
          </p:cNvSpPr>
          <p:nvPr/>
        </p:nvSpPr>
        <p:spPr bwMode="auto">
          <a:xfrm>
            <a:off x="-3352800" y="0"/>
            <a:ext cx="4038600" cy="4038600"/>
          </a:xfrm>
          <a:custGeom>
            <a:avLst/>
            <a:gdLst>
              <a:gd name="G0" fmla="+- 21057 0 0"/>
              <a:gd name="G1" fmla="+- -28403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3057" y="7904"/>
              </a:cxn>
              <a:cxn ang="0">
                <a:pos x="64000" y="32000"/>
              </a:cxn>
              <a:cxn ang="0">
                <a:pos x="53057" y="56095"/>
              </a:cxn>
              <a:cxn ang="0">
                <a:pos x="53057" y="56095"/>
              </a:cxn>
              <a:cxn ang="0">
                <a:pos x="53056" y="56095"/>
              </a:cxn>
              <a:cxn ang="0">
                <a:pos x="53057" y="56096"/>
              </a:cxn>
              <a:cxn ang="0">
                <a:pos x="53057" y="7904"/>
              </a:cxn>
              <a:cxn ang="0">
                <a:pos x="53056" y="7904"/>
              </a:cxn>
              <a:cxn ang="0">
                <a:pos x="53057" y="7904"/>
              </a:cxn>
            </a:cxnLst>
            <a:rect l="T13" t="T15" r="T17" b="T19"/>
            <a:pathLst>
              <a:path w="64000" h="64000">
                <a:moveTo>
                  <a:pt x="53057" y="7904"/>
                </a:moveTo>
                <a:cubicBezTo>
                  <a:pt x="60010" y="13981"/>
                  <a:pt x="64000" y="22765"/>
                  <a:pt x="64000" y="32000"/>
                </a:cubicBezTo>
                <a:cubicBezTo>
                  <a:pt x="64000" y="41234"/>
                  <a:pt x="60010" y="50018"/>
                  <a:pt x="53057" y="56095"/>
                </a:cubicBezTo>
                <a:cubicBezTo>
                  <a:pt x="53057" y="56095"/>
                  <a:pt x="53057" y="56095"/>
                  <a:pt x="53056" y="56095"/>
                </a:cubicBezTo>
                <a:lnTo>
                  <a:pt x="53057" y="56096"/>
                </a:lnTo>
                <a:lnTo>
                  <a:pt x="53057" y="7904"/>
                </a:lnTo>
                <a:lnTo>
                  <a:pt x="53056" y="7904"/>
                </a:lnTo>
                <a:cubicBezTo>
                  <a:pt x="53057" y="7904"/>
                  <a:pt x="53057" y="7904"/>
                  <a:pt x="53057" y="7904"/>
                </a:cubicBezTo>
                <a:close/>
              </a:path>
            </a:pathLst>
          </a:custGeom>
          <a:solidFill>
            <a:schemeClr val="hlink">
              <a:alpha val="60001"/>
            </a:schemeClr>
          </a:solidFill>
          <a:ln w="9525">
            <a:noFill/>
            <a:miter lim="800000"/>
            <a:headEnd/>
            <a:tailEnd/>
          </a:ln>
        </p:spPr>
        <p:txBody>
          <a:bodyPr/>
          <a:lstStyle/>
          <a:p>
            <a:pPr fontAlgn="auto">
              <a:spcBef>
                <a:spcPts val="0"/>
              </a:spcBef>
              <a:spcAft>
                <a:spcPts val="0"/>
              </a:spcAft>
              <a:defRPr/>
            </a:pPr>
            <a:endParaRPr lang="en-US">
              <a:latin typeface="+mn-lt"/>
              <a:cs typeface="+mn-cs"/>
            </a:endParaRPr>
          </a:p>
        </p:txBody>
      </p:sp>
    </p:spTree>
  </p:cSld>
  <p:clrMap bg1="lt1" tx1="dk1" bg2="lt2" tx2="dk2" accent1="accent1" accent2="accent2" accent3="accent3" accent4="accent4" accent5="accent5" accent6="accent6" hlink="hlink" folHlink="folHlink"/>
  <p:sldLayoutIdLst>
    <p:sldLayoutId id="2147484056"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hf hdr="0" ftr="0" dt="0"/>
  <p:txStyles>
    <p:titleStyle>
      <a:lvl1pPr algn="l" rtl="0" fontAlgn="base">
        <a:spcBef>
          <a:spcPct val="0"/>
        </a:spcBef>
        <a:spcAft>
          <a:spcPct val="0"/>
        </a:spcAft>
        <a:defRPr sz="3600">
          <a:solidFill>
            <a:schemeClr val="hlink"/>
          </a:solidFill>
          <a:latin typeface="+mj-lt"/>
          <a:ea typeface="+mj-ea"/>
          <a:cs typeface="+mj-cs"/>
        </a:defRPr>
      </a:lvl1pPr>
      <a:lvl2pPr algn="l" rtl="0" fontAlgn="base">
        <a:spcBef>
          <a:spcPct val="0"/>
        </a:spcBef>
        <a:spcAft>
          <a:spcPct val="0"/>
        </a:spcAft>
        <a:defRPr sz="3600">
          <a:solidFill>
            <a:schemeClr val="hlink"/>
          </a:solidFill>
          <a:latin typeface="Georgia" pitchFamily="18" charset="0"/>
        </a:defRPr>
      </a:lvl2pPr>
      <a:lvl3pPr algn="l" rtl="0" fontAlgn="base">
        <a:spcBef>
          <a:spcPct val="0"/>
        </a:spcBef>
        <a:spcAft>
          <a:spcPct val="0"/>
        </a:spcAft>
        <a:defRPr sz="3600">
          <a:solidFill>
            <a:schemeClr val="hlink"/>
          </a:solidFill>
          <a:latin typeface="Georgia" pitchFamily="18" charset="0"/>
        </a:defRPr>
      </a:lvl3pPr>
      <a:lvl4pPr algn="l" rtl="0" fontAlgn="base">
        <a:spcBef>
          <a:spcPct val="0"/>
        </a:spcBef>
        <a:spcAft>
          <a:spcPct val="0"/>
        </a:spcAft>
        <a:defRPr sz="3600">
          <a:solidFill>
            <a:schemeClr val="hlink"/>
          </a:solidFill>
          <a:latin typeface="Georgia" pitchFamily="18" charset="0"/>
        </a:defRPr>
      </a:lvl4pPr>
      <a:lvl5pPr algn="l" rtl="0" fontAlgn="base">
        <a:spcBef>
          <a:spcPct val="0"/>
        </a:spcBef>
        <a:spcAft>
          <a:spcPct val="0"/>
        </a:spcAft>
        <a:defRPr sz="3600">
          <a:solidFill>
            <a:schemeClr val="hlink"/>
          </a:solidFill>
          <a:latin typeface="Georgia" pitchFamily="18" charset="0"/>
        </a:defRPr>
      </a:lvl5pPr>
      <a:lvl6pPr marL="457200" algn="l" rtl="0" eaLnBrk="1" fontAlgn="base" hangingPunct="1">
        <a:spcBef>
          <a:spcPct val="0"/>
        </a:spcBef>
        <a:spcAft>
          <a:spcPct val="0"/>
        </a:spcAft>
        <a:defRPr sz="3600">
          <a:solidFill>
            <a:schemeClr val="hlink"/>
          </a:solidFill>
          <a:latin typeface="Georgia" pitchFamily="18" charset="0"/>
        </a:defRPr>
      </a:lvl6pPr>
      <a:lvl7pPr marL="914400" algn="l" rtl="0" eaLnBrk="1" fontAlgn="base" hangingPunct="1">
        <a:spcBef>
          <a:spcPct val="0"/>
        </a:spcBef>
        <a:spcAft>
          <a:spcPct val="0"/>
        </a:spcAft>
        <a:defRPr sz="3600">
          <a:solidFill>
            <a:schemeClr val="hlink"/>
          </a:solidFill>
          <a:latin typeface="Georgia" pitchFamily="18" charset="0"/>
        </a:defRPr>
      </a:lvl7pPr>
      <a:lvl8pPr marL="1371600" algn="l" rtl="0" eaLnBrk="1" fontAlgn="base" hangingPunct="1">
        <a:spcBef>
          <a:spcPct val="0"/>
        </a:spcBef>
        <a:spcAft>
          <a:spcPct val="0"/>
        </a:spcAft>
        <a:defRPr sz="3600">
          <a:solidFill>
            <a:schemeClr val="hlink"/>
          </a:solidFill>
          <a:latin typeface="Georgia" pitchFamily="18" charset="0"/>
        </a:defRPr>
      </a:lvl8pPr>
      <a:lvl9pPr marL="1828800" algn="l" rtl="0" eaLnBrk="1" fontAlgn="base" hangingPunct="1">
        <a:spcBef>
          <a:spcPct val="0"/>
        </a:spcBef>
        <a:spcAft>
          <a:spcPct val="0"/>
        </a:spcAft>
        <a:defRPr sz="3600">
          <a:solidFill>
            <a:schemeClr val="hlink"/>
          </a:solidFill>
          <a:latin typeface="Georgia" pitchFamily="18" charset="0"/>
        </a:defRPr>
      </a:lvl9pPr>
    </p:titleStyle>
    <p:bodyStyle>
      <a:lvl1pPr marL="342900" indent="-342900" algn="l" rtl="0" fontAlgn="base">
        <a:spcBef>
          <a:spcPct val="20000"/>
        </a:spcBef>
        <a:spcAft>
          <a:spcPct val="0"/>
        </a:spcAft>
        <a:buClr>
          <a:schemeClr val="accent1"/>
        </a:buClr>
        <a:buSzPct val="70000"/>
        <a:buFont typeface="Wingdings" pitchFamily="2" charset="2"/>
        <a:buChar char="l"/>
        <a:defRPr sz="2900">
          <a:solidFill>
            <a:srgbClr val="777777"/>
          </a:solidFill>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l"/>
        <a:defRPr sz="2500">
          <a:solidFill>
            <a:srgbClr val="777777"/>
          </a:solidFill>
          <a:latin typeface="+mn-lt"/>
        </a:defRPr>
      </a:lvl2pPr>
      <a:lvl3pPr marL="1143000" indent="-228600" algn="l" rtl="0" fontAlgn="base">
        <a:spcBef>
          <a:spcPct val="20000"/>
        </a:spcBef>
        <a:spcAft>
          <a:spcPct val="0"/>
        </a:spcAft>
        <a:buClr>
          <a:schemeClr val="hlink"/>
        </a:buClr>
        <a:buSzPct val="70000"/>
        <a:buFont typeface="Wingdings" pitchFamily="2" charset="2"/>
        <a:buChar char="l"/>
        <a:defRPr sz="2200">
          <a:solidFill>
            <a:srgbClr val="777777"/>
          </a:solidFill>
          <a:latin typeface="+mn-lt"/>
        </a:defRPr>
      </a:lvl3pPr>
      <a:lvl4pPr marL="1600200" indent="-228600" algn="l" rtl="0" fontAlgn="base">
        <a:spcBef>
          <a:spcPct val="20000"/>
        </a:spcBef>
        <a:spcAft>
          <a:spcPct val="0"/>
        </a:spcAft>
        <a:buClr>
          <a:schemeClr val="accent1"/>
        </a:buClr>
        <a:buSzPct val="70000"/>
        <a:buFont typeface="Wingdings" pitchFamily="2" charset="2"/>
        <a:buChar char="l"/>
        <a:defRPr sz="1900">
          <a:solidFill>
            <a:srgbClr val="777777"/>
          </a:solidFill>
          <a:latin typeface="+mn-lt"/>
        </a:defRPr>
      </a:lvl4pPr>
      <a:lvl5pPr marL="2057400" indent="-228600" algn="l" rtl="0" fontAlgn="base">
        <a:spcBef>
          <a:spcPct val="20000"/>
        </a:spcBef>
        <a:spcAft>
          <a:spcPct val="0"/>
        </a:spcAft>
        <a:buClr>
          <a:schemeClr val="accent2"/>
        </a:buClr>
        <a:buSzPct val="70000"/>
        <a:buFont typeface="Wingdings" pitchFamily="2" charset="2"/>
        <a:buChar char="l"/>
        <a:defRPr sz="1900">
          <a:solidFill>
            <a:srgbClr val="777777"/>
          </a:solidFill>
          <a:latin typeface="+mn-lt"/>
        </a:defRPr>
      </a:lvl5pPr>
      <a:lvl6pPr marL="2514600" indent="-228600" algn="l" rtl="0" eaLnBrk="1" fontAlgn="base" hangingPunct="1">
        <a:spcBef>
          <a:spcPct val="20000"/>
        </a:spcBef>
        <a:spcAft>
          <a:spcPct val="0"/>
        </a:spcAft>
        <a:buClr>
          <a:schemeClr val="accent2"/>
        </a:buClr>
        <a:buSzPct val="70000"/>
        <a:buFont typeface="Wingdings" pitchFamily="2" charset="2"/>
        <a:buChar char="l"/>
        <a:defRPr sz="1900">
          <a:solidFill>
            <a:srgbClr val="777777"/>
          </a:solidFill>
          <a:latin typeface="+mn-lt"/>
        </a:defRPr>
      </a:lvl6pPr>
      <a:lvl7pPr marL="2971800" indent="-228600" algn="l" rtl="0" eaLnBrk="1" fontAlgn="base" hangingPunct="1">
        <a:spcBef>
          <a:spcPct val="20000"/>
        </a:spcBef>
        <a:spcAft>
          <a:spcPct val="0"/>
        </a:spcAft>
        <a:buClr>
          <a:schemeClr val="accent2"/>
        </a:buClr>
        <a:buSzPct val="70000"/>
        <a:buFont typeface="Wingdings" pitchFamily="2" charset="2"/>
        <a:buChar char="l"/>
        <a:defRPr sz="1900">
          <a:solidFill>
            <a:srgbClr val="777777"/>
          </a:solidFill>
          <a:latin typeface="+mn-lt"/>
        </a:defRPr>
      </a:lvl7pPr>
      <a:lvl8pPr marL="3429000" indent="-228600" algn="l" rtl="0" eaLnBrk="1" fontAlgn="base" hangingPunct="1">
        <a:spcBef>
          <a:spcPct val="20000"/>
        </a:spcBef>
        <a:spcAft>
          <a:spcPct val="0"/>
        </a:spcAft>
        <a:buClr>
          <a:schemeClr val="accent2"/>
        </a:buClr>
        <a:buSzPct val="70000"/>
        <a:buFont typeface="Wingdings" pitchFamily="2" charset="2"/>
        <a:buChar char="l"/>
        <a:defRPr sz="1900">
          <a:solidFill>
            <a:srgbClr val="777777"/>
          </a:solidFill>
          <a:latin typeface="+mn-lt"/>
        </a:defRPr>
      </a:lvl8pPr>
      <a:lvl9pPr marL="3886200" indent="-228600" algn="l" rtl="0" eaLnBrk="1" fontAlgn="base" hangingPunct="1">
        <a:spcBef>
          <a:spcPct val="20000"/>
        </a:spcBef>
        <a:spcAft>
          <a:spcPct val="0"/>
        </a:spcAft>
        <a:buClr>
          <a:schemeClr val="accent2"/>
        </a:buClr>
        <a:buSzPct val="70000"/>
        <a:buFont typeface="Wingdings" pitchFamily="2" charset="2"/>
        <a:buChar char="l"/>
        <a:defRPr sz="1900">
          <a:solidFill>
            <a:srgbClr val="777777"/>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3" name="Title Placeholder 12"/>
          <p:cNvSpPr>
            <a:spLocks noGrp="1"/>
          </p:cNvSpPr>
          <p:nvPr>
            <p:ph type="title"/>
          </p:nvPr>
        </p:nvSpPr>
        <p:spPr>
          <a:xfrm>
            <a:off x="503238" y="4986338"/>
            <a:ext cx="8183562" cy="1050925"/>
          </a:xfrm>
          <a:prstGeom prst="rect">
            <a:avLst/>
          </a:prstGeom>
        </p:spPr>
        <p:txBody>
          <a:bodyPr vert="horz" anchor="b">
            <a:normAutofit/>
          </a:bodyPr>
          <a:lstStyle>
            <a:extLst/>
          </a:lstStyle>
          <a:p>
            <a:r>
              <a:rPr lang="en-US" smtClean="0"/>
              <a:t>Click to edit Master title style</a:t>
            </a:r>
            <a:endParaRPr lang="en-US"/>
          </a:p>
        </p:txBody>
      </p:sp>
      <p:sp>
        <p:nvSpPr>
          <p:cNvPr id="2055" name="Text Placeholder 3"/>
          <p:cNvSpPr>
            <a:spLocks noGrp="1"/>
          </p:cNvSpPr>
          <p:nvPr>
            <p:ph type="body" idx="1"/>
          </p:nvPr>
        </p:nvSpPr>
        <p:spPr bwMode="auto">
          <a:xfrm>
            <a:off x="503238" y="530225"/>
            <a:ext cx="8183562" cy="4187825"/>
          </a:xfrm>
          <a:prstGeom prst="rect">
            <a:avLst/>
          </a:prstGeom>
          <a:noFill/>
          <a:ln w="9525">
            <a:noFill/>
            <a:miter lim="800000"/>
            <a:headEnd/>
            <a:tailEnd/>
          </a:ln>
        </p:spPr>
        <p:txBody>
          <a:bodyPr vert="horz" wrap="square" lIns="182880"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 name="Date Placeholder 24"/>
          <p:cNvSpPr>
            <a:spLocks noGrp="1"/>
          </p:cNvSpPr>
          <p:nvPr>
            <p:ph type="dt" sz="half" idx="2"/>
          </p:nvPr>
        </p:nvSpPr>
        <p:spPr>
          <a:xfrm>
            <a:off x="3776663" y="6111875"/>
            <a:ext cx="22860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cs typeface="+mn-cs"/>
              </a:defRPr>
            </a:lvl1pPr>
            <a:extLst/>
          </a:lstStyle>
          <a:p>
            <a:pPr>
              <a:defRPr/>
            </a:pPr>
            <a:endParaRPr lang="en-US"/>
          </a:p>
        </p:txBody>
      </p:sp>
      <p:sp>
        <p:nvSpPr>
          <p:cNvPr id="18" name="Footer Placeholder 17"/>
          <p:cNvSpPr>
            <a:spLocks noGrp="1"/>
          </p:cNvSpPr>
          <p:nvPr>
            <p:ph type="ftr" sz="quarter" idx="3"/>
          </p:nvPr>
        </p:nvSpPr>
        <p:spPr>
          <a:xfrm>
            <a:off x="6062663" y="6111875"/>
            <a:ext cx="2286000" cy="365125"/>
          </a:xfrm>
          <a:prstGeom prst="rect">
            <a:avLst/>
          </a:prstGeom>
        </p:spPr>
        <p:txBody>
          <a:bodyPr vert="horz" anchor="b"/>
          <a:lstStyle>
            <a:lvl1pPr algn="l" eaLnBrk="1" fontAlgn="auto" latinLnBrk="0" hangingPunct="1">
              <a:spcBef>
                <a:spcPts val="0"/>
              </a:spcBef>
              <a:spcAft>
                <a:spcPts val="0"/>
              </a:spcAft>
              <a:defRPr kumimoji="0" sz="1000">
                <a:solidFill>
                  <a:schemeClr val="bg2">
                    <a:shade val="50000"/>
                  </a:schemeClr>
                </a:solidFill>
                <a:latin typeface="+mn-lt"/>
                <a:cs typeface="+mn-cs"/>
              </a:defRPr>
            </a:lvl1pPr>
            <a:extLst/>
          </a:lstStyle>
          <a:p>
            <a:pPr>
              <a:defRPr/>
            </a:pPr>
            <a:endParaRPr lang="en-US"/>
          </a:p>
        </p:txBody>
      </p:sp>
      <p:sp>
        <p:nvSpPr>
          <p:cNvPr id="5" name="Slide Number Placeholder 4"/>
          <p:cNvSpPr>
            <a:spLocks noGrp="1"/>
          </p:cNvSpPr>
          <p:nvPr>
            <p:ph type="sldNum" sz="quarter" idx="4"/>
          </p:nvPr>
        </p:nvSpPr>
        <p:spPr>
          <a:xfrm>
            <a:off x="8348663" y="6111875"/>
            <a:ext cx="457200" cy="365125"/>
          </a:xfrm>
          <a:prstGeom prst="rect">
            <a:avLst/>
          </a:prstGeom>
        </p:spPr>
        <p:txBody>
          <a:bodyPr vert="horz" anchor="b"/>
          <a:lstStyle>
            <a:lvl1pPr algn="r" eaLnBrk="1" fontAlgn="auto" latinLnBrk="0" hangingPunct="1">
              <a:spcBef>
                <a:spcPts val="0"/>
              </a:spcBef>
              <a:spcAft>
                <a:spcPts val="0"/>
              </a:spcAft>
              <a:defRPr kumimoji="0" sz="1000" smtClean="0">
                <a:solidFill>
                  <a:schemeClr val="bg2">
                    <a:shade val="50000"/>
                  </a:schemeClr>
                </a:solidFill>
                <a:latin typeface="+mn-lt"/>
                <a:cs typeface="+mn-cs"/>
              </a:defRPr>
            </a:lvl1pPr>
            <a:extLst/>
          </a:lstStyle>
          <a:p>
            <a:pPr>
              <a:defRPr/>
            </a:pPr>
            <a:fld id="{378BB147-1409-4FBD-8546-652190F176A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2" r:id="rId1"/>
    <p:sldLayoutId id="2147483944" r:id="rId2"/>
    <p:sldLayoutId id="2147484013" r:id="rId3"/>
    <p:sldLayoutId id="2147483945" r:id="rId4"/>
    <p:sldLayoutId id="2147483946" r:id="rId5"/>
    <p:sldLayoutId id="2147483947" r:id="rId6"/>
    <p:sldLayoutId id="2147484014" r:id="rId7"/>
    <p:sldLayoutId id="2147483948" r:id="rId8"/>
    <p:sldLayoutId id="2147484015" r:id="rId9"/>
    <p:sldLayoutId id="2147483949" r:id="rId10"/>
    <p:sldLayoutId id="2147483950" r:id="rId11"/>
  </p:sldLayoutIdLst>
  <p:hf hdr="0" ftr="0" dt="0"/>
  <p:txStyles>
    <p:titleStyle>
      <a:lvl1pPr algn="l" rtl="0" fontAlgn="base">
        <a:spcBef>
          <a:spcPct val="0"/>
        </a:spcBef>
        <a:spcAft>
          <a:spcPct val="0"/>
        </a:spcAft>
        <a:defRPr sz="3600" b="1" kern="1200">
          <a:solidFill>
            <a:srgbClr val="FF8D3E"/>
          </a:solidFill>
          <a:effectLst>
            <a:outerShdw blurRad="53975" dist="22860" dir="5400000" algn="tl" rotWithShape="0">
              <a:srgbClr val="000000">
                <a:alpha val="55000"/>
              </a:srgbClr>
            </a:outerShdw>
          </a:effectLst>
          <a:latin typeface="+mj-lt"/>
          <a:ea typeface="+mj-ea"/>
          <a:cs typeface="+mj-cs"/>
        </a:defRPr>
      </a:lvl1pPr>
      <a:lvl2pPr algn="l" rtl="0" fontAlgn="base">
        <a:spcBef>
          <a:spcPct val="0"/>
        </a:spcBef>
        <a:spcAft>
          <a:spcPct val="0"/>
        </a:spcAft>
        <a:defRPr sz="3600" b="1">
          <a:solidFill>
            <a:srgbClr val="FF8D3E"/>
          </a:solidFill>
          <a:latin typeface="Verdana" pitchFamily="34" charset="0"/>
        </a:defRPr>
      </a:lvl2pPr>
      <a:lvl3pPr algn="l" rtl="0" fontAlgn="base">
        <a:spcBef>
          <a:spcPct val="0"/>
        </a:spcBef>
        <a:spcAft>
          <a:spcPct val="0"/>
        </a:spcAft>
        <a:defRPr sz="3600" b="1">
          <a:solidFill>
            <a:srgbClr val="FF8D3E"/>
          </a:solidFill>
          <a:latin typeface="Verdana" pitchFamily="34" charset="0"/>
        </a:defRPr>
      </a:lvl3pPr>
      <a:lvl4pPr algn="l" rtl="0" fontAlgn="base">
        <a:spcBef>
          <a:spcPct val="0"/>
        </a:spcBef>
        <a:spcAft>
          <a:spcPct val="0"/>
        </a:spcAft>
        <a:defRPr sz="3600" b="1">
          <a:solidFill>
            <a:srgbClr val="FF8D3E"/>
          </a:solidFill>
          <a:latin typeface="Verdana" pitchFamily="34" charset="0"/>
        </a:defRPr>
      </a:lvl4pPr>
      <a:lvl5pPr algn="l" rtl="0" fontAlgn="base">
        <a:spcBef>
          <a:spcPct val="0"/>
        </a:spcBef>
        <a:spcAft>
          <a:spcPct val="0"/>
        </a:spcAft>
        <a:defRPr sz="3600" b="1">
          <a:solidFill>
            <a:srgbClr val="FF8D3E"/>
          </a:solidFill>
          <a:latin typeface="Verdana" pitchFamily="34" charset="0"/>
        </a:defRPr>
      </a:lvl5pPr>
      <a:lvl6pPr marL="457200" algn="l" rtl="0" fontAlgn="base">
        <a:spcBef>
          <a:spcPct val="0"/>
        </a:spcBef>
        <a:spcAft>
          <a:spcPct val="0"/>
        </a:spcAft>
        <a:defRPr sz="3600" b="1">
          <a:solidFill>
            <a:srgbClr val="FF8D3E"/>
          </a:solidFill>
          <a:latin typeface="Verdana" pitchFamily="34" charset="0"/>
        </a:defRPr>
      </a:lvl6pPr>
      <a:lvl7pPr marL="914400" algn="l" rtl="0" fontAlgn="base">
        <a:spcBef>
          <a:spcPct val="0"/>
        </a:spcBef>
        <a:spcAft>
          <a:spcPct val="0"/>
        </a:spcAft>
        <a:defRPr sz="3600" b="1">
          <a:solidFill>
            <a:srgbClr val="FF8D3E"/>
          </a:solidFill>
          <a:latin typeface="Verdana" pitchFamily="34" charset="0"/>
        </a:defRPr>
      </a:lvl7pPr>
      <a:lvl8pPr marL="1371600" algn="l" rtl="0" fontAlgn="base">
        <a:spcBef>
          <a:spcPct val="0"/>
        </a:spcBef>
        <a:spcAft>
          <a:spcPct val="0"/>
        </a:spcAft>
        <a:defRPr sz="3600" b="1">
          <a:solidFill>
            <a:srgbClr val="FF8D3E"/>
          </a:solidFill>
          <a:latin typeface="Verdana" pitchFamily="34" charset="0"/>
        </a:defRPr>
      </a:lvl8pPr>
      <a:lvl9pPr marL="1828800" algn="l" rtl="0" fontAlgn="base">
        <a:spcBef>
          <a:spcPct val="0"/>
        </a:spcBef>
        <a:spcAft>
          <a:spcPct val="0"/>
        </a:spcAft>
        <a:defRPr sz="3600" b="1">
          <a:solidFill>
            <a:srgbClr val="FF8D3E"/>
          </a:solidFill>
          <a:latin typeface="Verdana" pitchFamily="34" charset="0"/>
        </a:defRPr>
      </a:lvl9pPr>
      <a:extLst/>
    </p:titleStyle>
    <p:bodyStyle>
      <a:lvl1pPr marL="265113" indent="-265113" algn="l" rtl="0" fontAlgn="base">
        <a:spcBef>
          <a:spcPts val="25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547688" indent="-200025" algn="l" rtl="0" fontAlgn="base">
        <a:spcBef>
          <a:spcPts val="250"/>
        </a:spcBef>
        <a:spcAft>
          <a:spcPct val="0"/>
        </a:spcAft>
        <a:buClr>
          <a:schemeClr val="accent1"/>
        </a:buClr>
        <a:buSzPct val="100000"/>
        <a:buFont typeface="Verdana" pitchFamily="34" charset="0"/>
        <a:buChar char="◦"/>
        <a:defRPr sz="2400" kern="1200">
          <a:solidFill>
            <a:schemeClr val="tx1"/>
          </a:solidFill>
          <a:latin typeface="+mn-lt"/>
          <a:ea typeface="+mn-ea"/>
          <a:cs typeface="+mn-cs"/>
        </a:defRPr>
      </a:lvl2pPr>
      <a:lvl3pPr marL="785813" indent="-182563" algn="l" rtl="0" fontAlgn="base">
        <a:spcBef>
          <a:spcPts val="250"/>
        </a:spcBef>
        <a:spcAft>
          <a:spcPct val="0"/>
        </a:spcAft>
        <a:buClr>
          <a:srgbClr val="ED3742"/>
        </a:buClr>
        <a:buSzPct val="100000"/>
        <a:buFont typeface="Wingdings 2" pitchFamily="18" charset="2"/>
        <a:buChar char=""/>
        <a:defRPr sz="2200" kern="1200">
          <a:solidFill>
            <a:schemeClr val="tx1"/>
          </a:solidFill>
          <a:latin typeface="+mn-lt"/>
          <a:ea typeface="+mn-ea"/>
          <a:cs typeface="+mn-cs"/>
        </a:defRPr>
      </a:lvl3pPr>
      <a:lvl4pPr marL="1023938" indent="-182563" algn="l" rtl="0" fontAlgn="base">
        <a:spcBef>
          <a:spcPts val="225"/>
        </a:spcBef>
        <a:spcAft>
          <a:spcPct val="0"/>
        </a:spcAft>
        <a:buClr>
          <a:srgbClr val="ED3742"/>
        </a:buClr>
        <a:buSzPct val="112000"/>
        <a:buFont typeface="Verdana" pitchFamily="34" charset="0"/>
        <a:buChar char="◦"/>
        <a:defRPr sz="1900" kern="1200">
          <a:solidFill>
            <a:schemeClr val="tx1"/>
          </a:solidFill>
          <a:latin typeface="+mn-lt"/>
          <a:ea typeface="+mn-ea"/>
          <a:cs typeface="+mn-cs"/>
        </a:defRPr>
      </a:lvl4pPr>
      <a:lvl5pPr marL="1279525" indent="-182563" algn="l" rtl="0" fontAlgn="base">
        <a:spcBef>
          <a:spcPts val="250"/>
        </a:spcBef>
        <a:spcAft>
          <a:spcPct val="0"/>
        </a:spcAft>
        <a:buClr>
          <a:srgbClr val="4A85BF"/>
        </a:buClr>
        <a:buSzPct val="100000"/>
        <a:buFont typeface="Wingdings 2" pitchFamily="18" charset="2"/>
        <a:buChar char=""/>
        <a:defRPr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8" name="Rounded Rectangle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6" name="Title Placeholder 21"/>
          <p:cNvSpPr>
            <a:spLocks noGrp="1"/>
          </p:cNvSpPr>
          <p:nvPr>
            <p:ph type="title"/>
          </p:nvPr>
        </p:nvSpPr>
        <p:spPr bwMode="auto">
          <a:xfrm>
            <a:off x="914400" y="274638"/>
            <a:ext cx="7772400" cy="1143000"/>
          </a:xfrm>
          <a:prstGeom prst="rect">
            <a:avLst/>
          </a:prstGeom>
          <a:noFill/>
          <a:ln w="9525">
            <a:noFill/>
            <a:miter lim="800000"/>
            <a:headEnd/>
            <a:tailEnd/>
          </a:ln>
        </p:spPr>
        <p:txBody>
          <a:bodyPr vert="horz" wrap="square" lIns="91440" tIns="45720" rIns="91440" bIns="91440" numCol="1" anchor="b" anchorCtr="0" compatLnSpc="1">
            <a:prstTxWarp prst="textNoShape">
              <a:avLst/>
            </a:prstTxWarp>
          </a:bodyPr>
          <a:lstStyle/>
          <a:p>
            <a:pPr lvl="0"/>
            <a:r>
              <a:rPr lang="en-US" smtClean="0"/>
              <a:t>Click to edit Master title style</a:t>
            </a:r>
          </a:p>
        </p:txBody>
      </p:sp>
      <p:sp>
        <p:nvSpPr>
          <p:cNvPr id="3077" name="Text Placeholder 12"/>
          <p:cNvSpPr>
            <a:spLocks noGrp="1"/>
          </p:cNvSpPr>
          <p:nvPr>
            <p:ph type="body" idx="1"/>
          </p:nvPr>
        </p:nvSpPr>
        <p:spPr bwMode="auto">
          <a:xfrm>
            <a:off x="914400" y="14478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fontAlgn="auto" latinLnBrk="0" hangingPunct="1">
              <a:spcBef>
                <a:spcPts val="0"/>
              </a:spcBef>
              <a:spcAft>
                <a:spcPts val="0"/>
              </a:spcAft>
              <a:defRPr kumimoji="0" sz="1400">
                <a:solidFill>
                  <a:schemeClr val="tx2"/>
                </a:solidFill>
                <a:latin typeface="+mn-lt"/>
                <a:cs typeface="+mn-cs"/>
              </a:defRPr>
            </a:lvl1pPr>
          </a:lstStyle>
          <a:p>
            <a:pPr>
              <a:defRPr/>
            </a:pPr>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fontAlgn="auto" latinLnBrk="0" hangingPunct="1">
              <a:spcBef>
                <a:spcPts val="0"/>
              </a:spcBef>
              <a:spcAft>
                <a:spcPts val="0"/>
              </a:spcAft>
              <a:defRPr kumimoji="0" sz="1400">
                <a:solidFill>
                  <a:schemeClr val="tx2"/>
                </a:solidFill>
                <a:latin typeface="+mn-lt"/>
                <a:cs typeface="+mn-cs"/>
              </a:defRPr>
            </a:lvl1pPr>
          </a:lstStyle>
          <a:p>
            <a:pPr>
              <a:defRPr/>
            </a:pPr>
            <a:endParaRPr lang="en-US"/>
          </a:p>
        </p:txBody>
      </p:sp>
      <p:sp>
        <p:nvSpPr>
          <p:cNvPr id="23" name="Slide Number Placeholder 22"/>
          <p:cNvSpPr>
            <a:spLocks noGrp="1"/>
          </p:cNvSpPr>
          <p:nvPr>
            <p:ph type="sldNum" sz="quarter" idx="4"/>
          </p:nvPr>
        </p:nvSpPr>
        <p:spPr>
          <a:xfrm>
            <a:off x="146050" y="6210300"/>
            <a:ext cx="457200" cy="457200"/>
          </a:xfrm>
          <a:prstGeom prst="ellipse">
            <a:avLst/>
          </a:prstGeom>
          <a:solidFill>
            <a:schemeClr val="accent1"/>
          </a:solidFill>
        </p:spPr>
        <p:txBody>
          <a:bodyPr wrap="none" lIns="0" tIns="0" rIns="0" bIns="0" anchor="ctr" anchorCtr="1">
            <a:noAutofit/>
          </a:bodyPr>
          <a:lstStyle>
            <a:lvl1pPr algn="ctr" eaLnBrk="1" fontAlgn="auto" latinLnBrk="0" hangingPunct="1">
              <a:spcBef>
                <a:spcPts val="0"/>
              </a:spcBef>
              <a:spcAft>
                <a:spcPts val="0"/>
              </a:spcAft>
              <a:defRPr kumimoji="0" sz="1400" smtClean="0">
                <a:solidFill>
                  <a:srgbClr val="FFFFFF"/>
                </a:solidFill>
                <a:latin typeface="+mj-lt"/>
                <a:ea typeface="+mj-ea"/>
                <a:cs typeface="+mj-cs"/>
              </a:defRPr>
            </a:lvl1pPr>
          </a:lstStyle>
          <a:p>
            <a:pPr>
              <a:defRPr/>
            </a:pPr>
            <a:fld id="{37846DFE-7B3F-4886-A148-C888D7BD3D4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6" r:id="rId1"/>
    <p:sldLayoutId id="2147483951" r:id="rId2"/>
    <p:sldLayoutId id="2147484017" r:id="rId3"/>
    <p:sldLayoutId id="2147483952" r:id="rId4"/>
    <p:sldLayoutId id="2147483953" r:id="rId5"/>
    <p:sldLayoutId id="2147483954" r:id="rId6"/>
    <p:sldLayoutId id="2147483955" r:id="rId7"/>
    <p:sldLayoutId id="2147484018" r:id="rId8"/>
    <p:sldLayoutId id="2147484019" r:id="rId9"/>
    <p:sldLayoutId id="2147483956" r:id="rId10"/>
    <p:sldLayoutId id="2147483957" r:id="rId11"/>
  </p:sldLayoutIdLst>
  <p:hf hdr="0" ftr="0" dt="0"/>
  <p:txStyles>
    <p:titleStyle>
      <a:lvl1pPr algn="l" rtl="0" fontAlgn="base">
        <a:spcBef>
          <a:spcPct val="0"/>
        </a:spcBef>
        <a:spcAft>
          <a:spcPct val="0"/>
        </a:spcAft>
        <a:defRPr sz="4000" kern="1200">
          <a:solidFill>
            <a:schemeClr val="tx2"/>
          </a:solidFill>
          <a:latin typeface="+mj-lt"/>
          <a:ea typeface="+mj-ea"/>
          <a:cs typeface="+mj-cs"/>
        </a:defRPr>
      </a:lvl1pPr>
      <a:lvl2pPr algn="l" rtl="0" fontAlgn="base">
        <a:spcBef>
          <a:spcPct val="0"/>
        </a:spcBef>
        <a:spcAft>
          <a:spcPct val="0"/>
        </a:spcAft>
        <a:defRPr sz="4000">
          <a:solidFill>
            <a:schemeClr val="tx2"/>
          </a:solidFill>
          <a:latin typeface="Franklin Gothic Book" pitchFamily="34" charset="0"/>
        </a:defRPr>
      </a:lvl2pPr>
      <a:lvl3pPr algn="l" rtl="0" fontAlgn="base">
        <a:spcBef>
          <a:spcPct val="0"/>
        </a:spcBef>
        <a:spcAft>
          <a:spcPct val="0"/>
        </a:spcAft>
        <a:defRPr sz="4000">
          <a:solidFill>
            <a:schemeClr val="tx2"/>
          </a:solidFill>
          <a:latin typeface="Franklin Gothic Book" pitchFamily="34" charset="0"/>
        </a:defRPr>
      </a:lvl3pPr>
      <a:lvl4pPr algn="l" rtl="0" fontAlgn="base">
        <a:spcBef>
          <a:spcPct val="0"/>
        </a:spcBef>
        <a:spcAft>
          <a:spcPct val="0"/>
        </a:spcAft>
        <a:defRPr sz="4000">
          <a:solidFill>
            <a:schemeClr val="tx2"/>
          </a:solidFill>
          <a:latin typeface="Franklin Gothic Book" pitchFamily="34" charset="0"/>
        </a:defRPr>
      </a:lvl4pPr>
      <a:lvl5pPr algn="l" rtl="0" fontAlgn="base">
        <a:spcBef>
          <a:spcPct val="0"/>
        </a:spcBef>
        <a:spcAft>
          <a:spcPct val="0"/>
        </a:spcAft>
        <a:defRPr sz="4000">
          <a:solidFill>
            <a:schemeClr val="tx2"/>
          </a:solidFill>
          <a:latin typeface="Franklin Gothic Book" pitchFamily="34" charset="0"/>
        </a:defRPr>
      </a:lvl5pPr>
      <a:lvl6pPr marL="457200" algn="l" rtl="0" fontAlgn="base">
        <a:spcBef>
          <a:spcPct val="0"/>
        </a:spcBef>
        <a:spcAft>
          <a:spcPct val="0"/>
        </a:spcAft>
        <a:defRPr sz="4000">
          <a:solidFill>
            <a:schemeClr val="tx2"/>
          </a:solidFill>
          <a:latin typeface="Franklin Gothic Book" pitchFamily="34" charset="0"/>
        </a:defRPr>
      </a:lvl6pPr>
      <a:lvl7pPr marL="914400" algn="l" rtl="0" fontAlgn="base">
        <a:spcBef>
          <a:spcPct val="0"/>
        </a:spcBef>
        <a:spcAft>
          <a:spcPct val="0"/>
        </a:spcAft>
        <a:defRPr sz="4000">
          <a:solidFill>
            <a:schemeClr val="tx2"/>
          </a:solidFill>
          <a:latin typeface="Franklin Gothic Book" pitchFamily="34" charset="0"/>
        </a:defRPr>
      </a:lvl7pPr>
      <a:lvl8pPr marL="1371600" algn="l" rtl="0" fontAlgn="base">
        <a:spcBef>
          <a:spcPct val="0"/>
        </a:spcBef>
        <a:spcAft>
          <a:spcPct val="0"/>
        </a:spcAft>
        <a:defRPr sz="4000">
          <a:solidFill>
            <a:schemeClr val="tx2"/>
          </a:solidFill>
          <a:latin typeface="Franklin Gothic Book" pitchFamily="34" charset="0"/>
        </a:defRPr>
      </a:lvl8pPr>
      <a:lvl9pPr marL="1828800" algn="l" rtl="0" fontAlgn="base">
        <a:spcBef>
          <a:spcPct val="0"/>
        </a:spcBef>
        <a:spcAft>
          <a:spcPct val="0"/>
        </a:spcAft>
        <a:defRPr sz="4000">
          <a:solidFill>
            <a:schemeClr val="tx2"/>
          </a:solidFill>
          <a:latin typeface="Franklin Gothic Book" pitchFamily="34" charset="0"/>
        </a:defRPr>
      </a:lvl9pPr>
    </p:titleStyle>
    <p:bodyStyle>
      <a:lvl1pPr marL="273050" indent="-273050" algn="l" rtl="0" fontAlgn="base">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l" rtl="0" fontAlgn="base">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l" rtl="0" fontAlgn="base">
        <a:spcBef>
          <a:spcPts val="375"/>
        </a:spcBef>
        <a:spcAft>
          <a:spcPct val="0"/>
        </a:spcAft>
        <a:buClr>
          <a:srgbClr val="E6B1AB"/>
        </a:buClr>
        <a:buSzPct val="85000"/>
        <a:buFont typeface="Wingdings 2" pitchFamily="18" charset="2"/>
        <a:buChar char=""/>
        <a:defRPr sz="2000" kern="1200">
          <a:solidFill>
            <a:schemeClr val="tx1"/>
          </a:solidFill>
          <a:latin typeface="+mn-lt"/>
          <a:ea typeface="+mn-ea"/>
          <a:cs typeface="+mn-cs"/>
        </a:defRPr>
      </a:lvl3pPr>
      <a:lvl4pPr marL="1096963" indent="-228600" algn="l" rtl="0" fontAlgn="base">
        <a:spcBef>
          <a:spcPts val="375"/>
        </a:spcBef>
        <a:spcAft>
          <a:spcPct val="0"/>
        </a:spcAft>
        <a:buClr>
          <a:srgbClr val="A28E6A"/>
        </a:buClr>
        <a:buSzPct val="80000"/>
        <a:buFont typeface="Wingdings 2" pitchFamily="18" charset="2"/>
        <a:buChar char=""/>
        <a:defRPr sz="2000" kern="1200">
          <a:solidFill>
            <a:schemeClr val="tx1"/>
          </a:solidFill>
          <a:latin typeface="+mn-lt"/>
          <a:ea typeface="+mn-ea"/>
          <a:cs typeface="+mn-cs"/>
        </a:defRPr>
      </a:lvl4pPr>
      <a:lvl5pPr marL="1371600" indent="-228600" algn="l" rtl="0" fontAlgn="base">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73A77B34-7D66-4FBC-9387-ECBBD1055E4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60268C57-F34B-4164-BBE9-160910882F4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hf hdr="0" ftr="0" dt="0"/>
  <p:txStyles>
    <p:titleStyle>
      <a:lvl1pPr algn="ctr" rtl="1" fontAlgn="base">
        <a:spcBef>
          <a:spcPct val="0"/>
        </a:spcBef>
        <a:spcAft>
          <a:spcPct val="0"/>
        </a:spcAft>
        <a:defRPr sz="4400" kern="1200">
          <a:solidFill>
            <a:schemeClr val="tx1"/>
          </a:solidFill>
          <a:latin typeface="+mj-lt"/>
          <a:ea typeface="+mj-ea"/>
          <a:cs typeface="+mj-cs"/>
        </a:defRPr>
      </a:lvl1pPr>
      <a:lvl2pPr algn="ctr" rtl="1" fontAlgn="base">
        <a:spcBef>
          <a:spcPct val="0"/>
        </a:spcBef>
        <a:spcAft>
          <a:spcPct val="0"/>
        </a:spcAft>
        <a:defRPr sz="4400">
          <a:solidFill>
            <a:schemeClr val="tx1"/>
          </a:solidFill>
          <a:latin typeface="Calibri" pitchFamily="34" charset="0"/>
        </a:defRPr>
      </a:lvl2pPr>
      <a:lvl3pPr algn="ctr" rtl="1" fontAlgn="base">
        <a:spcBef>
          <a:spcPct val="0"/>
        </a:spcBef>
        <a:spcAft>
          <a:spcPct val="0"/>
        </a:spcAft>
        <a:defRPr sz="4400">
          <a:solidFill>
            <a:schemeClr val="tx1"/>
          </a:solidFill>
          <a:latin typeface="Calibri" pitchFamily="34" charset="0"/>
        </a:defRPr>
      </a:lvl3pPr>
      <a:lvl4pPr algn="ctr" rtl="1" fontAlgn="base">
        <a:spcBef>
          <a:spcPct val="0"/>
        </a:spcBef>
        <a:spcAft>
          <a:spcPct val="0"/>
        </a:spcAft>
        <a:defRPr sz="4400">
          <a:solidFill>
            <a:schemeClr val="tx1"/>
          </a:solidFill>
          <a:latin typeface="Calibri" pitchFamily="34" charset="0"/>
        </a:defRPr>
      </a:lvl4pPr>
      <a:lvl5pPr algn="ctr" rtl="1" fontAlgn="base">
        <a:spcBef>
          <a:spcPct val="0"/>
        </a:spcBef>
        <a:spcAft>
          <a:spcPct val="0"/>
        </a:spcAft>
        <a:defRPr sz="4400">
          <a:solidFill>
            <a:schemeClr val="tx1"/>
          </a:solidFill>
          <a:latin typeface="Calibri" pitchFamily="34" charset="0"/>
        </a:defRPr>
      </a:lvl5pPr>
      <a:lvl6pPr marL="457200" algn="ctr" rtl="1" fontAlgn="base">
        <a:spcBef>
          <a:spcPct val="0"/>
        </a:spcBef>
        <a:spcAft>
          <a:spcPct val="0"/>
        </a:spcAft>
        <a:defRPr sz="4400">
          <a:solidFill>
            <a:schemeClr val="tx1"/>
          </a:solidFill>
          <a:latin typeface="Calibri" pitchFamily="34" charset="0"/>
        </a:defRPr>
      </a:lvl6pPr>
      <a:lvl7pPr marL="914400" algn="ctr" rtl="1" fontAlgn="base">
        <a:spcBef>
          <a:spcPct val="0"/>
        </a:spcBef>
        <a:spcAft>
          <a:spcPct val="0"/>
        </a:spcAft>
        <a:defRPr sz="4400">
          <a:solidFill>
            <a:schemeClr val="tx1"/>
          </a:solidFill>
          <a:latin typeface="Calibri" pitchFamily="34" charset="0"/>
        </a:defRPr>
      </a:lvl7pPr>
      <a:lvl8pPr marL="1371600" algn="ctr" rtl="1" fontAlgn="base">
        <a:spcBef>
          <a:spcPct val="0"/>
        </a:spcBef>
        <a:spcAft>
          <a:spcPct val="0"/>
        </a:spcAft>
        <a:defRPr sz="4400">
          <a:solidFill>
            <a:schemeClr val="tx1"/>
          </a:solidFill>
          <a:latin typeface="Calibri" pitchFamily="34" charset="0"/>
        </a:defRPr>
      </a:lvl8pPr>
      <a:lvl9pPr marL="1828800" algn="ctr" rtl="1" fontAlgn="base">
        <a:spcBef>
          <a:spcPct val="0"/>
        </a:spcBef>
        <a:spcAft>
          <a:spcPct val="0"/>
        </a:spcAft>
        <a:defRPr sz="4400">
          <a:solidFill>
            <a:schemeClr val="tx1"/>
          </a:solidFill>
          <a:latin typeface="Calibri" pitchFamily="34" charset="0"/>
        </a:defRPr>
      </a:lvl9pPr>
    </p:titleStyle>
    <p:bodyStyle>
      <a:lvl1pPr marL="342900" indent="-342900" algn="r" rtl="1"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6" name="Rectangle 15"/>
          <p:cNvSpPr>
            <a:spLocks noChangeArrowheads="1"/>
          </p:cNvSpPr>
          <p:nvPr/>
        </p:nvSpPr>
        <p:spPr bwMode="white">
          <a:xfrm>
            <a:off x="0" y="0"/>
            <a:ext cx="9144000" cy="139382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eaLnBrk="1" fontAlgn="auto" latinLnBrk="0" hangingPunct="1">
              <a:spcBef>
                <a:spcPts val="0"/>
              </a:spcBef>
              <a:spcAft>
                <a:spcPts val="0"/>
              </a:spcAft>
              <a:defRPr kumimoji="0" sz="1400">
                <a:solidFill>
                  <a:srgbClr val="FFFFFF"/>
                </a:solidFill>
                <a:latin typeface="+mn-lt"/>
                <a:cs typeface="+mn-cs"/>
              </a:defRPr>
            </a:lvl1pPr>
          </a:lstStyle>
          <a:p>
            <a:pPr>
              <a:defRPr/>
            </a:pPr>
            <a:endParaRPr lang="fa-I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cs typeface="+mn-cs"/>
              </a:defRPr>
            </a:lvl1pPr>
          </a:lstStyle>
          <a:p>
            <a:pPr>
              <a:defRPr/>
            </a:pPr>
            <a:endParaRPr lang="fa-I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lIns="45720" rIns="45720" anchor="ctr">
            <a:normAutofit/>
          </a:bodyPr>
          <a:lstStyle>
            <a:lvl1pPr algn="ctr" eaLnBrk="1" fontAlgn="auto" latinLnBrk="0" hangingPunct="1">
              <a:spcBef>
                <a:spcPts val="0"/>
              </a:spcBef>
              <a:spcAft>
                <a:spcPts val="0"/>
              </a:spcAft>
              <a:defRPr kumimoji="0" sz="1600" smtClean="0">
                <a:solidFill>
                  <a:schemeClr val="accent3">
                    <a:shade val="75000"/>
                  </a:schemeClr>
                </a:solidFill>
                <a:latin typeface="+mn-lt"/>
                <a:cs typeface="+mn-cs"/>
              </a:defRPr>
            </a:lvl1pPr>
          </a:lstStyle>
          <a:p>
            <a:pPr>
              <a:defRPr/>
            </a:pPr>
            <a:fld id="{5BB2183A-6744-48F2-B636-D57C641D5ACE}" type="slidenum">
              <a:rPr lang="fa-IR"/>
              <a:pPr>
                <a:defRPr/>
              </a:pPr>
              <a:t>‹#›</a:t>
            </a:fld>
            <a:endParaRPr lang="fa-IR"/>
          </a:p>
        </p:txBody>
      </p:sp>
      <p:sp>
        <p:nvSpPr>
          <p:cNvPr id="6158" name="Title Placeholder 21"/>
          <p:cNvSpPr>
            <a:spLocks noGrp="1"/>
          </p:cNvSpPr>
          <p:nvPr>
            <p:ph type="title"/>
          </p:nvPr>
        </p:nvSpPr>
        <p:spPr bwMode="auto">
          <a:xfrm>
            <a:off x="301625" y="228600"/>
            <a:ext cx="8534400" cy="758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6159"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hf hdr="0" ftr="0" dt="0"/>
  <p:txStyles>
    <p:titleStyle>
      <a:lvl1pPr algn="ctr" rtl="1" fontAlgn="base">
        <a:spcBef>
          <a:spcPct val="0"/>
        </a:spcBef>
        <a:spcAft>
          <a:spcPct val="0"/>
        </a:spcAft>
        <a:defRPr sz="3300" kern="1200">
          <a:solidFill>
            <a:srgbClr val="7B9899"/>
          </a:solidFill>
          <a:latin typeface="+mj-lt"/>
          <a:ea typeface="+mj-ea"/>
          <a:cs typeface="+mj-cs"/>
        </a:defRPr>
      </a:lvl1pPr>
      <a:lvl2pPr algn="ctr" rtl="1" fontAlgn="base">
        <a:spcBef>
          <a:spcPct val="0"/>
        </a:spcBef>
        <a:spcAft>
          <a:spcPct val="0"/>
        </a:spcAft>
        <a:defRPr sz="3300">
          <a:solidFill>
            <a:srgbClr val="7B9899"/>
          </a:solidFill>
          <a:latin typeface="Georgia" pitchFamily="18" charset="0"/>
        </a:defRPr>
      </a:lvl2pPr>
      <a:lvl3pPr algn="ctr" rtl="1" fontAlgn="base">
        <a:spcBef>
          <a:spcPct val="0"/>
        </a:spcBef>
        <a:spcAft>
          <a:spcPct val="0"/>
        </a:spcAft>
        <a:defRPr sz="3300">
          <a:solidFill>
            <a:srgbClr val="7B9899"/>
          </a:solidFill>
          <a:latin typeface="Georgia" pitchFamily="18" charset="0"/>
        </a:defRPr>
      </a:lvl3pPr>
      <a:lvl4pPr algn="ctr" rtl="1" fontAlgn="base">
        <a:spcBef>
          <a:spcPct val="0"/>
        </a:spcBef>
        <a:spcAft>
          <a:spcPct val="0"/>
        </a:spcAft>
        <a:defRPr sz="3300">
          <a:solidFill>
            <a:srgbClr val="7B9899"/>
          </a:solidFill>
          <a:latin typeface="Georgia" pitchFamily="18" charset="0"/>
        </a:defRPr>
      </a:lvl4pPr>
      <a:lvl5pPr algn="ctr" rtl="1" fontAlgn="base">
        <a:spcBef>
          <a:spcPct val="0"/>
        </a:spcBef>
        <a:spcAft>
          <a:spcPct val="0"/>
        </a:spcAft>
        <a:defRPr sz="3300">
          <a:solidFill>
            <a:srgbClr val="7B9899"/>
          </a:solidFill>
          <a:latin typeface="Georgia" pitchFamily="18" charset="0"/>
        </a:defRPr>
      </a:lvl5pPr>
      <a:lvl6pPr marL="457200" algn="ctr" rtl="1" fontAlgn="base">
        <a:spcBef>
          <a:spcPct val="0"/>
        </a:spcBef>
        <a:spcAft>
          <a:spcPct val="0"/>
        </a:spcAft>
        <a:defRPr sz="3300">
          <a:solidFill>
            <a:srgbClr val="7B9899"/>
          </a:solidFill>
          <a:latin typeface="Georgia" pitchFamily="18" charset="0"/>
        </a:defRPr>
      </a:lvl6pPr>
      <a:lvl7pPr marL="914400" algn="ctr" rtl="1" fontAlgn="base">
        <a:spcBef>
          <a:spcPct val="0"/>
        </a:spcBef>
        <a:spcAft>
          <a:spcPct val="0"/>
        </a:spcAft>
        <a:defRPr sz="3300">
          <a:solidFill>
            <a:srgbClr val="7B9899"/>
          </a:solidFill>
          <a:latin typeface="Georgia" pitchFamily="18" charset="0"/>
        </a:defRPr>
      </a:lvl7pPr>
      <a:lvl8pPr marL="1371600" algn="ctr" rtl="1" fontAlgn="base">
        <a:spcBef>
          <a:spcPct val="0"/>
        </a:spcBef>
        <a:spcAft>
          <a:spcPct val="0"/>
        </a:spcAft>
        <a:defRPr sz="3300">
          <a:solidFill>
            <a:srgbClr val="7B9899"/>
          </a:solidFill>
          <a:latin typeface="Georgia" pitchFamily="18" charset="0"/>
        </a:defRPr>
      </a:lvl8pPr>
      <a:lvl9pPr marL="1828800" algn="ctr" rtl="1" fontAlgn="base">
        <a:spcBef>
          <a:spcPct val="0"/>
        </a:spcBef>
        <a:spcAft>
          <a:spcPct val="0"/>
        </a:spcAft>
        <a:defRPr sz="3300">
          <a:solidFill>
            <a:srgbClr val="7B9899"/>
          </a:solidFill>
          <a:latin typeface="Georgia" pitchFamily="18" charset="0"/>
        </a:defRPr>
      </a:lvl9pPr>
    </p:titleStyle>
    <p:bodyStyle>
      <a:lvl1pPr marL="273050" indent="-273050" algn="r" rtl="1" fontAlgn="base">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r" rtl="1" fontAlgn="base">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r" rtl="1" fontAlgn="base">
        <a:spcBef>
          <a:spcPct val="20000"/>
        </a:spcBef>
        <a:spcAft>
          <a:spcPct val="0"/>
        </a:spcAft>
        <a:buClr>
          <a:srgbClr val="8CADAE"/>
        </a:buClr>
        <a:buSzPct val="75000"/>
        <a:buFont typeface="Wingdings 2" pitchFamily="18" charset="2"/>
        <a:buChar char=""/>
        <a:defRPr sz="2000" kern="1200">
          <a:solidFill>
            <a:schemeClr val="tx1"/>
          </a:solidFill>
          <a:latin typeface="+mn-lt"/>
          <a:ea typeface="+mn-ea"/>
          <a:cs typeface="+mn-cs"/>
        </a:defRPr>
      </a:lvl3pPr>
      <a:lvl4pPr marL="1096963" indent="-228600" algn="r" rtl="1" fontAlgn="base">
        <a:spcBef>
          <a:spcPct val="20000"/>
        </a:spcBef>
        <a:spcAft>
          <a:spcPct val="0"/>
        </a:spcAft>
        <a:buClr>
          <a:srgbClr val="8C7B70"/>
        </a:buClr>
        <a:buSzPct val="70000"/>
        <a:buFont typeface="Wingdings" pitchFamily="2" charset="2"/>
        <a:buChar char=""/>
        <a:defRPr sz="2000" kern="1200">
          <a:solidFill>
            <a:schemeClr val="tx2"/>
          </a:solidFill>
          <a:latin typeface="+mn-lt"/>
          <a:ea typeface="+mn-ea"/>
          <a:cs typeface="+mn-cs"/>
        </a:defRPr>
      </a:lvl4pPr>
      <a:lvl5pPr marL="1371600" indent="-228600" algn="r" rtl="1" fontAlgn="base">
        <a:spcBef>
          <a:spcPct val="20000"/>
        </a:spcBef>
        <a:spcAft>
          <a:spcPct val="0"/>
        </a:spcAft>
        <a:buClr>
          <a:srgbClr val="8FB08C"/>
        </a:buClr>
        <a:buChar char="•"/>
        <a:defRPr kern="1200">
          <a:solidFill>
            <a:schemeClr val="tx1"/>
          </a:solidFill>
          <a:latin typeface="+mn-lt"/>
          <a:ea typeface="+mn-ea"/>
          <a:cs typeface="+mn-cs"/>
        </a:defRPr>
      </a:lvl5pPr>
      <a:lvl6pPr marL="1645920" indent="-182880" algn="r" rtl="1"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r" rtl="1"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r" rtl="1"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8" name="Rounded Rectangle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172" name="Title Placeholder 21"/>
          <p:cNvSpPr>
            <a:spLocks noGrp="1"/>
          </p:cNvSpPr>
          <p:nvPr>
            <p:ph type="title"/>
          </p:nvPr>
        </p:nvSpPr>
        <p:spPr bwMode="auto">
          <a:xfrm>
            <a:off x="914400" y="274638"/>
            <a:ext cx="7772400" cy="1143000"/>
          </a:xfrm>
          <a:prstGeom prst="rect">
            <a:avLst/>
          </a:prstGeom>
          <a:noFill/>
          <a:ln w="9525">
            <a:noFill/>
            <a:miter lim="800000"/>
            <a:headEnd/>
            <a:tailEnd/>
          </a:ln>
        </p:spPr>
        <p:txBody>
          <a:bodyPr vert="horz" wrap="square" lIns="91440" tIns="45720" rIns="91440" bIns="91440" numCol="1" anchor="b" anchorCtr="0" compatLnSpc="1">
            <a:prstTxWarp prst="textNoShape">
              <a:avLst/>
            </a:prstTxWarp>
          </a:bodyPr>
          <a:lstStyle/>
          <a:p>
            <a:pPr lvl="0"/>
            <a:r>
              <a:rPr lang="en-US" smtClean="0"/>
              <a:t>Click to edit Master title style</a:t>
            </a:r>
          </a:p>
        </p:txBody>
      </p:sp>
      <p:sp>
        <p:nvSpPr>
          <p:cNvPr id="7173" name="Text Placeholder 12"/>
          <p:cNvSpPr>
            <a:spLocks noGrp="1"/>
          </p:cNvSpPr>
          <p:nvPr>
            <p:ph type="body" idx="1"/>
          </p:nvPr>
        </p:nvSpPr>
        <p:spPr bwMode="auto">
          <a:xfrm>
            <a:off x="914400" y="14478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fontAlgn="auto" latinLnBrk="0" hangingPunct="1">
              <a:spcBef>
                <a:spcPts val="0"/>
              </a:spcBef>
              <a:spcAft>
                <a:spcPts val="0"/>
              </a:spcAft>
              <a:defRPr kumimoji="0" sz="1400">
                <a:solidFill>
                  <a:schemeClr val="tx2"/>
                </a:solidFill>
                <a:latin typeface="+mn-lt"/>
                <a:cs typeface="+mn-cs"/>
              </a:defRPr>
            </a:lvl1pPr>
          </a:lstStyle>
          <a:p>
            <a:pPr>
              <a:defRPr/>
            </a:pPr>
            <a:endParaRPr lang="fa-I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fontAlgn="auto" latinLnBrk="0" hangingPunct="1">
              <a:spcBef>
                <a:spcPts val="0"/>
              </a:spcBef>
              <a:spcAft>
                <a:spcPts val="0"/>
              </a:spcAft>
              <a:defRPr kumimoji="0" sz="1400">
                <a:solidFill>
                  <a:schemeClr val="tx2"/>
                </a:solidFill>
                <a:latin typeface="+mn-lt"/>
                <a:cs typeface="+mn-cs"/>
              </a:defRPr>
            </a:lvl1pPr>
          </a:lstStyle>
          <a:p>
            <a:pPr>
              <a:defRPr/>
            </a:pPr>
            <a:endParaRPr lang="fa-IR"/>
          </a:p>
        </p:txBody>
      </p:sp>
      <p:sp>
        <p:nvSpPr>
          <p:cNvPr id="23" name="Slide Number Placeholder 22"/>
          <p:cNvSpPr>
            <a:spLocks noGrp="1"/>
          </p:cNvSpPr>
          <p:nvPr>
            <p:ph type="sldNum" sz="quarter" idx="4"/>
          </p:nvPr>
        </p:nvSpPr>
        <p:spPr>
          <a:xfrm>
            <a:off x="146050" y="6210300"/>
            <a:ext cx="457200" cy="457200"/>
          </a:xfrm>
          <a:prstGeom prst="ellipse">
            <a:avLst/>
          </a:prstGeom>
          <a:solidFill>
            <a:schemeClr val="accent1"/>
          </a:solidFill>
        </p:spPr>
        <p:txBody>
          <a:bodyPr wrap="none" lIns="0" tIns="0" rIns="0" bIns="0" anchor="ctr" anchorCtr="1">
            <a:noAutofit/>
          </a:bodyPr>
          <a:lstStyle>
            <a:lvl1pPr algn="ctr" eaLnBrk="1" fontAlgn="auto" latinLnBrk="0" hangingPunct="1">
              <a:spcBef>
                <a:spcPts val="0"/>
              </a:spcBef>
              <a:spcAft>
                <a:spcPts val="0"/>
              </a:spcAft>
              <a:defRPr kumimoji="0" sz="1400" smtClean="0">
                <a:solidFill>
                  <a:srgbClr val="FFFFFF"/>
                </a:solidFill>
                <a:latin typeface="+mj-lt"/>
                <a:ea typeface="+mj-ea"/>
                <a:cs typeface="+mj-cs"/>
              </a:defRPr>
            </a:lvl1pPr>
          </a:lstStyle>
          <a:p>
            <a:pPr>
              <a:defRPr/>
            </a:pPr>
            <a:fld id="{7D74190C-46E3-4AA2-B538-60F8AD247CBA}" type="slidenum">
              <a:rPr lang="fa-IR"/>
              <a:pPr>
                <a:defRPr/>
              </a:pPr>
              <a:t>‹#›</a:t>
            </a:fld>
            <a:endParaRPr lang="fa-IR"/>
          </a:p>
        </p:txBody>
      </p:sp>
    </p:spTree>
  </p:cSld>
  <p:clrMap bg1="lt1" tx1="dk1" bg2="lt2" tx2="dk2" accent1="accent1" accent2="accent2" accent3="accent3" accent4="accent4" accent5="accent5" accent6="accent6" hlink="hlink" folHlink="folHlink"/>
  <p:sldLayoutIdLst>
    <p:sldLayoutId id="2147484031" r:id="rId1"/>
    <p:sldLayoutId id="2147483980" r:id="rId2"/>
    <p:sldLayoutId id="2147484032" r:id="rId3"/>
    <p:sldLayoutId id="2147483981" r:id="rId4"/>
    <p:sldLayoutId id="2147483982" r:id="rId5"/>
    <p:sldLayoutId id="2147483983" r:id="rId6"/>
    <p:sldLayoutId id="2147483984" r:id="rId7"/>
    <p:sldLayoutId id="2147484033" r:id="rId8"/>
    <p:sldLayoutId id="2147484034" r:id="rId9"/>
    <p:sldLayoutId id="2147483985" r:id="rId10"/>
    <p:sldLayoutId id="2147483986" r:id="rId11"/>
  </p:sldLayoutIdLst>
  <p:hf hdr="0" ftr="0" dt="0"/>
  <p:txStyles>
    <p:titleStyle>
      <a:lvl1pPr algn="l" rtl="0" fontAlgn="base">
        <a:spcBef>
          <a:spcPct val="0"/>
        </a:spcBef>
        <a:spcAft>
          <a:spcPct val="0"/>
        </a:spcAft>
        <a:defRPr sz="4000" kern="1200">
          <a:solidFill>
            <a:schemeClr val="tx2"/>
          </a:solidFill>
          <a:latin typeface="+mj-lt"/>
          <a:ea typeface="+mj-ea"/>
          <a:cs typeface="+mj-cs"/>
        </a:defRPr>
      </a:lvl1pPr>
      <a:lvl2pPr algn="l" rtl="0" fontAlgn="base">
        <a:spcBef>
          <a:spcPct val="0"/>
        </a:spcBef>
        <a:spcAft>
          <a:spcPct val="0"/>
        </a:spcAft>
        <a:defRPr sz="4000">
          <a:solidFill>
            <a:schemeClr val="tx2"/>
          </a:solidFill>
          <a:latin typeface="Franklin Gothic Book" pitchFamily="34" charset="0"/>
        </a:defRPr>
      </a:lvl2pPr>
      <a:lvl3pPr algn="l" rtl="0" fontAlgn="base">
        <a:spcBef>
          <a:spcPct val="0"/>
        </a:spcBef>
        <a:spcAft>
          <a:spcPct val="0"/>
        </a:spcAft>
        <a:defRPr sz="4000">
          <a:solidFill>
            <a:schemeClr val="tx2"/>
          </a:solidFill>
          <a:latin typeface="Franklin Gothic Book" pitchFamily="34" charset="0"/>
        </a:defRPr>
      </a:lvl3pPr>
      <a:lvl4pPr algn="l" rtl="0" fontAlgn="base">
        <a:spcBef>
          <a:spcPct val="0"/>
        </a:spcBef>
        <a:spcAft>
          <a:spcPct val="0"/>
        </a:spcAft>
        <a:defRPr sz="4000">
          <a:solidFill>
            <a:schemeClr val="tx2"/>
          </a:solidFill>
          <a:latin typeface="Franklin Gothic Book" pitchFamily="34" charset="0"/>
        </a:defRPr>
      </a:lvl4pPr>
      <a:lvl5pPr algn="l" rtl="0" fontAlgn="base">
        <a:spcBef>
          <a:spcPct val="0"/>
        </a:spcBef>
        <a:spcAft>
          <a:spcPct val="0"/>
        </a:spcAft>
        <a:defRPr sz="4000">
          <a:solidFill>
            <a:schemeClr val="tx2"/>
          </a:solidFill>
          <a:latin typeface="Franklin Gothic Book" pitchFamily="34" charset="0"/>
        </a:defRPr>
      </a:lvl5pPr>
      <a:lvl6pPr marL="457200" algn="l" rtl="0" fontAlgn="base">
        <a:spcBef>
          <a:spcPct val="0"/>
        </a:spcBef>
        <a:spcAft>
          <a:spcPct val="0"/>
        </a:spcAft>
        <a:defRPr sz="4000">
          <a:solidFill>
            <a:schemeClr val="tx2"/>
          </a:solidFill>
          <a:latin typeface="Franklin Gothic Book" pitchFamily="34" charset="0"/>
        </a:defRPr>
      </a:lvl6pPr>
      <a:lvl7pPr marL="914400" algn="l" rtl="0" fontAlgn="base">
        <a:spcBef>
          <a:spcPct val="0"/>
        </a:spcBef>
        <a:spcAft>
          <a:spcPct val="0"/>
        </a:spcAft>
        <a:defRPr sz="4000">
          <a:solidFill>
            <a:schemeClr val="tx2"/>
          </a:solidFill>
          <a:latin typeface="Franklin Gothic Book" pitchFamily="34" charset="0"/>
        </a:defRPr>
      </a:lvl7pPr>
      <a:lvl8pPr marL="1371600" algn="l" rtl="0" fontAlgn="base">
        <a:spcBef>
          <a:spcPct val="0"/>
        </a:spcBef>
        <a:spcAft>
          <a:spcPct val="0"/>
        </a:spcAft>
        <a:defRPr sz="4000">
          <a:solidFill>
            <a:schemeClr val="tx2"/>
          </a:solidFill>
          <a:latin typeface="Franklin Gothic Book" pitchFamily="34" charset="0"/>
        </a:defRPr>
      </a:lvl8pPr>
      <a:lvl9pPr marL="1828800" algn="l" rtl="0" fontAlgn="base">
        <a:spcBef>
          <a:spcPct val="0"/>
        </a:spcBef>
        <a:spcAft>
          <a:spcPct val="0"/>
        </a:spcAft>
        <a:defRPr sz="4000">
          <a:solidFill>
            <a:schemeClr val="tx2"/>
          </a:solidFill>
          <a:latin typeface="Franklin Gothic Book" pitchFamily="34" charset="0"/>
        </a:defRPr>
      </a:lvl9pPr>
    </p:titleStyle>
    <p:bodyStyle>
      <a:lvl1pPr marL="273050" indent="-273050" algn="l" rtl="0" fontAlgn="base">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l" rtl="0" fontAlgn="base">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l" rtl="0" fontAlgn="base">
        <a:spcBef>
          <a:spcPts val="375"/>
        </a:spcBef>
        <a:spcAft>
          <a:spcPct val="0"/>
        </a:spcAft>
        <a:buClr>
          <a:srgbClr val="E6B1AB"/>
        </a:buClr>
        <a:buSzPct val="85000"/>
        <a:buFont typeface="Wingdings 2" pitchFamily="18" charset="2"/>
        <a:buChar char=""/>
        <a:defRPr sz="2000" kern="1200">
          <a:solidFill>
            <a:schemeClr val="tx1"/>
          </a:solidFill>
          <a:latin typeface="+mn-lt"/>
          <a:ea typeface="+mn-ea"/>
          <a:cs typeface="+mn-cs"/>
        </a:defRPr>
      </a:lvl3pPr>
      <a:lvl4pPr marL="1096963" indent="-228600" algn="l" rtl="0" fontAlgn="base">
        <a:spcBef>
          <a:spcPts val="375"/>
        </a:spcBef>
        <a:spcAft>
          <a:spcPct val="0"/>
        </a:spcAft>
        <a:buClr>
          <a:srgbClr val="A28E6A"/>
        </a:buClr>
        <a:buSzPct val="80000"/>
        <a:buFont typeface="Wingdings 2" pitchFamily="18" charset="2"/>
        <a:buChar char=""/>
        <a:defRPr sz="2000" kern="1200">
          <a:solidFill>
            <a:schemeClr val="tx1"/>
          </a:solidFill>
          <a:latin typeface="+mn-lt"/>
          <a:ea typeface="+mn-ea"/>
          <a:cs typeface="+mn-cs"/>
        </a:defRPr>
      </a:lvl4pPr>
      <a:lvl5pPr marL="1371600" indent="-228600" algn="l" rtl="0" fontAlgn="base">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6" name="Rectangle 15"/>
          <p:cNvSpPr>
            <a:spLocks noChangeArrowheads="1"/>
          </p:cNvSpPr>
          <p:nvPr/>
        </p:nvSpPr>
        <p:spPr bwMode="white">
          <a:xfrm>
            <a:off x="0" y="0"/>
            <a:ext cx="9144000" cy="139382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eaLnBrk="1" fontAlgn="auto" latinLnBrk="0" hangingPunct="1">
              <a:spcBef>
                <a:spcPts val="0"/>
              </a:spcBef>
              <a:spcAft>
                <a:spcPts val="0"/>
              </a:spcAft>
              <a:defRPr kumimoji="0" sz="1400">
                <a:solidFill>
                  <a:srgbClr val="FFFFFF"/>
                </a:solidFill>
                <a:latin typeface="+mn-lt"/>
                <a:cs typeface="+mn-cs"/>
              </a:defRPr>
            </a:lvl1pPr>
          </a:lstStyle>
          <a:p>
            <a:pPr>
              <a:defRPr/>
            </a:pPr>
            <a:endParaRPr lang="fa-I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cs typeface="+mn-cs"/>
              </a:defRPr>
            </a:lvl1pPr>
          </a:lstStyle>
          <a:p>
            <a:pPr>
              <a:defRPr/>
            </a:pPr>
            <a:endParaRPr lang="fa-I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lIns="45720" rIns="45720" anchor="ctr">
            <a:normAutofit/>
          </a:bodyPr>
          <a:lstStyle>
            <a:lvl1pPr algn="ctr" eaLnBrk="1" fontAlgn="auto" latinLnBrk="0" hangingPunct="1">
              <a:spcBef>
                <a:spcPts val="0"/>
              </a:spcBef>
              <a:spcAft>
                <a:spcPts val="0"/>
              </a:spcAft>
              <a:defRPr kumimoji="0" sz="1600" smtClean="0">
                <a:solidFill>
                  <a:schemeClr val="accent3">
                    <a:shade val="75000"/>
                  </a:schemeClr>
                </a:solidFill>
                <a:latin typeface="+mn-lt"/>
                <a:cs typeface="+mn-cs"/>
              </a:defRPr>
            </a:lvl1pPr>
          </a:lstStyle>
          <a:p>
            <a:pPr>
              <a:defRPr/>
            </a:pPr>
            <a:fld id="{4E238A5F-5CB3-463C-9B88-282FA8BEB77C}" type="slidenum">
              <a:rPr lang="fa-IR"/>
              <a:pPr>
                <a:defRPr/>
              </a:pPr>
              <a:t>‹#›</a:t>
            </a:fld>
            <a:endParaRPr lang="fa-IR"/>
          </a:p>
        </p:txBody>
      </p:sp>
      <p:sp>
        <p:nvSpPr>
          <p:cNvPr id="8206" name="Title Placeholder 21"/>
          <p:cNvSpPr>
            <a:spLocks noGrp="1"/>
          </p:cNvSpPr>
          <p:nvPr>
            <p:ph type="title"/>
          </p:nvPr>
        </p:nvSpPr>
        <p:spPr bwMode="auto">
          <a:xfrm>
            <a:off x="301625" y="228600"/>
            <a:ext cx="8534400" cy="758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207"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hf hdr="0" ftr="0" dt="0"/>
  <p:txStyles>
    <p:titleStyle>
      <a:lvl1pPr algn="ctr" rtl="0" fontAlgn="base">
        <a:spcBef>
          <a:spcPct val="0"/>
        </a:spcBef>
        <a:spcAft>
          <a:spcPct val="0"/>
        </a:spcAft>
        <a:defRPr sz="3300" kern="1200">
          <a:solidFill>
            <a:srgbClr val="7B9899"/>
          </a:solidFill>
          <a:latin typeface="+mj-lt"/>
          <a:ea typeface="+mj-ea"/>
          <a:cs typeface="+mj-cs"/>
        </a:defRPr>
      </a:lvl1pPr>
      <a:lvl2pPr algn="ctr" rtl="0" fontAlgn="base">
        <a:spcBef>
          <a:spcPct val="0"/>
        </a:spcBef>
        <a:spcAft>
          <a:spcPct val="0"/>
        </a:spcAft>
        <a:defRPr sz="3300">
          <a:solidFill>
            <a:srgbClr val="7B9899"/>
          </a:solidFill>
          <a:latin typeface="Georgia" pitchFamily="18" charset="0"/>
        </a:defRPr>
      </a:lvl2pPr>
      <a:lvl3pPr algn="ctr" rtl="0" fontAlgn="base">
        <a:spcBef>
          <a:spcPct val="0"/>
        </a:spcBef>
        <a:spcAft>
          <a:spcPct val="0"/>
        </a:spcAft>
        <a:defRPr sz="3300">
          <a:solidFill>
            <a:srgbClr val="7B9899"/>
          </a:solidFill>
          <a:latin typeface="Georgia" pitchFamily="18" charset="0"/>
        </a:defRPr>
      </a:lvl3pPr>
      <a:lvl4pPr algn="ctr" rtl="0" fontAlgn="base">
        <a:spcBef>
          <a:spcPct val="0"/>
        </a:spcBef>
        <a:spcAft>
          <a:spcPct val="0"/>
        </a:spcAft>
        <a:defRPr sz="3300">
          <a:solidFill>
            <a:srgbClr val="7B9899"/>
          </a:solidFill>
          <a:latin typeface="Georgia" pitchFamily="18" charset="0"/>
        </a:defRPr>
      </a:lvl4pPr>
      <a:lvl5pPr algn="ctr" rtl="0" fontAlgn="base">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fontAlgn="base">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fontAlgn="base">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fontAlgn="base">
        <a:spcBef>
          <a:spcPct val="20000"/>
        </a:spcBef>
        <a:spcAft>
          <a:spcPct val="0"/>
        </a:spcAft>
        <a:buClr>
          <a:srgbClr val="8CADAE"/>
        </a:buClr>
        <a:buSzPct val="75000"/>
        <a:buFont typeface="Wingdings 2" pitchFamily="18" charset="2"/>
        <a:buChar char=""/>
        <a:defRPr sz="2000" kern="1200">
          <a:solidFill>
            <a:schemeClr val="tx1"/>
          </a:solidFill>
          <a:latin typeface="+mn-lt"/>
          <a:ea typeface="+mn-ea"/>
          <a:cs typeface="+mn-cs"/>
        </a:defRPr>
      </a:lvl3pPr>
      <a:lvl4pPr marL="1096963" indent="-228600" algn="l" rtl="0" fontAlgn="base">
        <a:spcBef>
          <a:spcPct val="20000"/>
        </a:spcBef>
        <a:spcAft>
          <a:spcPct val="0"/>
        </a:spcAft>
        <a:buClr>
          <a:srgbClr val="8C7B70"/>
        </a:buClr>
        <a:buSzPct val="70000"/>
        <a:buFont typeface="Wingdings" pitchFamily="2" charset="2"/>
        <a:buChar char=""/>
        <a:defRPr sz="2000" kern="1200">
          <a:solidFill>
            <a:schemeClr val="tx2"/>
          </a:solidFill>
          <a:latin typeface="+mn-lt"/>
          <a:ea typeface="+mn-ea"/>
          <a:cs typeface="+mn-cs"/>
        </a:defRPr>
      </a:lvl4pPr>
      <a:lvl5pPr marL="1371600" indent="-228600" algn="l" rtl="0" fontAlgn="base">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7" name="Pie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8" name="Oval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2" name="Rectangle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Title Placeholder 4"/>
          <p:cNvSpPr>
            <a:spLocks noGrp="1"/>
          </p:cNvSpPr>
          <p:nvPr>
            <p:ph type="title"/>
          </p:nvPr>
        </p:nvSpPr>
        <p:spPr>
          <a:xfrm>
            <a:off x="1435100" y="274638"/>
            <a:ext cx="7499350" cy="1143000"/>
          </a:xfrm>
          <a:prstGeom prst="rect">
            <a:avLst/>
          </a:prstGeom>
        </p:spPr>
        <p:txBody>
          <a:bodyPr anchor="ctr">
            <a:normAutofit/>
          </a:bodyPr>
          <a:lstStyle>
            <a:extLst/>
          </a:lstStyle>
          <a:p>
            <a:r>
              <a:rPr lang="en-US" smtClean="0"/>
              <a:t>Click to edit Master title style</a:t>
            </a:r>
            <a:endParaRPr lang="en-US"/>
          </a:p>
        </p:txBody>
      </p:sp>
      <p:sp>
        <p:nvSpPr>
          <p:cNvPr id="9225" name="Text Placeholder 8"/>
          <p:cNvSpPr>
            <a:spLocks noGrp="1"/>
          </p:cNvSpPr>
          <p:nvPr>
            <p:ph type="body" idx="1"/>
          </p:nvPr>
        </p:nvSpPr>
        <p:spPr bwMode="auto">
          <a:xfrm>
            <a:off x="1435100" y="1447800"/>
            <a:ext cx="749935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fontAlgn="auto" latinLnBrk="0" hangingPunct="1">
              <a:spcBef>
                <a:spcPts val="0"/>
              </a:spcBef>
              <a:spcAft>
                <a:spcPts val="0"/>
              </a:spcAft>
              <a:defRPr kumimoji="0" sz="1200">
                <a:solidFill>
                  <a:schemeClr val="bg2">
                    <a:shade val="50000"/>
                    <a:satMod val="200000"/>
                  </a:schemeClr>
                </a:solidFill>
                <a:latin typeface="+mn-lt"/>
                <a:cs typeface="+mn-cs"/>
              </a:defRPr>
            </a:lvl1pPr>
            <a:extLst/>
          </a:lstStyle>
          <a:p>
            <a:pPr>
              <a:defRPr/>
            </a:pPr>
            <a:endParaRPr lang="fa-I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fontAlgn="auto" latinLnBrk="0" hangingPunct="1">
              <a:spcBef>
                <a:spcPts val="0"/>
              </a:spcBef>
              <a:spcAft>
                <a:spcPts val="0"/>
              </a:spcAft>
              <a:defRPr kumimoji="0" sz="1200">
                <a:solidFill>
                  <a:schemeClr val="bg2">
                    <a:shade val="50000"/>
                    <a:satMod val="200000"/>
                  </a:schemeClr>
                </a:solidFill>
                <a:effectLst/>
                <a:latin typeface="+mn-lt"/>
                <a:cs typeface="+mn-cs"/>
              </a:defRPr>
            </a:lvl1pPr>
            <a:extLst/>
          </a:lstStyle>
          <a:p>
            <a:pPr>
              <a:defRPr/>
            </a:pPr>
            <a:endParaRPr lang="fa-IR"/>
          </a:p>
        </p:txBody>
      </p:sp>
      <p:sp>
        <p:nvSpPr>
          <p:cNvPr id="22" name="Slide Number Placeholder 21"/>
          <p:cNvSpPr>
            <a:spLocks noGrp="1"/>
          </p:cNvSpPr>
          <p:nvPr>
            <p:ph type="sldNum" sz="quarter" idx="4"/>
          </p:nvPr>
        </p:nvSpPr>
        <p:spPr>
          <a:xfrm>
            <a:off x="8613775" y="6305550"/>
            <a:ext cx="457200" cy="476250"/>
          </a:xfrm>
          <a:prstGeom prst="rect">
            <a:avLst/>
          </a:prstGeom>
        </p:spPr>
        <p:txBody>
          <a:bodyPr anchor="b"/>
          <a:lstStyle>
            <a:lvl1pPr algn="ctr" eaLnBrk="1" fontAlgn="auto" latinLnBrk="0" hangingPunct="1">
              <a:spcBef>
                <a:spcPts val="0"/>
              </a:spcBef>
              <a:spcAft>
                <a:spcPts val="0"/>
              </a:spcAft>
              <a:defRPr kumimoji="0" sz="1200" smtClean="0">
                <a:solidFill>
                  <a:schemeClr val="bg2">
                    <a:shade val="50000"/>
                    <a:satMod val="200000"/>
                  </a:schemeClr>
                </a:solidFill>
                <a:effectLst/>
                <a:latin typeface="+mn-lt"/>
                <a:cs typeface="+mn-cs"/>
              </a:defRPr>
            </a:lvl1pPr>
            <a:extLst/>
          </a:lstStyle>
          <a:p>
            <a:pPr>
              <a:defRPr/>
            </a:pPr>
            <a:fld id="{E5226F2B-DC14-4569-9189-A3A2A084D936}" type="slidenum">
              <a:rPr lang="fa-IR"/>
              <a:pPr>
                <a:defRPr/>
              </a:pPr>
              <a:t>‹#›</a:t>
            </a:fld>
            <a:endParaRPr lang="fa-IR"/>
          </a:p>
        </p:txBody>
      </p:sp>
      <p:sp>
        <p:nvSpPr>
          <p:cNvPr id="15" name="Rectangle 14"/>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4046" r:id="rId1"/>
    <p:sldLayoutId id="2147483987" r:id="rId2"/>
    <p:sldLayoutId id="2147484047" r:id="rId3"/>
    <p:sldLayoutId id="2147483988" r:id="rId4"/>
    <p:sldLayoutId id="2147484048" r:id="rId5"/>
    <p:sldLayoutId id="2147483989" r:id="rId6"/>
    <p:sldLayoutId id="2147484049" r:id="rId7"/>
    <p:sldLayoutId id="2147484050" r:id="rId8"/>
    <p:sldLayoutId id="2147484051" r:id="rId9"/>
    <p:sldLayoutId id="2147483990" r:id="rId10"/>
    <p:sldLayoutId id="2147483991" r:id="rId11"/>
  </p:sldLayoutIdLst>
  <p:hf hdr="0" ftr="0" dt="0"/>
  <p:txStyles>
    <p:titleStyle>
      <a:lvl1pPr algn="l" rtl="0" fontAlgn="base">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fontAlgn="base">
        <a:spcBef>
          <a:spcPct val="0"/>
        </a:spcBef>
        <a:spcAft>
          <a:spcPct val="0"/>
        </a:spcAft>
        <a:defRPr sz="4300">
          <a:solidFill>
            <a:srgbClr val="572314"/>
          </a:solidFill>
          <a:latin typeface="Gill Sans MT" pitchFamily="34" charset="0"/>
        </a:defRPr>
      </a:lvl2pPr>
      <a:lvl3pPr algn="l" rtl="0" fontAlgn="base">
        <a:spcBef>
          <a:spcPct val="0"/>
        </a:spcBef>
        <a:spcAft>
          <a:spcPct val="0"/>
        </a:spcAft>
        <a:defRPr sz="4300">
          <a:solidFill>
            <a:srgbClr val="572314"/>
          </a:solidFill>
          <a:latin typeface="Gill Sans MT" pitchFamily="34" charset="0"/>
        </a:defRPr>
      </a:lvl3pPr>
      <a:lvl4pPr algn="l" rtl="0" fontAlgn="base">
        <a:spcBef>
          <a:spcPct val="0"/>
        </a:spcBef>
        <a:spcAft>
          <a:spcPct val="0"/>
        </a:spcAft>
        <a:defRPr sz="4300">
          <a:solidFill>
            <a:srgbClr val="572314"/>
          </a:solidFill>
          <a:latin typeface="Gill Sans MT" pitchFamily="34" charset="0"/>
        </a:defRPr>
      </a:lvl4pPr>
      <a:lvl5pPr algn="l" rtl="0" fontAlgn="base">
        <a:spcBef>
          <a:spcPct val="0"/>
        </a:spcBef>
        <a:spcAft>
          <a:spcPct val="0"/>
        </a:spcAft>
        <a:defRPr sz="4300">
          <a:solidFill>
            <a:srgbClr val="572314"/>
          </a:solidFill>
          <a:latin typeface="Gill Sans MT" pitchFamily="34" charset="0"/>
        </a:defRPr>
      </a:lvl5pPr>
      <a:lvl6pPr marL="457200" algn="l" rtl="0" fontAlgn="base">
        <a:spcBef>
          <a:spcPct val="0"/>
        </a:spcBef>
        <a:spcAft>
          <a:spcPct val="0"/>
        </a:spcAft>
        <a:defRPr sz="4300">
          <a:solidFill>
            <a:srgbClr val="572314"/>
          </a:solidFill>
          <a:latin typeface="Gill Sans MT" pitchFamily="34" charset="0"/>
        </a:defRPr>
      </a:lvl6pPr>
      <a:lvl7pPr marL="914400" algn="l" rtl="0" fontAlgn="base">
        <a:spcBef>
          <a:spcPct val="0"/>
        </a:spcBef>
        <a:spcAft>
          <a:spcPct val="0"/>
        </a:spcAft>
        <a:defRPr sz="4300">
          <a:solidFill>
            <a:srgbClr val="572314"/>
          </a:solidFill>
          <a:latin typeface="Gill Sans MT" pitchFamily="34" charset="0"/>
        </a:defRPr>
      </a:lvl7pPr>
      <a:lvl8pPr marL="1371600" algn="l" rtl="0" fontAlgn="base">
        <a:spcBef>
          <a:spcPct val="0"/>
        </a:spcBef>
        <a:spcAft>
          <a:spcPct val="0"/>
        </a:spcAft>
        <a:defRPr sz="4300">
          <a:solidFill>
            <a:srgbClr val="572314"/>
          </a:solidFill>
          <a:latin typeface="Gill Sans MT" pitchFamily="34" charset="0"/>
        </a:defRPr>
      </a:lvl8pPr>
      <a:lvl9pPr marL="1828800" algn="l" rtl="0" fontAlgn="base">
        <a:spcBef>
          <a:spcPct val="0"/>
        </a:spcBef>
        <a:spcAft>
          <a:spcPct val="0"/>
        </a:spcAft>
        <a:defRPr sz="4300">
          <a:solidFill>
            <a:srgbClr val="572314"/>
          </a:solidFill>
          <a:latin typeface="Gill Sans MT" pitchFamily="34" charset="0"/>
        </a:defRPr>
      </a:lvl9pPr>
      <a:extLst/>
    </p:titleStyle>
    <p:bodyStyle>
      <a:lvl1pPr marL="365125" indent="-282575" algn="l" rtl="0" fontAlgn="base">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fontAlgn="base">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fontAlgn="base">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fontAlgn="base">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fontAlgn="base">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27.jpeg"/><Relationship Id="rId1" Type="http://schemas.openxmlformats.org/officeDocument/2006/relationships/slideLayout" Target="../slideLayouts/slideLayout29.xml"/></Relationships>
</file>

<file path=ppt/slides/_rels/slide10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64.png"/><Relationship Id="rId1" Type="http://schemas.openxmlformats.org/officeDocument/2006/relationships/slideLayout" Target="../slideLayouts/slideLayout29.xml"/></Relationships>
</file>

<file path=ppt/slides/_rels/slide10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29.jpeg"/><Relationship Id="rId1" Type="http://schemas.openxmlformats.org/officeDocument/2006/relationships/slideLayout" Target="../slideLayouts/slideLayout29.xml"/></Relationships>
</file>

<file path=ppt/slides/_rels/slide10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9.xml"/></Relationships>
</file>

<file path=ppt/slides/_rels/slide10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9.xml"/></Relationships>
</file>

<file path=ppt/slides/_rels/slide10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9.xml"/></Relationships>
</file>

<file path=ppt/slides/_rels/slide10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9.xml"/><Relationship Id="rId5" Type="http://schemas.openxmlformats.org/officeDocument/2006/relationships/image" Target="../media/image136.jpeg"/><Relationship Id="rId4" Type="http://schemas.openxmlformats.org/officeDocument/2006/relationships/image" Target="../media/image135.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9.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10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9.xml"/><Relationship Id="rId4" Type="http://schemas.openxmlformats.org/officeDocument/2006/relationships/image" Target="../media/image144.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8.xml"/><Relationship Id="rId5" Type="http://schemas.openxmlformats.org/officeDocument/2006/relationships/image" Target="../media/image22.jpeg"/><Relationship Id="rId4" Type="http://schemas.openxmlformats.org/officeDocument/2006/relationships/image" Target="../media/image21.jpeg"/></Relationships>
</file>

<file path=ppt/slides/_rels/slide11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1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jpeg"/><Relationship Id="rId1" Type="http://schemas.openxmlformats.org/officeDocument/2006/relationships/slideLayout" Target="../slideLayouts/slideLayout29.xml"/></Relationships>
</file>

<file path=ppt/slides/_rels/slide11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9.xml"/></Relationships>
</file>

<file path=ppt/slides/_rels/slide11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9.xml"/><Relationship Id="rId4" Type="http://schemas.openxmlformats.org/officeDocument/2006/relationships/image" Target="../media/image151.jpeg"/></Relationships>
</file>

<file path=ppt/slides/_rels/slide11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9.xml"/></Relationships>
</file>

<file path=ppt/slides/_rels/slide11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9.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s/_rels/slide11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9.xml"/></Relationships>
</file>

<file path=ppt/slides/_rels/slide11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9.xml"/></Relationships>
</file>

<file path=ppt/slides/_rels/slide11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9.xml"/><Relationship Id="rId4" Type="http://schemas.openxmlformats.org/officeDocument/2006/relationships/image" Target="../media/image161.jpeg"/></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9.xml"/></Relationships>
</file>

<file path=ppt/slides/_rels/slide121.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9.xml"/></Relationships>
</file>

<file path=ppt/slides/_rels/slide12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2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29.xml"/><Relationship Id="rId4" Type="http://schemas.openxmlformats.org/officeDocument/2006/relationships/image" Target="../media/image168.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7.png"/><Relationship Id="rId1" Type="http://schemas.openxmlformats.org/officeDocument/2006/relationships/slideLayout" Target="../slideLayouts/slideLayout29.xml"/><Relationship Id="rId4" Type="http://schemas.openxmlformats.org/officeDocument/2006/relationships/image" Target="../media/image18.jpeg"/></Relationships>
</file>

<file path=ppt/slides/_rels/slide12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29.xml"/></Relationships>
</file>

<file path=ppt/slides/_rels/slide12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29.xml"/></Relationships>
</file>

<file path=ppt/slides/_rels/slide129.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9.xml"/></Relationships>
</file>

<file path=ppt/slides/_rels/slide131.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29.xml"/></Relationships>
</file>

<file path=ppt/slides/_rels/slide13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29.xml"/><Relationship Id="rId4" Type="http://schemas.openxmlformats.org/officeDocument/2006/relationships/image" Target="../media/image178.jpeg"/></Relationships>
</file>

<file path=ppt/slides/_rels/slide133.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9.xml"/></Relationships>
</file>

<file path=ppt/slides/_rels/slide134.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9.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7.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9.xml"/></Relationships>
</file>

<file path=ppt/slides/_rels/slide13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82.jpeg"/><Relationship Id="rId1" Type="http://schemas.openxmlformats.org/officeDocument/2006/relationships/slideLayout" Target="../slideLayouts/slideLayout29.xml"/><Relationship Id="rId4" Type="http://schemas.openxmlformats.org/officeDocument/2006/relationships/image" Target="../media/image183.jpeg"/></Relationships>
</file>

<file path=ppt/slides/_rels/slide13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140.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9.xml"/></Relationships>
</file>

<file path=ppt/slides/_rels/slide14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9.xml"/></Relationships>
</file>

<file path=ppt/slides/_rels/slide142.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9.xml"/></Relationships>
</file>

<file path=ppt/slides/_rels/slide143.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29.xml"/></Relationships>
</file>

<file path=ppt/slides/_rels/slide144.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23.jpeg"/><Relationship Id="rId1" Type="http://schemas.openxmlformats.org/officeDocument/2006/relationships/slideLayout" Target="../slideLayouts/slideLayout29.xml"/><Relationship Id="rId5" Type="http://schemas.openxmlformats.org/officeDocument/2006/relationships/image" Target="../media/image194.jpeg"/><Relationship Id="rId4" Type="http://schemas.openxmlformats.org/officeDocument/2006/relationships/image" Target="../media/image193.jpeg"/></Relationships>
</file>

<file path=ppt/slides/_rels/slide145.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9.xml"/></Relationships>
</file>

<file path=ppt/slides/_rels/slide14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29.xml"/><Relationship Id="rId4" Type="http://schemas.openxmlformats.org/officeDocument/2006/relationships/image" Target="../media/image198.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49.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9.xml"/></Relationships>
</file>

<file path=ppt/slides/_rels/slide150.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9.xml"/></Relationships>
</file>

<file path=ppt/slides/_rels/slide151.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29.xml"/><Relationship Id="rId4" Type="http://schemas.openxmlformats.org/officeDocument/2006/relationships/image" Target="../media/image203.jpeg"/></Relationships>
</file>

<file path=ppt/slides/_rels/slide152.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9.xml"/></Relationships>
</file>

<file path=ppt/slides/_rels/slide153.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29.xml"/></Relationships>
</file>

<file path=ppt/slides/_rels/slide154.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9.xml"/></Relationships>
</file>

<file path=ppt/slides/_rels/slide155.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29.xml"/></Relationships>
</file>

<file path=ppt/slides/_rels/slide156.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29.xml"/></Relationships>
</file>

<file path=ppt/slides/_rels/slide157.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29.xml"/></Relationships>
</file>

<file path=ppt/slides/_rels/slide158.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29.xml"/></Relationships>
</file>

<file path=ppt/slides/_rels/slide159.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9.xml"/></Relationships>
</file>

<file path=ppt/slides/_rels/slide160.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29.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2.xml"/></Relationships>
</file>

<file path=ppt/slides/_rels/slide168.xml.rels><?xml version="1.0" encoding="UTF-8" standalone="yes"?>
<Relationships xmlns="http://schemas.openxmlformats.org/package/2006/relationships"><Relationship Id="rId8" Type="http://schemas.openxmlformats.org/officeDocument/2006/relationships/image" Target="../media/image224.jpeg"/><Relationship Id="rId13" Type="http://schemas.openxmlformats.org/officeDocument/2006/relationships/image" Target="../media/image229.jpeg"/><Relationship Id="rId3" Type="http://schemas.openxmlformats.org/officeDocument/2006/relationships/image" Target="../media/image219.jpeg"/><Relationship Id="rId7" Type="http://schemas.openxmlformats.org/officeDocument/2006/relationships/image" Target="../media/image223.jpeg"/><Relationship Id="rId12" Type="http://schemas.openxmlformats.org/officeDocument/2006/relationships/image" Target="../media/image228.jpeg"/><Relationship Id="rId2" Type="http://schemas.openxmlformats.org/officeDocument/2006/relationships/image" Target="../media/image218.jpeg"/><Relationship Id="rId16" Type="http://schemas.openxmlformats.org/officeDocument/2006/relationships/image" Target="../media/image95.jpeg"/><Relationship Id="rId1" Type="http://schemas.openxmlformats.org/officeDocument/2006/relationships/slideLayout" Target="../slideLayouts/slideLayout73.xml"/><Relationship Id="rId6" Type="http://schemas.openxmlformats.org/officeDocument/2006/relationships/image" Target="../media/image222.jpeg"/><Relationship Id="rId11" Type="http://schemas.openxmlformats.org/officeDocument/2006/relationships/image" Target="../media/image227.jpeg"/><Relationship Id="rId5" Type="http://schemas.openxmlformats.org/officeDocument/2006/relationships/image" Target="../media/image221.jpeg"/><Relationship Id="rId15" Type="http://schemas.openxmlformats.org/officeDocument/2006/relationships/image" Target="../media/image231.jpeg"/><Relationship Id="rId10" Type="http://schemas.openxmlformats.org/officeDocument/2006/relationships/image" Target="../media/image226.jpeg"/><Relationship Id="rId4" Type="http://schemas.openxmlformats.org/officeDocument/2006/relationships/image" Target="../media/image220.png"/><Relationship Id="rId9" Type="http://schemas.openxmlformats.org/officeDocument/2006/relationships/image" Target="../media/image225.jpeg"/><Relationship Id="rId14" Type="http://schemas.openxmlformats.org/officeDocument/2006/relationships/image" Target="../media/image230.jpe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9.xm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6.jpe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9.xml"/><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6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9.xml"/><Relationship Id="rId4" Type="http://schemas.openxmlformats.org/officeDocument/2006/relationships/image" Target="../media/image68.jpeg"/></Relationships>
</file>

<file path=ppt/slides/_rels/slide5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29.xml"/><Relationship Id="rId6" Type="http://schemas.openxmlformats.org/officeDocument/2006/relationships/image" Target="../media/image74.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s>
</file>

<file path=ppt/slides/_rels/slide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9.xml"/><Relationship Id="rId4" Type="http://schemas.openxmlformats.org/officeDocument/2006/relationships/image" Target="../media/image68.jpeg"/></Relationships>
</file>

<file path=ppt/slides/_rels/slide6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5.png"/><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9.xml"/><Relationship Id="rId6" Type="http://schemas.openxmlformats.org/officeDocument/2006/relationships/image" Target="../media/image91.jpeg"/><Relationship Id="rId5" Type="http://schemas.openxmlformats.org/officeDocument/2006/relationships/image" Target="../media/image87.jpeg"/><Relationship Id="rId4" Type="http://schemas.openxmlformats.org/officeDocument/2006/relationships/image" Target="../media/image90.jpeg"/></Relationships>
</file>

<file path=ppt/slides/_rels/slide6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9.xml"/><Relationship Id="rId4" Type="http://schemas.openxmlformats.org/officeDocument/2006/relationships/image" Target="../media/image95.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97.jpeg"/><Relationship Id="rId7" Type="http://schemas.openxmlformats.org/officeDocument/2006/relationships/image" Target="../media/image66.jpeg"/><Relationship Id="rId2" Type="http://schemas.openxmlformats.org/officeDocument/2006/relationships/image" Target="../media/image96.jpeg"/><Relationship Id="rId1" Type="http://schemas.openxmlformats.org/officeDocument/2006/relationships/slideLayout" Target="../slideLayouts/slideLayout29.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7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9.xml"/><Relationship Id="rId4" Type="http://schemas.openxmlformats.org/officeDocument/2006/relationships/image" Target="../media/image104.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7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111.jpeg"/></Relationships>
</file>

<file path=ppt/slides/_rels/slide8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15.jpeg"/><Relationship Id="rId1" Type="http://schemas.openxmlformats.org/officeDocument/2006/relationships/slideLayout" Target="../slideLayouts/slideLayout29.xml"/></Relationships>
</file>

<file path=ppt/slides/_rels/slide8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9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تصویر 1"/>
          <p:cNvPicPr>
            <a:picLocks noChangeAspect="1"/>
          </p:cNvPicPr>
          <p:nvPr/>
        </p:nvPicPr>
        <p:blipFill>
          <a:blip r:embed="rId3"/>
          <a:srcRect/>
          <a:stretch>
            <a:fillRect/>
          </a:stretch>
        </p:blipFill>
        <p:spPr bwMode="auto">
          <a:xfrm>
            <a:off x="989013" y="0"/>
            <a:ext cx="71659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
          <p:cNvSpPr>
            <a:spLocks noChangeArrowheads="1"/>
          </p:cNvSpPr>
          <p:nvPr/>
        </p:nvSpPr>
        <p:spPr bwMode="auto">
          <a:xfrm>
            <a:off x="500063" y="514350"/>
            <a:ext cx="8072437" cy="708025"/>
          </a:xfrm>
          <a:prstGeom prst="rect">
            <a:avLst/>
          </a:prstGeom>
          <a:noFill/>
          <a:ln w="9525">
            <a:noFill/>
            <a:miter lim="800000"/>
            <a:headEnd/>
            <a:tailEnd/>
          </a:ln>
        </p:spPr>
        <p:txBody>
          <a:bodyPr>
            <a:spAutoFit/>
          </a:bodyPr>
          <a:lstStyle/>
          <a:p>
            <a:pPr algn="ctr" rtl="1"/>
            <a:r>
              <a:rPr lang="fa-IR" sz="4000" b="1">
                <a:solidFill>
                  <a:srgbClr val="FF0000"/>
                </a:solidFill>
                <a:latin typeface="Verdana" pitchFamily="34" charset="0"/>
                <a:cs typeface="B Titr" pitchFamily="2" charset="-78"/>
              </a:rPr>
              <a:t>آمریکا</a:t>
            </a:r>
            <a:r>
              <a:rPr lang="fa-IR" sz="4000" b="1">
                <a:latin typeface="Verdana" pitchFamily="34" charset="0"/>
                <a:cs typeface="B Titr" pitchFamily="2" charset="-78"/>
              </a:rPr>
              <a:t> محرک اصلی صدام برای جنگ </a:t>
            </a:r>
            <a:endParaRPr lang="en-US" sz="4000" b="1">
              <a:latin typeface="Verdana" pitchFamily="34" charset="0"/>
              <a:cs typeface="B Titr" pitchFamily="2" charset="-78"/>
            </a:endParaRPr>
          </a:p>
        </p:txBody>
      </p:sp>
      <p:sp>
        <p:nvSpPr>
          <p:cNvPr id="70659" name="Rectangle 3"/>
          <p:cNvSpPr>
            <a:spLocks noChangeArrowheads="1"/>
          </p:cNvSpPr>
          <p:nvPr/>
        </p:nvSpPr>
        <p:spPr bwMode="auto">
          <a:xfrm>
            <a:off x="500063" y="1276350"/>
            <a:ext cx="8072437" cy="1816100"/>
          </a:xfrm>
          <a:prstGeom prst="rect">
            <a:avLst/>
          </a:prstGeom>
          <a:noFill/>
          <a:ln w="9525">
            <a:noFill/>
            <a:miter lim="800000"/>
            <a:headEnd/>
            <a:tailEnd/>
          </a:ln>
        </p:spPr>
        <p:txBody>
          <a:bodyPr>
            <a:spAutoFit/>
          </a:bodyPr>
          <a:lstStyle/>
          <a:p>
            <a:pPr algn="justLow" rtl="1"/>
            <a:r>
              <a:rPr lang="fa-IR" sz="2800">
                <a:latin typeface="Verdana" pitchFamily="34" charset="0"/>
                <a:cs typeface="B Mitra" pitchFamily="2" charset="-78"/>
              </a:rPr>
              <a:t>بعد از شکست امریکا در طبس و پس از آن شکست کودتای نوژه، برژینسکی استراتژیست اصلی دولت و مشاور امنیت ملی رئیس جمهور وقت آمریکا به اردن رفت و در تیرماه سال 1359 پنهانی با صدام دیدار و گفتگو کرد و او را به جنگ با ایران ترغـــیب کرد. </a:t>
            </a:r>
            <a:endParaRPr lang="en-US" sz="2800">
              <a:latin typeface="Verdana" pitchFamily="34" charset="0"/>
              <a:cs typeface="B Mitra" pitchFamily="2" charset="-78"/>
            </a:endParaRPr>
          </a:p>
        </p:txBody>
      </p:sp>
      <p:sp>
        <p:nvSpPr>
          <p:cNvPr id="7" name="Slide Number Placeholder 6"/>
          <p:cNvSpPr>
            <a:spLocks noGrp="1"/>
          </p:cNvSpPr>
          <p:nvPr>
            <p:ph type="sldNum" sz="quarter" idx="12"/>
          </p:nvPr>
        </p:nvSpPr>
        <p:spPr/>
        <p:txBody>
          <a:bodyPr/>
          <a:lstStyle/>
          <a:p>
            <a:pPr>
              <a:defRPr/>
            </a:pPr>
            <a:fld id="{4096DCE1-5E2B-4459-9071-E279BA997A2B}" type="slidenum">
              <a:rPr lang="en-US"/>
              <a:pPr>
                <a:defRPr/>
              </a:pPr>
              <a:t>10</a:t>
            </a:fld>
            <a:endParaRPr lang="en-US"/>
          </a:p>
        </p:txBody>
      </p:sp>
      <p:sp>
        <p:nvSpPr>
          <p:cNvPr id="70661" name="Rectangle 10"/>
          <p:cNvSpPr>
            <a:spLocks noChangeArrowheads="1"/>
          </p:cNvSpPr>
          <p:nvPr/>
        </p:nvSpPr>
        <p:spPr bwMode="auto">
          <a:xfrm>
            <a:off x="500063" y="3000375"/>
            <a:ext cx="8072437" cy="954088"/>
          </a:xfrm>
          <a:prstGeom prst="rect">
            <a:avLst/>
          </a:prstGeom>
          <a:noFill/>
          <a:ln w="9525">
            <a:noFill/>
            <a:miter lim="800000"/>
            <a:headEnd/>
            <a:tailEnd/>
          </a:ln>
        </p:spPr>
        <p:txBody>
          <a:bodyPr>
            <a:spAutoFit/>
          </a:bodyPr>
          <a:lstStyle/>
          <a:p>
            <a:pPr algn="justLow" rtl="1"/>
            <a:r>
              <a:rPr lang="fa-IR" sz="2800">
                <a:solidFill>
                  <a:srgbClr val="000000"/>
                </a:solidFill>
                <a:latin typeface="Verdana" pitchFamily="34" charset="0"/>
                <a:cs typeface="B Mitra" pitchFamily="2" charset="-78"/>
              </a:rPr>
              <a:t>صدام تردیدی نداشت که در صورت حمله عراق به ایران ایالات متحده از اقدام جنگی وی حمایت خواهد کرد. </a:t>
            </a:r>
            <a:endParaRPr lang="en-US" sz="2800">
              <a:solidFill>
                <a:srgbClr val="000000"/>
              </a:solidFill>
              <a:latin typeface="Verdana" pitchFamily="34" charset="0"/>
              <a:cs typeface="B Mitra" pitchFamily="2" charset="-78"/>
            </a:endParaRPr>
          </a:p>
        </p:txBody>
      </p:sp>
      <p:pic>
        <p:nvPicPr>
          <p:cNvPr id="70662" name="Picture 3" descr="I:\عکس نقش آ»ریکا\23-پرچم قدیم عراق\۱۹۶۳—۱۹۹۱.pn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4714875" y="4281488"/>
            <a:ext cx="2044700" cy="1360487"/>
          </a:xfrm>
          <a:prstGeom prst="rect">
            <a:avLst/>
          </a:prstGeom>
          <a:noFill/>
          <a:ln w="9525">
            <a:noFill/>
            <a:miter lim="800000"/>
            <a:headEnd/>
            <a:tailEnd/>
          </a:ln>
        </p:spPr>
      </p:pic>
      <p:pic>
        <p:nvPicPr>
          <p:cNvPr id="70663" name="Picture 5" descr="I:\عکس نقش آ»ریکا\24-پرچم آمریکا\1911402131069021412513682180184223112193135121.jpg"/>
          <p:cNvPicPr>
            <a:picLocks noChangeAspect="1" noChangeArrowheads="1"/>
          </p:cNvPicPr>
          <p:nvPr/>
        </p:nvPicPr>
        <p:blipFill>
          <a:blip r:embed="rId3">
            <a:clrChange>
              <a:clrFrom>
                <a:srgbClr val="FFFFFF"/>
              </a:clrFrom>
              <a:clrTo>
                <a:srgbClr val="FFFFFF">
                  <a:alpha val="0"/>
                </a:srgbClr>
              </a:clrTo>
            </a:clrChange>
          </a:blip>
          <a:srcRect l="5110" t="9290" r="5878" b="12711"/>
          <a:stretch>
            <a:fillRect/>
          </a:stretch>
        </p:blipFill>
        <p:spPr bwMode="auto">
          <a:xfrm>
            <a:off x="1928813" y="4214813"/>
            <a:ext cx="2571750" cy="1408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Box 1"/>
          <p:cNvSpPr txBox="1">
            <a:spLocks noChangeArrowheads="1"/>
          </p:cNvSpPr>
          <p:nvPr/>
        </p:nvSpPr>
        <p:spPr bwMode="auto">
          <a:xfrm>
            <a:off x="500063" y="2071688"/>
            <a:ext cx="8143875" cy="3046412"/>
          </a:xfrm>
          <a:prstGeom prst="rect">
            <a:avLst/>
          </a:prstGeom>
          <a:noFill/>
          <a:ln w="9525">
            <a:noFill/>
            <a:miter lim="800000"/>
            <a:headEnd/>
            <a:tailEnd/>
          </a:ln>
        </p:spPr>
        <p:txBody>
          <a:bodyPr>
            <a:spAutoFit/>
          </a:bodyPr>
          <a:lstStyle/>
          <a:p>
            <a:pPr algn="just" rtl="1"/>
            <a:r>
              <a:rPr lang="fa-IR" sz="2400">
                <a:latin typeface="Perpetua" pitchFamily="18" charset="0"/>
                <a:cs typeface="B Nazanin" pitchFamily="2" charset="-78"/>
              </a:rPr>
              <a:t>یکی از سخن گویان نظامی عراق نیز که در 22 فوریه 1984 میلادی وارد واشنگتن شد، یک نقل قول معروف با این مضمون داد که «</a:t>
            </a:r>
            <a:r>
              <a:rPr lang="fa-IR" sz="2400" b="1">
                <a:latin typeface="Perpetua" pitchFamily="18" charset="0"/>
                <a:cs typeface="B Nazanin" pitchFamily="2" charset="-78"/>
              </a:rPr>
              <a:t>متجاوزان باید بدانند که برای هر حشره ی مضری، حشره کشی وجود دارد که می تواند آن حشره را به هر تعداد که باشد از بین ببرد و عراق نیز این حشره کش ها را در اختیار دارد</a:t>
            </a:r>
            <a:r>
              <a:rPr lang="fa-IR" sz="2400">
                <a:latin typeface="Perpetua" pitchFamily="18" charset="0"/>
                <a:cs typeface="B Nazanin" pitchFamily="2" charset="-78"/>
              </a:rPr>
              <a:t>.» سرانجام در مارس 1984 و پس از انتقاد گستردة رسانه ها به استفاده ی عراق از سلاح های شیمیایی، وزارت خارجه ی آمریکا نیز بیانیه ای در این زمینه صادر کرد و در آن جدای از محکومیت جزئی عراق در استفاده از سلاح های شیمیایی و محکومیت کلی کاربرد این سلاح ها، بر سازش نا پذیری دولت ایران در جنگ نیز تأکید کرد.  </a:t>
            </a:r>
            <a:endParaRPr lang="en-US" sz="2400">
              <a:latin typeface="Perpetua" pitchFamily="18" charset="0"/>
              <a:cs typeface="B Nazanin" pitchFamily="2" charset="-78"/>
            </a:endParaRPr>
          </a:p>
        </p:txBody>
      </p:sp>
      <p:sp>
        <p:nvSpPr>
          <p:cNvPr id="162819" name="Rectangle 2"/>
          <p:cNvSpPr>
            <a:spLocks noChangeArrowheads="1"/>
          </p:cNvSpPr>
          <p:nvPr/>
        </p:nvSpPr>
        <p:spPr bwMode="auto">
          <a:xfrm>
            <a:off x="500063" y="214313"/>
            <a:ext cx="8215312" cy="1684337"/>
          </a:xfrm>
          <a:prstGeom prst="rect">
            <a:avLst/>
          </a:prstGeom>
          <a:noFill/>
          <a:ln w="9525">
            <a:noFill/>
            <a:miter lim="800000"/>
            <a:headEnd/>
            <a:tailEnd/>
          </a:ln>
        </p:spPr>
        <p:txBody>
          <a:bodyPr>
            <a:spAutoFit/>
          </a:bodyPr>
          <a:lstStyle/>
          <a:p>
            <a:pPr algn="ctr" rtl="1">
              <a:lnSpc>
                <a:spcPct val="150000"/>
              </a:lnSpc>
            </a:pPr>
            <a:r>
              <a:rPr lang="fa-IR" sz="3600" b="1">
                <a:latin typeface="Perpetua" pitchFamily="18" charset="0"/>
                <a:ea typeface="0 Titr Bold"/>
                <a:cs typeface="0 Titr Bold"/>
              </a:rPr>
              <a:t>حمایت های </a:t>
            </a:r>
            <a:r>
              <a:rPr lang="fa-IR" sz="3600" b="1">
                <a:solidFill>
                  <a:srgbClr val="FF0000"/>
                </a:solidFill>
                <a:latin typeface="Perpetua" pitchFamily="18" charset="0"/>
                <a:ea typeface="0 Titr Bold"/>
                <a:cs typeface="0 Titr Bold"/>
              </a:rPr>
              <a:t>آمریکا</a:t>
            </a:r>
            <a:r>
              <a:rPr lang="fa-IR" sz="3600" b="1">
                <a:latin typeface="Perpetua" pitchFamily="18" charset="0"/>
                <a:ea typeface="0 Titr Bold"/>
                <a:cs typeface="0 Titr Bold"/>
              </a:rPr>
              <a:t>، بعثی ها را در استفاده و اعلام کاربرد سلاح شیمیایی جسور و گستاخ کرد</a:t>
            </a:r>
            <a:endParaRPr lang="en-US" sz="3600">
              <a:latin typeface="Perpetua" pitchFamily="18" charset="0"/>
              <a:ea typeface="0 Titr Bold"/>
              <a:cs typeface="0 Titr Bold"/>
            </a:endParaRPr>
          </a:p>
        </p:txBody>
      </p:sp>
      <p:sp>
        <p:nvSpPr>
          <p:cNvPr id="5" name="Slide Number Placeholder 4"/>
          <p:cNvSpPr>
            <a:spLocks noGrp="1"/>
          </p:cNvSpPr>
          <p:nvPr>
            <p:ph type="sldNum" sz="quarter" idx="12"/>
          </p:nvPr>
        </p:nvSpPr>
        <p:spPr/>
        <p:txBody>
          <a:bodyPr/>
          <a:lstStyle/>
          <a:p>
            <a:pPr>
              <a:defRPr/>
            </a:pPr>
            <a:fld id="{1CB7492D-4277-43D3-8B54-DB43A32F8D90}" type="slidenum">
              <a:rPr lang="en-US"/>
              <a:pPr>
                <a:defRPr/>
              </a:pPr>
              <a:t>100</a:t>
            </a:fld>
            <a:endParaRPr lang="en-US"/>
          </a:p>
        </p:txBody>
      </p:sp>
      <p:pic>
        <p:nvPicPr>
          <p:cNvPr id="162821" name="Picture 2" descr="I:\عکس نقش آ»ریکا\24-پرچم آمریکا\tattered-american-flag.jpg"/>
          <p:cNvPicPr>
            <a:picLocks noChangeAspect="1" noChangeArrowheads="1"/>
          </p:cNvPicPr>
          <p:nvPr/>
        </p:nvPicPr>
        <p:blipFill>
          <a:blip r:embed="rId2">
            <a:clrChange>
              <a:clrFrom>
                <a:srgbClr val="FFFFFF"/>
              </a:clrFrom>
              <a:clrTo>
                <a:srgbClr val="FFFFFF">
                  <a:alpha val="0"/>
                </a:srgbClr>
              </a:clrTo>
            </a:clrChange>
          </a:blip>
          <a:srcRect l="5086" t="13557" r="5086" b="16394"/>
          <a:stretch>
            <a:fillRect/>
          </a:stretch>
        </p:blipFill>
        <p:spPr bwMode="auto">
          <a:xfrm>
            <a:off x="3071813" y="5294313"/>
            <a:ext cx="2428875" cy="1420812"/>
          </a:xfrm>
          <a:prstGeom prst="rect">
            <a:avLst/>
          </a:prstGeom>
          <a:noFill/>
          <a:ln w="9525">
            <a:noFill/>
            <a:miter lim="800000"/>
            <a:headEnd/>
            <a:tailEnd/>
          </a:ln>
        </p:spPr>
      </p:pic>
      <p:pic>
        <p:nvPicPr>
          <p:cNvPr id="162822" name="Picture 2" descr="I:\عکس نقش آ»ریکا\آرم س م ر32\1.bmp"/>
          <p:cNvPicPr>
            <a:picLocks noChangeAspect="1" noChangeArrowheads="1"/>
          </p:cNvPicPr>
          <p:nvPr/>
        </p:nvPicPr>
        <p:blipFill>
          <a:blip r:embed="rId3">
            <a:clrChange>
              <a:clrFrom>
                <a:srgbClr val="FFFFFF"/>
              </a:clrFrom>
              <a:clrTo>
                <a:srgbClr val="FFFFFF">
                  <a:alpha val="0"/>
                </a:srgbClr>
              </a:clrTo>
            </a:clrChange>
          </a:blip>
          <a:srcRect l="52029" t="69798" r="25830" b="9494"/>
          <a:stretch>
            <a:fillRect/>
          </a:stretch>
        </p:blipFill>
        <p:spPr bwMode="auto">
          <a:xfrm>
            <a:off x="3929063" y="5145088"/>
            <a:ext cx="1649412" cy="1409700"/>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extBox 2"/>
          <p:cNvSpPr txBox="1">
            <a:spLocks noChangeArrowheads="1"/>
          </p:cNvSpPr>
          <p:nvPr/>
        </p:nvSpPr>
        <p:spPr bwMode="auto">
          <a:xfrm>
            <a:off x="285750" y="1000125"/>
            <a:ext cx="8572500" cy="3832225"/>
          </a:xfrm>
          <a:prstGeom prst="rect">
            <a:avLst/>
          </a:prstGeom>
          <a:noFill/>
          <a:ln w="9525">
            <a:noFill/>
            <a:miter lim="800000"/>
            <a:headEnd/>
            <a:tailEnd/>
          </a:ln>
        </p:spPr>
        <p:txBody>
          <a:bodyPr>
            <a:spAutoFit/>
          </a:bodyPr>
          <a:lstStyle/>
          <a:p>
            <a:pPr algn="just" rtl="1"/>
            <a:r>
              <a:rPr lang="fa-IR" sz="2700">
                <a:latin typeface="Perpetua" pitchFamily="18" charset="0"/>
                <a:cs typeface="B Mitra" pitchFamily="2" charset="-78"/>
              </a:rPr>
              <a:t>بهانه آمریکا برای حمله به عراق در سال 2003 چه بود؟ </a:t>
            </a:r>
            <a:endParaRPr lang="en-US" sz="2700">
              <a:latin typeface="Perpetua" pitchFamily="18" charset="0"/>
              <a:cs typeface="B Mitra" pitchFamily="2" charset="-78"/>
            </a:endParaRPr>
          </a:p>
          <a:p>
            <a:pPr algn="just" rtl="1"/>
            <a:r>
              <a:rPr lang="fa-IR" sz="2700">
                <a:latin typeface="Perpetua" pitchFamily="18" charset="0"/>
                <a:cs typeface="B Mitra" pitchFamily="2" charset="-78"/>
              </a:rPr>
              <a:t>بهانه این بود: صدام بمب اتمی دارد و خطری برای جهان است.</a:t>
            </a:r>
            <a:endParaRPr lang="en-US" sz="2700">
              <a:latin typeface="Perpetua" pitchFamily="18" charset="0"/>
              <a:cs typeface="B Mitra" pitchFamily="2" charset="-78"/>
            </a:endParaRPr>
          </a:p>
          <a:p>
            <a:pPr algn="just" rtl="1"/>
            <a:r>
              <a:rPr lang="fa-IR" sz="2700">
                <a:latin typeface="Perpetua" pitchFamily="18" charset="0"/>
                <a:cs typeface="B Mitra" pitchFamily="2" charset="-78"/>
              </a:rPr>
              <a:t>این اتهام از کجا مطرح شد؟</a:t>
            </a:r>
          </a:p>
          <a:p>
            <a:pPr algn="just" rtl="1"/>
            <a:r>
              <a:rPr lang="fa-IR" sz="2700">
                <a:latin typeface="Perpetua" pitchFamily="18" charset="0"/>
                <a:cs typeface="B Mitra" pitchFamily="2" charset="-78"/>
              </a:rPr>
              <a:t>هر یک از کشورهای غربی در سال های پایان جنگ که احتمال پیروزی ایران زیاد شده بود بخش هایی از تجهیزات لازم برای مسلح شدن به بمب اتمی را به صدام داده بودند . </a:t>
            </a:r>
            <a:endParaRPr lang="en-US" sz="2700">
              <a:latin typeface="Perpetua" pitchFamily="18" charset="0"/>
              <a:cs typeface="B Mitra" pitchFamily="2" charset="-78"/>
            </a:endParaRPr>
          </a:p>
          <a:p>
            <a:pPr algn="just" rtl="1"/>
            <a:r>
              <a:rPr lang="fa-IR" sz="2700">
                <a:latin typeface="Perpetua" pitchFamily="18" charset="0"/>
                <a:cs typeface="B Mitra" pitchFamily="2" charset="-78"/>
              </a:rPr>
              <a:t>بیشتر از همه فرانسه و انگلیس در این زمینه نقش داشتند. </a:t>
            </a:r>
            <a:endParaRPr lang="en-US" sz="2700">
              <a:latin typeface="Perpetua" pitchFamily="18" charset="0"/>
              <a:cs typeface="B Mitra" pitchFamily="2" charset="-78"/>
            </a:endParaRPr>
          </a:p>
          <a:p>
            <a:pPr algn="just" rtl="1"/>
            <a:r>
              <a:rPr lang="fa-IR" sz="2700">
                <a:latin typeface="Perpetua" pitchFamily="18" charset="0"/>
                <a:cs typeface="B Mitra" pitchFamily="2" charset="-78"/>
              </a:rPr>
              <a:t>همین کسانی که امروز از خطر مسلح شدن ایران به بمب اتم دم می زنند خودشان تا آستانه مسلح کردن صدام به بمب اتم پیش رفتند تا در صورت پیروزی ایران سرنوشت جنگ را با بمب اتم عوض کنند. </a:t>
            </a:r>
            <a:endParaRPr lang="en-US" sz="2800">
              <a:latin typeface="Perpetua" pitchFamily="18" charset="0"/>
              <a:cs typeface="B Mitra" pitchFamily="2" charset="-78"/>
            </a:endParaRPr>
          </a:p>
        </p:txBody>
      </p:sp>
      <p:sp>
        <p:nvSpPr>
          <p:cNvPr id="163843" name="Rectangle 4"/>
          <p:cNvSpPr>
            <a:spLocks noChangeArrowheads="1"/>
          </p:cNvSpPr>
          <p:nvPr/>
        </p:nvSpPr>
        <p:spPr bwMode="auto">
          <a:xfrm>
            <a:off x="857250" y="285750"/>
            <a:ext cx="7429500" cy="584200"/>
          </a:xfrm>
          <a:prstGeom prst="rect">
            <a:avLst/>
          </a:prstGeom>
          <a:noFill/>
          <a:ln w="9525">
            <a:noFill/>
            <a:miter lim="800000"/>
            <a:headEnd/>
            <a:tailEnd/>
          </a:ln>
        </p:spPr>
        <p:txBody>
          <a:bodyPr>
            <a:spAutoFit/>
          </a:bodyPr>
          <a:lstStyle/>
          <a:p>
            <a:pPr rtl="1"/>
            <a:r>
              <a:rPr lang="fa-IR" sz="3200" b="1">
                <a:latin typeface="Perpetua" pitchFamily="18" charset="0"/>
                <a:cs typeface="B Titr" pitchFamily="2" charset="-78"/>
              </a:rPr>
              <a:t>1+5 در تلاش برای مسلح کردن صدام به بمب اتمی </a:t>
            </a:r>
            <a:endParaRPr lang="en-US" sz="3200">
              <a:latin typeface="Perpetua" pitchFamily="18" charset="0"/>
              <a:cs typeface="B Titr" pitchFamily="2" charset="-78"/>
            </a:endParaRPr>
          </a:p>
        </p:txBody>
      </p:sp>
      <p:sp>
        <p:nvSpPr>
          <p:cNvPr id="6" name="Slide Number Placeholder 5"/>
          <p:cNvSpPr>
            <a:spLocks noGrp="1"/>
          </p:cNvSpPr>
          <p:nvPr>
            <p:ph type="sldNum" sz="quarter" idx="12"/>
          </p:nvPr>
        </p:nvSpPr>
        <p:spPr/>
        <p:txBody>
          <a:bodyPr/>
          <a:lstStyle/>
          <a:p>
            <a:pPr>
              <a:defRPr/>
            </a:pPr>
            <a:fld id="{35997BD8-6D11-4F9A-8F84-662D4AEE2A30}" type="slidenum">
              <a:rPr lang="en-US"/>
              <a:pPr>
                <a:defRPr/>
              </a:pPr>
              <a:t>101</a:t>
            </a:fld>
            <a:endParaRPr lang="en-US"/>
          </a:p>
        </p:txBody>
      </p:sp>
      <p:grpSp>
        <p:nvGrpSpPr>
          <p:cNvPr id="163845" name="Group 15"/>
          <p:cNvGrpSpPr>
            <a:grpSpLocks/>
          </p:cNvGrpSpPr>
          <p:nvPr/>
        </p:nvGrpSpPr>
        <p:grpSpPr bwMode="auto">
          <a:xfrm>
            <a:off x="4071938" y="5214938"/>
            <a:ext cx="5000625" cy="1214437"/>
            <a:chOff x="357158" y="5000636"/>
            <a:chExt cx="5000660" cy="1214446"/>
          </a:xfrm>
        </p:grpSpPr>
        <p:pic>
          <p:nvPicPr>
            <p:cNvPr id="163850" name="Picture 2" descr="I:\عکس نقش آ»ریکا\آرم س م ر32\1.bmp"/>
            <p:cNvPicPr>
              <a:picLocks noChangeAspect="1" noChangeArrowheads="1"/>
            </p:cNvPicPr>
            <p:nvPr/>
          </p:nvPicPr>
          <p:blipFill>
            <a:blip r:embed="rId2">
              <a:clrChange>
                <a:clrFrom>
                  <a:srgbClr val="FFFFFF"/>
                </a:clrFrom>
                <a:clrTo>
                  <a:srgbClr val="FFFFFF">
                    <a:alpha val="0"/>
                  </a:srgbClr>
                </a:clrTo>
              </a:clrChange>
            </a:blip>
            <a:srcRect l="76936" t="34573" b="43839"/>
            <a:stretch>
              <a:fillRect/>
            </a:stretch>
          </p:blipFill>
          <p:spPr bwMode="auto">
            <a:xfrm>
              <a:off x="357158" y="5072074"/>
              <a:ext cx="1190628" cy="1017851"/>
            </a:xfrm>
            <a:prstGeom prst="rect">
              <a:avLst/>
            </a:prstGeom>
            <a:noFill/>
            <a:ln w="9525">
              <a:noFill/>
              <a:miter lim="800000"/>
              <a:headEnd/>
              <a:tailEnd/>
            </a:ln>
          </p:spPr>
        </p:pic>
        <p:pic>
          <p:nvPicPr>
            <p:cNvPr id="163851" name="Picture 2" descr="I:\عکس نقش آ»ریکا\آرم س م ر32\1.bmp"/>
            <p:cNvPicPr>
              <a:picLocks noChangeAspect="1" noChangeArrowheads="1"/>
            </p:cNvPicPr>
            <p:nvPr/>
          </p:nvPicPr>
          <p:blipFill>
            <a:blip r:embed="rId2">
              <a:clrChange>
                <a:clrFrom>
                  <a:srgbClr val="FFFFFF"/>
                </a:clrFrom>
                <a:clrTo>
                  <a:srgbClr val="FFFFFF">
                    <a:alpha val="0"/>
                  </a:srgbClr>
                </a:clrTo>
              </a:clrChange>
            </a:blip>
            <a:srcRect l="52029" t="69798" r="25830" b="7474"/>
            <a:stretch>
              <a:fillRect/>
            </a:stretch>
          </p:blipFill>
          <p:spPr bwMode="auto">
            <a:xfrm>
              <a:off x="1500166" y="5009566"/>
              <a:ext cx="1285884" cy="1205516"/>
            </a:xfrm>
            <a:prstGeom prst="rect">
              <a:avLst/>
            </a:prstGeom>
            <a:noFill/>
            <a:ln w="9525">
              <a:noFill/>
              <a:miter lim="800000"/>
              <a:headEnd/>
              <a:tailEnd/>
            </a:ln>
          </p:spPr>
        </p:pic>
        <p:pic>
          <p:nvPicPr>
            <p:cNvPr id="163852" name="Picture 2" descr="I:\عکس نقش آ»ریکا\آرم س م ر32\1.bmp"/>
            <p:cNvPicPr>
              <a:picLocks noChangeAspect="1" noChangeArrowheads="1"/>
            </p:cNvPicPr>
            <p:nvPr/>
          </p:nvPicPr>
          <p:blipFill>
            <a:blip r:embed="rId2">
              <a:clrChange>
                <a:clrFrom>
                  <a:srgbClr val="FFFFFF"/>
                </a:clrFrom>
                <a:clrTo>
                  <a:srgbClr val="FFFFFF">
                    <a:alpha val="0"/>
                  </a:srgbClr>
                </a:clrTo>
              </a:clrChange>
            </a:blip>
            <a:srcRect l="25739" t="34949" r="52122" b="40808"/>
            <a:stretch>
              <a:fillRect/>
            </a:stretch>
          </p:blipFill>
          <p:spPr bwMode="auto">
            <a:xfrm>
              <a:off x="2857488" y="5000636"/>
              <a:ext cx="1143008" cy="1143008"/>
            </a:xfrm>
            <a:prstGeom prst="rect">
              <a:avLst/>
            </a:prstGeom>
            <a:noFill/>
            <a:ln w="9525">
              <a:noFill/>
              <a:miter lim="800000"/>
              <a:headEnd/>
              <a:tailEnd/>
            </a:ln>
          </p:spPr>
        </p:pic>
        <p:pic>
          <p:nvPicPr>
            <p:cNvPr id="163853" name="Picture 2" descr="I:\عکس نقش آ»ریکا\آرم س م ر32\1.bmp"/>
            <p:cNvPicPr>
              <a:picLocks noChangeAspect="1" noChangeArrowheads="1"/>
            </p:cNvPicPr>
            <p:nvPr/>
          </p:nvPicPr>
          <p:blipFill>
            <a:blip r:embed="rId2">
              <a:clrChange>
                <a:clrFrom>
                  <a:srgbClr val="FFFFFF"/>
                </a:clrFrom>
                <a:clrTo>
                  <a:srgbClr val="FFFFFF">
                    <a:alpha val="0"/>
                  </a:srgbClr>
                </a:clrTo>
              </a:clrChange>
            </a:blip>
            <a:srcRect l="52029" t="34949" r="25830" b="42323"/>
            <a:stretch>
              <a:fillRect/>
            </a:stretch>
          </p:blipFill>
          <p:spPr bwMode="auto">
            <a:xfrm>
              <a:off x="4214810" y="5072074"/>
              <a:ext cx="1143008" cy="1071570"/>
            </a:xfrm>
            <a:prstGeom prst="rect">
              <a:avLst/>
            </a:prstGeom>
            <a:noFill/>
            <a:ln w="9525">
              <a:noFill/>
              <a:miter lim="800000"/>
              <a:headEnd/>
              <a:tailEnd/>
            </a:ln>
          </p:spPr>
        </p:pic>
      </p:grpSp>
      <p:grpSp>
        <p:nvGrpSpPr>
          <p:cNvPr id="163846" name="Group 14"/>
          <p:cNvGrpSpPr>
            <a:grpSpLocks/>
          </p:cNvGrpSpPr>
          <p:nvPr/>
        </p:nvGrpSpPr>
        <p:grpSpPr bwMode="auto">
          <a:xfrm>
            <a:off x="142875" y="4500563"/>
            <a:ext cx="3857625" cy="2214562"/>
            <a:chOff x="4549786" y="4575175"/>
            <a:chExt cx="4786302" cy="3143250"/>
          </a:xfrm>
        </p:grpSpPr>
        <p:pic>
          <p:nvPicPr>
            <p:cNvPr id="163848" name="Picture 3" descr="I:\جدید\31457_4PE5OP1C_pic.jpg"/>
            <p:cNvPicPr>
              <a:picLocks noChangeAspect="1" noChangeArrowheads="1"/>
            </p:cNvPicPr>
            <p:nvPr/>
          </p:nvPicPr>
          <p:blipFill>
            <a:blip r:embed="rId3"/>
            <a:srcRect l="62852"/>
            <a:stretch>
              <a:fillRect/>
            </a:stretch>
          </p:blipFill>
          <p:spPr bwMode="auto">
            <a:xfrm>
              <a:off x="7000892" y="4575175"/>
              <a:ext cx="2335196" cy="3143250"/>
            </a:xfrm>
            <a:prstGeom prst="rect">
              <a:avLst/>
            </a:prstGeom>
            <a:noFill/>
            <a:ln w="9525">
              <a:noFill/>
              <a:miter lim="800000"/>
              <a:headEnd/>
              <a:tailEnd/>
            </a:ln>
          </p:spPr>
        </p:pic>
        <p:pic>
          <p:nvPicPr>
            <p:cNvPr id="163849" name="Picture 3" descr="I:\جدید\31457_4PE5OP1C_pic.jpg"/>
            <p:cNvPicPr>
              <a:picLocks noChangeAspect="1" noChangeArrowheads="1"/>
            </p:cNvPicPr>
            <p:nvPr/>
          </p:nvPicPr>
          <p:blipFill>
            <a:blip r:embed="rId3"/>
            <a:srcRect r="61011"/>
            <a:stretch>
              <a:fillRect/>
            </a:stretch>
          </p:blipFill>
          <p:spPr bwMode="auto">
            <a:xfrm>
              <a:off x="4549786" y="4575175"/>
              <a:ext cx="2451106" cy="3143250"/>
            </a:xfrm>
            <a:prstGeom prst="rect">
              <a:avLst/>
            </a:prstGeom>
            <a:noFill/>
            <a:ln w="9525">
              <a:noFill/>
              <a:miter lim="800000"/>
              <a:headEnd/>
              <a:tailEnd/>
            </a:ln>
          </p:spPr>
        </p:pic>
      </p:grpSp>
      <p:pic>
        <p:nvPicPr>
          <p:cNvPr id="163847" name="Picture 2" descr="I:\عکس نقش آ»ریکا\آرم س م ر32\1.bmp"/>
          <p:cNvPicPr>
            <a:picLocks noChangeAspect="1" noChangeArrowheads="1"/>
          </p:cNvPicPr>
          <p:nvPr/>
        </p:nvPicPr>
        <p:blipFill>
          <a:blip r:embed="rId2">
            <a:clrChange>
              <a:clrFrom>
                <a:srgbClr val="FFFFFF"/>
              </a:clrFrom>
              <a:clrTo>
                <a:srgbClr val="FFFFFF">
                  <a:alpha val="0"/>
                </a:srgbClr>
              </a:clrTo>
            </a:clrChange>
          </a:blip>
          <a:srcRect l="52029" t="69798" r="25830" b="7474"/>
          <a:stretch>
            <a:fillRect/>
          </a:stretch>
        </p:blipFill>
        <p:spPr bwMode="auto">
          <a:xfrm>
            <a:off x="1357313" y="5510213"/>
            <a:ext cx="1285875" cy="1204912"/>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I:\جدید\d17a97e323bf56c9a1939f9dd77808f4.jpg"/>
          <p:cNvPicPr>
            <a:picLocks noChangeAspect="1" noChangeArrowheads="1"/>
          </p:cNvPicPr>
          <p:nvPr/>
        </p:nvPicPr>
        <p:blipFill>
          <a:blip r:embed="rId2"/>
          <a:srcRect/>
          <a:stretch>
            <a:fillRect/>
          </a:stretch>
        </p:blipFill>
        <p:spPr bwMode="auto">
          <a:xfrm>
            <a:off x="214313" y="1143000"/>
            <a:ext cx="4352925" cy="3143250"/>
          </a:xfrm>
          <a:prstGeom prst="rect">
            <a:avLst/>
          </a:prstGeom>
          <a:noFill/>
          <a:ln w="9525">
            <a:noFill/>
            <a:miter lim="800000"/>
            <a:headEnd/>
            <a:tailEnd/>
          </a:ln>
        </p:spPr>
      </p:pic>
      <p:sp>
        <p:nvSpPr>
          <p:cNvPr id="164867" name="Rectangle 1"/>
          <p:cNvSpPr>
            <a:spLocks noChangeArrowheads="1"/>
          </p:cNvSpPr>
          <p:nvPr/>
        </p:nvSpPr>
        <p:spPr bwMode="auto">
          <a:xfrm>
            <a:off x="4714875" y="1008063"/>
            <a:ext cx="4067175" cy="3421062"/>
          </a:xfrm>
          <a:prstGeom prst="rect">
            <a:avLst/>
          </a:prstGeom>
          <a:noFill/>
          <a:ln w="9525">
            <a:noFill/>
            <a:miter lim="800000"/>
            <a:headEnd/>
            <a:tailEnd/>
          </a:ln>
        </p:spPr>
        <p:txBody>
          <a:bodyPr>
            <a:spAutoFit/>
          </a:bodyPr>
          <a:lstStyle/>
          <a:p>
            <a:pPr algn="justLow" rtl="1">
              <a:lnSpc>
                <a:spcPct val="130000"/>
              </a:lnSpc>
            </a:pPr>
            <a:r>
              <a:rPr lang="fa-IR" sz="2800">
                <a:latin typeface="Perpetua" pitchFamily="18" charset="0"/>
                <a:cs typeface="B Mitra" pitchFamily="2" charset="-78"/>
              </a:rPr>
              <a:t>کمک های خارجی به عراق به جایی رسید که فرستاده حکومت فرانسه در زمان ریاست جمهوری والری ژیسکار دستن به عراق آمد و با وزیر دفاع وقت به عراق آمد و با وزیردفاع وقت عراق عـدنان خـیر الله ملاقات نـمود  و به او</a:t>
            </a:r>
            <a:endParaRPr lang="en-US" sz="2800">
              <a:latin typeface="Perpetua" pitchFamily="18" charset="0"/>
              <a:cs typeface="B Mitra" pitchFamily="2" charset="-78"/>
            </a:endParaRPr>
          </a:p>
        </p:txBody>
      </p:sp>
      <p:sp>
        <p:nvSpPr>
          <p:cNvPr id="4" name="Slide Number Placeholder 3"/>
          <p:cNvSpPr>
            <a:spLocks noGrp="1"/>
          </p:cNvSpPr>
          <p:nvPr>
            <p:ph type="sldNum" sz="quarter" idx="12"/>
          </p:nvPr>
        </p:nvSpPr>
        <p:spPr/>
        <p:txBody>
          <a:bodyPr/>
          <a:lstStyle/>
          <a:p>
            <a:pPr>
              <a:defRPr/>
            </a:pPr>
            <a:fld id="{EDD9CFAE-8415-4276-A6E7-E6B040372371}" type="slidenum">
              <a:rPr lang="en-US"/>
              <a:pPr>
                <a:defRPr/>
              </a:pPr>
              <a:t>102</a:t>
            </a:fld>
            <a:endParaRPr lang="en-US"/>
          </a:p>
        </p:txBody>
      </p:sp>
      <p:pic>
        <p:nvPicPr>
          <p:cNvPr id="164869" name="Picture 2" descr="I:\عکس نقش آ»ریکا\آرم س م ر32\1.bmp"/>
          <p:cNvPicPr>
            <a:picLocks noChangeAspect="1" noChangeArrowheads="1"/>
          </p:cNvPicPr>
          <p:nvPr/>
        </p:nvPicPr>
        <p:blipFill>
          <a:blip r:embed="rId3">
            <a:clrChange>
              <a:clrFrom>
                <a:srgbClr val="FFFFFF"/>
              </a:clrFrom>
              <a:clrTo>
                <a:srgbClr val="FFFFFF">
                  <a:alpha val="0"/>
                </a:srgbClr>
              </a:clrTo>
            </a:clrChange>
          </a:blip>
          <a:srcRect l="76936" t="34573" b="43839"/>
          <a:stretch>
            <a:fillRect/>
          </a:stretch>
        </p:blipFill>
        <p:spPr bwMode="auto">
          <a:xfrm>
            <a:off x="285750" y="3143250"/>
            <a:ext cx="1190625" cy="1017588"/>
          </a:xfrm>
          <a:prstGeom prst="rect">
            <a:avLst/>
          </a:prstGeom>
          <a:noFill/>
          <a:ln w="9525">
            <a:noFill/>
            <a:miter lim="800000"/>
            <a:headEnd/>
            <a:tailEnd/>
          </a:ln>
        </p:spPr>
      </p:pic>
      <p:sp>
        <p:nvSpPr>
          <p:cNvPr id="164870" name="Rectangle 7"/>
          <p:cNvSpPr>
            <a:spLocks noChangeArrowheads="1"/>
          </p:cNvSpPr>
          <p:nvPr/>
        </p:nvSpPr>
        <p:spPr bwMode="auto">
          <a:xfrm>
            <a:off x="357188" y="285750"/>
            <a:ext cx="8501062" cy="620713"/>
          </a:xfrm>
          <a:prstGeom prst="rect">
            <a:avLst/>
          </a:prstGeom>
          <a:noFill/>
          <a:ln w="9525">
            <a:noFill/>
            <a:miter lim="800000"/>
            <a:headEnd/>
            <a:tailEnd/>
          </a:ln>
        </p:spPr>
        <p:txBody>
          <a:bodyPr>
            <a:spAutoFit/>
          </a:bodyPr>
          <a:lstStyle/>
          <a:p>
            <a:pPr algn="ctr" rtl="1">
              <a:lnSpc>
                <a:spcPct val="130000"/>
              </a:lnSpc>
            </a:pPr>
            <a:r>
              <a:rPr lang="fa-IR" sz="2800" b="1">
                <a:latin typeface="Perpetua" pitchFamily="18" charset="0"/>
                <a:cs typeface="B Titr" pitchFamily="2" charset="-78"/>
              </a:rPr>
              <a:t>یکی از سندهای تلاش 1+5 برای مسلح کردن صدام به بمب اتم </a:t>
            </a:r>
          </a:p>
        </p:txBody>
      </p:sp>
      <p:sp>
        <p:nvSpPr>
          <p:cNvPr id="164871" name="Rectangle 6"/>
          <p:cNvSpPr>
            <a:spLocks noChangeArrowheads="1"/>
          </p:cNvSpPr>
          <p:nvPr/>
        </p:nvSpPr>
        <p:spPr bwMode="auto">
          <a:xfrm>
            <a:off x="142875" y="2786063"/>
            <a:ext cx="1765300" cy="369887"/>
          </a:xfrm>
          <a:prstGeom prst="rect">
            <a:avLst/>
          </a:prstGeom>
          <a:noFill/>
          <a:ln w="9525">
            <a:noFill/>
            <a:miter lim="800000"/>
            <a:headEnd/>
            <a:tailEnd/>
          </a:ln>
        </p:spPr>
        <p:txBody>
          <a:bodyPr wrap="none">
            <a:spAutoFit/>
          </a:bodyPr>
          <a:lstStyle/>
          <a:p>
            <a:r>
              <a:rPr lang="fa-IR">
                <a:solidFill>
                  <a:schemeClr val="bg1"/>
                </a:solidFill>
                <a:latin typeface="Perpetua" pitchFamily="18" charset="0"/>
                <a:cs typeface="Times New Roman" pitchFamily="18" charset="0"/>
              </a:rPr>
              <a:t>والری ژیسکار دستن </a:t>
            </a:r>
            <a:endParaRPr lang="en-US">
              <a:solidFill>
                <a:schemeClr val="bg1"/>
              </a:solidFill>
              <a:latin typeface="Perpetua" pitchFamily="18" charset="0"/>
            </a:endParaRPr>
          </a:p>
        </p:txBody>
      </p:sp>
      <p:sp>
        <p:nvSpPr>
          <p:cNvPr id="164872" name="Rectangle 8"/>
          <p:cNvSpPr>
            <a:spLocks noChangeArrowheads="1"/>
          </p:cNvSpPr>
          <p:nvPr/>
        </p:nvSpPr>
        <p:spPr bwMode="auto">
          <a:xfrm>
            <a:off x="214313" y="4370388"/>
            <a:ext cx="8572500" cy="1773237"/>
          </a:xfrm>
          <a:prstGeom prst="rect">
            <a:avLst/>
          </a:prstGeom>
          <a:noFill/>
          <a:ln w="9525">
            <a:noFill/>
            <a:miter lim="800000"/>
            <a:headEnd/>
            <a:tailEnd/>
          </a:ln>
        </p:spPr>
        <p:txBody>
          <a:bodyPr>
            <a:spAutoFit/>
          </a:bodyPr>
          <a:lstStyle/>
          <a:p>
            <a:pPr algn="justLow" rtl="1">
              <a:lnSpc>
                <a:spcPct val="130000"/>
              </a:lnSpc>
            </a:pPr>
            <a:r>
              <a:rPr lang="fa-IR" sz="2800">
                <a:solidFill>
                  <a:srgbClr val="000000"/>
                </a:solidFill>
                <a:latin typeface="Perpetua" pitchFamily="18" charset="0"/>
                <a:cs typeface="B Mitra" pitchFamily="2" charset="-78"/>
              </a:rPr>
              <a:t>اطلاع داد که: «فرانسه به صورت جدی زمینه های اعطای یک بمب اتمی به عراق را بررسی می نماید. می توان برای مجبور کردن ایران به متوقف کردن جنگ این بمب را به هدف مشخصی پرتاب نمود.» (وفیق السامرایی، 1390: 153)</a:t>
            </a:r>
            <a:endParaRPr lang="en-US" sz="2800">
              <a:solidFill>
                <a:srgbClr val="000000"/>
              </a:solidFill>
              <a:latin typeface="Perpetua" pitchFamily="18" charset="0"/>
              <a:cs typeface="B Mitra" pitchFamily="2" charset="-78"/>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Box 2"/>
          <p:cNvSpPr txBox="1">
            <a:spLocks noChangeArrowheads="1"/>
          </p:cNvSpPr>
          <p:nvPr/>
        </p:nvSpPr>
        <p:spPr bwMode="auto">
          <a:xfrm>
            <a:off x="428625" y="1700213"/>
            <a:ext cx="8358188" cy="2800350"/>
          </a:xfrm>
          <a:prstGeom prst="rect">
            <a:avLst/>
          </a:prstGeom>
          <a:noFill/>
          <a:ln w="9525">
            <a:noFill/>
            <a:miter lim="800000"/>
            <a:headEnd/>
            <a:tailEnd/>
          </a:ln>
        </p:spPr>
        <p:txBody>
          <a:bodyPr>
            <a:spAutoFit/>
          </a:bodyPr>
          <a:lstStyle/>
          <a:p>
            <a:pPr algn="just" rtl="1"/>
            <a:r>
              <a:rPr lang="ar-SA" sz="2200">
                <a:latin typeface="Perpetua" pitchFamily="18" charset="0"/>
                <a:cs typeface="B Nazanin" pitchFamily="2" charset="-78"/>
              </a:rPr>
              <a:t>در 17 مه 1987با حمله یک فروند هواپیمای عراقی با ناوچه استارک 37 خدمه آن کشته شدند و این حمله ضربه شدیدی به افراد حامی عراق نظیر واینبرگر وارد ساخت. عراق بلافاصله اظهار ندامت کرده و سریعاً ار دولت آمریکا پوزش خواست و اعلام کرد که غرامت کشته شدگان را به بستگان آن ها پرداخت می کند. این امر نشانگر وظعیت خطناکی بود که بر خلیج فارس سایه افکنده بود و در واقع پس ا</a:t>
            </a:r>
            <a:r>
              <a:rPr lang="fa-IR" sz="2200">
                <a:latin typeface="Perpetua" pitchFamily="18" charset="0"/>
                <a:cs typeface="B Nazanin" pitchFamily="2" charset="-78"/>
              </a:rPr>
              <a:t>ز حادثه بود که رونالد ریگان، رئیس جمهور وقت آمریکا رسماً اعلام کرد که ایالات متحده با نصب پرچم خود بر روی نفتکش های کویتی از آنان حمایت خواهد کرد و بر همین اساس نیروی دریایی ایالات متحده موظف به اسکورت این نفتکش ها خواهد بود (فرید من 72-73:1383)</a:t>
            </a:r>
            <a:endParaRPr lang="en-US" sz="2200">
              <a:latin typeface="Perpetua" pitchFamily="18" charset="0"/>
              <a:cs typeface="B Nazanin" pitchFamily="2" charset="-78"/>
            </a:endParaRPr>
          </a:p>
        </p:txBody>
      </p:sp>
      <p:sp>
        <p:nvSpPr>
          <p:cNvPr id="165891" name="Rectangle 3"/>
          <p:cNvSpPr>
            <a:spLocks noChangeArrowheads="1"/>
          </p:cNvSpPr>
          <p:nvPr/>
        </p:nvSpPr>
        <p:spPr bwMode="auto">
          <a:xfrm>
            <a:off x="142875" y="71438"/>
            <a:ext cx="8786813" cy="1373187"/>
          </a:xfrm>
          <a:prstGeom prst="rect">
            <a:avLst/>
          </a:prstGeom>
          <a:noFill/>
          <a:ln w="9525">
            <a:noFill/>
            <a:miter lim="800000"/>
            <a:headEnd/>
            <a:tailEnd/>
          </a:ln>
        </p:spPr>
        <p:txBody>
          <a:bodyPr>
            <a:spAutoFit/>
          </a:bodyPr>
          <a:lstStyle/>
          <a:p>
            <a:pPr algn="ctr" rtl="1">
              <a:lnSpc>
                <a:spcPct val="130000"/>
              </a:lnSpc>
            </a:pPr>
            <a:r>
              <a:rPr lang="fa-IR" sz="3200" b="1">
                <a:latin typeface="Perpetua" pitchFamily="18" charset="0"/>
                <a:ea typeface="0 Titr Bold"/>
                <a:cs typeface="0 Titr Bold"/>
              </a:rPr>
              <a:t>عدم عکس العمل تلافی جویانه </a:t>
            </a:r>
            <a:r>
              <a:rPr lang="fa-IR" sz="3200" b="1">
                <a:solidFill>
                  <a:srgbClr val="FF0000"/>
                </a:solidFill>
                <a:latin typeface="Perpetua" pitchFamily="18" charset="0"/>
                <a:ea typeface="0 Titr Bold"/>
                <a:cs typeface="0 Titr Bold"/>
              </a:rPr>
              <a:t>آمریکا</a:t>
            </a:r>
            <a:r>
              <a:rPr lang="fa-IR" sz="3200" b="1">
                <a:latin typeface="Perpetua" pitchFamily="18" charset="0"/>
                <a:ea typeface="0 Titr Bold"/>
                <a:cs typeface="0 Titr Bold"/>
              </a:rPr>
              <a:t> در پاسخ به حمله هواپیمای عراقی به ناوچه </a:t>
            </a:r>
            <a:r>
              <a:rPr lang="fa-IR" sz="3200" b="1">
                <a:solidFill>
                  <a:srgbClr val="FF0000"/>
                </a:solidFill>
                <a:latin typeface="Perpetua" pitchFamily="18" charset="0"/>
                <a:ea typeface="0 Titr Bold"/>
                <a:cs typeface="0 Titr Bold"/>
              </a:rPr>
              <a:t>آمریکایی</a:t>
            </a:r>
            <a:endParaRPr lang="en-US" sz="3200">
              <a:solidFill>
                <a:srgbClr val="FF0000"/>
              </a:solidFill>
              <a:latin typeface="Perpetua" pitchFamily="18" charset="0"/>
              <a:ea typeface="0 Titr Bold"/>
              <a:cs typeface="0 Titr Bold"/>
            </a:endParaRPr>
          </a:p>
        </p:txBody>
      </p:sp>
      <p:sp>
        <p:nvSpPr>
          <p:cNvPr id="6" name="Slide Number Placeholder 5"/>
          <p:cNvSpPr>
            <a:spLocks noGrp="1"/>
          </p:cNvSpPr>
          <p:nvPr>
            <p:ph type="sldNum" sz="quarter" idx="12"/>
          </p:nvPr>
        </p:nvSpPr>
        <p:spPr/>
        <p:txBody>
          <a:bodyPr/>
          <a:lstStyle/>
          <a:p>
            <a:pPr>
              <a:defRPr/>
            </a:pPr>
            <a:fld id="{47A31397-8498-43CE-AC3E-FBECCA75E0BE}" type="slidenum">
              <a:rPr lang="en-US"/>
              <a:pPr>
                <a:defRPr/>
              </a:pPr>
              <a:t>103</a:t>
            </a:fld>
            <a:endParaRPr lang="en-US"/>
          </a:p>
        </p:txBody>
      </p:sp>
      <p:pic>
        <p:nvPicPr>
          <p:cNvPr id="165893" name="Picture 2" descr="I:\جدید\imaشششنges.jpg"/>
          <p:cNvPicPr>
            <a:picLocks noChangeAspect="1" noChangeArrowheads="1"/>
          </p:cNvPicPr>
          <p:nvPr/>
        </p:nvPicPr>
        <p:blipFill>
          <a:blip r:embed="rId2"/>
          <a:srcRect/>
          <a:stretch>
            <a:fillRect/>
          </a:stretch>
        </p:blipFill>
        <p:spPr bwMode="auto">
          <a:xfrm>
            <a:off x="2786063" y="4214813"/>
            <a:ext cx="4214812" cy="2360612"/>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8C6472E-CFF0-4C19-B836-CE53B9A9BD5D}" type="slidenum">
              <a:rPr lang="en-US"/>
              <a:pPr>
                <a:defRPr/>
              </a:pPr>
              <a:t>104</a:t>
            </a:fld>
            <a:endParaRPr lang="en-US"/>
          </a:p>
        </p:txBody>
      </p:sp>
      <p:pic>
        <p:nvPicPr>
          <p:cNvPr id="166915" name="Picture 2" descr="I:\نقش آمریکا در جنگ\New folder (2)\index.jpg"/>
          <p:cNvPicPr>
            <a:picLocks noChangeAspect="1" noChangeArrowheads="1"/>
          </p:cNvPicPr>
          <p:nvPr/>
        </p:nvPicPr>
        <p:blipFill>
          <a:blip r:embed="rId2"/>
          <a:srcRect r="9059" b="17500"/>
          <a:stretch>
            <a:fillRect/>
          </a:stretch>
        </p:blipFill>
        <p:spPr bwMode="auto">
          <a:xfrm>
            <a:off x="928688" y="2114550"/>
            <a:ext cx="7215187" cy="4492625"/>
          </a:xfrm>
          <a:prstGeom prst="rect">
            <a:avLst/>
          </a:prstGeom>
          <a:noFill/>
          <a:ln w="9525">
            <a:noFill/>
            <a:miter lim="800000"/>
            <a:headEnd/>
            <a:tailEnd/>
          </a:ln>
        </p:spPr>
      </p:pic>
      <p:sp>
        <p:nvSpPr>
          <p:cNvPr id="166916" name="Rectangle 3"/>
          <p:cNvSpPr>
            <a:spLocks noChangeArrowheads="1"/>
          </p:cNvSpPr>
          <p:nvPr/>
        </p:nvSpPr>
        <p:spPr bwMode="auto">
          <a:xfrm>
            <a:off x="625475" y="428625"/>
            <a:ext cx="7804150" cy="1538288"/>
          </a:xfrm>
          <a:prstGeom prst="rect">
            <a:avLst/>
          </a:prstGeom>
          <a:noFill/>
          <a:ln w="9525">
            <a:noFill/>
            <a:miter lim="800000"/>
            <a:headEnd/>
            <a:tailEnd/>
          </a:ln>
        </p:spPr>
        <p:txBody>
          <a:bodyPr>
            <a:spAutoFit/>
          </a:bodyPr>
          <a:lstStyle/>
          <a:p>
            <a:pPr algn="justLow" rtl="1"/>
            <a:r>
              <a:rPr lang="fa-IR" sz="2800" b="1">
                <a:solidFill>
                  <a:srgbClr val="000000"/>
                </a:solidFill>
                <a:latin typeface="Perpetua" pitchFamily="18" charset="0"/>
                <a:cs typeface="B Nazanin" pitchFamily="2" charset="-78"/>
              </a:rPr>
              <a:t>بخشش عراق</a:t>
            </a:r>
            <a:endParaRPr lang="en-US" sz="2800" b="1">
              <a:solidFill>
                <a:srgbClr val="000000"/>
              </a:solidFill>
              <a:latin typeface="Perpetua" pitchFamily="18" charset="0"/>
              <a:cs typeface="B Nazanin" pitchFamily="2" charset="-78"/>
            </a:endParaRPr>
          </a:p>
          <a:p>
            <a:pPr algn="justLow" rtl="1"/>
            <a:r>
              <a:rPr lang="fa-IR" sz="2200">
                <a:solidFill>
                  <a:srgbClr val="000000"/>
                </a:solidFill>
                <a:latin typeface="Perpetua" pitchFamily="18" charset="0"/>
                <a:cs typeface="B Nazanin" pitchFamily="2" charset="-78"/>
              </a:rPr>
              <a:t>آمریکا بی درنگ این خطای عراق را بخشید و ریگان با استفاده از این موقعیت، تجاوز ایران را محکوم و اعلام کرد «ما هرگز عراق را دشمن نمی پنداریم، شرور واقعی ایران است.» (ویلسمه 1392 : 136).</a:t>
            </a:r>
            <a:endParaRPr lang="en-US" sz="2200">
              <a:solidFill>
                <a:srgbClr val="000000"/>
              </a:solidFill>
              <a:latin typeface="Perpetua" pitchFamily="18" charset="0"/>
              <a:cs typeface="B Nazanin" pitchFamily="2" charset="-78"/>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FB8FDB3-185E-48BF-A8B9-1EF082A453D8}" type="slidenum">
              <a:rPr lang="en-US"/>
              <a:pPr>
                <a:defRPr/>
              </a:pPr>
              <a:t>105</a:t>
            </a:fld>
            <a:endParaRPr lang="en-US"/>
          </a:p>
        </p:txBody>
      </p:sp>
      <p:sp>
        <p:nvSpPr>
          <p:cNvPr id="167939" name="Rectangle 2"/>
          <p:cNvSpPr>
            <a:spLocks noChangeArrowheads="1"/>
          </p:cNvSpPr>
          <p:nvPr/>
        </p:nvSpPr>
        <p:spPr bwMode="auto">
          <a:xfrm>
            <a:off x="428625" y="1395413"/>
            <a:ext cx="8358188" cy="5534025"/>
          </a:xfrm>
          <a:prstGeom prst="rect">
            <a:avLst/>
          </a:prstGeom>
          <a:noFill/>
          <a:ln w="9525">
            <a:noFill/>
            <a:miter lim="800000"/>
            <a:headEnd/>
            <a:tailEnd/>
          </a:ln>
        </p:spPr>
        <p:txBody>
          <a:bodyPr>
            <a:spAutoFit/>
          </a:bodyPr>
          <a:lstStyle/>
          <a:p>
            <a:pPr algn="justLow" rtl="1">
              <a:lnSpc>
                <a:spcPct val="130000"/>
              </a:lnSpc>
            </a:pPr>
            <a:r>
              <a:rPr lang="fa-IR">
                <a:latin typeface="Perpetua" pitchFamily="18" charset="0"/>
                <a:cs typeface="B Titr" pitchFamily="2" charset="-78"/>
              </a:rPr>
              <a:t>در شش ماه آغازين جنگ(1359) 413 بار به شهرهاي ايران حمله شد. اين تعداد حملات در سال‌هاي بعدي به شرح زير است:</a:t>
            </a:r>
          </a:p>
          <a:p>
            <a:pPr algn="justLow" rtl="1">
              <a:lnSpc>
                <a:spcPct val="130000"/>
              </a:lnSpc>
            </a:pPr>
            <a:r>
              <a:rPr lang="fa-IR">
                <a:latin typeface="Perpetua" pitchFamily="18" charset="0"/>
                <a:cs typeface="B Titr" pitchFamily="2" charset="-78"/>
              </a:rPr>
              <a:t>571 بار 1360،</a:t>
            </a:r>
          </a:p>
          <a:p>
            <a:pPr algn="justLow" rtl="1">
              <a:lnSpc>
                <a:spcPct val="130000"/>
              </a:lnSpc>
            </a:pPr>
            <a:r>
              <a:rPr lang="fa-IR">
                <a:latin typeface="Perpetua" pitchFamily="18" charset="0"/>
                <a:cs typeface="B Titr" pitchFamily="2" charset="-78"/>
              </a:rPr>
              <a:t>476 بار1361،</a:t>
            </a:r>
          </a:p>
          <a:p>
            <a:pPr algn="justLow" rtl="1">
              <a:lnSpc>
                <a:spcPct val="130000"/>
              </a:lnSpc>
            </a:pPr>
            <a:r>
              <a:rPr lang="fa-IR">
                <a:latin typeface="Perpetua" pitchFamily="18" charset="0"/>
                <a:cs typeface="B Titr" pitchFamily="2" charset="-78"/>
              </a:rPr>
              <a:t>260 بار 1362،</a:t>
            </a:r>
          </a:p>
          <a:p>
            <a:pPr algn="justLow" rtl="1">
              <a:lnSpc>
                <a:spcPct val="130000"/>
              </a:lnSpc>
            </a:pPr>
            <a:r>
              <a:rPr lang="fa-IR">
                <a:latin typeface="Perpetua" pitchFamily="18" charset="0"/>
                <a:cs typeface="B Titr" pitchFamily="2" charset="-78"/>
              </a:rPr>
              <a:t>246 بار 1363،</a:t>
            </a:r>
          </a:p>
          <a:p>
            <a:pPr algn="justLow" rtl="1">
              <a:lnSpc>
                <a:spcPct val="130000"/>
              </a:lnSpc>
            </a:pPr>
            <a:r>
              <a:rPr lang="fa-IR">
                <a:latin typeface="Perpetua" pitchFamily="18" charset="0"/>
                <a:cs typeface="B Titr" pitchFamily="2" charset="-78"/>
              </a:rPr>
              <a:t>790 بار 1364،</a:t>
            </a:r>
          </a:p>
          <a:p>
            <a:pPr algn="justLow" rtl="1">
              <a:lnSpc>
                <a:spcPct val="130000"/>
              </a:lnSpc>
            </a:pPr>
            <a:r>
              <a:rPr lang="fa-IR">
                <a:latin typeface="Perpetua" pitchFamily="18" charset="0"/>
                <a:cs typeface="B Titr" pitchFamily="2" charset="-78"/>
              </a:rPr>
              <a:t>962 بار 1365،</a:t>
            </a:r>
          </a:p>
          <a:p>
            <a:pPr algn="justLow" rtl="1">
              <a:lnSpc>
                <a:spcPct val="130000"/>
              </a:lnSpc>
            </a:pPr>
            <a:r>
              <a:rPr lang="fa-IR">
                <a:latin typeface="Perpetua" pitchFamily="18" charset="0"/>
                <a:cs typeface="B Titr" pitchFamily="2" charset="-78"/>
              </a:rPr>
              <a:t>745 بار 1366 </a:t>
            </a:r>
          </a:p>
          <a:p>
            <a:pPr algn="justLow" rtl="1">
              <a:lnSpc>
                <a:spcPct val="130000"/>
              </a:lnSpc>
            </a:pPr>
            <a:r>
              <a:rPr lang="fa-IR">
                <a:latin typeface="Perpetua" pitchFamily="18" charset="0"/>
                <a:cs typeface="B Titr" pitchFamily="2" charset="-78"/>
              </a:rPr>
              <a:t>و پنج ماه پاياني جنگ (1367) 306 بار. </a:t>
            </a:r>
          </a:p>
          <a:p>
            <a:pPr algn="justLow" rtl="1">
              <a:lnSpc>
                <a:spcPct val="130000"/>
              </a:lnSpc>
            </a:pPr>
            <a:r>
              <a:rPr lang="fa-IR" sz="2800">
                <a:latin typeface="Perpetua" pitchFamily="18" charset="0"/>
                <a:cs typeface="B Titr" pitchFamily="2" charset="-78"/>
              </a:rPr>
              <a:t>شهرهاي ايران در كل 4769 بار توسط رژيم بعث عراق مورد بمباران، موشك‌باران يا گلوله باران قرار گرفتند.</a:t>
            </a:r>
          </a:p>
          <a:p>
            <a:pPr algn="justLow" rtl="1">
              <a:lnSpc>
                <a:spcPct val="130000"/>
              </a:lnSpc>
            </a:pPr>
            <a:r>
              <a:rPr lang="fa-IR">
                <a:latin typeface="Perpetua" pitchFamily="18" charset="0"/>
                <a:cs typeface="B Titr" pitchFamily="2" charset="-78"/>
              </a:rPr>
              <a:t>بیشترین تعداد حملات به شهر اهواز با 316 حمله و سپس دزفول با 241 توسط رژیم بعث انجام شد. </a:t>
            </a:r>
          </a:p>
          <a:p>
            <a:pPr algn="justLow" rtl="1">
              <a:lnSpc>
                <a:spcPct val="130000"/>
              </a:lnSpc>
            </a:pPr>
            <a:r>
              <a:rPr lang="fa-IR">
                <a:latin typeface="Perpetua" pitchFamily="18" charset="0"/>
                <a:cs typeface="B Mitra" pitchFamily="2" charset="-78"/>
              </a:rPr>
              <a:t>(</a:t>
            </a:r>
            <a:r>
              <a:rPr lang="en-US">
                <a:latin typeface="Perpetua" pitchFamily="18" charset="0"/>
                <a:cs typeface="B Mitra" pitchFamily="2" charset="-78"/>
              </a:rPr>
              <a:t>http://www.dsrc.ir/View/article.aspx?id=869</a:t>
            </a:r>
            <a:r>
              <a:rPr lang="fa-IR">
                <a:latin typeface="Perpetua" pitchFamily="18" charset="0"/>
                <a:cs typeface="B Mitra" pitchFamily="2" charset="-78"/>
              </a:rPr>
              <a:t>)</a:t>
            </a:r>
            <a:endParaRPr lang="en-US">
              <a:latin typeface="Perpetua" pitchFamily="18" charset="0"/>
              <a:cs typeface="B Mitra" pitchFamily="2" charset="-78"/>
            </a:endParaRPr>
          </a:p>
        </p:txBody>
      </p:sp>
      <p:sp>
        <p:nvSpPr>
          <p:cNvPr id="167940" name="Rectangle 3"/>
          <p:cNvSpPr>
            <a:spLocks noChangeArrowheads="1"/>
          </p:cNvSpPr>
          <p:nvPr/>
        </p:nvSpPr>
        <p:spPr bwMode="auto">
          <a:xfrm>
            <a:off x="142875" y="-71438"/>
            <a:ext cx="8786813" cy="1531938"/>
          </a:xfrm>
          <a:prstGeom prst="rect">
            <a:avLst/>
          </a:prstGeom>
          <a:noFill/>
          <a:ln w="9525">
            <a:noFill/>
            <a:miter lim="800000"/>
            <a:headEnd/>
            <a:tailEnd/>
          </a:ln>
        </p:spPr>
        <p:txBody>
          <a:bodyPr>
            <a:spAutoFit/>
          </a:bodyPr>
          <a:lstStyle/>
          <a:p>
            <a:pPr algn="ctr" rtl="1">
              <a:lnSpc>
                <a:spcPct val="130000"/>
              </a:lnSpc>
            </a:pPr>
            <a:r>
              <a:rPr lang="fa-IR" sz="4000" b="1">
                <a:latin typeface="Perpetua" pitchFamily="18" charset="0"/>
                <a:ea typeface="0 Titr Bold"/>
                <a:cs typeface="0 Titr Bold"/>
              </a:rPr>
              <a:t>جنگ شهرها؛ </a:t>
            </a:r>
          </a:p>
          <a:p>
            <a:pPr algn="ctr" rtl="1">
              <a:lnSpc>
                <a:spcPct val="130000"/>
              </a:lnSpc>
            </a:pPr>
            <a:r>
              <a:rPr lang="fa-IR" sz="3200" b="1">
                <a:solidFill>
                  <a:srgbClr val="FF0000"/>
                </a:solidFill>
                <a:latin typeface="Perpetua" pitchFamily="18" charset="0"/>
                <a:ea typeface="0 Titr Bold"/>
                <a:cs typeface="0 Titr Bold"/>
              </a:rPr>
              <a:t>بمباران هوایی شهرهای ایران توسط جنگنده های عراقی</a:t>
            </a:r>
            <a:endParaRPr lang="en-US" sz="3200">
              <a:solidFill>
                <a:srgbClr val="FF0000"/>
              </a:solidFill>
              <a:latin typeface="Perpetua" pitchFamily="18" charset="0"/>
              <a:ea typeface="0 Titr Bold"/>
              <a:cs typeface="0 Titr Bold"/>
            </a:endParaRPr>
          </a:p>
        </p:txBody>
      </p:sp>
      <p:pic>
        <p:nvPicPr>
          <p:cNvPr id="167941" name="Picture 4" descr="I:\جدید\6o0grr294kym5r1png91.jpg"/>
          <p:cNvPicPr>
            <a:picLocks noChangeAspect="1" noChangeArrowheads="1"/>
          </p:cNvPicPr>
          <p:nvPr/>
        </p:nvPicPr>
        <p:blipFill>
          <a:blip r:embed="rId2"/>
          <a:srcRect b="2675"/>
          <a:stretch>
            <a:fillRect/>
          </a:stretch>
        </p:blipFill>
        <p:spPr bwMode="auto">
          <a:xfrm>
            <a:off x="214313" y="1857375"/>
            <a:ext cx="4929187" cy="3200400"/>
          </a:xfrm>
          <a:prstGeom prst="rect">
            <a:avLst/>
          </a:prstGeom>
          <a:noFill/>
          <a:ln w="9525">
            <a:noFill/>
            <a:miter lim="800000"/>
            <a:headEnd/>
            <a:tailEnd/>
          </a:ln>
        </p:spPr>
      </p:pic>
      <p:sp>
        <p:nvSpPr>
          <p:cNvPr id="9" name="Rectangle 8"/>
          <p:cNvSpPr/>
          <p:nvPr/>
        </p:nvSpPr>
        <p:spPr>
          <a:xfrm>
            <a:off x="142844" y="4610409"/>
            <a:ext cx="3326552" cy="461665"/>
          </a:xfrm>
          <a:prstGeom prst="rect">
            <a:avLst/>
          </a:prstGeom>
        </p:spPr>
        <p:txBody>
          <a:bodyPr wrap="none">
            <a:spAutoFit/>
          </a:bodyPr>
          <a:lstStyle/>
          <a:p>
            <a:pPr fontAlgn="auto">
              <a:spcBef>
                <a:spcPts val="0"/>
              </a:spcBef>
              <a:spcAft>
                <a:spcPts val="0"/>
              </a:spcAft>
              <a:defRPr/>
            </a:pPr>
            <a:r>
              <a:rPr lang="fa-IR"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n-lt"/>
                <a:cs typeface="B Mitra" pitchFamily="2" charset="-78"/>
              </a:rPr>
              <a:t> موشک باران شهرهای ایران</a:t>
            </a:r>
            <a:endParaRPr lang="en-US"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n-lt"/>
              <a:cs typeface="B Mitra" pitchFamily="2" charset="-78"/>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63EEBD6-3153-4F31-B9A7-B24FDC724899}" type="slidenum">
              <a:rPr lang="en-US"/>
              <a:pPr>
                <a:defRPr/>
              </a:pPr>
              <a:t>106</a:t>
            </a:fld>
            <a:endParaRPr lang="en-US"/>
          </a:p>
        </p:txBody>
      </p:sp>
      <p:pic>
        <p:nvPicPr>
          <p:cNvPr id="168963" name="Picture 2" descr="I:\جدید\21159.jpg"/>
          <p:cNvPicPr>
            <a:picLocks noChangeAspect="1" noChangeArrowheads="1"/>
          </p:cNvPicPr>
          <p:nvPr/>
        </p:nvPicPr>
        <p:blipFill>
          <a:blip r:embed="rId2"/>
          <a:srcRect/>
          <a:stretch>
            <a:fillRect/>
          </a:stretch>
        </p:blipFill>
        <p:spPr bwMode="auto">
          <a:xfrm>
            <a:off x="5106988" y="142875"/>
            <a:ext cx="3930650" cy="2857500"/>
          </a:xfrm>
          <a:prstGeom prst="rect">
            <a:avLst/>
          </a:prstGeom>
          <a:noFill/>
          <a:ln w="9525">
            <a:noFill/>
            <a:miter lim="800000"/>
            <a:headEnd/>
            <a:tailEnd/>
          </a:ln>
        </p:spPr>
      </p:pic>
      <p:pic>
        <p:nvPicPr>
          <p:cNvPr id="168964" name="Picture 3" descr="I:\جدید\14-9-23-1142513.jpg"/>
          <p:cNvPicPr>
            <a:picLocks noChangeAspect="1" noChangeArrowheads="1"/>
          </p:cNvPicPr>
          <p:nvPr/>
        </p:nvPicPr>
        <p:blipFill>
          <a:blip r:embed="rId3"/>
          <a:srcRect/>
          <a:stretch>
            <a:fillRect/>
          </a:stretch>
        </p:blipFill>
        <p:spPr bwMode="auto">
          <a:xfrm>
            <a:off x="106363" y="142875"/>
            <a:ext cx="4972050" cy="2871788"/>
          </a:xfrm>
          <a:prstGeom prst="rect">
            <a:avLst/>
          </a:prstGeom>
          <a:noFill/>
          <a:ln w="9525">
            <a:noFill/>
            <a:miter lim="800000"/>
            <a:headEnd/>
            <a:tailEnd/>
          </a:ln>
        </p:spPr>
      </p:pic>
      <p:pic>
        <p:nvPicPr>
          <p:cNvPr id="168965" name="Picture 4" descr="I:\جدید\a0dglmq0m2jika77shim.jpg"/>
          <p:cNvPicPr>
            <a:picLocks noChangeAspect="1" noChangeArrowheads="1"/>
          </p:cNvPicPr>
          <p:nvPr/>
        </p:nvPicPr>
        <p:blipFill>
          <a:blip r:embed="rId4"/>
          <a:srcRect/>
          <a:stretch>
            <a:fillRect/>
          </a:stretch>
        </p:blipFill>
        <p:spPr bwMode="auto">
          <a:xfrm>
            <a:off x="3143250" y="3073400"/>
            <a:ext cx="5918200" cy="3714750"/>
          </a:xfrm>
          <a:prstGeom prst="rect">
            <a:avLst/>
          </a:prstGeom>
          <a:noFill/>
          <a:ln w="9525">
            <a:noFill/>
            <a:miter lim="800000"/>
            <a:headEnd/>
            <a:tailEnd/>
          </a:ln>
        </p:spPr>
      </p:pic>
      <p:pic>
        <p:nvPicPr>
          <p:cNvPr id="168966" name="Picture 5" descr="I:\جدید\Defae_Moghaddas (26).JPG"/>
          <p:cNvPicPr>
            <a:picLocks noChangeAspect="1" noChangeArrowheads="1"/>
          </p:cNvPicPr>
          <p:nvPr/>
        </p:nvPicPr>
        <p:blipFill>
          <a:blip r:embed="rId5"/>
          <a:srcRect/>
          <a:stretch>
            <a:fillRect/>
          </a:stretch>
        </p:blipFill>
        <p:spPr bwMode="auto">
          <a:xfrm>
            <a:off x="119063" y="3036888"/>
            <a:ext cx="2971800" cy="3733800"/>
          </a:xfrm>
          <a:prstGeom prst="rect">
            <a:avLst/>
          </a:prstGeom>
          <a:noFill/>
          <a:ln w="9525">
            <a:noFill/>
            <a:miter lim="800000"/>
            <a:headEnd/>
            <a:tailEnd/>
          </a:ln>
        </p:spPr>
      </p:pic>
      <p:sp>
        <p:nvSpPr>
          <p:cNvPr id="7" name="Rectangle 6"/>
          <p:cNvSpPr/>
          <p:nvPr/>
        </p:nvSpPr>
        <p:spPr>
          <a:xfrm>
            <a:off x="11113" y="2714625"/>
            <a:ext cx="9132887" cy="5842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fa-IR" sz="3200" dirty="0">
                <a:cs typeface="B Titr" pitchFamily="2" charset="-78"/>
              </a:rPr>
              <a:t>بمباران شهرهای ایران توسط هواپیماها و موشک های رژیم بعثی</a:t>
            </a:r>
            <a:endParaRPr lang="en-US" sz="3200" dirty="0"/>
          </a:p>
        </p:txBody>
      </p:sp>
      <p:sp>
        <p:nvSpPr>
          <p:cNvPr id="8" name="Rectangle 7"/>
          <p:cNvSpPr/>
          <p:nvPr/>
        </p:nvSpPr>
        <p:spPr>
          <a:xfrm>
            <a:off x="3167063" y="6440488"/>
            <a:ext cx="2836862" cy="3079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fontAlgn="auto">
              <a:spcBef>
                <a:spcPts val="0"/>
              </a:spcBef>
              <a:spcAft>
                <a:spcPts val="0"/>
              </a:spcAft>
              <a:defRPr/>
            </a:pPr>
            <a:r>
              <a:rPr lang="fa-IR" sz="1400" dirty="0">
                <a:cs typeface="B Titr" pitchFamily="2" charset="-78"/>
              </a:rPr>
              <a:t> جنگنده ساقط شده بعثی در حوالی دزفول</a:t>
            </a:r>
            <a:endParaRPr lang="en-US" sz="14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57FE6C0-F5B6-4616-B4B0-E72819A86D18}" type="slidenum">
              <a:rPr lang="en-US"/>
              <a:pPr>
                <a:defRPr/>
              </a:pPr>
              <a:t>107</a:t>
            </a:fld>
            <a:endParaRPr lang="en-US"/>
          </a:p>
        </p:txBody>
      </p:sp>
      <p:sp>
        <p:nvSpPr>
          <p:cNvPr id="169987" name="Rectangle 2"/>
          <p:cNvSpPr>
            <a:spLocks noChangeArrowheads="1"/>
          </p:cNvSpPr>
          <p:nvPr/>
        </p:nvSpPr>
        <p:spPr bwMode="auto">
          <a:xfrm>
            <a:off x="214313" y="2317750"/>
            <a:ext cx="8572500" cy="3970338"/>
          </a:xfrm>
          <a:prstGeom prst="rect">
            <a:avLst/>
          </a:prstGeom>
          <a:noFill/>
          <a:ln w="9525">
            <a:noFill/>
            <a:miter lim="800000"/>
            <a:headEnd/>
            <a:tailEnd/>
          </a:ln>
        </p:spPr>
        <p:txBody>
          <a:bodyPr>
            <a:spAutoFit/>
          </a:bodyPr>
          <a:lstStyle/>
          <a:p>
            <a:pPr algn="justLow" rtl="1"/>
            <a:r>
              <a:rPr lang="fa-IR" sz="2800" b="1">
                <a:latin typeface="Perpetua" pitchFamily="18" charset="0"/>
                <a:cs typeface="B Mitra" pitchFamily="2" charset="-78"/>
              </a:rPr>
              <a:t>63 درصد حملات هوايي توسط هواپيما، 5 درصد توسط موشك، 32 درصد توسط توپخانه انجام شد.</a:t>
            </a:r>
          </a:p>
          <a:p>
            <a:pPr algn="justLow" rtl="1"/>
            <a:r>
              <a:rPr lang="fa-IR" sz="2800">
                <a:latin typeface="Perpetua" pitchFamily="18" charset="0"/>
                <a:cs typeface="B Mitra" pitchFamily="2" charset="-78"/>
              </a:rPr>
              <a:t>بر اساس حقوق بين‌الملل، اقدامات غيرانساني رژيم بعثي عراق در جنگ باید بي‌درنگ در سال 1359 توسط شوراي امنيت سازمان ملل پيگيري و صدام به‌عنوان نقض‌كننده صلح بين‌الملل تنبيه مي‌شد، </a:t>
            </a:r>
            <a:r>
              <a:rPr lang="fa-IR" sz="2800" b="1">
                <a:latin typeface="Perpetua" pitchFamily="18" charset="0"/>
                <a:cs typeface="B Mitra" pitchFamily="2" charset="-78"/>
              </a:rPr>
              <a:t>اما با اعمال فشار آمریکا حتي پس از صدور قطعنامه 598 و اعلام خاويرپرز دكوئيار، دبيركل وقت سازمان ملل مبني بر متجاوز بودن دولت عراق،‌ پرونده اين تجاوز عملاً تا سقوط صدام و دستگيري و محاكمه و اعدام وي مسكوت ماند.</a:t>
            </a:r>
          </a:p>
          <a:p>
            <a:pPr algn="justLow" rtl="1"/>
            <a:r>
              <a:rPr lang="fa-IR" sz="2000">
                <a:latin typeface="Perpetua" pitchFamily="18" charset="0"/>
                <a:cs typeface="B Mitra" pitchFamily="2" charset="-78"/>
              </a:rPr>
              <a:t>(</a:t>
            </a:r>
            <a:r>
              <a:rPr lang="en-US" sz="2000">
                <a:latin typeface="Perpetua" pitchFamily="18" charset="0"/>
                <a:cs typeface="B Mitra" pitchFamily="2" charset="-78"/>
              </a:rPr>
              <a:t>http://www.dsrc.ir/View/article.aspx?id=869</a:t>
            </a:r>
            <a:r>
              <a:rPr lang="fa-IR" sz="2000">
                <a:latin typeface="Perpetua" pitchFamily="18" charset="0"/>
                <a:cs typeface="B Mitra" pitchFamily="2" charset="-78"/>
              </a:rPr>
              <a:t>)</a:t>
            </a:r>
            <a:endParaRPr lang="en-US" sz="2000">
              <a:latin typeface="Perpetua" pitchFamily="18" charset="0"/>
              <a:cs typeface="B Mitra" pitchFamily="2" charset="-78"/>
            </a:endParaRPr>
          </a:p>
        </p:txBody>
      </p:sp>
      <p:sp>
        <p:nvSpPr>
          <p:cNvPr id="169988" name="Rectangle 3"/>
          <p:cNvSpPr>
            <a:spLocks noChangeArrowheads="1"/>
          </p:cNvSpPr>
          <p:nvPr/>
        </p:nvSpPr>
        <p:spPr bwMode="auto">
          <a:xfrm>
            <a:off x="357188" y="0"/>
            <a:ext cx="8401050" cy="1754188"/>
          </a:xfrm>
          <a:prstGeom prst="rect">
            <a:avLst/>
          </a:prstGeom>
          <a:noFill/>
          <a:ln w="9525">
            <a:noFill/>
            <a:miter lim="800000"/>
            <a:headEnd/>
            <a:tailEnd/>
          </a:ln>
        </p:spPr>
        <p:txBody>
          <a:bodyPr>
            <a:spAutoFit/>
          </a:bodyPr>
          <a:lstStyle/>
          <a:p>
            <a:pPr algn="ctr">
              <a:lnSpc>
                <a:spcPct val="150000"/>
              </a:lnSpc>
            </a:pPr>
            <a:r>
              <a:rPr lang="fa-IR" sz="3600">
                <a:latin typeface="Calibri" pitchFamily="34" charset="0"/>
                <a:ea typeface="Calibri" pitchFamily="34" charset="0"/>
                <a:cs typeface="B Titr" pitchFamily="2" charset="-78"/>
              </a:rPr>
              <a:t>اعمال فشار </a:t>
            </a:r>
            <a:r>
              <a:rPr lang="fa-IR" sz="3600">
                <a:solidFill>
                  <a:srgbClr val="FF0000"/>
                </a:solidFill>
                <a:latin typeface="Calibri" pitchFamily="34" charset="0"/>
                <a:ea typeface="Calibri" pitchFamily="34" charset="0"/>
                <a:cs typeface="B Titr" pitchFamily="2" charset="-78"/>
              </a:rPr>
              <a:t>آمریکا</a:t>
            </a:r>
            <a:r>
              <a:rPr lang="fa-IR" sz="3600">
                <a:latin typeface="Calibri" pitchFamily="34" charset="0"/>
                <a:ea typeface="Calibri" pitchFamily="34" charset="0"/>
                <a:cs typeface="B Titr" pitchFamily="2" charset="-78"/>
              </a:rPr>
              <a:t> برای سکوت مجامع بین المللی </a:t>
            </a:r>
          </a:p>
          <a:p>
            <a:pPr algn="ctr">
              <a:lnSpc>
                <a:spcPct val="150000"/>
              </a:lnSpc>
            </a:pPr>
            <a:r>
              <a:rPr lang="fa-IR" sz="3600">
                <a:latin typeface="Calibri" pitchFamily="34" charset="0"/>
                <a:ea typeface="Calibri" pitchFamily="34" charset="0"/>
                <a:cs typeface="B Titr" pitchFamily="2" charset="-78"/>
              </a:rPr>
              <a:t>در برابر تجاوزات هوایی عراق به شهرهای ایران</a:t>
            </a:r>
            <a:endParaRPr lang="en-US" sz="3600">
              <a:latin typeface="Perpetua" pitchFamily="18" charset="0"/>
              <a:ea typeface="Calibri" pitchFamily="34" charset="0"/>
              <a:cs typeface="B Titr" pitchFamily="2" charset="-78"/>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9FC8A41-EF5F-4161-BD04-8EC7C6A32983}" type="slidenum">
              <a:rPr lang="en-US"/>
              <a:pPr>
                <a:defRPr/>
              </a:pPr>
              <a:t>108</a:t>
            </a:fld>
            <a:endParaRPr lang="en-US"/>
          </a:p>
        </p:txBody>
      </p:sp>
      <p:sp>
        <p:nvSpPr>
          <p:cNvPr id="171011" name="TextBox 2"/>
          <p:cNvSpPr txBox="1">
            <a:spLocks noChangeArrowheads="1"/>
          </p:cNvSpPr>
          <p:nvPr/>
        </p:nvSpPr>
        <p:spPr bwMode="auto">
          <a:xfrm>
            <a:off x="285750" y="4572000"/>
            <a:ext cx="8715375" cy="2000250"/>
          </a:xfrm>
          <a:prstGeom prst="rect">
            <a:avLst/>
          </a:prstGeom>
          <a:noFill/>
          <a:ln w="9525">
            <a:noFill/>
            <a:miter lim="800000"/>
            <a:headEnd/>
            <a:tailEnd/>
          </a:ln>
        </p:spPr>
        <p:txBody>
          <a:bodyPr>
            <a:spAutoFit/>
          </a:bodyPr>
          <a:lstStyle/>
          <a:p>
            <a:pPr marL="269875" indent="-269875" algn="just" rtl="1">
              <a:buFont typeface="Arial" pitchFamily="34" charset="0"/>
              <a:buChar char="•"/>
            </a:pPr>
            <a:r>
              <a:rPr lang="fa-IR" sz="3100">
                <a:latin typeface="Perpetua" pitchFamily="18" charset="0"/>
                <a:cs typeface="B Mitra" pitchFamily="2" charset="-78"/>
              </a:rPr>
              <a:t>خانه های زیادی را بر سر صاحبان آن بدون محاکمه خراب کرد؛</a:t>
            </a:r>
          </a:p>
          <a:p>
            <a:pPr marL="269875" indent="-269875" algn="just" rtl="1">
              <a:buFont typeface="Arial" pitchFamily="34" charset="0"/>
              <a:buChar char="•"/>
            </a:pPr>
            <a:r>
              <a:rPr lang="fa-IR" sz="3100">
                <a:latin typeface="Perpetua" pitchFamily="18" charset="0"/>
                <a:cs typeface="B Mitra" pitchFamily="2" charset="-78"/>
              </a:rPr>
              <a:t>صدها شهرک و روستای عراق را با خاک یکسان و از روی نقشه  محو کرد؛</a:t>
            </a:r>
          </a:p>
          <a:p>
            <a:pPr marL="269875" indent="-269875" algn="just" rtl="1">
              <a:buFont typeface="Arial" pitchFamily="34" charset="0"/>
              <a:buChar char="•"/>
            </a:pPr>
            <a:r>
              <a:rPr lang="fa-IR" sz="3100">
                <a:latin typeface="Perpetua" pitchFamily="18" charset="0"/>
                <a:cs typeface="B Mitra" pitchFamily="2" charset="-78"/>
              </a:rPr>
              <a:t>شکنجه و خفقان کم نظیر در طول تاریخ بشر را به مردم عراق تحمیل کرد؛ </a:t>
            </a:r>
          </a:p>
          <a:p>
            <a:pPr marL="269875" indent="-269875" algn="just" rtl="1">
              <a:buFont typeface="Arial" pitchFamily="34" charset="0"/>
              <a:buChar char="•"/>
            </a:pPr>
            <a:r>
              <a:rPr lang="fa-IR" sz="3100">
                <a:latin typeface="Perpetua" pitchFamily="18" charset="0"/>
                <a:cs typeface="B Mitra" pitchFamily="2" charset="-78"/>
              </a:rPr>
              <a:t>در تمام این مدت تحت حمایت کامل ایالات متحده </a:t>
            </a:r>
            <a:r>
              <a:rPr lang="fa-IR" sz="3100">
                <a:solidFill>
                  <a:srgbClr val="FF0000"/>
                </a:solidFill>
                <a:latin typeface="Perpetua" pitchFamily="18" charset="0"/>
                <a:cs typeface="B Mitra" pitchFamily="2" charset="-78"/>
              </a:rPr>
              <a:t>آمریکا</a:t>
            </a:r>
            <a:r>
              <a:rPr lang="fa-IR" sz="3100">
                <a:latin typeface="Perpetua" pitchFamily="18" charset="0"/>
                <a:cs typeface="B Mitra" pitchFamily="2" charset="-78"/>
              </a:rPr>
              <a:t> بود. </a:t>
            </a:r>
            <a:endParaRPr lang="en-US" sz="3100">
              <a:latin typeface="Perpetua" pitchFamily="18" charset="0"/>
              <a:cs typeface="B Mitra" pitchFamily="2" charset="-78"/>
            </a:endParaRPr>
          </a:p>
        </p:txBody>
      </p:sp>
      <p:sp>
        <p:nvSpPr>
          <p:cNvPr id="171012" name="Rectangle 3"/>
          <p:cNvSpPr>
            <a:spLocks noChangeArrowheads="1"/>
          </p:cNvSpPr>
          <p:nvPr/>
        </p:nvSpPr>
        <p:spPr bwMode="auto">
          <a:xfrm>
            <a:off x="114300" y="2643188"/>
            <a:ext cx="5815013" cy="1077912"/>
          </a:xfrm>
          <a:prstGeom prst="rect">
            <a:avLst/>
          </a:prstGeom>
          <a:noFill/>
          <a:ln w="9525">
            <a:noFill/>
            <a:miter lim="800000"/>
            <a:headEnd/>
            <a:tailEnd/>
          </a:ln>
        </p:spPr>
        <p:txBody>
          <a:bodyPr>
            <a:spAutoFit/>
          </a:bodyPr>
          <a:lstStyle/>
          <a:p>
            <a:pPr algn="ctr" rtl="1"/>
            <a:r>
              <a:rPr lang="fa-IR" sz="3200" b="1">
                <a:solidFill>
                  <a:srgbClr val="FF0000"/>
                </a:solidFill>
                <a:latin typeface="Perpetua" pitchFamily="18" charset="0"/>
                <a:ea typeface="0 Titr Bold"/>
                <a:cs typeface="0 Titr Bold"/>
              </a:rPr>
              <a:t>صدام در مدت 24 سال حکومت از آغاز تا پایان جنگ تحمیلی، </a:t>
            </a:r>
            <a:endParaRPr lang="en-US" sz="3200">
              <a:latin typeface="Perpetua" pitchFamily="18" charset="0"/>
              <a:ea typeface="0 Titr Bold"/>
              <a:cs typeface="0 Titr Bold"/>
            </a:endParaRPr>
          </a:p>
        </p:txBody>
      </p:sp>
      <p:pic>
        <p:nvPicPr>
          <p:cNvPr id="171013" name="Picture 2" descr="J:\جدید\c6a024f5ebaa8749508c176e913b9724.jpeg"/>
          <p:cNvPicPr>
            <a:picLocks noChangeAspect="1" noChangeArrowheads="1"/>
          </p:cNvPicPr>
          <p:nvPr/>
        </p:nvPicPr>
        <p:blipFill>
          <a:blip r:embed="rId2"/>
          <a:srcRect/>
          <a:stretch>
            <a:fillRect/>
          </a:stretch>
        </p:blipFill>
        <p:spPr bwMode="auto">
          <a:xfrm>
            <a:off x="4000500" y="107950"/>
            <a:ext cx="1876425" cy="2428875"/>
          </a:xfrm>
          <a:prstGeom prst="rect">
            <a:avLst/>
          </a:prstGeom>
          <a:noFill/>
          <a:ln w="9525">
            <a:noFill/>
            <a:miter lim="800000"/>
            <a:headEnd/>
            <a:tailEnd/>
          </a:ln>
        </p:spPr>
      </p:pic>
      <p:pic>
        <p:nvPicPr>
          <p:cNvPr id="171014" name="Picture 4" descr="J:\جدید\0bb69d6b4b53985a68b760baa7accd57.jpg"/>
          <p:cNvPicPr>
            <a:picLocks noChangeAspect="1" noChangeArrowheads="1"/>
          </p:cNvPicPr>
          <p:nvPr/>
        </p:nvPicPr>
        <p:blipFill>
          <a:blip r:embed="rId3" cstate="print"/>
          <a:srcRect/>
          <a:stretch>
            <a:fillRect/>
          </a:stretch>
        </p:blipFill>
        <p:spPr bwMode="auto">
          <a:xfrm>
            <a:off x="1785938" y="107950"/>
            <a:ext cx="2143125" cy="2441575"/>
          </a:xfrm>
          <a:prstGeom prst="rect">
            <a:avLst/>
          </a:prstGeom>
          <a:noFill/>
          <a:ln w="9525">
            <a:noFill/>
            <a:miter lim="800000"/>
            <a:headEnd/>
            <a:tailEnd/>
          </a:ln>
        </p:spPr>
      </p:pic>
      <p:pic>
        <p:nvPicPr>
          <p:cNvPr id="171015" name="Picture 5" descr="J:\نقش آمریکا در جنگ\New folder\194682_313.jpg"/>
          <p:cNvPicPr>
            <a:picLocks noChangeAspect="1" noChangeArrowheads="1"/>
          </p:cNvPicPr>
          <p:nvPr/>
        </p:nvPicPr>
        <p:blipFill>
          <a:blip r:embed="rId4"/>
          <a:srcRect/>
          <a:stretch>
            <a:fillRect/>
          </a:stretch>
        </p:blipFill>
        <p:spPr bwMode="auto">
          <a:xfrm>
            <a:off x="142875" y="120650"/>
            <a:ext cx="1577975" cy="2419350"/>
          </a:xfrm>
          <a:prstGeom prst="rect">
            <a:avLst/>
          </a:prstGeom>
          <a:noFill/>
          <a:ln w="9525">
            <a:noFill/>
            <a:miter lim="800000"/>
            <a:headEnd/>
            <a:tailEnd/>
          </a:ln>
        </p:spPr>
      </p:pic>
      <p:pic>
        <p:nvPicPr>
          <p:cNvPr id="171016" name="Picture 6" descr="J:\نقش آمریکا در جنگ\New folder\n00054060-b.jpg"/>
          <p:cNvPicPr>
            <a:picLocks noChangeAspect="1" noChangeArrowheads="1"/>
          </p:cNvPicPr>
          <p:nvPr/>
        </p:nvPicPr>
        <p:blipFill>
          <a:blip r:embed="rId5"/>
          <a:srcRect/>
          <a:stretch>
            <a:fillRect/>
          </a:stretch>
        </p:blipFill>
        <p:spPr bwMode="auto">
          <a:xfrm>
            <a:off x="5929313" y="107950"/>
            <a:ext cx="3071812" cy="1774825"/>
          </a:xfrm>
          <a:prstGeom prst="rect">
            <a:avLst/>
          </a:prstGeom>
          <a:noFill/>
          <a:ln w="9525">
            <a:noFill/>
            <a:miter lim="800000"/>
            <a:headEnd/>
            <a:tailEnd/>
          </a:ln>
        </p:spPr>
      </p:pic>
      <p:pic>
        <p:nvPicPr>
          <p:cNvPr id="171017" name="Picture 7" descr="J:\نقش آمریکا در جنگ\indaaaex.jpg"/>
          <p:cNvPicPr>
            <a:picLocks noChangeAspect="1" noChangeArrowheads="1"/>
          </p:cNvPicPr>
          <p:nvPr/>
        </p:nvPicPr>
        <p:blipFill>
          <a:blip r:embed="rId6"/>
          <a:srcRect/>
          <a:stretch>
            <a:fillRect/>
          </a:stretch>
        </p:blipFill>
        <p:spPr bwMode="auto">
          <a:xfrm>
            <a:off x="5954713" y="1927225"/>
            <a:ext cx="3071812" cy="2363788"/>
          </a:xfrm>
          <a:prstGeom prst="rect">
            <a:avLst/>
          </a:prstGeom>
          <a:noFill/>
          <a:ln w="9525">
            <a:noFill/>
            <a:miter lim="800000"/>
            <a:headEnd/>
            <a:tailEnd/>
          </a:ln>
        </p:spPr>
      </p:pic>
      <p:sp>
        <p:nvSpPr>
          <p:cNvPr id="171018" name="Rectangle 10"/>
          <p:cNvSpPr>
            <a:spLocks noChangeArrowheads="1"/>
          </p:cNvSpPr>
          <p:nvPr/>
        </p:nvSpPr>
        <p:spPr bwMode="auto">
          <a:xfrm>
            <a:off x="142875" y="3571875"/>
            <a:ext cx="5643563" cy="1046163"/>
          </a:xfrm>
          <a:prstGeom prst="rect">
            <a:avLst/>
          </a:prstGeom>
          <a:noFill/>
          <a:ln w="9525">
            <a:noFill/>
            <a:miter lim="800000"/>
            <a:headEnd/>
            <a:tailEnd/>
          </a:ln>
        </p:spPr>
        <p:txBody>
          <a:bodyPr>
            <a:spAutoFit/>
          </a:bodyPr>
          <a:lstStyle/>
          <a:p>
            <a:pPr marL="269875" indent="-269875" algn="just" rtl="1">
              <a:buFont typeface="Arial" pitchFamily="34" charset="0"/>
              <a:buChar char="•"/>
            </a:pPr>
            <a:r>
              <a:rPr lang="fa-IR" sz="3100">
                <a:latin typeface="Perpetua" pitchFamily="18" charset="0"/>
                <a:cs typeface="B Mitra" pitchFamily="2" charset="-78"/>
              </a:rPr>
              <a:t>صدها هزار عراقی را کشت؛</a:t>
            </a:r>
          </a:p>
          <a:p>
            <a:pPr marL="269875" indent="-269875" algn="just" rtl="1">
              <a:buFont typeface="Arial" pitchFamily="34" charset="0"/>
              <a:buChar char="•"/>
            </a:pPr>
            <a:r>
              <a:rPr lang="fa-IR" sz="3100">
                <a:latin typeface="Perpetua" pitchFamily="18" charset="0"/>
                <a:cs typeface="B Mitra" pitchFamily="2" charset="-78"/>
              </a:rPr>
              <a:t>گورستان های جمعی فراوانی ایجاد کرد؛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743A984-E44A-4269-9054-793DAC421718}" type="slidenum">
              <a:rPr lang="en-US"/>
              <a:pPr>
                <a:defRPr/>
              </a:pPr>
              <a:t>109</a:t>
            </a:fld>
            <a:endParaRPr lang="en-US"/>
          </a:p>
        </p:txBody>
      </p:sp>
      <p:sp>
        <p:nvSpPr>
          <p:cNvPr id="172035" name="Rectangle 2"/>
          <p:cNvSpPr>
            <a:spLocks noChangeArrowheads="1"/>
          </p:cNvSpPr>
          <p:nvPr/>
        </p:nvSpPr>
        <p:spPr bwMode="auto">
          <a:xfrm>
            <a:off x="114300" y="214313"/>
            <a:ext cx="8929688" cy="584200"/>
          </a:xfrm>
          <a:prstGeom prst="rect">
            <a:avLst/>
          </a:prstGeom>
          <a:noFill/>
          <a:ln w="9525">
            <a:noFill/>
            <a:miter lim="800000"/>
            <a:headEnd/>
            <a:tailEnd/>
          </a:ln>
        </p:spPr>
        <p:txBody>
          <a:bodyPr>
            <a:spAutoFit/>
          </a:bodyPr>
          <a:lstStyle/>
          <a:p>
            <a:pPr algn="ctr" rtl="1"/>
            <a:r>
              <a:rPr lang="fa-IR" sz="3200" b="1">
                <a:solidFill>
                  <a:srgbClr val="FF0000"/>
                </a:solidFill>
                <a:latin typeface="Perpetua" pitchFamily="18" charset="0"/>
                <a:ea typeface="0 Titr Bold"/>
                <a:cs typeface="0 Titr Bold"/>
              </a:rPr>
              <a:t>حقوق بشر آمریکایی</a:t>
            </a:r>
            <a:endParaRPr lang="en-US" sz="3200">
              <a:latin typeface="Perpetua" pitchFamily="18" charset="0"/>
              <a:ea typeface="0 Titr Bold"/>
              <a:cs typeface="0 Titr Bold"/>
            </a:endParaRPr>
          </a:p>
        </p:txBody>
      </p:sp>
      <p:pic>
        <p:nvPicPr>
          <p:cNvPr id="1026" name="Picture 2" descr="J:\7 7 94\گور سته جمعی کشف شده در شهر فاوجه .jpg"/>
          <p:cNvPicPr>
            <a:picLocks noChangeAspect="1" noChangeArrowheads="1"/>
          </p:cNvPicPr>
          <p:nvPr/>
        </p:nvPicPr>
        <p:blipFill>
          <a:blip r:embed="rId2"/>
          <a:srcRect/>
          <a:stretch>
            <a:fillRect/>
          </a:stretch>
        </p:blipFill>
        <p:spPr bwMode="auto">
          <a:xfrm>
            <a:off x="357188" y="785813"/>
            <a:ext cx="3810000" cy="3175000"/>
          </a:xfrm>
          <a:prstGeom prst="rect">
            <a:avLst/>
          </a:prstGeom>
          <a:ln>
            <a:noFill/>
          </a:ln>
          <a:effectLst>
            <a:outerShdw blurRad="292100" dist="139700" dir="2700000" algn="tl" rotWithShape="0">
              <a:srgbClr val="333333">
                <a:alpha val="65000"/>
              </a:srgbClr>
            </a:outerShdw>
          </a:effectLst>
        </p:spPr>
      </p:pic>
      <p:pic>
        <p:nvPicPr>
          <p:cNvPr id="1027" name="Picture 3" descr="J:\7 7 94\گور دسته جمعی ایرانی ها و عراقی ها در بغداد.jpg"/>
          <p:cNvPicPr>
            <a:picLocks noChangeAspect="1" noChangeArrowheads="1"/>
          </p:cNvPicPr>
          <p:nvPr/>
        </p:nvPicPr>
        <p:blipFill>
          <a:blip r:embed="rId3"/>
          <a:srcRect/>
          <a:stretch>
            <a:fillRect/>
          </a:stretch>
        </p:blipFill>
        <p:spPr bwMode="auto">
          <a:xfrm>
            <a:off x="4214813" y="785813"/>
            <a:ext cx="4527550" cy="3155950"/>
          </a:xfrm>
          <a:prstGeom prst="rect">
            <a:avLst/>
          </a:prstGeom>
          <a:ln>
            <a:noFill/>
          </a:ln>
          <a:effectLst>
            <a:outerShdw blurRad="292100" dist="139700" dir="2700000" algn="tl" rotWithShape="0">
              <a:srgbClr val="333333">
                <a:alpha val="65000"/>
              </a:srgbClr>
            </a:outerShdw>
          </a:effectLst>
        </p:spPr>
      </p:pic>
      <p:pic>
        <p:nvPicPr>
          <p:cNvPr id="1028" name="Picture 4" descr="J:\7 7 94\اجساد کشف شده از گور دسته جمعی در کردستان عراق از جنایات صدام .jpg"/>
          <p:cNvPicPr>
            <a:picLocks noChangeAspect="1" noChangeArrowheads="1"/>
          </p:cNvPicPr>
          <p:nvPr/>
        </p:nvPicPr>
        <p:blipFill>
          <a:blip r:embed="rId4"/>
          <a:srcRect/>
          <a:stretch>
            <a:fillRect/>
          </a:stretch>
        </p:blipFill>
        <p:spPr bwMode="auto">
          <a:xfrm>
            <a:off x="2309813" y="4000500"/>
            <a:ext cx="4619625" cy="2665413"/>
          </a:xfrm>
          <a:prstGeom prst="rect">
            <a:avLst/>
          </a:prstGeom>
          <a:ln>
            <a:noFill/>
          </a:ln>
          <a:effectLst>
            <a:outerShdw blurRad="292100" dist="139700" dir="2700000" algn="tl" rotWithShape="0">
              <a:srgbClr val="333333">
                <a:alpha val="65000"/>
              </a:srgbClr>
            </a:outerShdw>
          </a:effectLst>
        </p:spPr>
      </p:pic>
      <p:sp>
        <p:nvSpPr>
          <p:cNvPr id="172039" name="Rectangle 6"/>
          <p:cNvSpPr>
            <a:spLocks noChangeArrowheads="1"/>
          </p:cNvSpPr>
          <p:nvPr/>
        </p:nvSpPr>
        <p:spPr bwMode="auto">
          <a:xfrm>
            <a:off x="7000875" y="4000500"/>
            <a:ext cx="1928813" cy="1200150"/>
          </a:xfrm>
          <a:prstGeom prst="rect">
            <a:avLst/>
          </a:prstGeom>
          <a:noFill/>
          <a:ln w="9525">
            <a:noFill/>
            <a:miter lim="800000"/>
            <a:headEnd/>
            <a:tailEnd/>
          </a:ln>
        </p:spPr>
        <p:txBody>
          <a:bodyPr>
            <a:spAutoFit/>
          </a:bodyPr>
          <a:lstStyle/>
          <a:p>
            <a:pPr algn="justLow" rtl="1"/>
            <a:r>
              <a:rPr lang="fa-IR">
                <a:latin typeface="Perpetua" pitchFamily="18" charset="0"/>
                <a:cs typeface="B Mitra" pitchFamily="2" charset="-78"/>
              </a:rPr>
              <a:t>گور دسته جمعی از جنایات صدام؛ حاوی اجساد بسیاری از اسرای ایرانی و عراقی های معترض در بغداد</a:t>
            </a:r>
            <a:endParaRPr lang="en-US">
              <a:latin typeface="Perpetua" pitchFamily="18" charset="0"/>
              <a:cs typeface="B Mitra" pitchFamily="2" charset="-78"/>
            </a:endParaRPr>
          </a:p>
        </p:txBody>
      </p:sp>
      <p:sp>
        <p:nvSpPr>
          <p:cNvPr id="172040" name="Rectangle 7"/>
          <p:cNvSpPr>
            <a:spLocks noChangeArrowheads="1"/>
          </p:cNvSpPr>
          <p:nvPr/>
        </p:nvSpPr>
        <p:spPr bwMode="auto">
          <a:xfrm>
            <a:off x="285750" y="4000500"/>
            <a:ext cx="1928813" cy="646113"/>
          </a:xfrm>
          <a:prstGeom prst="rect">
            <a:avLst/>
          </a:prstGeom>
          <a:noFill/>
          <a:ln w="9525">
            <a:noFill/>
            <a:miter lim="800000"/>
            <a:headEnd/>
            <a:tailEnd/>
          </a:ln>
        </p:spPr>
        <p:txBody>
          <a:bodyPr>
            <a:spAutoFit/>
          </a:bodyPr>
          <a:lstStyle/>
          <a:p>
            <a:pPr algn="justLow" rtl="1"/>
            <a:r>
              <a:rPr lang="fa-IR">
                <a:latin typeface="Perpetua" pitchFamily="18" charset="0"/>
                <a:cs typeface="B Mitra" pitchFamily="2" charset="-78"/>
              </a:rPr>
              <a:t>گور دسته جمعی از جنایات صدام؛ کردهای شهر فلوجه</a:t>
            </a:r>
            <a:endParaRPr lang="en-US">
              <a:latin typeface="Perpetua" pitchFamily="18" charset="0"/>
              <a:cs typeface="B Mitra" pitchFamily="2" charset="-78"/>
            </a:endParaRPr>
          </a:p>
        </p:txBody>
      </p:sp>
      <p:sp>
        <p:nvSpPr>
          <p:cNvPr id="172041" name="Rectangle 8"/>
          <p:cNvSpPr>
            <a:spLocks noChangeArrowheads="1"/>
          </p:cNvSpPr>
          <p:nvPr/>
        </p:nvSpPr>
        <p:spPr bwMode="auto">
          <a:xfrm>
            <a:off x="500063" y="5514975"/>
            <a:ext cx="1785937" cy="1200150"/>
          </a:xfrm>
          <a:prstGeom prst="rect">
            <a:avLst/>
          </a:prstGeom>
          <a:noFill/>
          <a:ln w="9525">
            <a:noFill/>
            <a:miter lim="800000"/>
            <a:headEnd/>
            <a:tailEnd/>
          </a:ln>
        </p:spPr>
        <p:txBody>
          <a:bodyPr>
            <a:spAutoFit/>
          </a:bodyPr>
          <a:lstStyle/>
          <a:p>
            <a:pPr algn="justLow" rtl="1"/>
            <a:r>
              <a:rPr lang="fa-IR">
                <a:latin typeface="Perpetua" pitchFamily="18" charset="0"/>
                <a:cs typeface="B Mitra" pitchFamily="2" charset="-78"/>
              </a:rPr>
              <a:t>اجساد بیرون کشیده شده از گور دسته جمعی از جنایات صدام در کردستان عراق  </a:t>
            </a:r>
            <a:endParaRPr lang="en-US">
              <a:latin typeface="Perpetua" pitchFamily="18" charset="0"/>
              <a:cs typeface="B Mitra" pitchFamily="2" charset="-7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BED8F1E-9FCD-4A53-8760-741C3320CC93}" type="slidenum">
              <a:rPr lang="en-US"/>
              <a:pPr>
                <a:defRPr/>
              </a:pPr>
              <a:t>11</a:t>
            </a:fld>
            <a:endParaRPr lang="en-US"/>
          </a:p>
        </p:txBody>
      </p:sp>
      <p:pic>
        <p:nvPicPr>
          <p:cNvPr id="71683" name="Picture 2" descr="H:\تجاوزات نظامی\عکس\n00087463-r-b-012-400x280.jpg"/>
          <p:cNvPicPr>
            <a:picLocks noChangeAspect="1" noChangeArrowheads="1"/>
          </p:cNvPicPr>
          <p:nvPr/>
        </p:nvPicPr>
        <p:blipFill>
          <a:blip r:embed="rId2"/>
          <a:srcRect/>
          <a:stretch>
            <a:fillRect/>
          </a:stretch>
        </p:blipFill>
        <p:spPr bwMode="auto">
          <a:xfrm>
            <a:off x="317500" y="3619500"/>
            <a:ext cx="4143375" cy="2900363"/>
          </a:xfrm>
          <a:prstGeom prst="rect">
            <a:avLst/>
          </a:prstGeom>
          <a:noFill/>
          <a:ln w="9525">
            <a:noFill/>
            <a:miter lim="800000"/>
            <a:headEnd/>
            <a:tailEnd/>
          </a:ln>
        </p:spPr>
      </p:pic>
      <p:pic>
        <p:nvPicPr>
          <p:cNvPr id="71684" name="Picture 3" descr="H:\حمله نظامی به طبس\عکس\tabas(2).jpg"/>
          <p:cNvPicPr>
            <a:picLocks noChangeAspect="1" noChangeArrowheads="1"/>
          </p:cNvPicPr>
          <p:nvPr/>
        </p:nvPicPr>
        <p:blipFill>
          <a:blip r:embed="rId3"/>
          <a:srcRect r="1598"/>
          <a:stretch>
            <a:fillRect/>
          </a:stretch>
        </p:blipFill>
        <p:spPr bwMode="auto">
          <a:xfrm>
            <a:off x="4283075" y="3590925"/>
            <a:ext cx="4554538" cy="2928938"/>
          </a:xfrm>
          <a:prstGeom prst="rect">
            <a:avLst/>
          </a:prstGeom>
          <a:noFill/>
          <a:ln w="9525">
            <a:noFill/>
            <a:miter lim="800000"/>
            <a:headEnd/>
            <a:tailEnd/>
          </a:ln>
        </p:spPr>
      </p:pic>
      <p:pic>
        <p:nvPicPr>
          <p:cNvPr id="71685" name="Picture 5" descr="http://gozarestan.ir/pic/139.jpg"/>
          <p:cNvPicPr>
            <a:picLocks noChangeAspect="1" noChangeArrowheads="1"/>
          </p:cNvPicPr>
          <p:nvPr/>
        </p:nvPicPr>
        <p:blipFill>
          <a:blip r:embed="rId4"/>
          <a:srcRect l="803"/>
          <a:stretch>
            <a:fillRect/>
          </a:stretch>
        </p:blipFill>
        <p:spPr bwMode="auto">
          <a:xfrm>
            <a:off x="5668963" y="642938"/>
            <a:ext cx="3179762" cy="2500312"/>
          </a:xfrm>
          <a:prstGeom prst="rect">
            <a:avLst/>
          </a:prstGeom>
          <a:noFill/>
          <a:ln w="9525">
            <a:noFill/>
            <a:miter lim="800000"/>
            <a:headEnd/>
            <a:tailEnd/>
          </a:ln>
        </p:spPr>
      </p:pic>
      <p:pic>
        <p:nvPicPr>
          <p:cNvPr id="71686" name="Picture 2" descr="I:\نوژه.jpg"/>
          <p:cNvPicPr>
            <a:picLocks noChangeAspect="1" noChangeArrowheads="1"/>
          </p:cNvPicPr>
          <p:nvPr/>
        </p:nvPicPr>
        <p:blipFill>
          <a:blip r:embed="rId5"/>
          <a:srcRect t="19379" b="32178"/>
          <a:stretch>
            <a:fillRect/>
          </a:stretch>
        </p:blipFill>
        <p:spPr bwMode="auto">
          <a:xfrm>
            <a:off x="319088" y="1335088"/>
            <a:ext cx="5357812" cy="1808162"/>
          </a:xfrm>
          <a:prstGeom prst="rect">
            <a:avLst/>
          </a:prstGeom>
          <a:noFill/>
          <a:ln w="9525">
            <a:noFill/>
            <a:miter lim="800000"/>
            <a:headEnd/>
            <a:tailEnd/>
          </a:ln>
        </p:spPr>
      </p:pic>
      <p:sp>
        <p:nvSpPr>
          <p:cNvPr id="71687" name="Rectangle 7"/>
          <p:cNvSpPr>
            <a:spLocks noChangeArrowheads="1"/>
          </p:cNvSpPr>
          <p:nvPr/>
        </p:nvSpPr>
        <p:spPr bwMode="auto">
          <a:xfrm>
            <a:off x="1357313" y="528638"/>
            <a:ext cx="3571875" cy="757237"/>
          </a:xfrm>
          <a:prstGeom prst="rect">
            <a:avLst/>
          </a:prstGeom>
          <a:noFill/>
          <a:ln w="9525">
            <a:noFill/>
            <a:miter lim="800000"/>
            <a:headEnd/>
            <a:tailEnd/>
          </a:ln>
        </p:spPr>
        <p:txBody>
          <a:bodyPr>
            <a:spAutoFit/>
          </a:bodyPr>
          <a:lstStyle/>
          <a:p>
            <a:pPr marL="87313" algn="ctr" rtl="1">
              <a:lnSpc>
                <a:spcPct val="120000"/>
              </a:lnSpc>
            </a:pPr>
            <a:r>
              <a:rPr lang="fa-IR">
                <a:latin typeface="Verdana" pitchFamily="34" charset="0"/>
                <a:cs typeface="B Titr" pitchFamily="2" charset="-78"/>
              </a:rPr>
              <a:t>شکست کودتای </a:t>
            </a:r>
            <a:r>
              <a:rPr lang="fa-IR">
                <a:solidFill>
                  <a:srgbClr val="FF0000"/>
                </a:solidFill>
                <a:latin typeface="Verdana" pitchFamily="34" charset="0"/>
                <a:cs typeface="B Titr" pitchFamily="2" charset="-78"/>
              </a:rPr>
              <a:t>آمریکایی</a:t>
            </a:r>
            <a:r>
              <a:rPr lang="fa-IR">
                <a:latin typeface="Verdana" pitchFamily="34" charset="0"/>
                <a:cs typeface="B Titr" pitchFamily="2" charset="-78"/>
              </a:rPr>
              <a:t> نوژه </a:t>
            </a:r>
          </a:p>
          <a:p>
            <a:pPr marL="87313" algn="ctr" rtl="1">
              <a:lnSpc>
                <a:spcPct val="120000"/>
              </a:lnSpc>
            </a:pPr>
            <a:r>
              <a:rPr lang="fa-IR">
                <a:latin typeface="Verdana" pitchFamily="34" charset="0"/>
                <a:cs typeface="B Mitra" pitchFamily="2" charset="-78"/>
              </a:rPr>
              <a:t>تعدادی از نظامیان کودتاچی پس از دستگیری </a:t>
            </a:r>
          </a:p>
        </p:txBody>
      </p:sp>
      <p:sp>
        <p:nvSpPr>
          <p:cNvPr id="9" name="Rectangle 8"/>
          <p:cNvSpPr/>
          <p:nvPr/>
        </p:nvSpPr>
        <p:spPr>
          <a:xfrm>
            <a:off x="285750" y="3190875"/>
            <a:ext cx="8572500" cy="52387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rtl="1" fontAlgn="auto">
              <a:spcBef>
                <a:spcPts val="0"/>
              </a:spcBef>
              <a:spcAft>
                <a:spcPts val="0"/>
              </a:spcAft>
              <a:defRPr/>
            </a:pPr>
            <a:r>
              <a:rPr lang="fa-IR" sz="2800" dirty="0">
                <a:cs typeface="B Mitra" pitchFamily="2" charset="-78"/>
              </a:rPr>
              <a:t>شکست تجاوز آمریکا به طبس </a:t>
            </a:r>
            <a:endParaRPr lang="en-US" sz="2800"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D5BC3E3-C485-4C9D-BFAF-746DA409A0EE}" type="slidenum">
              <a:rPr lang="en-US"/>
              <a:pPr>
                <a:defRPr/>
              </a:pPr>
              <a:t>110</a:t>
            </a:fld>
            <a:endParaRPr lang="en-US"/>
          </a:p>
        </p:txBody>
      </p:sp>
      <p:sp>
        <p:nvSpPr>
          <p:cNvPr id="3" name="TextBox 2"/>
          <p:cNvSpPr txBox="1"/>
          <p:nvPr/>
        </p:nvSpPr>
        <p:spPr>
          <a:xfrm>
            <a:off x="214282" y="3512013"/>
            <a:ext cx="8715436" cy="3154710"/>
          </a:xfrm>
          <a:prstGeom prst="rect">
            <a:avLst/>
          </a:prstGeom>
          <a:noFill/>
        </p:spPr>
        <p:txBody>
          <a:bodyPr>
            <a:spAutoFit/>
          </a:bodyPr>
          <a:lstStyle/>
          <a:p>
            <a:pPr marL="4763" indent="-4763" algn="just" rtl="1" fontAlgn="auto">
              <a:spcBef>
                <a:spcPts val="0"/>
              </a:spcBef>
              <a:spcAft>
                <a:spcPts val="0"/>
              </a:spcAft>
              <a:defRPr/>
            </a:pPr>
            <a:r>
              <a:rPr lang="fa-IR" sz="3100" dirty="0">
                <a:latin typeface="+mn-lt"/>
                <a:cs typeface="B Mitra" pitchFamily="2" charset="-78"/>
              </a:rPr>
              <a:t>صدام با خیال راحت از اینکه هر جنایتی بکند هیچگاه بخاطر نقض حقوق بشر مورد سوال واقع نخواهد شد،</a:t>
            </a:r>
          </a:p>
          <a:p>
            <a:pPr marL="4763" indent="-4763" algn="just" rtl="1" fontAlgn="auto">
              <a:spcBef>
                <a:spcPts val="0"/>
              </a:spcBef>
              <a:spcAft>
                <a:spcPts val="0"/>
              </a:spcAft>
              <a:defRPr/>
            </a:pPr>
            <a:r>
              <a:rPr lang="fa-IR" sz="3100" dirty="0">
                <a:latin typeface="+mn-lt"/>
                <a:cs typeface="B Mitra" pitchFamily="2" charset="-78"/>
              </a:rPr>
              <a:t>با حمایت </a:t>
            </a:r>
            <a:r>
              <a:rPr lang="fa-IR" sz="3100" dirty="0">
                <a:solidFill>
                  <a:srgbClr val="FF0000"/>
                </a:solidFill>
                <a:latin typeface="+mn-lt"/>
                <a:cs typeface="B Mitra" pitchFamily="2" charset="-78"/>
              </a:rPr>
              <a:t>آمریکا</a:t>
            </a:r>
            <a:r>
              <a:rPr lang="fa-IR" sz="3100" dirty="0">
                <a:latin typeface="+mn-lt"/>
                <a:cs typeface="B Mitra" pitchFamily="2" charset="-78"/>
              </a:rPr>
              <a:t> تا جایی که می توانست آدم کشت، دست او برای هر جنایتی باز گذاشته شده بود؛            </a:t>
            </a:r>
            <a:r>
              <a:rPr lang="fa-IR" sz="3100" b="1" dirty="0">
                <a:latin typeface="+mn-lt"/>
                <a:cs typeface="B Mitra" pitchFamily="2" charset="-78"/>
              </a:rPr>
              <a:t>به یک شرط؛</a:t>
            </a:r>
          </a:p>
          <a:p>
            <a:pPr marL="4763" indent="-4763" algn="just" rtl="1" fontAlgn="auto">
              <a:spcBef>
                <a:spcPts val="0"/>
              </a:spcBef>
              <a:spcAft>
                <a:spcPts val="0"/>
              </a:spcAft>
              <a:defRPr/>
            </a:pPr>
            <a:endParaRPr lang="fa-IR" sz="3100" dirty="0">
              <a:latin typeface="+mn-lt"/>
              <a:cs typeface="B Mitra" pitchFamily="2" charset="-78"/>
            </a:endParaRPr>
          </a:p>
          <a:p>
            <a:pPr marL="4763" indent="-4763" algn="ctr" rtl="1" fontAlgn="auto">
              <a:spcBef>
                <a:spcPts val="0"/>
              </a:spcBef>
              <a:spcAft>
                <a:spcPts val="0"/>
              </a:spcAft>
              <a:defRPr/>
            </a:pPr>
            <a:r>
              <a:rPr lang="fa-IR" sz="4400" dirty="0">
                <a:effectLst>
                  <a:glow rad="101600">
                    <a:schemeClr val="accent1">
                      <a:satMod val="175000"/>
                      <a:alpha val="40000"/>
                    </a:schemeClr>
                  </a:glow>
                </a:effectLst>
                <a:latin typeface="+mn-lt"/>
                <a:cs typeface="B Titr" pitchFamily="2" charset="-78"/>
              </a:rPr>
              <a:t>ساقط کردن نظام جمهوری اسلامی ایران</a:t>
            </a:r>
            <a:endParaRPr lang="en-US" sz="3100" dirty="0">
              <a:effectLst>
                <a:glow rad="101600">
                  <a:schemeClr val="accent1">
                    <a:satMod val="175000"/>
                    <a:alpha val="40000"/>
                  </a:schemeClr>
                </a:glow>
              </a:effectLst>
              <a:latin typeface="+mn-lt"/>
              <a:cs typeface="B Mitra" pitchFamily="2" charset="-78"/>
            </a:endParaRPr>
          </a:p>
        </p:txBody>
      </p:sp>
      <p:pic>
        <p:nvPicPr>
          <p:cNvPr id="173060" name="Picture 2" descr="J:\نقش آمریکا در جنگ\n00272196-t.jpg"/>
          <p:cNvPicPr>
            <a:picLocks noChangeAspect="1" noChangeArrowheads="1"/>
          </p:cNvPicPr>
          <p:nvPr/>
        </p:nvPicPr>
        <p:blipFill>
          <a:blip r:embed="rId2"/>
          <a:srcRect/>
          <a:stretch>
            <a:fillRect/>
          </a:stretch>
        </p:blipFill>
        <p:spPr bwMode="auto">
          <a:xfrm>
            <a:off x="1571625" y="142875"/>
            <a:ext cx="5951538" cy="3286125"/>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5B0BFE-371D-4CD4-BD9D-BEC986CD8B0A}" type="slidenum">
              <a:rPr lang="en-US"/>
              <a:pPr fontAlgn="base">
                <a:spcBef>
                  <a:spcPct val="0"/>
                </a:spcBef>
                <a:spcAft>
                  <a:spcPct val="0"/>
                </a:spcAft>
              </a:pPr>
              <a:t>111</a:t>
            </a:fld>
            <a:endParaRPr lang="en-US"/>
          </a:p>
        </p:txBody>
      </p:sp>
      <p:sp>
        <p:nvSpPr>
          <p:cNvPr id="174083" name="Rectangle 2"/>
          <p:cNvSpPr>
            <a:spLocks noChangeArrowheads="1"/>
          </p:cNvSpPr>
          <p:nvPr/>
        </p:nvSpPr>
        <p:spPr bwMode="auto">
          <a:xfrm>
            <a:off x="142875" y="1387475"/>
            <a:ext cx="7929563" cy="3970338"/>
          </a:xfrm>
          <a:prstGeom prst="rect">
            <a:avLst/>
          </a:prstGeom>
          <a:noFill/>
          <a:ln w="9525">
            <a:noFill/>
            <a:miter lim="800000"/>
            <a:headEnd/>
            <a:tailEnd/>
          </a:ln>
        </p:spPr>
        <p:txBody>
          <a:bodyPr>
            <a:spAutoFit/>
          </a:bodyPr>
          <a:lstStyle/>
          <a:p>
            <a:pPr algn="ctr" rtl="1">
              <a:lnSpc>
                <a:spcPct val="150000"/>
              </a:lnSpc>
            </a:pPr>
            <a:r>
              <a:rPr lang="fa-IR" sz="6000">
                <a:solidFill>
                  <a:srgbClr val="00B050"/>
                </a:solidFill>
                <a:latin typeface="Trebuchet MS" pitchFamily="34" charset="0"/>
                <a:cs typeface="B Titr" pitchFamily="2" charset="-78"/>
              </a:rPr>
              <a:t>مرحله هشتم:</a:t>
            </a:r>
          </a:p>
          <a:p>
            <a:pPr algn="ctr" rtl="1">
              <a:lnSpc>
                <a:spcPct val="150000"/>
              </a:lnSpc>
            </a:pPr>
            <a:r>
              <a:rPr lang="fa-IR" sz="5400">
                <a:solidFill>
                  <a:srgbClr val="FF0000"/>
                </a:solidFill>
                <a:latin typeface="Trebuchet MS" pitchFamily="34" charset="0"/>
                <a:cs typeface="B Titr" pitchFamily="2" charset="-78"/>
              </a:rPr>
              <a:t>آمریکا هدایت مستقیم جنگ علیه ایران را به دست گرفت.</a:t>
            </a:r>
            <a:endParaRPr lang="en-US" sz="5400">
              <a:solidFill>
                <a:srgbClr val="FF0000"/>
              </a:solidFill>
              <a:latin typeface="Trebuchet MS" pitchFamily="34" charset="0"/>
              <a:cs typeface="B Titr" pitchFamily="2" charset="-78"/>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Box 1"/>
          <p:cNvSpPr txBox="1">
            <a:spLocks noChangeArrowheads="1"/>
          </p:cNvSpPr>
          <p:nvPr/>
        </p:nvSpPr>
        <p:spPr bwMode="auto">
          <a:xfrm>
            <a:off x="214313" y="2928938"/>
            <a:ext cx="8715375" cy="3416300"/>
          </a:xfrm>
          <a:prstGeom prst="rect">
            <a:avLst/>
          </a:prstGeom>
          <a:noFill/>
          <a:ln w="9525">
            <a:noFill/>
            <a:miter lim="800000"/>
            <a:headEnd/>
            <a:tailEnd/>
          </a:ln>
        </p:spPr>
        <p:txBody>
          <a:bodyPr>
            <a:spAutoFit/>
          </a:bodyPr>
          <a:lstStyle/>
          <a:p>
            <a:pPr algn="just" rtl="1"/>
            <a:r>
              <a:rPr lang="fa-IR" sz="2400">
                <a:latin typeface="Perpetua" pitchFamily="18" charset="0"/>
                <a:cs typeface="B Mitra" pitchFamily="2" charset="-78"/>
              </a:rPr>
              <a:t>اجلاس کاخ سفید در ژوئیه 1986، راه های دیگری برای کمک به صدام را بررسی کرد. اوایل آن سال، ایران حملة نظامی عمده ای علیه عراق آغاز کرده بود و به نظر می رسید جنگ به بن بست خواهد رسید. سیا نگران بود که صدام نتواند از اطلاعات محرمانه ای که دریافت می کند، به طور مؤثر استفاده کند ... مهمترین تصمیمی که در جلسه کاخ سفید اتخاذ شد این بود که از توانایی های جرج بوش که قرار بود به کشورهای مختلف خاورمیانه از جمله اردن و مصر سفر کند، استفاده شود. قرار بود بوش از طریق واسطه های که از سران دولت ها بودند، توصیه های استراتژیکی جنگی را در اختیار صدام قرار دهد. مورفی نوشت: ما معاون رئیس جمهور را ترغیب کردیم تا به ملک حسین و حسنی مبارک پیشنهاد کند که آنها تلاش های خود را برای انتقال نظرات ما به صدام در مورد استفاده عراق از نیروهای هوایی اش ادامه دهند. این اقدام دیگر تنها یک گرایش نبود، بلکه آمریکا عراق را در آغوش گرفت</a:t>
            </a:r>
            <a:endParaRPr lang="en-US" sz="2400">
              <a:latin typeface="Perpetua" pitchFamily="18" charset="0"/>
              <a:cs typeface="B Mitra" pitchFamily="2" charset="-78"/>
            </a:endParaRPr>
          </a:p>
        </p:txBody>
      </p:sp>
      <p:sp>
        <p:nvSpPr>
          <p:cNvPr id="175107" name="Rectangle 2"/>
          <p:cNvSpPr>
            <a:spLocks noChangeArrowheads="1"/>
          </p:cNvSpPr>
          <p:nvPr/>
        </p:nvSpPr>
        <p:spPr bwMode="auto">
          <a:xfrm>
            <a:off x="642938" y="214313"/>
            <a:ext cx="7929562" cy="584200"/>
          </a:xfrm>
          <a:prstGeom prst="rect">
            <a:avLst/>
          </a:prstGeom>
          <a:noFill/>
          <a:ln w="9525">
            <a:noFill/>
            <a:miter lim="800000"/>
            <a:headEnd/>
            <a:tailEnd/>
          </a:ln>
        </p:spPr>
        <p:txBody>
          <a:bodyPr>
            <a:spAutoFit/>
          </a:bodyPr>
          <a:lstStyle/>
          <a:p>
            <a:pPr algn="ctr" rtl="1"/>
            <a:r>
              <a:rPr lang="fa-IR" sz="3200" b="1">
                <a:solidFill>
                  <a:srgbClr val="FF0000"/>
                </a:solidFill>
                <a:latin typeface="Perpetua" pitchFamily="18" charset="0"/>
                <a:ea typeface="0 Titr Bold"/>
                <a:cs typeface="0 Titr Bold"/>
              </a:rPr>
              <a:t>کاخ سفید </a:t>
            </a:r>
            <a:r>
              <a:rPr lang="fa-IR" sz="3200" b="1">
                <a:latin typeface="Perpetua" pitchFamily="18" charset="0"/>
                <a:ea typeface="0 Titr Bold"/>
                <a:cs typeface="0 Titr Bold"/>
              </a:rPr>
              <a:t>یا قرارگاه فرماندهی راهبردی ارتش بعث؟</a:t>
            </a:r>
            <a:endParaRPr lang="en-US" sz="3200">
              <a:latin typeface="Perpetua" pitchFamily="18" charset="0"/>
              <a:ea typeface="0 Titr Bold"/>
              <a:cs typeface="0 Titr Bold"/>
            </a:endParaRPr>
          </a:p>
        </p:txBody>
      </p:sp>
      <p:sp>
        <p:nvSpPr>
          <p:cNvPr id="5" name="Slide Number Placeholder 4"/>
          <p:cNvSpPr>
            <a:spLocks noGrp="1"/>
          </p:cNvSpPr>
          <p:nvPr>
            <p:ph type="sldNum" sz="quarter" idx="12"/>
          </p:nvPr>
        </p:nvSpPr>
        <p:spPr/>
        <p:txBody>
          <a:bodyPr/>
          <a:lstStyle/>
          <a:p>
            <a:pPr>
              <a:defRPr/>
            </a:pPr>
            <a:fld id="{79473828-D930-440D-B53B-D242650E7BA9}" type="slidenum">
              <a:rPr lang="en-US"/>
              <a:pPr>
                <a:defRPr/>
              </a:pPr>
              <a:t>112</a:t>
            </a:fld>
            <a:endParaRPr lang="en-US"/>
          </a:p>
        </p:txBody>
      </p:sp>
      <p:pic>
        <p:nvPicPr>
          <p:cNvPr id="41987" name="Picture 3" descr="J:\نقش آمریکا در جنگ\New folder\CDolQOUXIAAQWfO.jpg"/>
          <p:cNvPicPr>
            <a:picLocks noChangeAspect="1" noChangeArrowheads="1"/>
          </p:cNvPicPr>
          <p:nvPr/>
        </p:nvPicPr>
        <p:blipFill>
          <a:blip r:embed="rId2" cstate="print"/>
          <a:srcRect/>
          <a:stretch>
            <a:fillRect/>
          </a:stretch>
        </p:blipFill>
        <p:spPr bwMode="auto">
          <a:xfrm>
            <a:off x="2000232" y="928670"/>
            <a:ext cx="1928826" cy="1928826"/>
          </a:xfrm>
          <a:prstGeom prst="ellipse">
            <a:avLst/>
          </a:prstGeom>
          <a:ln>
            <a:noFill/>
          </a:ln>
          <a:effectLst>
            <a:softEdge rad="112500"/>
          </a:effectLst>
        </p:spPr>
      </p:pic>
      <p:pic>
        <p:nvPicPr>
          <p:cNvPr id="175110" name="Picture 2" descr="I:\جدید\BBFBA513-A989-4AFA-A26D-B559EE2529DD.png"/>
          <p:cNvPicPr>
            <a:picLocks noChangeAspect="1" noChangeArrowheads="1"/>
          </p:cNvPicPr>
          <p:nvPr/>
        </p:nvPicPr>
        <p:blipFill>
          <a:blip r:embed="rId3"/>
          <a:srcRect/>
          <a:stretch>
            <a:fillRect/>
          </a:stretch>
        </p:blipFill>
        <p:spPr bwMode="auto">
          <a:xfrm>
            <a:off x="3643313" y="571500"/>
            <a:ext cx="3571875" cy="2563813"/>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Box 1"/>
          <p:cNvSpPr txBox="1">
            <a:spLocks noChangeArrowheads="1"/>
          </p:cNvSpPr>
          <p:nvPr/>
        </p:nvSpPr>
        <p:spPr bwMode="auto">
          <a:xfrm>
            <a:off x="3811588" y="2286000"/>
            <a:ext cx="5143500" cy="3786188"/>
          </a:xfrm>
          <a:prstGeom prst="rect">
            <a:avLst/>
          </a:prstGeom>
          <a:noFill/>
          <a:ln w="9525">
            <a:noFill/>
            <a:miter lim="800000"/>
            <a:headEnd/>
            <a:tailEnd/>
          </a:ln>
        </p:spPr>
        <p:txBody>
          <a:bodyPr>
            <a:spAutoFit/>
          </a:bodyPr>
          <a:lstStyle/>
          <a:p>
            <a:pPr algn="just" rtl="1"/>
            <a:r>
              <a:rPr lang="fa-IR" sz="2400">
                <a:latin typeface="Perpetua" pitchFamily="18" charset="0"/>
                <a:cs typeface="B Nazanin" pitchFamily="2" charset="-78"/>
              </a:rPr>
              <a:t>پس از آنکه بوش پیام سری خود درباره نیاز صدام به استفاده از نیروی هوایی را به مبارک تسلیم کرد، مبارک آنگونه که انتظار می رفت، عمل کرد. نیروی هوایی عراق ناگهان به حملات خود علیه ایران شدت بخشید و در ماه سپتامبر 1986 بر تعداد بمباران ها افزود و خساراتی جدی به میادین نفتی و تاسیسات کشتیرانی ایران در خلیج فارس وارد ساخت و صدام در مدت کوتاهی به موفقیت دست یافت، اما تشدید حملات هوایی با پاسخ ایران روبرو شد (فریدمن، 1383: 64).</a:t>
            </a:r>
            <a:endParaRPr lang="en-US" sz="2400">
              <a:latin typeface="Perpetua" pitchFamily="18" charset="0"/>
              <a:cs typeface="B Nazanin" pitchFamily="2" charset="-78"/>
            </a:endParaRPr>
          </a:p>
        </p:txBody>
      </p:sp>
      <p:sp>
        <p:nvSpPr>
          <p:cNvPr id="176131" name="Rectangle 2"/>
          <p:cNvSpPr>
            <a:spLocks noChangeArrowheads="1"/>
          </p:cNvSpPr>
          <p:nvPr/>
        </p:nvSpPr>
        <p:spPr bwMode="auto">
          <a:xfrm>
            <a:off x="1071563" y="71438"/>
            <a:ext cx="7000875" cy="1179512"/>
          </a:xfrm>
          <a:prstGeom prst="rect">
            <a:avLst/>
          </a:prstGeom>
          <a:noFill/>
          <a:ln w="9525">
            <a:noFill/>
            <a:miter lim="800000"/>
            <a:headEnd/>
            <a:tailEnd/>
          </a:ln>
        </p:spPr>
        <p:txBody>
          <a:bodyPr>
            <a:spAutoFit/>
          </a:bodyPr>
          <a:lstStyle/>
          <a:p>
            <a:pPr algn="ctr" rtl="1">
              <a:lnSpc>
                <a:spcPct val="130000"/>
              </a:lnSpc>
            </a:pPr>
            <a:r>
              <a:rPr lang="fa-IR" sz="2800" b="1">
                <a:latin typeface="Perpetua" pitchFamily="18" charset="0"/>
                <a:ea typeface="0 Titr Bold"/>
                <a:cs typeface="0 Titr Bold"/>
              </a:rPr>
              <a:t>راهنمایی و تحریک صدام به حمله به زیر ساخت های </a:t>
            </a:r>
            <a:endParaRPr lang="en-US" sz="2800" b="1">
              <a:latin typeface="Perpetua" pitchFamily="18" charset="0"/>
              <a:ea typeface="0 Titr Bold"/>
              <a:cs typeface="0 Titr Bold"/>
            </a:endParaRPr>
          </a:p>
          <a:p>
            <a:pPr algn="ctr" rtl="1">
              <a:lnSpc>
                <a:spcPct val="130000"/>
              </a:lnSpc>
            </a:pPr>
            <a:r>
              <a:rPr lang="fa-IR" sz="2800" b="1">
                <a:latin typeface="Perpetua" pitchFamily="18" charset="0"/>
                <a:ea typeface="0 Titr Bold"/>
                <a:cs typeface="0 Titr Bold"/>
              </a:rPr>
              <a:t>اقتصادی جمهوری اسلامی </a:t>
            </a:r>
            <a:endParaRPr lang="en-US" sz="2800">
              <a:latin typeface="Perpetua" pitchFamily="18" charset="0"/>
              <a:ea typeface="0 Titr Bold"/>
              <a:cs typeface="0 Titr Bold"/>
            </a:endParaRPr>
          </a:p>
        </p:txBody>
      </p:sp>
      <p:sp>
        <p:nvSpPr>
          <p:cNvPr id="5" name="Slide Number Placeholder 4"/>
          <p:cNvSpPr>
            <a:spLocks noGrp="1"/>
          </p:cNvSpPr>
          <p:nvPr>
            <p:ph type="sldNum" sz="quarter" idx="12"/>
          </p:nvPr>
        </p:nvSpPr>
        <p:spPr/>
        <p:txBody>
          <a:bodyPr/>
          <a:lstStyle/>
          <a:p>
            <a:pPr>
              <a:defRPr/>
            </a:pPr>
            <a:fld id="{D812FA0B-54B3-4D50-B673-426EF4B2000B}" type="slidenum">
              <a:rPr lang="en-US"/>
              <a:pPr>
                <a:defRPr/>
              </a:pPr>
              <a:t>113</a:t>
            </a:fld>
            <a:endParaRPr lang="en-US"/>
          </a:p>
        </p:txBody>
      </p:sp>
      <p:pic>
        <p:nvPicPr>
          <p:cNvPr id="176133" name="Picture 2" descr="I:\نقش آمریکا در جنگ\New folder (2)\بوش و مبارک.jpg"/>
          <p:cNvPicPr>
            <a:picLocks noChangeAspect="1" noChangeArrowheads="1"/>
          </p:cNvPicPr>
          <p:nvPr/>
        </p:nvPicPr>
        <p:blipFill>
          <a:blip r:embed="rId2"/>
          <a:srcRect/>
          <a:stretch>
            <a:fillRect/>
          </a:stretch>
        </p:blipFill>
        <p:spPr bwMode="auto">
          <a:xfrm>
            <a:off x="160338" y="1997075"/>
            <a:ext cx="3500437" cy="4733925"/>
          </a:xfrm>
          <a:prstGeom prst="rect">
            <a:avLst/>
          </a:prstGeom>
          <a:noFill/>
          <a:ln w="9525">
            <a:noFill/>
            <a:miter lim="800000"/>
            <a:headEnd/>
            <a:tailEnd/>
          </a:ln>
        </p:spPr>
      </p:pic>
      <p:sp>
        <p:nvSpPr>
          <p:cNvPr id="176134" name="Rectangle 6"/>
          <p:cNvSpPr>
            <a:spLocks noChangeArrowheads="1"/>
          </p:cNvSpPr>
          <p:nvPr/>
        </p:nvSpPr>
        <p:spPr bwMode="auto">
          <a:xfrm>
            <a:off x="214313" y="1143000"/>
            <a:ext cx="8715375" cy="1200150"/>
          </a:xfrm>
          <a:prstGeom prst="rect">
            <a:avLst/>
          </a:prstGeom>
          <a:noFill/>
          <a:ln w="9525">
            <a:noFill/>
            <a:miter lim="800000"/>
            <a:headEnd/>
            <a:tailEnd/>
          </a:ln>
        </p:spPr>
        <p:txBody>
          <a:bodyPr>
            <a:spAutoFit/>
          </a:bodyPr>
          <a:lstStyle/>
          <a:p>
            <a:pPr algn="just" rtl="1"/>
            <a:r>
              <a:rPr lang="fa-IR" sz="2400">
                <a:latin typeface="Perpetua" pitchFamily="18" charset="0"/>
                <a:cs typeface="B Nazanin" pitchFamily="2" charset="-78"/>
              </a:rPr>
              <a:t>بوش در سفر خود به خاورمیانه در روز دوشنبه 4 اوت 1986 در دیدار دوساعته با حسنی مبارک دستور داشت تا در مورد بهترین شیوه بمباران اهداف ایرانیان توسط صدام حسین با مبارک صحبت کند. (فرید من، 1383: 63)</a:t>
            </a:r>
            <a:endParaRPr lang="en-US" sz="2400">
              <a:latin typeface="Perpetua" pitchFamily="18" charset="0"/>
              <a:cs typeface="B Nazanin" pitchFamily="2" charset="-78"/>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5E988A7-5A21-4497-BDE1-09EA261DBF81}" type="slidenum">
              <a:rPr lang="en-US"/>
              <a:pPr>
                <a:defRPr/>
              </a:pPr>
              <a:t>114</a:t>
            </a:fld>
            <a:endParaRPr lang="en-US"/>
          </a:p>
        </p:txBody>
      </p:sp>
      <p:pic>
        <p:nvPicPr>
          <p:cNvPr id="177155" name="Picture 3" descr="I:\نقش آمریکا در جنگ\New folder (2)\606x340_275852.jpg"/>
          <p:cNvPicPr>
            <a:picLocks noChangeAspect="1" noChangeArrowheads="1"/>
          </p:cNvPicPr>
          <p:nvPr/>
        </p:nvPicPr>
        <p:blipFill>
          <a:blip r:embed="rId2"/>
          <a:srcRect/>
          <a:stretch>
            <a:fillRect/>
          </a:stretch>
        </p:blipFill>
        <p:spPr bwMode="auto">
          <a:xfrm>
            <a:off x="142875" y="76200"/>
            <a:ext cx="6230938" cy="3495675"/>
          </a:xfrm>
          <a:prstGeom prst="rect">
            <a:avLst/>
          </a:prstGeom>
          <a:noFill/>
          <a:ln w="9525">
            <a:noFill/>
            <a:miter lim="800000"/>
            <a:headEnd/>
            <a:tailEnd/>
          </a:ln>
        </p:spPr>
      </p:pic>
      <p:sp>
        <p:nvSpPr>
          <p:cNvPr id="177156" name="Rectangle 3"/>
          <p:cNvSpPr>
            <a:spLocks noChangeArrowheads="1"/>
          </p:cNvSpPr>
          <p:nvPr/>
        </p:nvSpPr>
        <p:spPr bwMode="auto">
          <a:xfrm>
            <a:off x="6429375" y="301625"/>
            <a:ext cx="2714625" cy="2011363"/>
          </a:xfrm>
          <a:prstGeom prst="rect">
            <a:avLst/>
          </a:prstGeom>
          <a:noFill/>
          <a:ln w="9525">
            <a:noFill/>
            <a:miter lim="800000"/>
            <a:headEnd/>
            <a:tailEnd/>
          </a:ln>
        </p:spPr>
        <p:txBody>
          <a:bodyPr>
            <a:spAutoFit/>
          </a:bodyPr>
          <a:lstStyle/>
          <a:p>
            <a:pPr algn="ctr" rtl="1">
              <a:lnSpc>
                <a:spcPct val="130000"/>
              </a:lnSpc>
            </a:pPr>
            <a:r>
              <a:rPr lang="fa-IR" sz="2400" b="1">
                <a:latin typeface="Perpetua" pitchFamily="18" charset="0"/>
                <a:ea typeface="0 Titr Bold"/>
                <a:cs typeface="0 Titr Bold"/>
              </a:rPr>
              <a:t>راهنمایی و تحریک صدام به حمله به زیر ساخت های اقتصادی جمهوری اسلامی </a:t>
            </a:r>
            <a:endParaRPr lang="en-US" sz="2400">
              <a:latin typeface="Perpetua" pitchFamily="18" charset="0"/>
              <a:ea typeface="0 Titr Bold"/>
              <a:cs typeface="0 Titr Bold"/>
            </a:endParaRPr>
          </a:p>
        </p:txBody>
      </p:sp>
      <p:sp>
        <p:nvSpPr>
          <p:cNvPr id="177157" name="Rectangle 5"/>
          <p:cNvSpPr>
            <a:spLocks noChangeArrowheads="1"/>
          </p:cNvSpPr>
          <p:nvPr/>
        </p:nvSpPr>
        <p:spPr bwMode="auto">
          <a:xfrm>
            <a:off x="6672263" y="3071813"/>
            <a:ext cx="2257425" cy="369887"/>
          </a:xfrm>
          <a:prstGeom prst="rect">
            <a:avLst/>
          </a:prstGeom>
          <a:noFill/>
          <a:ln w="9525">
            <a:noFill/>
            <a:miter lim="800000"/>
            <a:headEnd/>
            <a:tailEnd/>
          </a:ln>
        </p:spPr>
        <p:txBody>
          <a:bodyPr wrap="none">
            <a:spAutoFit/>
          </a:bodyPr>
          <a:lstStyle/>
          <a:p>
            <a:r>
              <a:rPr lang="fa-IR">
                <a:latin typeface="Perpetua" pitchFamily="18" charset="0"/>
                <a:cs typeface="B Nazanin" pitchFamily="2" charset="-78"/>
              </a:rPr>
              <a:t>بمباران مداوم پالایشگاه آبادان</a:t>
            </a:r>
            <a:endParaRPr lang="en-US">
              <a:latin typeface="Perpetua" pitchFamily="18" charset="0"/>
            </a:endParaRPr>
          </a:p>
        </p:txBody>
      </p:sp>
      <p:pic>
        <p:nvPicPr>
          <p:cNvPr id="177158" name="Picture 9" descr="I:\جدید\image384207.jpg"/>
          <p:cNvPicPr>
            <a:picLocks noChangeAspect="1" noChangeArrowheads="1"/>
          </p:cNvPicPr>
          <p:nvPr/>
        </p:nvPicPr>
        <p:blipFill>
          <a:blip r:embed="rId3"/>
          <a:srcRect r="2805"/>
          <a:stretch>
            <a:fillRect/>
          </a:stretch>
        </p:blipFill>
        <p:spPr bwMode="auto">
          <a:xfrm>
            <a:off x="150813" y="3643313"/>
            <a:ext cx="4178300" cy="3040062"/>
          </a:xfrm>
          <a:prstGeom prst="rect">
            <a:avLst/>
          </a:prstGeom>
          <a:noFill/>
          <a:ln w="9525">
            <a:noFill/>
            <a:miter lim="800000"/>
            <a:headEnd/>
            <a:tailEnd/>
          </a:ln>
        </p:spPr>
      </p:pic>
      <p:pic>
        <p:nvPicPr>
          <p:cNvPr id="177159" name="Picture 3" descr="I:\جدید\imaنننننننges.jpg"/>
          <p:cNvPicPr>
            <a:picLocks noChangeAspect="1" noChangeArrowheads="1"/>
          </p:cNvPicPr>
          <p:nvPr/>
        </p:nvPicPr>
        <p:blipFill>
          <a:blip r:embed="rId4"/>
          <a:srcRect/>
          <a:stretch>
            <a:fillRect/>
          </a:stretch>
        </p:blipFill>
        <p:spPr bwMode="auto">
          <a:xfrm>
            <a:off x="4424363" y="3643313"/>
            <a:ext cx="4595812" cy="3046412"/>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178" name="Group 10"/>
          <p:cNvGrpSpPr>
            <a:grpSpLocks/>
          </p:cNvGrpSpPr>
          <p:nvPr/>
        </p:nvGrpSpPr>
        <p:grpSpPr bwMode="auto">
          <a:xfrm>
            <a:off x="66675" y="2500313"/>
            <a:ext cx="6434138" cy="4214812"/>
            <a:chOff x="66644" y="2500306"/>
            <a:chExt cx="6434181" cy="4214842"/>
          </a:xfrm>
        </p:grpSpPr>
        <p:pic>
          <p:nvPicPr>
            <p:cNvPr id="178183" name="Picture 2" descr="I:\جدید\NiroogahNeka (3).jpg"/>
            <p:cNvPicPr>
              <a:picLocks noChangeAspect="1" noChangeArrowheads="1"/>
            </p:cNvPicPr>
            <p:nvPr/>
          </p:nvPicPr>
          <p:blipFill>
            <a:blip r:embed="rId2"/>
            <a:srcRect/>
            <a:stretch>
              <a:fillRect/>
            </a:stretch>
          </p:blipFill>
          <p:spPr bwMode="auto">
            <a:xfrm>
              <a:off x="71406" y="2501273"/>
              <a:ext cx="6429419" cy="4213875"/>
            </a:xfrm>
            <a:prstGeom prst="rect">
              <a:avLst/>
            </a:prstGeom>
            <a:noFill/>
            <a:ln w="9525">
              <a:noFill/>
              <a:miter lim="800000"/>
              <a:headEnd/>
              <a:tailEnd/>
            </a:ln>
          </p:spPr>
        </p:pic>
        <p:pic>
          <p:nvPicPr>
            <p:cNvPr id="178184" name="Picture 9" descr="I:\جدید\NiroogahNeka (3).jpg"/>
            <p:cNvPicPr>
              <a:picLocks noChangeAspect="1" noChangeArrowheads="1"/>
            </p:cNvPicPr>
            <p:nvPr/>
          </p:nvPicPr>
          <p:blipFill>
            <a:blip r:embed="rId2"/>
            <a:srcRect l="10963" r="75703" b="76515"/>
            <a:stretch>
              <a:fillRect/>
            </a:stretch>
          </p:blipFill>
          <p:spPr bwMode="auto">
            <a:xfrm>
              <a:off x="66644" y="2500306"/>
              <a:ext cx="857256" cy="989641"/>
            </a:xfrm>
            <a:prstGeom prst="rect">
              <a:avLst/>
            </a:prstGeom>
            <a:noFill/>
            <a:ln w="9525">
              <a:noFill/>
              <a:miter lim="800000"/>
              <a:headEnd/>
              <a:tailEnd/>
            </a:ln>
          </p:spPr>
        </p:pic>
      </p:grpSp>
      <p:sp>
        <p:nvSpPr>
          <p:cNvPr id="2" name="Slide Number Placeholder 1"/>
          <p:cNvSpPr>
            <a:spLocks noGrp="1"/>
          </p:cNvSpPr>
          <p:nvPr>
            <p:ph type="sldNum" sz="quarter" idx="12"/>
          </p:nvPr>
        </p:nvSpPr>
        <p:spPr/>
        <p:txBody>
          <a:bodyPr/>
          <a:lstStyle/>
          <a:p>
            <a:pPr>
              <a:defRPr/>
            </a:pPr>
            <a:fld id="{979A28E7-71D1-4982-8240-377EEB21227B}" type="slidenum">
              <a:rPr lang="en-US"/>
              <a:pPr>
                <a:defRPr/>
              </a:pPr>
              <a:t>115</a:t>
            </a:fld>
            <a:endParaRPr lang="en-US"/>
          </a:p>
        </p:txBody>
      </p:sp>
      <p:sp>
        <p:nvSpPr>
          <p:cNvPr id="4" name="Rectangle 3"/>
          <p:cNvSpPr/>
          <p:nvPr/>
        </p:nvSpPr>
        <p:spPr>
          <a:xfrm>
            <a:off x="0" y="2571744"/>
            <a:ext cx="6429388" cy="1372683"/>
          </a:xfrm>
          <a:prstGeom prst="rect">
            <a:avLst/>
          </a:prstGeom>
        </p:spPr>
        <p:txBody>
          <a:bodyPr>
            <a:spAutoFit/>
          </a:bodyPr>
          <a:lstStyle/>
          <a:p>
            <a:pPr algn="ctr" rtl="1" fontAlgn="auto">
              <a:lnSpc>
                <a:spcPct val="130000"/>
              </a:lnSpc>
              <a:spcBef>
                <a:spcPts val="0"/>
              </a:spcBef>
              <a:spcAft>
                <a:spcPts val="0"/>
              </a:spcAft>
              <a:defRPr/>
            </a:pPr>
            <a:r>
              <a:rPr lang="fa-IR"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0 Titr Bold" pitchFamily="2" charset="-78"/>
              </a:rPr>
              <a:t>حمله صدام به نیروگاه برق نکا در عمق ایران</a:t>
            </a:r>
          </a:p>
          <a:p>
            <a:pPr algn="ctr" rtl="1" fontAlgn="auto">
              <a:lnSpc>
                <a:spcPct val="130000"/>
              </a:lnSpc>
              <a:spcBef>
                <a:spcPts val="0"/>
              </a:spcBef>
              <a:spcAft>
                <a:spcPts val="0"/>
              </a:spcAft>
              <a:defRPr/>
            </a:pPr>
            <a:r>
              <a:rPr lang="fa-IR"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0 Titr Bold" pitchFamily="2" charset="-78"/>
              </a:rPr>
              <a:t>با هدایت عملیاتی آمریکا</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0 Titr Bold" pitchFamily="2" charset="-78"/>
            </a:endParaRPr>
          </a:p>
        </p:txBody>
      </p:sp>
      <p:sp>
        <p:nvSpPr>
          <p:cNvPr id="178181" name="Rectangle 4"/>
          <p:cNvSpPr>
            <a:spLocks noChangeArrowheads="1"/>
          </p:cNvSpPr>
          <p:nvPr/>
        </p:nvSpPr>
        <p:spPr bwMode="auto">
          <a:xfrm>
            <a:off x="6500813" y="2500313"/>
            <a:ext cx="2571750" cy="4214812"/>
          </a:xfrm>
          <a:prstGeom prst="rect">
            <a:avLst/>
          </a:prstGeom>
          <a:noFill/>
          <a:ln w="9525">
            <a:noFill/>
            <a:miter lim="800000"/>
            <a:headEnd/>
            <a:tailEnd/>
          </a:ln>
        </p:spPr>
        <p:txBody>
          <a:bodyPr>
            <a:spAutoFit/>
          </a:bodyPr>
          <a:lstStyle/>
          <a:p>
            <a:pPr algn="justLow" rtl="1"/>
            <a:r>
              <a:rPr lang="ar-SA" sz="2400">
                <a:latin typeface="Perpetua" pitchFamily="18" charset="0"/>
                <a:cs typeface="B Mitra" pitchFamily="2" charset="-78"/>
              </a:rPr>
              <a:t>در پی بمباران نیروگاه نکا در آذر ماه 1365، روزنامه ساندی تلگراف به نقل از دیپلمات‌های مستقر در بغداد نوشت</a:t>
            </a:r>
            <a:r>
              <a:rPr lang="en-US" sz="2400">
                <a:latin typeface="Perpetua" pitchFamily="18" charset="0"/>
                <a:cs typeface="B Mitra" pitchFamily="2" charset="-78"/>
              </a:rPr>
              <a:t>: </a:t>
            </a:r>
            <a:endParaRPr lang="fa-IR" sz="2400">
              <a:latin typeface="Perpetua" pitchFamily="18" charset="0"/>
              <a:cs typeface="B Mitra" pitchFamily="2" charset="-78"/>
            </a:endParaRPr>
          </a:p>
          <a:p>
            <a:pPr algn="justLow" rtl="1"/>
            <a:r>
              <a:rPr lang="fa-IR" sz="2400">
                <a:latin typeface="Perpetua" pitchFamily="18" charset="0"/>
                <a:cs typeface="B Mitra" pitchFamily="2" charset="-78"/>
              </a:rPr>
              <a:t>«</a:t>
            </a:r>
            <a:r>
              <a:rPr lang="ar-SA" sz="2400">
                <a:latin typeface="Perpetua" pitchFamily="18" charset="0"/>
                <a:cs typeface="B Mitra" pitchFamily="2" charset="-78"/>
              </a:rPr>
              <a:t>کمک اطلاعاتی آمریکا به عراق، این کشور را قادر ساخت تا به تأسیسات اقتصادی ایران و نیروگاه نکا ضربه وارد کند</a:t>
            </a:r>
            <a:r>
              <a:rPr lang="fa-IR" sz="2400">
                <a:latin typeface="Perpetua" pitchFamily="18" charset="0"/>
                <a:cs typeface="B Mitra" pitchFamily="2" charset="-78"/>
              </a:rPr>
              <a:t>». </a:t>
            </a:r>
            <a:r>
              <a:rPr lang="fa-IR" sz="2000">
                <a:latin typeface="Perpetua" pitchFamily="18" charset="0"/>
                <a:cs typeface="B Mitra" pitchFamily="2" charset="-78"/>
              </a:rPr>
              <a:t>روزنامه کیهان</a:t>
            </a:r>
            <a:r>
              <a:rPr lang="en-US" sz="2000">
                <a:latin typeface="Perpetua" pitchFamily="18" charset="0"/>
                <a:cs typeface="B Mitra" pitchFamily="2" charset="-78"/>
              </a:rPr>
              <a:t> </a:t>
            </a:r>
            <a:r>
              <a:rPr lang="fa-IR" sz="2000">
                <a:latin typeface="Perpetua" pitchFamily="18" charset="0"/>
                <a:cs typeface="B Mitra" pitchFamily="2" charset="-78"/>
              </a:rPr>
              <a:t>۱۲ </a:t>
            </a:r>
            <a:r>
              <a:rPr lang="ar-SA" sz="2000">
                <a:latin typeface="Perpetua" pitchFamily="18" charset="0"/>
                <a:cs typeface="B Mitra" pitchFamily="2" charset="-78"/>
              </a:rPr>
              <a:t>بهمن </a:t>
            </a:r>
            <a:r>
              <a:rPr lang="fa-IR" sz="2000">
                <a:latin typeface="Perpetua" pitchFamily="18" charset="0"/>
                <a:cs typeface="B Mitra" pitchFamily="2" charset="-78"/>
              </a:rPr>
              <a:t>۱۳۹۳</a:t>
            </a:r>
            <a:endParaRPr lang="en-US" sz="2400">
              <a:latin typeface="Perpetua" pitchFamily="18" charset="0"/>
              <a:cs typeface="B Mitra" pitchFamily="2" charset="-78"/>
            </a:endParaRPr>
          </a:p>
        </p:txBody>
      </p:sp>
      <p:pic>
        <p:nvPicPr>
          <p:cNvPr id="178182" name="Picture 3" descr="J:\جدید\imشششیages.jpg"/>
          <p:cNvPicPr>
            <a:picLocks noChangeAspect="1" noChangeArrowheads="1"/>
          </p:cNvPicPr>
          <p:nvPr/>
        </p:nvPicPr>
        <p:blipFill>
          <a:blip r:embed="rId3"/>
          <a:srcRect/>
          <a:stretch>
            <a:fillRect/>
          </a:stretch>
        </p:blipFill>
        <p:spPr bwMode="auto">
          <a:xfrm>
            <a:off x="0" y="103188"/>
            <a:ext cx="9144000" cy="2397125"/>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CE6B8AF-DEAE-4288-BA3D-3EE17D538C27}" type="slidenum">
              <a:rPr lang="en-US"/>
              <a:pPr>
                <a:defRPr/>
              </a:pPr>
              <a:t>116</a:t>
            </a:fld>
            <a:endParaRPr lang="en-US"/>
          </a:p>
        </p:txBody>
      </p:sp>
      <p:pic>
        <p:nvPicPr>
          <p:cNvPr id="179203" name="Picture 2" descr="I:\جدید\5557_orig.jpg"/>
          <p:cNvPicPr>
            <a:picLocks noChangeAspect="1" noChangeArrowheads="1"/>
          </p:cNvPicPr>
          <p:nvPr/>
        </p:nvPicPr>
        <p:blipFill>
          <a:blip r:embed="rId2"/>
          <a:srcRect t="9727" b="3883"/>
          <a:stretch>
            <a:fillRect/>
          </a:stretch>
        </p:blipFill>
        <p:spPr bwMode="auto">
          <a:xfrm>
            <a:off x="3952875" y="4267200"/>
            <a:ext cx="2905125" cy="2471738"/>
          </a:xfrm>
          <a:prstGeom prst="rect">
            <a:avLst/>
          </a:prstGeom>
          <a:noFill/>
          <a:ln w="9525">
            <a:noFill/>
            <a:miter lim="800000"/>
            <a:headEnd/>
            <a:tailEnd/>
          </a:ln>
        </p:spPr>
      </p:pic>
      <p:pic>
        <p:nvPicPr>
          <p:cNvPr id="179204" name="Picture 3" descr="I:\جدید\24250_640.jpg"/>
          <p:cNvPicPr>
            <a:picLocks noChangeAspect="1" noChangeArrowheads="1"/>
          </p:cNvPicPr>
          <p:nvPr/>
        </p:nvPicPr>
        <p:blipFill>
          <a:blip r:embed="rId3"/>
          <a:srcRect b="6895"/>
          <a:stretch>
            <a:fillRect/>
          </a:stretch>
        </p:blipFill>
        <p:spPr bwMode="auto">
          <a:xfrm>
            <a:off x="3952875" y="928688"/>
            <a:ext cx="5048250" cy="3297237"/>
          </a:xfrm>
          <a:prstGeom prst="rect">
            <a:avLst/>
          </a:prstGeom>
          <a:noFill/>
          <a:ln w="9525">
            <a:noFill/>
            <a:miter lim="800000"/>
            <a:headEnd/>
            <a:tailEnd/>
          </a:ln>
        </p:spPr>
      </p:pic>
      <p:pic>
        <p:nvPicPr>
          <p:cNvPr id="179205" name="Picture 4" descr="I:\جدید\146016_orig.jpg"/>
          <p:cNvPicPr>
            <a:picLocks noChangeAspect="1" noChangeArrowheads="1"/>
          </p:cNvPicPr>
          <p:nvPr/>
        </p:nvPicPr>
        <p:blipFill>
          <a:blip r:embed="rId4"/>
          <a:srcRect/>
          <a:stretch>
            <a:fillRect/>
          </a:stretch>
        </p:blipFill>
        <p:spPr bwMode="auto">
          <a:xfrm>
            <a:off x="47625" y="142875"/>
            <a:ext cx="3857625" cy="2571750"/>
          </a:xfrm>
          <a:prstGeom prst="rect">
            <a:avLst/>
          </a:prstGeom>
          <a:noFill/>
          <a:ln w="9525">
            <a:noFill/>
            <a:miter lim="800000"/>
            <a:headEnd/>
            <a:tailEnd/>
          </a:ln>
        </p:spPr>
      </p:pic>
      <p:pic>
        <p:nvPicPr>
          <p:cNvPr id="179206" name="Picture 5" descr="I:\جدید\192532_orig.jpg"/>
          <p:cNvPicPr>
            <a:picLocks noChangeAspect="1" noChangeArrowheads="1"/>
          </p:cNvPicPr>
          <p:nvPr/>
        </p:nvPicPr>
        <p:blipFill>
          <a:blip r:embed="rId5"/>
          <a:srcRect b="5554"/>
          <a:stretch>
            <a:fillRect/>
          </a:stretch>
        </p:blipFill>
        <p:spPr bwMode="auto">
          <a:xfrm>
            <a:off x="47625" y="2786063"/>
            <a:ext cx="3857625" cy="2520950"/>
          </a:xfrm>
          <a:prstGeom prst="rect">
            <a:avLst/>
          </a:prstGeom>
          <a:noFill/>
          <a:ln w="9525">
            <a:noFill/>
            <a:miter lim="800000"/>
            <a:headEnd/>
            <a:tailEnd/>
          </a:ln>
        </p:spPr>
      </p:pic>
      <p:sp>
        <p:nvSpPr>
          <p:cNvPr id="179207" name="Rectangle 9"/>
          <p:cNvSpPr>
            <a:spLocks noChangeArrowheads="1"/>
          </p:cNvSpPr>
          <p:nvPr/>
        </p:nvSpPr>
        <p:spPr bwMode="auto">
          <a:xfrm>
            <a:off x="4286250" y="142875"/>
            <a:ext cx="4714875" cy="792163"/>
          </a:xfrm>
          <a:prstGeom prst="rect">
            <a:avLst/>
          </a:prstGeom>
          <a:noFill/>
          <a:ln w="9525">
            <a:noFill/>
            <a:miter lim="800000"/>
            <a:headEnd/>
            <a:tailEnd/>
          </a:ln>
        </p:spPr>
        <p:txBody>
          <a:bodyPr>
            <a:spAutoFit/>
          </a:bodyPr>
          <a:lstStyle/>
          <a:p>
            <a:pPr algn="ctr" rtl="1">
              <a:lnSpc>
                <a:spcPct val="130000"/>
              </a:lnSpc>
            </a:pPr>
            <a:r>
              <a:rPr lang="fa-IR" b="1">
                <a:latin typeface="Perpetua" pitchFamily="18" charset="0"/>
                <a:ea typeface="0 Titr Bold"/>
                <a:cs typeface="0 Titr Bold"/>
              </a:rPr>
              <a:t>راهنمایی و تحریک صدام به حمله به زیر ساخت های </a:t>
            </a:r>
            <a:endParaRPr lang="en-US" b="1">
              <a:latin typeface="Perpetua" pitchFamily="18" charset="0"/>
              <a:ea typeface="0 Titr Bold"/>
              <a:cs typeface="0 Titr Bold"/>
            </a:endParaRPr>
          </a:p>
          <a:p>
            <a:pPr algn="ctr" rtl="1">
              <a:lnSpc>
                <a:spcPct val="130000"/>
              </a:lnSpc>
            </a:pPr>
            <a:r>
              <a:rPr lang="fa-IR" b="1">
                <a:latin typeface="Perpetua" pitchFamily="18" charset="0"/>
                <a:ea typeface="0 Titr Bold"/>
                <a:cs typeface="0 Titr Bold"/>
              </a:rPr>
              <a:t>اقتصادی جمهوری اسلامی </a:t>
            </a:r>
            <a:endParaRPr lang="en-US">
              <a:latin typeface="Perpetua" pitchFamily="18" charset="0"/>
              <a:ea typeface="0 Titr Bold"/>
              <a:cs typeface="0 Titr Bold"/>
            </a:endParaRPr>
          </a:p>
        </p:txBody>
      </p:sp>
      <p:sp>
        <p:nvSpPr>
          <p:cNvPr id="179208" name="Rectangle 11"/>
          <p:cNvSpPr>
            <a:spLocks noChangeArrowheads="1"/>
          </p:cNvSpPr>
          <p:nvPr/>
        </p:nvSpPr>
        <p:spPr bwMode="auto">
          <a:xfrm>
            <a:off x="857250" y="5357813"/>
            <a:ext cx="2130425" cy="369887"/>
          </a:xfrm>
          <a:prstGeom prst="rect">
            <a:avLst/>
          </a:prstGeom>
          <a:noFill/>
          <a:ln w="9525">
            <a:noFill/>
            <a:miter lim="800000"/>
            <a:headEnd/>
            <a:tailEnd/>
          </a:ln>
        </p:spPr>
        <p:txBody>
          <a:bodyPr wrap="none">
            <a:spAutoFit/>
          </a:bodyPr>
          <a:lstStyle/>
          <a:p>
            <a:r>
              <a:rPr lang="fa-IR">
                <a:latin typeface="Perpetua" pitchFamily="18" charset="0"/>
                <a:cs typeface="B Nazanin" pitchFamily="2" charset="-78"/>
              </a:rPr>
              <a:t>بمباران مداوم جزیره خارک </a:t>
            </a:r>
            <a:endParaRPr lang="en-US">
              <a:latin typeface="Perpetua" pitchFamily="18" charset="0"/>
            </a:endParaRPr>
          </a:p>
        </p:txBody>
      </p:sp>
      <p:pic>
        <p:nvPicPr>
          <p:cNvPr id="179209" name="Picture 8" descr="I:\جدید\842749_3cP4hgCd.jpg"/>
          <p:cNvPicPr>
            <a:picLocks noChangeAspect="1" noChangeArrowheads="1"/>
          </p:cNvPicPr>
          <p:nvPr/>
        </p:nvPicPr>
        <p:blipFill>
          <a:blip r:embed="rId6"/>
          <a:srcRect l="26997"/>
          <a:stretch>
            <a:fillRect/>
          </a:stretch>
        </p:blipFill>
        <p:spPr bwMode="auto">
          <a:xfrm>
            <a:off x="6896100" y="4265613"/>
            <a:ext cx="2212975" cy="1928812"/>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BFFBD97-D25E-4B03-9358-C8CF771E8488}" type="slidenum">
              <a:rPr lang="en-US"/>
              <a:pPr>
                <a:defRPr/>
              </a:pPr>
              <a:t>117</a:t>
            </a:fld>
            <a:endParaRPr lang="en-US"/>
          </a:p>
        </p:txBody>
      </p:sp>
      <p:pic>
        <p:nvPicPr>
          <p:cNvPr id="180227" name="Picture 8" descr="I:\جدید\842749_3cP4hgCd.jpg"/>
          <p:cNvPicPr>
            <a:picLocks noChangeAspect="1" noChangeArrowheads="1"/>
          </p:cNvPicPr>
          <p:nvPr/>
        </p:nvPicPr>
        <p:blipFill>
          <a:blip r:embed="rId2"/>
          <a:srcRect l="26997"/>
          <a:stretch>
            <a:fillRect/>
          </a:stretch>
        </p:blipFill>
        <p:spPr bwMode="auto">
          <a:xfrm>
            <a:off x="1209675" y="857250"/>
            <a:ext cx="6719888" cy="5857875"/>
          </a:xfrm>
          <a:prstGeom prst="rect">
            <a:avLst/>
          </a:prstGeom>
          <a:noFill/>
          <a:ln w="9525">
            <a:noFill/>
            <a:miter lim="800000"/>
            <a:headEnd/>
            <a:tailEnd/>
          </a:ln>
        </p:spPr>
      </p:pic>
      <p:sp>
        <p:nvSpPr>
          <p:cNvPr id="180228" name="Rectangle 3"/>
          <p:cNvSpPr>
            <a:spLocks noChangeArrowheads="1"/>
          </p:cNvSpPr>
          <p:nvPr/>
        </p:nvSpPr>
        <p:spPr bwMode="auto">
          <a:xfrm>
            <a:off x="2214563" y="71438"/>
            <a:ext cx="4714875" cy="708025"/>
          </a:xfrm>
          <a:prstGeom prst="rect">
            <a:avLst/>
          </a:prstGeom>
          <a:noFill/>
          <a:ln w="9525">
            <a:noFill/>
            <a:miter lim="800000"/>
            <a:headEnd/>
            <a:tailEnd/>
          </a:ln>
        </p:spPr>
        <p:txBody>
          <a:bodyPr>
            <a:spAutoFit/>
          </a:bodyPr>
          <a:lstStyle/>
          <a:p>
            <a:pPr algn="ctr"/>
            <a:r>
              <a:rPr lang="fa-IR" sz="2000" b="1">
                <a:latin typeface="Perpetua" pitchFamily="18" charset="0"/>
                <a:cs typeface="B Titr" pitchFamily="2" charset="-78"/>
              </a:rPr>
              <a:t>بمباران مستمر زیرساخت های اقتصادی ایران</a:t>
            </a:r>
          </a:p>
          <a:p>
            <a:pPr algn="ctr"/>
            <a:r>
              <a:rPr lang="fa-IR" sz="2000" b="1">
                <a:latin typeface="Perpetua" pitchFamily="18" charset="0"/>
                <a:cs typeface="B Titr" pitchFamily="2" charset="-78"/>
              </a:rPr>
              <a:t>که طرح آمریکا و توسط ارتش بعثی انجام می شد </a:t>
            </a:r>
            <a:endParaRPr lang="en-US" sz="2000" b="1">
              <a:latin typeface="Perpetua" pitchFamily="18" charset="0"/>
              <a:cs typeface="B Titr" pitchFamily="2" charset="-78"/>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extBox 1"/>
          <p:cNvSpPr txBox="1">
            <a:spLocks noChangeArrowheads="1"/>
          </p:cNvSpPr>
          <p:nvPr/>
        </p:nvSpPr>
        <p:spPr bwMode="auto">
          <a:xfrm>
            <a:off x="1000125" y="3929063"/>
            <a:ext cx="6929438" cy="2678112"/>
          </a:xfrm>
          <a:prstGeom prst="rect">
            <a:avLst/>
          </a:prstGeom>
          <a:noFill/>
          <a:ln w="9525">
            <a:noFill/>
            <a:miter lim="800000"/>
            <a:headEnd/>
            <a:tailEnd/>
          </a:ln>
        </p:spPr>
        <p:txBody>
          <a:bodyPr>
            <a:spAutoFit/>
          </a:bodyPr>
          <a:lstStyle/>
          <a:p>
            <a:pPr algn="just" rtl="1"/>
            <a:r>
              <a:rPr lang="fa-IR" sz="2400">
                <a:latin typeface="Perpetua" pitchFamily="18" charset="0"/>
                <a:cs typeface="B Nazanin" pitchFamily="2" charset="-78"/>
              </a:rPr>
              <a:t>ویلیام کیسی در جریان رسوایی ایران – کنترا و در حالی که در هفتمین سال جنگ ایران با یک یورش گسترده به عمق خاک عراق نفوذ کرد مسئول آرام ساختن عراق شد. </a:t>
            </a:r>
            <a:r>
              <a:rPr lang="fa-IR" sz="2400" b="1">
                <a:latin typeface="Perpetua" pitchFamily="18" charset="0"/>
                <a:cs typeface="B Nazanin" pitchFamily="2" charset="-78"/>
              </a:rPr>
              <a:t>وی برای اطمینان از رضایت عراقی ها از جریان اطلاعاتی، در سازمان ملل با طارق عزیز دیدار کرد و به طور ضمنی از وی خواست تا دولت عراق را وادار به حملات بیشتری علیه مراکز اقتصادی ایران کند</a:t>
            </a:r>
            <a:r>
              <a:rPr lang="fa-IR" sz="2400">
                <a:latin typeface="Perpetua" pitchFamily="18" charset="0"/>
                <a:cs typeface="B Nazanin" pitchFamily="2" charset="-78"/>
              </a:rPr>
              <a:t> (فریدمن، 1383: 73)</a:t>
            </a:r>
            <a:endParaRPr lang="en-US" sz="2400">
              <a:latin typeface="Perpetua" pitchFamily="18" charset="0"/>
              <a:cs typeface="B Nazanin" pitchFamily="2" charset="-78"/>
            </a:endParaRPr>
          </a:p>
          <a:p>
            <a:pPr algn="just" rtl="1"/>
            <a:endParaRPr lang="en-US" sz="2400">
              <a:latin typeface="Perpetua" pitchFamily="18" charset="0"/>
            </a:endParaRPr>
          </a:p>
        </p:txBody>
      </p:sp>
      <p:sp>
        <p:nvSpPr>
          <p:cNvPr id="4" name="Slide Number Placeholder 3"/>
          <p:cNvSpPr>
            <a:spLocks noGrp="1"/>
          </p:cNvSpPr>
          <p:nvPr>
            <p:ph type="sldNum" sz="quarter" idx="12"/>
          </p:nvPr>
        </p:nvSpPr>
        <p:spPr/>
        <p:txBody>
          <a:bodyPr/>
          <a:lstStyle/>
          <a:p>
            <a:pPr>
              <a:defRPr/>
            </a:pPr>
            <a:fld id="{75BA039F-C576-44E7-B58D-65D0ABF36E2A}" type="slidenum">
              <a:rPr lang="en-US"/>
              <a:pPr>
                <a:defRPr/>
              </a:pPr>
              <a:t>118</a:t>
            </a:fld>
            <a:endParaRPr lang="en-US"/>
          </a:p>
        </p:txBody>
      </p:sp>
      <p:pic>
        <p:nvPicPr>
          <p:cNvPr id="181252" name="Picture 2" descr="C:\Users\basij\Desktop\عکس نقش آ»ریکا\22-ویلیام کیسی\Casey-copy.jpg"/>
          <p:cNvPicPr>
            <a:picLocks noChangeAspect="1" noChangeArrowheads="1"/>
          </p:cNvPicPr>
          <p:nvPr/>
        </p:nvPicPr>
        <p:blipFill>
          <a:blip r:embed="rId2"/>
          <a:srcRect/>
          <a:stretch>
            <a:fillRect/>
          </a:stretch>
        </p:blipFill>
        <p:spPr bwMode="auto">
          <a:xfrm>
            <a:off x="2962275" y="285750"/>
            <a:ext cx="3252788" cy="3000375"/>
          </a:xfrm>
          <a:prstGeom prst="rect">
            <a:avLst/>
          </a:prstGeom>
          <a:noFill/>
          <a:ln w="9525">
            <a:noFill/>
            <a:miter lim="800000"/>
            <a:headEnd/>
            <a:tailEnd/>
          </a:ln>
        </p:spPr>
      </p:pic>
      <p:sp>
        <p:nvSpPr>
          <p:cNvPr id="181253" name="Rectangle 5"/>
          <p:cNvSpPr>
            <a:spLocks noChangeArrowheads="1"/>
          </p:cNvSpPr>
          <p:nvPr/>
        </p:nvSpPr>
        <p:spPr bwMode="auto">
          <a:xfrm>
            <a:off x="2857500" y="3357563"/>
            <a:ext cx="3429000" cy="369887"/>
          </a:xfrm>
          <a:prstGeom prst="rect">
            <a:avLst/>
          </a:prstGeom>
          <a:noFill/>
          <a:ln w="9525">
            <a:noFill/>
            <a:miter lim="800000"/>
            <a:headEnd/>
            <a:tailEnd/>
          </a:ln>
        </p:spPr>
        <p:txBody>
          <a:bodyPr>
            <a:spAutoFit/>
          </a:bodyPr>
          <a:lstStyle/>
          <a:p>
            <a:pPr algn="ctr" rtl="1"/>
            <a:r>
              <a:rPr lang="fa-IR">
                <a:latin typeface="Calibri" pitchFamily="34" charset="0"/>
                <a:ea typeface="Calibri" pitchFamily="34" charset="0"/>
                <a:cs typeface="B Mitra" pitchFamily="2" charset="-78"/>
              </a:rPr>
              <a:t>ويليام كيسي رئیس وقت سازمان سیا</a:t>
            </a:r>
            <a:endParaRPr lang="en-US">
              <a:latin typeface="Perpetua" pitchFamily="18" charset="0"/>
              <a:ea typeface="Calibri" pitchFamily="34" charset="0"/>
              <a:cs typeface="B Mitra" pitchFamily="2" charset="-78"/>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Box 1"/>
          <p:cNvSpPr txBox="1">
            <a:spLocks noChangeArrowheads="1"/>
          </p:cNvSpPr>
          <p:nvPr/>
        </p:nvSpPr>
        <p:spPr bwMode="auto">
          <a:xfrm>
            <a:off x="2857500" y="901700"/>
            <a:ext cx="6072188" cy="3170238"/>
          </a:xfrm>
          <a:prstGeom prst="rect">
            <a:avLst/>
          </a:prstGeom>
          <a:noFill/>
          <a:ln w="9525">
            <a:noFill/>
            <a:miter lim="800000"/>
            <a:headEnd/>
            <a:tailEnd/>
          </a:ln>
        </p:spPr>
        <p:txBody>
          <a:bodyPr>
            <a:spAutoFit/>
          </a:bodyPr>
          <a:lstStyle/>
          <a:p>
            <a:pPr algn="just" rtl="1"/>
            <a:r>
              <a:rPr lang="fa-IR" sz="2000">
                <a:latin typeface="Perpetua" pitchFamily="18" charset="0"/>
                <a:cs typeface="B Nazanin" pitchFamily="2" charset="-78"/>
              </a:rPr>
              <a:t>در ژوئن 1987، علی رغم هشدارهای سناتورهای هر دو حزب مبنی بر اینکه امکان دارد آمریکا وارد یک جنگ مستقیم با ایران شود، ریگان دستور اعزام ناوگان دریایی ایالات متحده به خلیج فارس را صادر کرد. در همان حال و دور از چشم همگان، دولت تیمی از افسران بلند پایه از جمله یک آدمیرال را به بغداد اعزام کرد تا اطلاعاتی استراتژیک در رابطه با حرکت کشتی ها در خلیج فارس را در اختیار عراقی ها قرار دهد. بر اساس عملیات سیاه رادیوهای کد گذاری شده ای در اختیار خلبانان عراقی قرار داده شد تا امکان ارتباط با افسران مستقر در کشتی های آمریکایی در خلیج فارس را داشته باشند (فرید من 75:1383). این امر کمک زیادی به عراقی ها در انتخاب اهدافشان می کرد. </a:t>
            </a:r>
            <a:endParaRPr lang="en-US" sz="2000">
              <a:latin typeface="Perpetua" pitchFamily="18" charset="0"/>
              <a:cs typeface="B Nazanin" pitchFamily="2" charset="-78"/>
            </a:endParaRPr>
          </a:p>
        </p:txBody>
      </p:sp>
      <p:sp>
        <p:nvSpPr>
          <p:cNvPr id="182275" name="TextBox 2"/>
          <p:cNvSpPr txBox="1">
            <a:spLocks noChangeArrowheads="1"/>
          </p:cNvSpPr>
          <p:nvPr/>
        </p:nvSpPr>
        <p:spPr bwMode="auto">
          <a:xfrm>
            <a:off x="428625" y="142875"/>
            <a:ext cx="8429625" cy="461963"/>
          </a:xfrm>
          <a:prstGeom prst="rect">
            <a:avLst/>
          </a:prstGeom>
          <a:noFill/>
          <a:ln w="9525">
            <a:noFill/>
            <a:miter lim="800000"/>
            <a:headEnd/>
            <a:tailEnd/>
          </a:ln>
        </p:spPr>
        <p:txBody>
          <a:bodyPr>
            <a:spAutoFit/>
          </a:bodyPr>
          <a:lstStyle/>
          <a:p>
            <a:pPr algn="ctr"/>
            <a:r>
              <a:rPr lang="fa-IR" sz="2400" b="1">
                <a:latin typeface="Perpetua" pitchFamily="18" charset="0"/>
                <a:ea typeface="0 Titr Bold"/>
                <a:cs typeface="0 Titr Bold"/>
              </a:rPr>
              <a:t>اتاق جنگ مشترک دریایی </a:t>
            </a:r>
            <a:r>
              <a:rPr lang="fa-IR" sz="2400" b="1">
                <a:solidFill>
                  <a:srgbClr val="FF0000"/>
                </a:solidFill>
                <a:latin typeface="Perpetua" pitchFamily="18" charset="0"/>
                <a:ea typeface="0 Titr Bold"/>
                <a:cs typeface="0 Titr Bold"/>
              </a:rPr>
              <a:t>آمریکایی</a:t>
            </a:r>
            <a:r>
              <a:rPr lang="fa-IR" sz="2400" b="1">
                <a:latin typeface="Perpetua" pitchFamily="18" charset="0"/>
                <a:ea typeface="0 Titr Bold"/>
                <a:cs typeface="0 Titr Bold"/>
              </a:rPr>
              <a:t> عراق برای حمله به نفتکش های ایران</a:t>
            </a:r>
            <a:endParaRPr lang="en-US" sz="2400">
              <a:latin typeface="Perpetua" pitchFamily="18" charset="0"/>
              <a:ea typeface="0 Titr Bold"/>
              <a:cs typeface="0 Titr Bold"/>
            </a:endParaRPr>
          </a:p>
        </p:txBody>
      </p:sp>
      <p:sp>
        <p:nvSpPr>
          <p:cNvPr id="5" name="Slide Number Placeholder 4"/>
          <p:cNvSpPr>
            <a:spLocks noGrp="1"/>
          </p:cNvSpPr>
          <p:nvPr>
            <p:ph type="sldNum" sz="quarter" idx="12"/>
          </p:nvPr>
        </p:nvSpPr>
        <p:spPr/>
        <p:txBody>
          <a:bodyPr/>
          <a:lstStyle/>
          <a:p>
            <a:pPr>
              <a:defRPr/>
            </a:pPr>
            <a:fld id="{15AFC018-09E7-46BD-A1EF-BFA9927A130F}" type="slidenum">
              <a:rPr lang="en-US"/>
              <a:pPr>
                <a:defRPr/>
              </a:pPr>
              <a:t>119</a:t>
            </a:fld>
            <a:endParaRPr lang="en-US"/>
          </a:p>
        </p:txBody>
      </p:sp>
      <p:pic>
        <p:nvPicPr>
          <p:cNvPr id="182277" name="Picture 2" descr="I:\نقش آمریکا در جنگ\New folder (2)\107095_622.jpg"/>
          <p:cNvPicPr>
            <a:picLocks noChangeAspect="1" noChangeArrowheads="1"/>
          </p:cNvPicPr>
          <p:nvPr/>
        </p:nvPicPr>
        <p:blipFill>
          <a:blip r:embed="rId2"/>
          <a:srcRect b="8353"/>
          <a:stretch>
            <a:fillRect/>
          </a:stretch>
        </p:blipFill>
        <p:spPr bwMode="auto">
          <a:xfrm>
            <a:off x="4786313" y="4071938"/>
            <a:ext cx="3786187" cy="2560637"/>
          </a:xfrm>
          <a:prstGeom prst="rect">
            <a:avLst/>
          </a:prstGeom>
          <a:noFill/>
          <a:ln w="9525">
            <a:noFill/>
            <a:miter lim="800000"/>
            <a:headEnd/>
            <a:tailEnd/>
          </a:ln>
        </p:spPr>
      </p:pic>
      <p:pic>
        <p:nvPicPr>
          <p:cNvPr id="182278" name="Picture 3" descr="I:\نقش آمریکا در جنگ\New folder (2)\naftkeshha.jpg"/>
          <p:cNvPicPr>
            <a:picLocks noChangeAspect="1" noChangeArrowheads="1"/>
          </p:cNvPicPr>
          <p:nvPr/>
        </p:nvPicPr>
        <p:blipFill>
          <a:blip r:embed="rId3"/>
          <a:srcRect/>
          <a:stretch>
            <a:fillRect/>
          </a:stretch>
        </p:blipFill>
        <p:spPr bwMode="auto">
          <a:xfrm>
            <a:off x="642938" y="4071938"/>
            <a:ext cx="3643312" cy="2571750"/>
          </a:xfrm>
          <a:prstGeom prst="rect">
            <a:avLst/>
          </a:prstGeom>
          <a:noFill/>
          <a:ln w="9525">
            <a:noFill/>
            <a:miter lim="800000"/>
            <a:headEnd/>
            <a:tailEnd/>
          </a:ln>
        </p:spPr>
      </p:pic>
      <p:pic>
        <p:nvPicPr>
          <p:cNvPr id="182279" name="Picture 2" descr="I:\عکس نقش آ»ریکا\01-ریگان\ریگان (2).jpg"/>
          <p:cNvPicPr>
            <a:picLocks noChangeAspect="1" noChangeArrowheads="1"/>
          </p:cNvPicPr>
          <p:nvPr/>
        </p:nvPicPr>
        <p:blipFill>
          <a:blip r:embed="rId4"/>
          <a:srcRect/>
          <a:stretch>
            <a:fillRect/>
          </a:stretch>
        </p:blipFill>
        <p:spPr bwMode="auto">
          <a:xfrm>
            <a:off x="642938" y="785813"/>
            <a:ext cx="2132012" cy="3071812"/>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0ED9128-9604-48BC-8A71-AED41966E179}" type="slidenum">
              <a:rPr lang="en-US"/>
              <a:pPr>
                <a:defRPr/>
              </a:pPr>
              <a:t>12</a:t>
            </a:fld>
            <a:endParaRPr lang="en-US"/>
          </a:p>
        </p:txBody>
      </p:sp>
      <p:pic>
        <p:nvPicPr>
          <p:cNvPr id="72707" name="Picture 2" descr="J:\جدید\_173.jpg"/>
          <p:cNvPicPr>
            <a:picLocks noChangeAspect="1" noChangeArrowheads="1"/>
          </p:cNvPicPr>
          <p:nvPr/>
        </p:nvPicPr>
        <p:blipFill>
          <a:blip r:embed="rId2"/>
          <a:srcRect b="10852"/>
          <a:stretch>
            <a:fillRect/>
          </a:stretch>
        </p:blipFill>
        <p:spPr bwMode="auto">
          <a:xfrm>
            <a:off x="595313" y="571500"/>
            <a:ext cx="7929562" cy="4929188"/>
          </a:xfrm>
          <a:prstGeom prst="rect">
            <a:avLst/>
          </a:prstGeom>
          <a:noFill/>
          <a:ln w="9525">
            <a:noFill/>
            <a:miter lim="800000"/>
            <a:headEnd/>
            <a:tailEnd/>
          </a:ln>
        </p:spPr>
      </p:pic>
      <p:sp>
        <p:nvSpPr>
          <p:cNvPr id="72708" name="Rectangle 3"/>
          <p:cNvSpPr>
            <a:spLocks noChangeArrowheads="1"/>
          </p:cNvSpPr>
          <p:nvPr/>
        </p:nvSpPr>
        <p:spPr bwMode="auto">
          <a:xfrm>
            <a:off x="2970213" y="5857875"/>
            <a:ext cx="3244850" cy="523875"/>
          </a:xfrm>
          <a:prstGeom prst="rect">
            <a:avLst/>
          </a:prstGeom>
          <a:noFill/>
          <a:ln w="9525">
            <a:noFill/>
            <a:miter lim="800000"/>
            <a:headEnd/>
            <a:tailEnd/>
          </a:ln>
        </p:spPr>
        <p:txBody>
          <a:bodyPr wrap="none">
            <a:spAutoFit/>
          </a:bodyPr>
          <a:lstStyle/>
          <a:p>
            <a:pPr algn="r" rtl="1"/>
            <a:r>
              <a:rPr lang="fa-IR" sz="2800">
                <a:latin typeface="Verdana" pitchFamily="34" charset="0"/>
                <a:cs typeface="B Mitra" pitchFamily="2" charset="-78"/>
              </a:rPr>
              <a:t>شکست تجاوز آمریکا به طبس </a:t>
            </a:r>
            <a:endParaRPr lang="en-US" sz="2800">
              <a:latin typeface="Verdana" pitchFamily="34"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25174F7-4EB3-497C-9FDD-62574AB82AA6}" type="slidenum">
              <a:rPr lang="fa-IR"/>
              <a:pPr>
                <a:defRPr/>
              </a:pPr>
              <a:t>120</a:t>
            </a:fld>
            <a:endParaRPr lang="fa-IR"/>
          </a:p>
        </p:txBody>
      </p:sp>
      <p:sp>
        <p:nvSpPr>
          <p:cNvPr id="183299" name="Rectangle 2"/>
          <p:cNvSpPr>
            <a:spLocks noChangeArrowheads="1"/>
          </p:cNvSpPr>
          <p:nvPr/>
        </p:nvSpPr>
        <p:spPr bwMode="auto">
          <a:xfrm>
            <a:off x="293688" y="857250"/>
            <a:ext cx="8572500" cy="3046413"/>
          </a:xfrm>
          <a:prstGeom prst="rect">
            <a:avLst/>
          </a:prstGeom>
          <a:noFill/>
          <a:ln w="9525">
            <a:noFill/>
            <a:miter lim="800000"/>
            <a:headEnd/>
            <a:tailEnd/>
          </a:ln>
        </p:spPr>
        <p:txBody>
          <a:bodyPr>
            <a:spAutoFit/>
          </a:bodyPr>
          <a:lstStyle/>
          <a:p>
            <a:pPr algn="justLow" rtl="1"/>
            <a:r>
              <a:rPr lang="fa-IR" sz="2400">
                <a:latin typeface="Perpetua" pitchFamily="18" charset="0"/>
                <a:cs typeface="B Mitra" pitchFamily="2" charset="-78"/>
              </a:rPr>
              <a:t>با بمباران های مکرر جزیره خارک، ایران پایانه صادراتی نفت خود را به جزیره سیری منتقل کرد، جایی که با مسافتی نزدیک به 1000 کیلومتر از پایگاه های هوایی عراق به نظر می رسید از حمله مصون باشد. </a:t>
            </a:r>
            <a:r>
              <a:rPr lang="ar-SA" sz="2400">
                <a:latin typeface="Perpetua" pitchFamily="18" charset="0"/>
                <a:cs typeface="B Mitra" pitchFamily="2" charset="-78"/>
              </a:rPr>
              <a:t>در </a:t>
            </a:r>
            <a:r>
              <a:rPr lang="fa-IR" sz="2400">
                <a:latin typeface="Perpetua" pitchFamily="18" charset="0"/>
                <a:cs typeface="B Mitra" pitchFamily="2" charset="-78"/>
              </a:rPr>
              <a:t>21 </a:t>
            </a:r>
            <a:r>
              <a:rPr lang="ar-SA" sz="2400">
                <a:latin typeface="Perpetua" pitchFamily="18" charset="0"/>
                <a:cs typeface="B Mitra" pitchFamily="2" charset="-78"/>
              </a:rPr>
              <a:t>مرداد 65، عراق یک حمله غافلگیرانه هوایی به ترمینال نفتی ایران در جزیره سیری انجام داد</a:t>
            </a:r>
            <a:r>
              <a:rPr lang="fa-IR" sz="2400">
                <a:latin typeface="Perpetua" pitchFamily="18" charset="0"/>
                <a:cs typeface="B Mitra" pitchFamily="2" charset="-78"/>
              </a:rPr>
              <a:t> و حداقل سه نفت کش در اجاره ایران را با بمب های لیزری فرانسوی هدف قرار داد</a:t>
            </a:r>
            <a:r>
              <a:rPr lang="ar-SA" sz="2400">
                <a:latin typeface="Perpetua" pitchFamily="18" charset="0"/>
                <a:cs typeface="B Mitra" pitchFamily="2" charset="-78"/>
              </a:rPr>
              <a:t>. جزیره‌ای که تصور می‌شد به واسطه بعد مسافت، از حملات عراق مصون باشد. این حمله هواپیماهای عراقی در چارچوب یک هماهنگی دقیق اطلاعاتی میان سازمان سیا و ارتش عراق انجام گرفت</a:t>
            </a:r>
            <a:r>
              <a:rPr lang="fa-IR" sz="2400">
                <a:latin typeface="Perpetua" pitchFamily="18" charset="0"/>
                <a:cs typeface="B Mitra" pitchFamily="2" charset="-78"/>
              </a:rPr>
              <a:t>؛ ناظران نظامی امکان این عملیات را بدون سوختگیری هواپیماهای میراژ از تانکرهای سوخت رسان هوایی آمریکا در منطقه غیر ممکن می دانند.                              روزنامه کیهان ۱۲ </a:t>
            </a:r>
            <a:r>
              <a:rPr lang="ar-SA" sz="2400">
                <a:latin typeface="Perpetua" pitchFamily="18" charset="0"/>
                <a:cs typeface="B Mitra" pitchFamily="2" charset="-78"/>
              </a:rPr>
              <a:t>بهمن </a:t>
            </a:r>
            <a:r>
              <a:rPr lang="fa-IR" sz="2400">
                <a:latin typeface="Perpetua" pitchFamily="18" charset="0"/>
                <a:cs typeface="B Mitra" pitchFamily="2" charset="-78"/>
              </a:rPr>
              <a:t>۱۳۹۳</a:t>
            </a:r>
          </a:p>
        </p:txBody>
      </p:sp>
      <p:sp>
        <p:nvSpPr>
          <p:cNvPr id="183300" name="Rectangle 4"/>
          <p:cNvSpPr>
            <a:spLocks noChangeArrowheads="1"/>
          </p:cNvSpPr>
          <p:nvPr/>
        </p:nvSpPr>
        <p:spPr bwMode="auto">
          <a:xfrm>
            <a:off x="857250" y="214313"/>
            <a:ext cx="7407275" cy="523875"/>
          </a:xfrm>
          <a:prstGeom prst="rect">
            <a:avLst/>
          </a:prstGeom>
          <a:noFill/>
          <a:ln w="9525">
            <a:noFill/>
            <a:miter lim="800000"/>
            <a:headEnd/>
            <a:tailEnd/>
          </a:ln>
        </p:spPr>
        <p:txBody>
          <a:bodyPr wrap="none">
            <a:spAutoFit/>
          </a:bodyPr>
          <a:lstStyle/>
          <a:p>
            <a:r>
              <a:rPr lang="fa-IR" sz="2800">
                <a:solidFill>
                  <a:srgbClr val="FF0000"/>
                </a:solidFill>
                <a:latin typeface="Perpetua" pitchFamily="18" charset="0"/>
                <a:cs typeface="B Titr" pitchFamily="2" charset="-78"/>
              </a:rPr>
              <a:t>حمله ارتش رژیم بعث به جزیره نفتی سیری در خلیج فارس</a:t>
            </a:r>
            <a:endParaRPr lang="en-US" sz="2800">
              <a:latin typeface="Perpetua" pitchFamily="18" charset="0"/>
            </a:endParaRPr>
          </a:p>
        </p:txBody>
      </p:sp>
      <p:pic>
        <p:nvPicPr>
          <p:cNvPr id="183301" name="Picture 2" descr="I:\index.jpg"/>
          <p:cNvPicPr>
            <a:picLocks noChangeAspect="1" noChangeArrowheads="1"/>
          </p:cNvPicPr>
          <p:nvPr/>
        </p:nvPicPr>
        <p:blipFill>
          <a:blip r:embed="rId2"/>
          <a:srcRect/>
          <a:stretch>
            <a:fillRect/>
          </a:stretch>
        </p:blipFill>
        <p:spPr bwMode="auto">
          <a:xfrm>
            <a:off x="134938" y="3929063"/>
            <a:ext cx="4500562" cy="2857500"/>
          </a:xfrm>
          <a:prstGeom prst="rect">
            <a:avLst/>
          </a:prstGeom>
          <a:noFill/>
          <a:ln w="9525">
            <a:noFill/>
            <a:miter lim="800000"/>
            <a:headEnd/>
            <a:tailEnd/>
          </a:ln>
        </p:spPr>
      </p:pic>
      <p:pic>
        <p:nvPicPr>
          <p:cNvPr id="183302" name="Picture 3" descr="I:\03.jpg"/>
          <p:cNvPicPr>
            <a:picLocks noChangeAspect="1" noChangeArrowheads="1"/>
          </p:cNvPicPr>
          <p:nvPr/>
        </p:nvPicPr>
        <p:blipFill>
          <a:blip r:embed="rId3"/>
          <a:srcRect/>
          <a:stretch>
            <a:fillRect/>
          </a:stretch>
        </p:blipFill>
        <p:spPr bwMode="auto">
          <a:xfrm>
            <a:off x="4722813" y="3916363"/>
            <a:ext cx="4286250" cy="2868612"/>
          </a:xfrm>
          <a:prstGeom prst="rect">
            <a:avLst/>
          </a:prstGeom>
          <a:noFill/>
          <a:ln w="9525">
            <a:noFill/>
            <a:miter lim="8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C6FD845-268C-434D-8BBE-C99E95AA0240}" type="slidenum">
              <a:rPr lang="en-US"/>
              <a:pPr>
                <a:defRPr/>
              </a:pPr>
              <a:t>121</a:t>
            </a:fld>
            <a:endParaRPr lang="en-US"/>
          </a:p>
        </p:txBody>
      </p:sp>
      <p:pic>
        <p:nvPicPr>
          <p:cNvPr id="184323" name="Picture 3" descr="I:\نقش آمریکا در جنگ\New folder (2)\naftkeshha.jpg"/>
          <p:cNvPicPr>
            <a:picLocks noChangeAspect="1" noChangeArrowheads="1"/>
          </p:cNvPicPr>
          <p:nvPr/>
        </p:nvPicPr>
        <p:blipFill>
          <a:blip r:embed="rId2"/>
          <a:srcRect/>
          <a:stretch>
            <a:fillRect/>
          </a:stretch>
        </p:blipFill>
        <p:spPr bwMode="auto">
          <a:xfrm>
            <a:off x="446088" y="1000125"/>
            <a:ext cx="8340725" cy="5786438"/>
          </a:xfrm>
          <a:prstGeom prst="rect">
            <a:avLst/>
          </a:prstGeom>
          <a:noFill/>
          <a:ln w="9525">
            <a:noFill/>
            <a:miter lim="800000"/>
            <a:headEnd/>
            <a:tailEnd/>
          </a:ln>
        </p:spPr>
      </p:pic>
      <p:sp>
        <p:nvSpPr>
          <p:cNvPr id="184324" name="TextBox 3"/>
          <p:cNvSpPr txBox="1">
            <a:spLocks noChangeArrowheads="1"/>
          </p:cNvSpPr>
          <p:nvPr/>
        </p:nvSpPr>
        <p:spPr bwMode="auto">
          <a:xfrm>
            <a:off x="500063" y="98425"/>
            <a:ext cx="8143875" cy="830263"/>
          </a:xfrm>
          <a:prstGeom prst="rect">
            <a:avLst/>
          </a:prstGeom>
          <a:noFill/>
          <a:ln w="9525">
            <a:noFill/>
            <a:miter lim="800000"/>
            <a:headEnd/>
            <a:tailEnd/>
          </a:ln>
        </p:spPr>
        <p:txBody>
          <a:bodyPr>
            <a:spAutoFit/>
          </a:bodyPr>
          <a:lstStyle/>
          <a:p>
            <a:pPr algn="ctr"/>
            <a:r>
              <a:rPr lang="fa-IR" sz="2400" b="1">
                <a:latin typeface="Perpetua" pitchFamily="18" charset="0"/>
                <a:ea typeface="0 Titr Bold"/>
                <a:cs typeface="0 Titr Bold"/>
              </a:rPr>
              <a:t>حمله به نفتکش های ایرانی محصول کار </a:t>
            </a:r>
          </a:p>
          <a:p>
            <a:pPr algn="ctr"/>
            <a:r>
              <a:rPr lang="fa-IR" sz="2400" b="1">
                <a:latin typeface="Perpetua" pitchFamily="18" charset="0"/>
                <a:ea typeface="0 Titr Bold"/>
                <a:cs typeface="0 Titr Bold"/>
              </a:rPr>
              <a:t>اتاق جنگ مشترک دریایی </a:t>
            </a:r>
            <a:r>
              <a:rPr lang="fa-IR" sz="2400" b="1">
                <a:solidFill>
                  <a:srgbClr val="FF0000"/>
                </a:solidFill>
                <a:latin typeface="Perpetua" pitchFamily="18" charset="0"/>
                <a:ea typeface="0 Titr Bold"/>
                <a:cs typeface="0 Titr Bold"/>
              </a:rPr>
              <a:t>آمـریکایی</a:t>
            </a:r>
            <a:r>
              <a:rPr lang="fa-IR" sz="2400" b="1">
                <a:latin typeface="Perpetua" pitchFamily="18" charset="0"/>
                <a:ea typeface="0 Titr Bold"/>
                <a:cs typeface="0 Titr Bold"/>
              </a:rPr>
              <a:t> عـراق</a:t>
            </a:r>
            <a:endParaRPr lang="en-US" sz="2400">
              <a:latin typeface="Perpetua" pitchFamily="18" charset="0"/>
              <a:ea typeface="0 Titr Bold"/>
              <a:cs typeface="0 Titr Bold"/>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1"/>
          <p:cNvSpPr>
            <a:spLocks noChangeArrowheads="1"/>
          </p:cNvSpPr>
          <p:nvPr/>
        </p:nvSpPr>
        <p:spPr bwMode="auto">
          <a:xfrm>
            <a:off x="357188" y="1857375"/>
            <a:ext cx="8429625" cy="1938338"/>
          </a:xfrm>
          <a:prstGeom prst="rect">
            <a:avLst/>
          </a:prstGeom>
          <a:noFill/>
          <a:ln w="9525">
            <a:noFill/>
            <a:miter lim="800000"/>
            <a:headEnd/>
            <a:tailEnd/>
          </a:ln>
        </p:spPr>
        <p:txBody>
          <a:bodyPr anchor="ctr">
            <a:spAutoFit/>
          </a:bodyPr>
          <a:lstStyle/>
          <a:p>
            <a:pPr algn="justLow" rtl="1" eaLnBrk="0" hangingPunct="0"/>
            <a:r>
              <a:rPr lang="fa-IR" sz="2400">
                <a:latin typeface="Calibri" pitchFamily="34" charset="0"/>
                <a:ea typeface="Calibri" pitchFamily="34" charset="0"/>
                <a:cs typeface="B Mitra" pitchFamily="2" charset="-78"/>
              </a:rPr>
              <a:t>حضور  نظامی دریایی آمریکا در خلیج فارس به بهانه حمایت از کشتی های تجاری کویتی و برافراشتن پرچم آمریکا بر فراز بیش از 35 فروند از آنها و اعزام بیش از 20 هزار نیروی دریایی آمریکایی به منطقه در واقع بزرگترین بسیج دریایی آمریکایی پس از جنگ ویتنام و مرحله جدیدی در سیاست حمایت از عراق و رویارویی با ایران محسوب می شود. این حجم حضور ایالات متحده در منطقه را نمی توان خارج از چارچوب حمایت گرایانه آن کشور از عراق مورد ارزیابی قرار داد. </a:t>
            </a:r>
            <a:endParaRPr lang="fa-IR" sz="3600">
              <a:ea typeface="Calibri" pitchFamily="34" charset="0"/>
            </a:endParaRPr>
          </a:p>
        </p:txBody>
      </p:sp>
      <p:sp>
        <p:nvSpPr>
          <p:cNvPr id="185347" name="Rectangle 6"/>
          <p:cNvSpPr>
            <a:spLocks noChangeArrowheads="1"/>
          </p:cNvSpPr>
          <p:nvPr/>
        </p:nvSpPr>
        <p:spPr bwMode="auto">
          <a:xfrm>
            <a:off x="571500" y="277813"/>
            <a:ext cx="7929563" cy="1508125"/>
          </a:xfrm>
          <a:prstGeom prst="rect">
            <a:avLst/>
          </a:prstGeom>
          <a:noFill/>
          <a:ln w="9525">
            <a:noFill/>
            <a:miter lim="800000"/>
            <a:headEnd/>
            <a:tailEnd/>
          </a:ln>
        </p:spPr>
        <p:txBody>
          <a:bodyPr>
            <a:spAutoFit/>
          </a:bodyPr>
          <a:lstStyle/>
          <a:p>
            <a:pPr algn="ctr" rtl="1">
              <a:lnSpc>
                <a:spcPct val="150000"/>
              </a:lnSpc>
            </a:pPr>
            <a:r>
              <a:rPr lang="fa-IR" sz="3200" b="1">
                <a:latin typeface="Calibri" pitchFamily="34" charset="0"/>
                <a:ea typeface="Calibri" pitchFamily="34" charset="0"/>
                <a:cs typeface="B Titr" pitchFamily="2" charset="-78"/>
              </a:rPr>
              <a:t>طرح ریزی جنگی </a:t>
            </a:r>
            <a:r>
              <a:rPr lang="fa-IR" sz="3200" b="1">
                <a:solidFill>
                  <a:srgbClr val="FF0000"/>
                </a:solidFill>
                <a:latin typeface="Calibri" pitchFamily="34" charset="0"/>
                <a:ea typeface="Calibri" pitchFamily="34" charset="0"/>
                <a:cs typeface="B Titr" pitchFamily="2" charset="-78"/>
              </a:rPr>
              <a:t>آمریکایی</a:t>
            </a:r>
            <a:r>
              <a:rPr lang="fa-IR" sz="3200" b="1">
                <a:latin typeface="Calibri" pitchFamily="34" charset="0"/>
                <a:ea typeface="Calibri" pitchFamily="34" charset="0"/>
                <a:cs typeface="B Titr" pitchFamily="2" charset="-78"/>
              </a:rPr>
              <a:t> ها برای عراق؛</a:t>
            </a:r>
          </a:p>
          <a:p>
            <a:pPr algn="ctr" rtl="1">
              <a:lnSpc>
                <a:spcPct val="150000"/>
              </a:lnSpc>
            </a:pPr>
            <a:r>
              <a:rPr lang="fa-IR" sz="3200" b="1">
                <a:latin typeface="Calibri" pitchFamily="34" charset="0"/>
                <a:ea typeface="Calibri" pitchFamily="34" charset="0"/>
                <a:cs typeface="B Titr" pitchFamily="2" charset="-78"/>
              </a:rPr>
              <a:t>حمله به اهداف اقتصادی ایران </a:t>
            </a:r>
            <a:endParaRPr lang="en-US" sz="1600">
              <a:ea typeface="Calibri" pitchFamily="34" charset="0"/>
            </a:endParaRPr>
          </a:p>
        </p:txBody>
      </p:sp>
      <p:sp>
        <p:nvSpPr>
          <p:cNvPr id="5" name="Slide Number Placeholder 4"/>
          <p:cNvSpPr>
            <a:spLocks noGrp="1"/>
          </p:cNvSpPr>
          <p:nvPr>
            <p:ph type="sldNum" sz="quarter" idx="12"/>
          </p:nvPr>
        </p:nvSpPr>
        <p:spPr/>
        <p:txBody>
          <a:bodyPr/>
          <a:lstStyle/>
          <a:p>
            <a:pPr>
              <a:defRPr/>
            </a:pPr>
            <a:fld id="{B4974F3F-6A56-464F-A994-161B4789B766}" type="slidenum">
              <a:rPr lang="en-US"/>
              <a:pPr>
                <a:defRPr/>
              </a:pPr>
              <a:t>122</a:t>
            </a:fld>
            <a:endParaRPr lang="en-US"/>
          </a:p>
        </p:txBody>
      </p:sp>
      <p:pic>
        <p:nvPicPr>
          <p:cNvPr id="185349" name="Picture 3" descr="I:\جدید\n00009571-b.jpg"/>
          <p:cNvPicPr>
            <a:picLocks noChangeAspect="1" noChangeArrowheads="1"/>
          </p:cNvPicPr>
          <p:nvPr/>
        </p:nvPicPr>
        <p:blipFill>
          <a:blip r:embed="rId2"/>
          <a:srcRect/>
          <a:stretch>
            <a:fillRect/>
          </a:stretch>
        </p:blipFill>
        <p:spPr bwMode="auto">
          <a:xfrm>
            <a:off x="500063" y="4000500"/>
            <a:ext cx="3890962" cy="2822575"/>
          </a:xfrm>
          <a:prstGeom prst="rect">
            <a:avLst/>
          </a:prstGeom>
          <a:noFill/>
          <a:ln w="9525">
            <a:noFill/>
            <a:miter lim="800000"/>
            <a:headEnd/>
            <a:tailEnd/>
          </a:ln>
        </p:spPr>
      </p:pic>
      <p:pic>
        <p:nvPicPr>
          <p:cNvPr id="185350" name="Picture 4" descr="I:\جدید\1013416_971.jpg"/>
          <p:cNvPicPr>
            <a:picLocks noChangeAspect="1" noChangeArrowheads="1"/>
          </p:cNvPicPr>
          <p:nvPr/>
        </p:nvPicPr>
        <p:blipFill>
          <a:blip r:embed="rId3"/>
          <a:srcRect b="2051"/>
          <a:stretch>
            <a:fillRect/>
          </a:stretch>
        </p:blipFill>
        <p:spPr bwMode="auto">
          <a:xfrm>
            <a:off x="4429125" y="4002088"/>
            <a:ext cx="4227513" cy="2797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944A2FF-1AE5-4EB2-A4EF-4BE34CC1FC54}" type="slidenum">
              <a:rPr lang="en-US"/>
              <a:pPr fontAlgn="base">
                <a:spcBef>
                  <a:spcPct val="0"/>
                </a:spcBef>
                <a:spcAft>
                  <a:spcPct val="0"/>
                </a:spcAft>
              </a:pPr>
              <a:t>123</a:t>
            </a:fld>
            <a:endParaRPr lang="en-US"/>
          </a:p>
        </p:txBody>
      </p:sp>
      <p:sp>
        <p:nvSpPr>
          <p:cNvPr id="186371" name="Rectangle 2"/>
          <p:cNvSpPr>
            <a:spLocks noChangeArrowheads="1"/>
          </p:cNvSpPr>
          <p:nvPr/>
        </p:nvSpPr>
        <p:spPr bwMode="auto">
          <a:xfrm>
            <a:off x="142875" y="928688"/>
            <a:ext cx="7929563" cy="4800600"/>
          </a:xfrm>
          <a:prstGeom prst="rect">
            <a:avLst/>
          </a:prstGeom>
          <a:noFill/>
          <a:ln w="9525">
            <a:noFill/>
            <a:miter lim="800000"/>
            <a:headEnd/>
            <a:tailEnd/>
          </a:ln>
        </p:spPr>
        <p:txBody>
          <a:bodyPr>
            <a:spAutoFit/>
          </a:bodyPr>
          <a:lstStyle/>
          <a:p>
            <a:pPr algn="ctr" rtl="1">
              <a:lnSpc>
                <a:spcPct val="150000"/>
              </a:lnSpc>
            </a:pPr>
            <a:r>
              <a:rPr lang="fa-IR" sz="7200">
                <a:solidFill>
                  <a:srgbClr val="00B050"/>
                </a:solidFill>
                <a:latin typeface="Trebuchet MS" pitchFamily="34" charset="0"/>
                <a:cs typeface="B Titr" pitchFamily="2" charset="-78"/>
              </a:rPr>
              <a:t>مرحله نهم:</a:t>
            </a:r>
          </a:p>
          <a:p>
            <a:pPr algn="ctr" rtl="1">
              <a:lnSpc>
                <a:spcPct val="150000"/>
              </a:lnSpc>
            </a:pPr>
            <a:r>
              <a:rPr lang="fa-IR" sz="6600">
                <a:solidFill>
                  <a:srgbClr val="FF0000"/>
                </a:solidFill>
                <a:latin typeface="Trebuchet MS" pitchFamily="34" charset="0"/>
                <a:cs typeface="B Titr" pitchFamily="2" charset="-78"/>
              </a:rPr>
              <a:t>ورود مستقیم آمریکا به جنگ با ایران</a:t>
            </a:r>
            <a:endParaRPr lang="en-US" sz="6600">
              <a:solidFill>
                <a:srgbClr val="FF0000"/>
              </a:solidFill>
              <a:latin typeface="Trebuchet MS" pitchFamily="34" charset="0"/>
              <a:cs typeface="B Titr" pitchFamily="2" charset="-78"/>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9E6775B-0130-42D0-8391-CF1CBD6C4325}" type="slidenum">
              <a:rPr lang="en-US"/>
              <a:pPr>
                <a:defRPr/>
              </a:pPr>
              <a:t>124</a:t>
            </a:fld>
            <a:endParaRPr lang="en-US"/>
          </a:p>
        </p:txBody>
      </p:sp>
      <p:sp>
        <p:nvSpPr>
          <p:cNvPr id="187395" name="Rectangle 2"/>
          <p:cNvSpPr>
            <a:spLocks noChangeArrowheads="1"/>
          </p:cNvSpPr>
          <p:nvPr/>
        </p:nvSpPr>
        <p:spPr bwMode="auto">
          <a:xfrm>
            <a:off x="1071563" y="71438"/>
            <a:ext cx="7000875" cy="620712"/>
          </a:xfrm>
          <a:prstGeom prst="rect">
            <a:avLst/>
          </a:prstGeom>
          <a:noFill/>
          <a:ln w="9525">
            <a:noFill/>
            <a:miter lim="800000"/>
            <a:headEnd/>
            <a:tailEnd/>
          </a:ln>
        </p:spPr>
        <p:txBody>
          <a:bodyPr>
            <a:spAutoFit/>
          </a:bodyPr>
          <a:lstStyle/>
          <a:p>
            <a:pPr algn="ctr" rtl="1">
              <a:lnSpc>
                <a:spcPct val="130000"/>
              </a:lnSpc>
            </a:pPr>
            <a:r>
              <a:rPr lang="fa-IR" sz="2800" b="1">
                <a:latin typeface="Perpetua" pitchFamily="18" charset="0"/>
                <a:ea typeface="0 Titr Bold"/>
                <a:cs typeface="0 Titr Bold"/>
              </a:rPr>
              <a:t>ورود مستقیم </a:t>
            </a:r>
            <a:r>
              <a:rPr lang="fa-IR" sz="2800" b="1">
                <a:solidFill>
                  <a:srgbClr val="FF0000"/>
                </a:solidFill>
                <a:latin typeface="Perpetua" pitchFamily="18" charset="0"/>
                <a:ea typeface="0 Titr Bold"/>
                <a:cs typeface="0 Titr Bold"/>
              </a:rPr>
              <a:t>آمریکا</a:t>
            </a:r>
            <a:r>
              <a:rPr lang="fa-IR" sz="2800" b="1">
                <a:latin typeface="Perpetua" pitchFamily="18" charset="0"/>
                <a:ea typeface="0 Titr Bold"/>
                <a:cs typeface="0 Titr Bold"/>
              </a:rPr>
              <a:t> به جنگ با ایران </a:t>
            </a:r>
            <a:endParaRPr lang="en-US" sz="2800">
              <a:latin typeface="Perpetua" pitchFamily="18" charset="0"/>
              <a:ea typeface="0 Titr Bold"/>
              <a:cs typeface="0 Titr Bold"/>
            </a:endParaRPr>
          </a:p>
        </p:txBody>
      </p:sp>
      <p:sp>
        <p:nvSpPr>
          <p:cNvPr id="187396" name="Rectangle 3"/>
          <p:cNvSpPr>
            <a:spLocks noChangeArrowheads="1"/>
          </p:cNvSpPr>
          <p:nvPr/>
        </p:nvSpPr>
        <p:spPr bwMode="auto">
          <a:xfrm>
            <a:off x="285750" y="785813"/>
            <a:ext cx="8572500" cy="830262"/>
          </a:xfrm>
          <a:prstGeom prst="rect">
            <a:avLst/>
          </a:prstGeom>
          <a:noFill/>
          <a:ln w="9525">
            <a:noFill/>
            <a:miter lim="800000"/>
            <a:headEnd/>
            <a:tailEnd/>
          </a:ln>
        </p:spPr>
        <p:txBody>
          <a:bodyPr>
            <a:spAutoFit/>
          </a:bodyPr>
          <a:lstStyle/>
          <a:p>
            <a:pPr algn="just" rtl="1"/>
            <a:r>
              <a:rPr lang="fa-IR" sz="2400">
                <a:latin typeface="Perpetua" pitchFamily="18" charset="0"/>
                <a:cs typeface="B Mitra" pitchFamily="2" charset="-78"/>
              </a:rPr>
              <a:t>ایالات متحده آمریکا تنها کشوری است که در حمایت از صدام برای نجات صدام از مهلکه مستقیماً علیه ایران وارد جنگ شد.</a:t>
            </a:r>
            <a:endParaRPr lang="en-US" sz="2400">
              <a:latin typeface="Perpetua" pitchFamily="18" charset="0"/>
              <a:cs typeface="B Mitra" pitchFamily="2" charset="-78"/>
            </a:endParaRPr>
          </a:p>
        </p:txBody>
      </p:sp>
      <p:pic>
        <p:nvPicPr>
          <p:cNvPr id="187397" name="Picture 2" descr="I:\عکس نقش آ»ریکا\19-ناو هواپیما بر وینسنس\045.jpg"/>
          <p:cNvPicPr>
            <a:picLocks noChangeAspect="1" noChangeArrowheads="1"/>
          </p:cNvPicPr>
          <p:nvPr/>
        </p:nvPicPr>
        <p:blipFill>
          <a:blip r:embed="rId2"/>
          <a:srcRect/>
          <a:stretch>
            <a:fillRect/>
          </a:stretch>
        </p:blipFill>
        <p:spPr bwMode="auto">
          <a:xfrm>
            <a:off x="3817938" y="1785938"/>
            <a:ext cx="5181600" cy="4643437"/>
          </a:xfrm>
          <a:prstGeom prst="rect">
            <a:avLst/>
          </a:prstGeom>
          <a:noFill/>
          <a:ln w="9525">
            <a:noFill/>
            <a:miter lim="800000"/>
            <a:headEnd/>
            <a:tailEnd/>
          </a:ln>
        </p:spPr>
      </p:pic>
      <p:pic>
        <p:nvPicPr>
          <p:cNvPr id="187398" name="Picture 3" descr="I:\عکس نقش آ»ریکا\19-ناو هواپیما بر وینسنس\13920411111428144779334.jpg"/>
          <p:cNvPicPr>
            <a:picLocks noChangeAspect="1" noChangeArrowheads="1"/>
          </p:cNvPicPr>
          <p:nvPr/>
        </p:nvPicPr>
        <p:blipFill>
          <a:blip r:embed="rId3"/>
          <a:srcRect/>
          <a:stretch>
            <a:fillRect/>
          </a:stretch>
        </p:blipFill>
        <p:spPr bwMode="auto">
          <a:xfrm>
            <a:off x="357188" y="4021138"/>
            <a:ext cx="3398837" cy="2366962"/>
          </a:xfrm>
          <a:prstGeom prst="rect">
            <a:avLst/>
          </a:prstGeom>
          <a:noFill/>
          <a:ln w="9525">
            <a:noFill/>
            <a:miter lim="800000"/>
            <a:headEnd/>
            <a:tailEnd/>
          </a:ln>
        </p:spPr>
      </p:pic>
      <p:pic>
        <p:nvPicPr>
          <p:cNvPr id="187399" name="Picture 5" descr="I:\عکس نقش آ»ریکا\11-هلی کوپتر هویتزر\Merlin_Helicopter_Carrying_105mm_Light_Gun_MOD_45155696.jpg"/>
          <p:cNvPicPr>
            <a:picLocks noChangeAspect="1" noChangeArrowheads="1"/>
          </p:cNvPicPr>
          <p:nvPr/>
        </p:nvPicPr>
        <p:blipFill>
          <a:blip r:embed="rId4">
            <a:clrChange>
              <a:clrFrom>
                <a:srgbClr val="FFFFFF"/>
              </a:clrFrom>
              <a:clrTo>
                <a:srgbClr val="FFFFFF">
                  <a:alpha val="0"/>
                </a:srgbClr>
              </a:clrTo>
            </a:clrChange>
          </a:blip>
          <a:srcRect l="4297" t="3226"/>
          <a:stretch>
            <a:fillRect/>
          </a:stretch>
        </p:blipFill>
        <p:spPr bwMode="auto">
          <a:xfrm>
            <a:off x="500063" y="1785938"/>
            <a:ext cx="3182937" cy="2143125"/>
          </a:xfrm>
          <a:prstGeom prst="rect">
            <a:avLst/>
          </a:prstGeom>
          <a:noFill/>
          <a:ln w="9525">
            <a:noFill/>
            <a:miter lim="800000"/>
            <a:headEnd/>
            <a:tailEn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extBox 1"/>
          <p:cNvSpPr txBox="1">
            <a:spLocks noChangeArrowheads="1"/>
          </p:cNvSpPr>
          <p:nvPr/>
        </p:nvSpPr>
        <p:spPr bwMode="auto">
          <a:xfrm>
            <a:off x="571500" y="1500188"/>
            <a:ext cx="7929563" cy="4832350"/>
          </a:xfrm>
          <a:prstGeom prst="rect">
            <a:avLst/>
          </a:prstGeom>
          <a:noFill/>
          <a:ln w="9525">
            <a:noFill/>
            <a:miter lim="800000"/>
            <a:headEnd/>
            <a:tailEnd/>
          </a:ln>
        </p:spPr>
        <p:txBody>
          <a:bodyPr>
            <a:spAutoFit/>
          </a:bodyPr>
          <a:lstStyle/>
          <a:p>
            <a:pPr algn="just" rtl="1"/>
            <a:r>
              <a:rPr lang="fa-IR" sz="2200">
                <a:latin typeface="Perpetua" pitchFamily="18" charset="0"/>
                <a:cs typeface="B Nazanin" pitchFamily="2" charset="-78"/>
              </a:rPr>
              <a:t>در سرتاسر جنگ ایران و عراق، ایالات متحده به کمک اطلاعاتی به عراق متعهد شده بود، یکی از مقامات اسبق کاخ سفید، می نویسد: " نیروهای ما در میدان جنگ به پرسنل نظامی عراق، کمک های تاکتیکی نظامی می کردند و گاهی نیز خود را دوشادوش سربازان عراقی در مرز ایران می یافتند و این وضعیت تا سال 1987 ادامه داشت. یکی از افسران ارتش آمریکا که به منطقه جنگی فرستاده شده بود، نسبت به قدردانی عراقی ها از حضور وی می نویسد: " در میدان نبرد، علاوه بر آمریکایی ها، پرسنل نظامی کشورهای دیگری همچون انگلیس و فرانسه نیز حضور داشتند. ما بسیار مایل بودیم که از استراژی ها، چگونگی نبرد و نیز لیاقت و کارایی افسران عراقی اطلاع داشته باشیم. آنان به تمام توصیه های ما نیاز داشتند و به ما دستور داده شده بود که هر نوع اطلاعاتی را که آنان لازم داشتند در اختیارشان قراردهیم." این افسران همانند سایر همکارانشان برای دفاع از خود یک اسلحه کمری حمل می کردند و می کوشیدند تا از درگیری های سنگین در خطوط مقدم جبهه خودداری کنند. اما مشکل اصلی عدم امکان تشخیص محل دقیق جبهه بود. وی بعدها گفت: " برخی از ما آمریکائیان گاهی وارد خاک ایران نیز می شدیم (فریدمن؛ 71:1383).</a:t>
            </a:r>
            <a:endParaRPr lang="en-US" sz="2200">
              <a:latin typeface="Perpetua" pitchFamily="18" charset="0"/>
              <a:cs typeface="B Nazanin" pitchFamily="2" charset="-78"/>
            </a:endParaRPr>
          </a:p>
          <a:p>
            <a:pPr algn="just"/>
            <a:endParaRPr lang="en-US" sz="2200">
              <a:latin typeface="Perpetua" pitchFamily="18" charset="0"/>
              <a:cs typeface="B Nazanin" pitchFamily="2" charset="-78"/>
            </a:endParaRPr>
          </a:p>
        </p:txBody>
      </p:sp>
      <p:sp>
        <p:nvSpPr>
          <p:cNvPr id="188419" name="Rectangle 2"/>
          <p:cNvSpPr>
            <a:spLocks noChangeArrowheads="1"/>
          </p:cNvSpPr>
          <p:nvPr/>
        </p:nvSpPr>
        <p:spPr bwMode="auto">
          <a:xfrm>
            <a:off x="500063" y="714375"/>
            <a:ext cx="8286750" cy="584200"/>
          </a:xfrm>
          <a:prstGeom prst="rect">
            <a:avLst/>
          </a:prstGeom>
          <a:noFill/>
          <a:ln w="9525">
            <a:noFill/>
            <a:miter lim="800000"/>
            <a:headEnd/>
            <a:tailEnd/>
          </a:ln>
        </p:spPr>
        <p:txBody>
          <a:bodyPr>
            <a:spAutoFit/>
          </a:bodyPr>
          <a:lstStyle/>
          <a:p>
            <a:pPr algn="ctr" rtl="1"/>
            <a:r>
              <a:rPr lang="fa-IR" sz="3200" b="1">
                <a:latin typeface="Perpetua" pitchFamily="18" charset="0"/>
                <a:ea typeface="0 Titr Bold"/>
                <a:cs typeface="0 Titr Bold"/>
              </a:rPr>
              <a:t>حضور مستقیم افسران </a:t>
            </a:r>
            <a:r>
              <a:rPr lang="fa-IR" sz="3200" b="1">
                <a:solidFill>
                  <a:srgbClr val="FF0000"/>
                </a:solidFill>
                <a:latin typeface="Perpetua" pitchFamily="18" charset="0"/>
                <a:ea typeface="0 Titr Bold"/>
                <a:cs typeface="0 Titr Bold"/>
              </a:rPr>
              <a:t>آمریکایی</a:t>
            </a:r>
            <a:r>
              <a:rPr lang="fa-IR" sz="3200" b="1">
                <a:latin typeface="Perpetua" pitchFamily="18" charset="0"/>
                <a:ea typeface="0 Titr Bold"/>
                <a:cs typeface="0 Titr Bold"/>
              </a:rPr>
              <a:t> در جبهه با ارتش بعث </a:t>
            </a:r>
            <a:endParaRPr lang="en-US" sz="3200">
              <a:latin typeface="Perpetua" pitchFamily="18" charset="0"/>
              <a:ea typeface="0 Titr Bold"/>
              <a:cs typeface="0 Titr Bold"/>
            </a:endParaRPr>
          </a:p>
        </p:txBody>
      </p:sp>
      <p:sp>
        <p:nvSpPr>
          <p:cNvPr id="5" name="Slide Number Placeholder 4"/>
          <p:cNvSpPr>
            <a:spLocks noGrp="1"/>
          </p:cNvSpPr>
          <p:nvPr>
            <p:ph type="sldNum" sz="quarter" idx="12"/>
          </p:nvPr>
        </p:nvSpPr>
        <p:spPr/>
        <p:txBody>
          <a:bodyPr/>
          <a:lstStyle/>
          <a:p>
            <a:pPr>
              <a:defRPr/>
            </a:pPr>
            <a:fld id="{094341E3-50B7-475E-9907-7A039050EAB1}" type="slidenum">
              <a:rPr lang="en-US"/>
              <a:pPr>
                <a:defRPr/>
              </a:pPr>
              <a:t>125</a:t>
            </a:fld>
            <a:endParaRPr lang="en-US"/>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1"/>
          <p:cNvSpPr>
            <a:spLocks noChangeArrowheads="1"/>
          </p:cNvSpPr>
          <p:nvPr/>
        </p:nvSpPr>
        <p:spPr bwMode="auto">
          <a:xfrm>
            <a:off x="785813" y="1643063"/>
            <a:ext cx="7643812" cy="3108325"/>
          </a:xfrm>
          <a:prstGeom prst="rect">
            <a:avLst/>
          </a:prstGeom>
          <a:noFill/>
          <a:ln w="9525">
            <a:noFill/>
            <a:miter lim="800000"/>
            <a:headEnd/>
            <a:tailEnd/>
          </a:ln>
        </p:spPr>
        <p:txBody>
          <a:bodyPr anchor="ctr">
            <a:spAutoFit/>
          </a:bodyPr>
          <a:lstStyle/>
          <a:p>
            <a:pPr algn="justLow" rtl="1" eaLnBrk="0" hangingPunct="0"/>
            <a:r>
              <a:rPr lang="fa-IR" sz="2800">
                <a:latin typeface="Calibri" pitchFamily="34" charset="0"/>
                <a:ea typeface="Calibri" pitchFamily="34" charset="0"/>
                <a:cs typeface="B Mitra" pitchFamily="2" charset="-78"/>
              </a:rPr>
              <a:t>دخالت آمریکا در جنگ عراق علیه ایران محدود به حمایت مستقیم یا غیر مستقیم از عراق نگردید، بلکه به مرور زمان سیاست آمریکا تبدیل به یک رویارویی مستقیم با ایران شد که اوج آن را می توان در حمله آن کشور به سکوهای نفتی و هواپیماهای مسافربری ایران شاهد بود. در واقع حملات ایالات متحده به سکوهای رشادت و رسالت در 19 اکتبر 1987 و علیه سکوهای سلمان و نصر در 18 آوریل 1988 را باید مهمترین مرحله سیاست خصمانه آمریکا در قبال ایران تلقی کرد. </a:t>
            </a:r>
            <a:endParaRPr lang="fa-IR" sz="4000">
              <a:ea typeface="Calibri" pitchFamily="34" charset="0"/>
            </a:endParaRPr>
          </a:p>
        </p:txBody>
      </p:sp>
      <p:sp>
        <p:nvSpPr>
          <p:cNvPr id="189443" name="Rectangle 6"/>
          <p:cNvSpPr>
            <a:spLocks noChangeArrowheads="1"/>
          </p:cNvSpPr>
          <p:nvPr/>
        </p:nvSpPr>
        <p:spPr bwMode="auto">
          <a:xfrm>
            <a:off x="357188" y="371475"/>
            <a:ext cx="8429625" cy="1384300"/>
          </a:xfrm>
          <a:prstGeom prst="rect">
            <a:avLst/>
          </a:prstGeom>
          <a:noFill/>
          <a:ln w="9525">
            <a:noFill/>
            <a:miter lim="800000"/>
            <a:headEnd/>
            <a:tailEnd/>
          </a:ln>
        </p:spPr>
        <p:txBody>
          <a:bodyPr>
            <a:spAutoFit/>
          </a:bodyPr>
          <a:lstStyle/>
          <a:p>
            <a:pPr algn="ctr" rtl="1">
              <a:lnSpc>
                <a:spcPct val="150000"/>
              </a:lnSpc>
            </a:pPr>
            <a:r>
              <a:rPr lang="fa-IR" sz="2800" b="1">
                <a:solidFill>
                  <a:srgbClr val="FF0000"/>
                </a:solidFill>
                <a:latin typeface="Calibri" pitchFamily="34" charset="0"/>
                <a:ea typeface="Calibri" pitchFamily="34" charset="0"/>
                <a:cs typeface="B Titr" pitchFamily="2" charset="-78"/>
              </a:rPr>
              <a:t>کاخ سفید </a:t>
            </a:r>
            <a:r>
              <a:rPr lang="fa-IR" sz="2800" b="1">
                <a:latin typeface="Calibri" pitchFamily="34" charset="0"/>
                <a:ea typeface="Calibri" pitchFamily="34" charset="0"/>
                <a:cs typeface="B Titr" pitchFamily="2" charset="-78"/>
              </a:rPr>
              <a:t>اتاق طرح ریزی عملیات ها و تاکتیک های جنگی صدام</a:t>
            </a:r>
            <a:endParaRPr lang="en-US" sz="1400">
              <a:ea typeface="Calibri" pitchFamily="34" charset="0"/>
            </a:endParaRPr>
          </a:p>
          <a:p>
            <a:pPr algn="ctr" rtl="1" eaLnBrk="0" hangingPunct="0">
              <a:lnSpc>
                <a:spcPct val="150000"/>
              </a:lnSpc>
            </a:pPr>
            <a:r>
              <a:rPr lang="fa-IR" sz="2800" b="1">
                <a:latin typeface="Calibri" pitchFamily="34" charset="0"/>
                <a:ea typeface="Calibri" pitchFamily="34" charset="0"/>
                <a:cs typeface="B Titr" pitchFamily="2" charset="-78"/>
              </a:rPr>
              <a:t>جنگ نفت کش ها و اسکورت کشتی ها در حمایت از صدام       </a:t>
            </a:r>
            <a:endParaRPr lang="en-US" sz="1400"/>
          </a:p>
        </p:txBody>
      </p:sp>
      <p:sp>
        <p:nvSpPr>
          <p:cNvPr id="5" name="Slide Number Placeholder 4"/>
          <p:cNvSpPr>
            <a:spLocks noGrp="1"/>
          </p:cNvSpPr>
          <p:nvPr>
            <p:ph type="sldNum" sz="quarter" idx="12"/>
          </p:nvPr>
        </p:nvSpPr>
        <p:spPr/>
        <p:txBody>
          <a:bodyPr/>
          <a:lstStyle/>
          <a:p>
            <a:pPr>
              <a:defRPr/>
            </a:pPr>
            <a:fld id="{7B0BE64E-F1FD-4167-AA80-21A8812A30B3}" type="slidenum">
              <a:rPr lang="en-US"/>
              <a:pPr>
                <a:defRPr/>
              </a:pPr>
              <a:t>126</a:t>
            </a:fld>
            <a:endParaRPr lang="en-US"/>
          </a:p>
        </p:txBody>
      </p:sp>
      <p:pic>
        <p:nvPicPr>
          <p:cNvPr id="189445" name="Picture 5" descr="I:\جدید\BBFBA513-A989-4AFA-A26D-B559EE2529DD.png"/>
          <p:cNvPicPr>
            <a:picLocks noChangeAspect="1" noChangeArrowheads="1"/>
          </p:cNvPicPr>
          <p:nvPr/>
        </p:nvPicPr>
        <p:blipFill>
          <a:blip r:embed="rId2"/>
          <a:srcRect/>
          <a:stretch>
            <a:fillRect/>
          </a:stretch>
        </p:blipFill>
        <p:spPr bwMode="auto">
          <a:xfrm>
            <a:off x="142875" y="4157663"/>
            <a:ext cx="3862388" cy="2771775"/>
          </a:xfrm>
          <a:prstGeom prst="rect">
            <a:avLst/>
          </a:prstGeom>
          <a:noFill/>
          <a:ln w="9525">
            <a:noFill/>
            <a:miter lim="800000"/>
            <a:headEnd/>
            <a:tailEnd/>
          </a:ln>
        </p:spPr>
      </p:pic>
      <p:pic>
        <p:nvPicPr>
          <p:cNvPr id="189446" name="Picture 3" descr="I:\عکس نقش آ»ریکا\23-پرچم قدیم عراق\۱۹۶۳—۱۹۹۱.pn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643688" y="5070475"/>
            <a:ext cx="2044700" cy="1358900"/>
          </a:xfrm>
          <a:prstGeom prst="rect">
            <a:avLst/>
          </a:prstGeom>
          <a:noFill/>
          <a:ln w="9525">
            <a:noFill/>
            <a:miter lim="800000"/>
            <a:headEnd/>
            <a:tailEnd/>
          </a:ln>
        </p:spPr>
      </p:pic>
      <p:pic>
        <p:nvPicPr>
          <p:cNvPr id="189447" name="Picture 5" descr="I:\عکس نقش آ»ریکا\24-پرچم آمریکا\1911402131069021412513682180184223112193135121.jpg"/>
          <p:cNvPicPr>
            <a:picLocks noChangeAspect="1" noChangeArrowheads="1"/>
          </p:cNvPicPr>
          <p:nvPr/>
        </p:nvPicPr>
        <p:blipFill>
          <a:blip r:embed="rId4">
            <a:clrChange>
              <a:clrFrom>
                <a:srgbClr val="FFFFFF"/>
              </a:clrFrom>
              <a:clrTo>
                <a:srgbClr val="FFFFFF">
                  <a:alpha val="0"/>
                </a:srgbClr>
              </a:clrTo>
            </a:clrChange>
          </a:blip>
          <a:srcRect l="5110" t="9290" r="5878" b="12711"/>
          <a:stretch>
            <a:fillRect/>
          </a:stretch>
        </p:blipFill>
        <p:spPr bwMode="auto">
          <a:xfrm>
            <a:off x="3857625" y="5002213"/>
            <a:ext cx="2571750" cy="1408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73BD8A1-414B-44A2-B0B4-F649FB3B4986}" type="slidenum">
              <a:rPr lang="en-US"/>
              <a:pPr>
                <a:defRPr/>
              </a:pPr>
              <a:t>127</a:t>
            </a:fld>
            <a:endParaRPr lang="en-US"/>
          </a:p>
        </p:txBody>
      </p:sp>
      <p:pic>
        <p:nvPicPr>
          <p:cNvPr id="190467" name="Picture 2" descr="I:\عکس نقش آ»ریکا\41سکوی نفتی سلمان\prayingmantis2.jpg"/>
          <p:cNvPicPr>
            <a:picLocks noChangeAspect="1" noChangeArrowheads="1"/>
          </p:cNvPicPr>
          <p:nvPr/>
        </p:nvPicPr>
        <p:blipFill>
          <a:blip r:embed="rId2"/>
          <a:srcRect/>
          <a:stretch>
            <a:fillRect/>
          </a:stretch>
        </p:blipFill>
        <p:spPr bwMode="auto">
          <a:xfrm>
            <a:off x="96838" y="96838"/>
            <a:ext cx="5046662" cy="3857625"/>
          </a:xfrm>
          <a:prstGeom prst="rect">
            <a:avLst/>
          </a:prstGeom>
          <a:noFill/>
          <a:ln w="9525">
            <a:noFill/>
            <a:miter lim="800000"/>
            <a:headEnd/>
            <a:tailEnd/>
          </a:ln>
        </p:spPr>
      </p:pic>
      <p:pic>
        <p:nvPicPr>
          <p:cNvPr id="190468" name="Picture 3" descr="I:\عکس نقش آ»ریکا\41سکوی نفتی سلمان\prayingmantis3~0.jpg"/>
          <p:cNvPicPr>
            <a:picLocks noChangeAspect="1" noChangeArrowheads="1"/>
          </p:cNvPicPr>
          <p:nvPr/>
        </p:nvPicPr>
        <p:blipFill>
          <a:blip r:embed="rId3"/>
          <a:srcRect/>
          <a:stretch>
            <a:fillRect/>
          </a:stretch>
        </p:blipFill>
        <p:spPr bwMode="auto">
          <a:xfrm>
            <a:off x="3286125" y="2382838"/>
            <a:ext cx="5786438" cy="4475162"/>
          </a:xfrm>
          <a:prstGeom prst="rect">
            <a:avLst/>
          </a:prstGeom>
          <a:noFill/>
          <a:ln w="9525">
            <a:noFill/>
            <a:miter lim="800000"/>
            <a:headEnd/>
            <a:tailEnd/>
          </a:ln>
        </p:spPr>
      </p:pic>
      <p:sp>
        <p:nvSpPr>
          <p:cNvPr id="190469" name="Rectangle 1"/>
          <p:cNvSpPr>
            <a:spLocks noChangeArrowheads="1"/>
          </p:cNvSpPr>
          <p:nvPr/>
        </p:nvSpPr>
        <p:spPr bwMode="auto">
          <a:xfrm>
            <a:off x="6000750" y="1292225"/>
            <a:ext cx="2000250" cy="708025"/>
          </a:xfrm>
          <a:prstGeom prst="rect">
            <a:avLst/>
          </a:prstGeom>
          <a:noFill/>
          <a:ln w="9525">
            <a:noFill/>
            <a:miter lim="800000"/>
            <a:headEnd/>
            <a:tailEnd/>
          </a:ln>
        </p:spPr>
        <p:txBody>
          <a:bodyPr anchor="ctr">
            <a:spAutoFit/>
          </a:bodyPr>
          <a:lstStyle/>
          <a:p>
            <a:pPr algn="ctr" rtl="1"/>
            <a:r>
              <a:rPr lang="ar-SA" sz="2000">
                <a:latin typeface="Calibri" pitchFamily="34" charset="0"/>
                <a:ea typeface="Times New Roman" pitchFamily="18" charset="0"/>
                <a:cs typeface="B Mitra" pitchFamily="2" charset="-78"/>
              </a:rPr>
              <a:t>سکوی نفتی </a:t>
            </a:r>
            <a:r>
              <a:rPr lang="fa-IR" sz="2000">
                <a:latin typeface="Calibri" pitchFamily="34" charset="0"/>
                <a:ea typeface="Times New Roman" pitchFamily="18" charset="0"/>
                <a:cs typeface="B Mitra" pitchFamily="2" charset="-78"/>
              </a:rPr>
              <a:t>سلمان در حال سوختن</a:t>
            </a:r>
            <a:endParaRPr lang="ar-SA" sz="2000">
              <a:ea typeface="Times New Roman" pitchFamily="18" charset="0"/>
              <a:cs typeface="B Mitra" pitchFamily="2" charset="-78"/>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extBox 2"/>
          <p:cNvSpPr txBox="1">
            <a:spLocks noChangeArrowheads="1"/>
          </p:cNvSpPr>
          <p:nvPr/>
        </p:nvSpPr>
        <p:spPr bwMode="auto">
          <a:xfrm>
            <a:off x="214313" y="1000125"/>
            <a:ext cx="8572500" cy="2678113"/>
          </a:xfrm>
          <a:prstGeom prst="rect">
            <a:avLst/>
          </a:prstGeom>
          <a:noFill/>
          <a:ln w="9525">
            <a:noFill/>
            <a:miter lim="800000"/>
            <a:headEnd/>
            <a:tailEnd/>
          </a:ln>
        </p:spPr>
        <p:txBody>
          <a:bodyPr>
            <a:spAutoFit/>
          </a:bodyPr>
          <a:lstStyle/>
          <a:p>
            <a:pPr algn="just" rtl="1"/>
            <a:r>
              <a:rPr lang="fa-IR" sz="2400">
                <a:latin typeface="Perpetua" pitchFamily="18" charset="0"/>
                <a:cs typeface="B Nazanin" pitchFamily="2" charset="-78"/>
              </a:rPr>
              <a:t>درگیری ها در خلیج فارس دامنه پیدا کرد، در یکی از این درگیری ها هنگامی که 2 قایق تندروی ایرانی به 2 کشتی آمریکایی شلیک کردند، نیروی دریایی آمریکا در یک اقدام تلافی جویانه ی شدید به 2 سکوی نفتی ایران حمله کرد و ضمن به آتش کشیدن یکی از این سکو ها، بیش از هزار گلوله نیز به سکوی دیگر شلیک کرد. آمریکا در توجیه سیاست هایش اعلام کرد «عراق تنها به کشتی های ایرانی حمله می کند، اما ایران کشتی های بی طرف را نیز هدف قرار گیرد.» (ویلسمه، 1392 : 136).</a:t>
            </a:r>
            <a:endParaRPr lang="en-US" sz="2400">
              <a:latin typeface="Perpetua" pitchFamily="18" charset="0"/>
              <a:cs typeface="B Nazanin" pitchFamily="2" charset="-78"/>
            </a:endParaRPr>
          </a:p>
          <a:p>
            <a:pPr algn="just" rtl="1"/>
            <a:endParaRPr lang="en-US" sz="2400">
              <a:latin typeface="Perpetua" pitchFamily="18" charset="0"/>
              <a:cs typeface="B Nazanin" pitchFamily="2" charset="-78"/>
            </a:endParaRPr>
          </a:p>
        </p:txBody>
      </p:sp>
      <p:sp>
        <p:nvSpPr>
          <p:cNvPr id="191491" name="Rectangle 2"/>
          <p:cNvSpPr>
            <a:spLocks noChangeArrowheads="1"/>
          </p:cNvSpPr>
          <p:nvPr/>
        </p:nvSpPr>
        <p:spPr bwMode="auto">
          <a:xfrm>
            <a:off x="1214438" y="428625"/>
            <a:ext cx="6972300" cy="461963"/>
          </a:xfrm>
          <a:prstGeom prst="rect">
            <a:avLst/>
          </a:prstGeom>
          <a:noFill/>
          <a:ln w="9525">
            <a:noFill/>
            <a:miter lim="800000"/>
            <a:headEnd/>
            <a:tailEnd/>
          </a:ln>
        </p:spPr>
        <p:txBody>
          <a:bodyPr wrap="none" anchor="ctr">
            <a:spAutoFit/>
          </a:bodyPr>
          <a:lstStyle/>
          <a:p>
            <a:pPr algn="ctr" rtl="1"/>
            <a:r>
              <a:rPr lang="fa-IR" sz="2400" b="1">
                <a:latin typeface="Calibri" pitchFamily="34" charset="0"/>
                <a:ea typeface="Calibri" pitchFamily="34" charset="0"/>
                <a:cs typeface="B Titr" pitchFamily="2" charset="-78"/>
              </a:rPr>
              <a:t>حمله به سکوهای بی دفاع نفتی در عجز پاسخ به قایق های تندرو</a:t>
            </a:r>
            <a:endParaRPr lang="fa-IR" sz="3600">
              <a:ea typeface="Calibri" pitchFamily="34" charset="0"/>
            </a:endParaRPr>
          </a:p>
        </p:txBody>
      </p:sp>
      <p:sp>
        <p:nvSpPr>
          <p:cNvPr id="5" name="Slide Number Placeholder 4"/>
          <p:cNvSpPr>
            <a:spLocks noGrp="1"/>
          </p:cNvSpPr>
          <p:nvPr>
            <p:ph type="sldNum" sz="quarter" idx="12"/>
          </p:nvPr>
        </p:nvSpPr>
        <p:spPr/>
        <p:txBody>
          <a:bodyPr/>
          <a:lstStyle/>
          <a:p>
            <a:pPr>
              <a:defRPr/>
            </a:pPr>
            <a:fld id="{59E16E10-8248-45E4-81A9-6571FE64F896}" type="slidenum">
              <a:rPr lang="en-US"/>
              <a:pPr>
                <a:defRPr/>
              </a:pPr>
              <a:t>128</a:t>
            </a:fld>
            <a:endParaRPr lang="en-US"/>
          </a:p>
        </p:txBody>
      </p:sp>
      <p:pic>
        <p:nvPicPr>
          <p:cNvPr id="191493" name="Picture 2" descr="I:\نقش آمریکا در جنگ\New folder (2)\145502_orig.jpg"/>
          <p:cNvPicPr>
            <a:picLocks noChangeAspect="1" noChangeArrowheads="1"/>
          </p:cNvPicPr>
          <p:nvPr/>
        </p:nvPicPr>
        <p:blipFill>
          <a:blip r:embed="rId2"/>
          <a:srcRect t="7809" b="28294"/>
          <a:stretch>
            <a:fillRect/>
          </a:stretch>
        </p:blipFill>
        <p:spPr bwMode="auto">
          <a:xfrm>
            <a:off x="2794000" y="3857625"/>
            <a:ext cx="6213475" cy="2795588"/>
          </a:xfrm>
          <a:prstGeom prst="rect">
            <a:avLst/>
          </a:prstGeom>
          <a:noFill/>
          <a:ln w="9525">
            <a:noFill/>
            <a:miter lim="800000"/>
            <a:headEnd/>
            <a:tailEnd/>
          </a:ln>
        </p:spPr>
      </p:pic>
      <p:pic>
        <p:nvPicPr>
          <p:cNvPr id="191494" name="Picture 3" descr="I:\نقش آمریکا در جنگ\New folder (2)\Persian_Gulf_Oil_Platform_US_Attack_1987.jpg"/>
          <p:cNvPicPr>
            <a:picLocks noChangeAspect="1" noChangeArrowheads="1"/>
          </p:cNvPicPr>
          <p:nvPr/>
        </p:nvPicPr>
        <p:blipFill>
          <a:blip r:embed="rId3"/>
          <a:srcRect l="9477" r="17862" b="5911"/>
          <a:stretch>
            <a:fillRect/>
          </a:stretch>
        </p:blipFill>
        <p:spPr bwMode="auto">
          <a:xfrm>
            <a:off x="142875" y="3857625"/>
            <a:ext cx="2643188" cy="2786063"/>
          </a:xfrm>
          <a:prstGeom prst="rect">
            <a:avLst/>
          </a:prstGeom>
          <a:noFill/>
          <a:ln w="9525">
            <a:noFill/>
            <a:miter lim="800000"/>
            <a:headEnd/>
            <a:tailEnd/>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extBox 3"/>
          <p:cNvSpPr txBox="1">
            <a:spLocks noChangeArrowheads="1"/>
          </p:cNvSpPr>
          <p:nvPr/>
        </p:nvSpPr>
        <p:spPr bwMode="auto">
          <a:xfrm>
            <a:off x="357188" y="785813"/>
            <a:ext cx="8429625" cy="3786187"/>
          </a:xfrm>
          <a:prstGeom prst="rect">
            <a:avLst/>
          </a:prstGeom>
          <a:noFill/>
          <a:ln w="9525">
            <a:noFill/>
            <a:miter lim="800000"/>
            <a:headEnd/>
            <a:tailEnd/>
          </a:ln>
        </p:spPr>
        <p:txBody>
          <a:bodyPr>
            <a:spAutoFit/>
          </a:bodyPr>
          <a:lstStyle/>
          <a:p>
            <a:pPr algn="just" rtl="1"/>
            <a:r>
              <a:rPr lang="fa-IR" sz="2400">
                <a:latin typeface="Perpetua" pitchFamily="18" charset="0"/>
                <a:cs typeface="B Nazanin" pitchFamily="2" charset="-78"/>
              </a:rPr>
              <a:t>از زمانی که نیروهای غربی وارد حوزه خلیج فارس شدند و جدال باایران را تشدید کردند، روند پذیرش قطعنامه 598 توسط جمهوری اسلامی ایران نیز تسریع گردید. آمریکایی ها نیز اقدامات خود در رویارویی با ایران را به عنوان جنگ اول خلیج فارس محسوب می کنند؛ زیرا استراتژی عملیاتی آنان، در مقابله پر دامنه با ایران شکل گرفته بود. آنان جدال غیر مستقیمی را با ایران آغاز نمودند. در روند جدال های سال 1988 بیش از دو میلیارد دلار از تأسیسات نفتی و نظامی ایران، دچار خسارات جدی و جبران ناپذیری از سوی آمریکا شد. ایالات متحده با اعتقاد به اینکه اقدامات آمریکا در شرایط عملیاتی و [شبه جنگی] شکل گرفته است، هیچ گونه خسارتی را به جمهوری اسلامی ایران پرداخت نکرد. (خالوزاده، 1383: 485)</a:t>
            </a:r>
            <a:endParaRPr lang="en-US" sz="2400">
              <a:latin typeface="Perpetua" pitchFamily="18" charset="0"/>
              <a:cs typeface="B Nazanin" pitchFamily="2" charset="-78"/>
            </a:endParaRPr>
          </a:p>
          <a:p>
            <a:pPr algn="just" rtl="1"/>
            <a:endParaRPr lang="en-US" sz="2400">
              <a:latin typeface="Perpetua" pitchFamily="18" charset="0"/>
              <a:cs typeface="B Nazanin" pitchFamily="2" charset="-78"/>
            </a:endParaRPr>
          </a:p>
        </p:txBody>
      </p:sp>
      <p:sp>
        <p:nvSpPr>
          <p:cNvPr id="192515" name="Rectangle 4"/>
          <p:cNvSpPr>
            <a:spLocks noChangeArrowheads="1"/>
          </p:cNvSpPr>
          <p:nvPr/>
        </p:nvSpPr>
        <p:spPr bwMode="auto">
          <a:xfrm>
            <a:off x="285750" y="214313"/>
            <a:ext cx="8643938" cy="523875"/>
          </a:xfrm>
          <a:prstGeom prst="rect">
            <a:avLst/>
          </a:prstGeom>
          <a:noFill/>
          <a:ln w="9525">
            <a:noFill/>
            <a:miter lim="800000"/>
            <a:headEnd/>
            <a:tailEnd/>
          </a:ln>
        </p:spPr>
        <p:txBody>
          <a:bodyPr>
            <a:spAutoFit/>
          </a:bodyPr>
          <a:lstStyle/>
          <a:p>
            <a:pPr algn="ctr" rtl="1"/>
            <a:r>
              <a:rPr lang="fa-IR" sz="2800" b="1">
                <a:solidFill>
                  <a:srgbClr val="000000"/>
                </a:solidFill>
                <a:latin typeface="Perpetua" pitchFamily="18" charset="0"/>
                <a:ea typeface="0 Titr Bold"/>
                <a:cs typeface="0 Titr Bold"/>
              </a:rPr>
              <a:t>حمله مستقیم </a:t>
            </a:r>
            <a:r>
              <a:rPr lang="fa-IR" sz="2800" b="1">
                <a:solidFill>
                  <a:srgbClr val="FF0000"/>
                </a:solidFill>
                <a:latin typeface="Perpetua" pitchFamily="18" charset="0"/>
                <a:ea typeface="0 Titr Bold"/>
                <a:cs typeface="0 Titr Bold"/>
              </a:rPr>
              <a:t>آمریکا</a:t>
            </a:r>
            <a:r>
              <a:rPr lang="fa-IR" sz="2800" b="1">
                <a:solidFill>
                  <a:srgbClr val="000000"/>
                </a:solidFill>
                <a:latin typeface="Perpetua" pitchFamily="18" charset="0"/>
                <a:ea typeface="0 Titr Bold"/>
                <a:cs typeface="0 Titr Bold"/>
              </a:rPr>
              <a:t> به سکوهای نفتی ایران و میلیاردها دلار خسارت</a:t>
            </a:r>
            <a:endParaRPr lang="en-US" sz="2800">
              <a:solidFill>
                <a:srgbClr val="000000"/>
              </a:solidFill>
              <a:latin typeface="Perpetua" pitchFamily="18" charset="0"/>
              <a:ea typeface="0 Titr Bold"/>
              <a:cs typeface="0 Titr Bold"/>
            </a:endParaRPr>
          </a:p>
        </p:txBody>
      </p:sp>
      <p:sp>
        <p:nvSpPr>
          <p:cNvPr id="7" name="Slide Number Placeholder 6"/>
          <p:cNvSpPr>
            <a:spLocks noGrp="1"/>
          </p:cNvSpPr>
          <p:nvPr>
            <p:ph type="sldNum" sz="quarter" idx="12"/>
          </p:nvPr>
        </p:nvSpPr>
        <p:spPr/>
        <p:txBody>
          <a:bodyPr/>
          <a:lstStyle/>
          <a:p>
            <a:pPr>
              <a:defRPr/>
            </a:pPr>
            <a:fld id="{7EF27BC5-73CB-4CE8-BDB7-3047B958DF94}" type="slidenum">
              <a:rPr lang="en-US"/>
              <a:pPr>
                <a:defRPr/>
              </a:pPr>
              <a:t>129</a:t>
            </a:fld>
            <a:endParaRPr lang="en-US"/>
          </a:p>
        </p:txBody>
      </p:sp>
      <p:pic>
        <p:nvPicPr>
          <p:cNvPr id="192517" name="Picture 2" descr="H:\حمله به سکوهای نفتی\145502_orig.jpg"/>
          <p:cNvPicPr>
            <a:picLocks noChangeAspect="1" noChangeArrowheads="1"/>
          </p:cNvPicPr>
          <p:nvPr/>
        </p:nvPicPr>
        <p:blipFill>
          <a:blip r:embed="rId2"/>
          <a:srcRect l="5000" t="10446" r="18929" b="24138"/>
          <a:stretch>
            <a:fillRect/>
          </a:stretch>
        </p:blipFill>
        <p:spPr bwMode="auto">
          <a:xfrm>
            <a:off x="1857375" y="3929063"/>
            <a:ext cx="4630738" cy="2803525"/>
          </a:xfrm>
          <a:prstGeom prst="rect">
            <a:avLst/>
          </a:prstGeom>
          <a:noFill/>
          <a:ln w="9525">
            <a:noFill/>
            <a:miter lim="800000"/>
            <a:headEnd/>
            <a:tailEnd/>
          </a:ln>
        </p:spPr>
      </p:pic>
      <p:sp>
        <p:nvSpPr>
          <p:cNvPr id="192518" name="Rectangle 1"/>
          <p:cNvSpPr>
            <a:spLocks noChangeArrowheads="1"/>
          </p:cNvSpPr>
          <p:nvPr/>
        </p:nvSpPr>
        <p:spPr bwMode="auto">
          <a:xfrm>
            <a:off x="1995488" y="4000500"/>
            <a:ext cx="1433512" cy="285750"/>
          </a:xfrm>
          <a:prstGeom prst="rect">
            <a:avLst/>
          </a:prstGeom>
          <a:noFill/>
          <a:ln w="9525">
            <a:noFill/>
            <a:miter lim="800000"/>
            <a:headEnd/>
            <a:tailEnd/>
          </a:ln>
        </p:spPr>
        <p:txBody>
          <a:bodyPr anchor="ctr">
            <a:spAutoFit/>
          </a:bodyPr>
          <a:lstStyle/>
          <a:p>
            <a:pPr algn="ctr"/>
            <a:r>
              <a:rPr lang="fa-IR" sz="1200" b="1">
                <a:latin typeface="Calibri" pitchFamily="34" charset="0"/>
                <a:ea typeface="Times New Roman" pitchFamily="18" charset="0"/>
                <a:cs typeface="B Nazanin" pitchFamily="2" charset="-78"/>
              </a:rPr>
              <a:t>سکوی نفتی سیری </a:t>
            </a:r>
            <a:endParaRPr lang="ar-SA" b="1">
              <a:ea typeface="Times New Roman" pitchFamily="18" charset="0"/>
              <a:cs typeface="B Nazanin" pitchFamily="2" charset="-7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09825" y="500063"/>
            <a:ext cx="4305300" cy="3214687"/>
          </a:xfrm>
        </p:spPr>
        <p:txBody>
          <a:bodyPr>
            <a:noAutofit/>
          </a:bodyPr>
          <a:lstStyle/>
          <a:p>
            <a:pPr algn="ctr" rtl="1">
              <a:lnSpc>
                <a:spcPct val="150000"/>
              </a:lnSpc>
              <a:defRPr/>
            </a:pPr>
            <a:r>
              <a:rPr lang="fa-IR" dirty="0" smtClean="0">
                <a:solidFill>
                  <a:schemeClr val="tx1"/>
                </a:solidFill>
                <a:latin typeface="Calibri" pitchFamily="34" charset="0"/>
                <a:ea typeface="Calibri" pitchFamily="34" charset="0"/>
                <a:cs typeface="B Titr" pitchFamily="2" charset="-78"/>
              </a:rPr>
              <a:t>نقش </a:t>
            </a:r>
            <a:r>
              <a:rPr lang="fa-IR" dirty="0" smtClean="0">
                <a:solidFill>
                  <a:srgbClr val="FF0000"/>
                </a:solidFill>
                <a:latin typeface="Calibri" pitchFamily="34" charset="0"/>
                <a:ea typeface="Calibri" pitchFamily="34" charset="0"/>
                <a:cs typeface="B Titr" pitchFamily="2" charset="-78"/>
              </a:rPr>
              <a:t>آمریکا</a:t>
            </a:r>
            <a:r>
              <a:rPr lang="fa-IR" dirty="0" smtClean="0">
                <a:solidFill>
                  <a:schemeClr val="tx1"/>
                </a:solidFill>
                <a:latin typeface="Calibri" pitchFamily="34" charset="0"/>
                <a:ea typeface="Calibri" pitchFamily="34" charset="0"/>
                <a:cs typeface="B Titr" pitchFamily="2" charset="-78"/>
              </a:rPr>
              <a:t> در ترغیب صدام به تجاوز به ایران از زبان استراتژیست </a:t>
            </a:r>
            <a:r>
              <a:rPr lang="fa-IR" dirty="0" smtClean="0">
                <a:solidFill>
                  <a:srgbClr val="FF0000"/>
                </a:solidFill>
                <a:latin typeface="Calibri" pitchFamily="34" charset="0"/>
                <a:ea typeface="Calibri" pitchFamily="34" charset="0"/>
                <a:cs typeface="B Titr" pitchFamily="2" charset="-78"/>
              </a:rPr>
              <a:t>آمریکایی</a:t>
            </a:r>
            <a:endParaRPr lang="en-US" sz="1800" dirty="0" smtClean="0">
              <a:solidFill>
                <a:srgbClr val="FF0000"/>
              </a:solidFill>
              <a:latin typeface="Arial" pitchFamily="34" charset="0"/>
              <a:cs typeface="B Titr" pitchFamily="2" charset="-78"/>
            </a:endParaRPr>
          </a:p>
        </p:txBody>
      </p:sp>
      <p:sp>
        <p:nvSpPr>
          <p:cNvPr id="73731" name="Rectangle 1"/>
          <p:cNvSpPr>
            <a:spLocks noChangeArrowheads="1"/>
          </p:cNvSpPr>
          <p:nvPr/>
        </p:nvSpPr>
        <p:spPr bwMode="auto">
          <a:xfrm>
            <a:off x="428625" y="3822700"/>
            <a:ext cx="8286750" cy="2678113"/>
          </a:xfrm>
          <a:prstGeom prst="rect">
            <a:avLst/>
          </a:prstGeom>
          <a:noFill/>
          <a:ln w="9525">
            <a:noFill/>
            <a:miter lim="800000"/>
            <a:headEnd/>
            <a:tailEnd/>
          </a:ln>
        </p:spPr>
        <p:txBody>
          <a:bodyPr anchor="ctr">
            <a:spAutoFit/>
          </a:bodyPr>
          <a:lstStyle/>
          <a:p>
            <a:pPr algn="justLow" rtl="1" eaLnBrk="0" hangingPunct="0"/>
            <a:r>
              <a:rPr lang="fa-IR" sz="2800">
                <a:latin typeface="Calibri" pitchFamily="34" charset="0"/>
                <a:ea typeface="Calibri" pitchFamily="34" charset="0"/>
                <a:cs typeface="B Mitra" pitchFamily="2" charset="-78"/>
              </a:rPr>
              <a:t>نکته کلیدی در بحث نقش آمریکا در شروع جنگ ملاقات محرمانه برژینسکی مغز متفکر و تصمیم گیرنده آمریکا با صدام در تیر 1359 درباره راه های هماهنگ کردن فعالیت های آمریکا و عراق در مخالفت با سیاست های ایران بوده است. اگر هدف دیدار این بوده است باید گفت اجلاس در حکم یک شورای جنگی بوده است (تیمرمن، 1376: 165)  برژینسکی صدام را «نیروی متعادل کننده» آیت الله خمینی تلقی می کرد. </a:t>
            </a:r>
            <a:endParaRPr lang="fa-IR" sz="4000">
              <a:ea typeface="Calibri" pitchFamily="34" charset="0"/>
            </a:endParaRPr>
          </a:p>
        </p:txBody>
      </p:sp>
      <p:sp>
        <p:nvSpPr>
          <p:cNvPr id="6" name="Slide Number Placeholder 5"/>
          <p:cNvSpPr>
            <a:spLocks noGrp="1"/>
          </p:cNvSpPr>
          <p:nvPr>
            <p:ph type="sldNum" sz="quarter" idx="12"/>
          </p:nvPr>
        </p:nvSpPr>
        <p:spPr/>
        <p:txBody>
          <a:bodyPr/>
          <a:lstStyle/>
          <a:p>
            <a:pPr>
              <a:defRPr/>
            </a:pPr>
            <a:fld id="{DE74CFAF-EDB7-471D-B737-837F772E6981}" type="slidenum">
              <a:rPr lang="en-US"/>
              <a:pPr>
                <a:defRPr/>
              </a:pPr>
              <a:t>13</a:t>
            </a:fld>
            <a:endParaRPr lang="en-US"/>
          </a:p>
        </p:txBody>
      </p:sp>
      <p:pic>
        <p:nvPicPr>
          <p:cNvPr id="73733" name="Picture 4" descr="J:\عکس نقش آ»ریکا\09-برژینسکی\zbig.jpg"/>
          <p:cNvPicPr>
            <a:picLocks noChangeAspect="1" noChangeArrowheads="1"/>
          </p:cNvPicPr>
          <p:nvPr/>
        </p:nvPicPr>
        <p:blipFill>
          <a:blip r:embed="rId2"/>
          <a:srcRect l="20647" r="44653" b="-668"/>
          <a:stretch>
            <a:fillRect/>
          </a:stretch>
        </p:blipFill>
        <p:spPr bwMode="auto">
          <a:xfrm>
            <a:off x="357188" y="357188"/>
            <a:ext cx="2000250" cy="3500437"/>
          </a:xfrm>
          <a:prstGeom prst="rect">
            <a:avLst/>
          </a:prstGeom>
          <a:noFill/>
          <a:ln w="9525">
            <a:noFill/>
            <a:miter lim="800000"/>
            <a:headEnd/>
            <a:tailEnd/>
          </a:ln>
        </p:spPr>
      </p:pic>
      <p:pic>
        <p:nvPicPr>
          <p:cNvPr id="73734" name="Picture 5" descr="J:\جدید\w-c95458f0bb.jpg"/>
          <p:cNvPicPr>
            <a:picLocks noChangeAspect="1" noChangeArrowheads="1"/>
          </p:cNvPicPr>
          <p:nvPr/>
        </p:nvPicPr>
        <p:blipFill>
          <a:blip r:embed="rId3"/>
          <a:srcRect/>
          <a:stretch>
            <a:fillRect/>
          </a:stretch>
        </p:blipFill>
        <p:spPr bwMode="auto">
          <a:xfrm>
            <a:off x="6821488" y="361950"/>
            <a:ext cx="1974850" cy="3535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1"/>
          <p:cNvSpPr>
            <a:spLocks noChangeArrowheads="1"/>
          </p:cNvSpPr>
          <p:nvPr/>
        </p:nvSpPr>
        <p:spPr bwMode="auto">
          <a:xfrm>
            <a:off x="571500" y="857250"/>
            <a:ext cx="8001000" cy="2678113"/>
          </a:xfrm>
          <a:prstGeom prst="rect">
            <a:avLst/>
          </a:prstGeom>
          <a:noFill/>
          <a:ln w="9525">
            <a:noFill/>
            <a:miter lim="800000"/>
            <a:headEnd/>
            <a:tailEnd/>
          </a:ln>
        </p:spPr>
        <p:txBody>
          <a:bodyPr anchor="ctr">
            <a:spAutoFit/>
          </a:bodyPr>
          <a:lstStyle/>
          <a:p>
            <a:pPr algn="justLow" rtl="1" eaLnBrk="0" hangingPunct="0"/>
            <a:r>
              <a:rPr lang="fa-IR" sz="2400">
                <a:latin typeface="Calibri" pitchFamily="34" charset="0"/>
                <a:ea typeface="Calibri" pitchFamily="34" charset="0"/>
                <a:cs typeface="B Mitra" pitchFamily="2" charset="-78"/>
              </a:rPr>
              <a:t>به دنبال فعالیت پنهانی سیا در خلیج فارس حادثه ای رخ داد. روز دوشنبه 21 سپتامبر 1987 یک بالگرد عملیات ویژه که مجهز به تجهیزات دید در شب بود یک فروند کشتی ایرانی به نام ایران ارج را شناسایی کرده و سپس پایین آمد و آن را هدف حملات خود قرار داد. این تیر اندازی باعث سوراخ شدن یک طرف کشتی شده، شیشه هایش شکست و بشکه‌ی نفت آن نابود شد. سه ملوان ایرانی کشته شده و 26 نفر از جمله 4 نفر مجروح اسیر شدند.... در واشنگتن، ریگان حمله این بالگرد آمریکایی را تأیید کرد و مدعی شد که عملی مجاز بوده است (فریدمن، 1383: 77)</a:t>
            </a:r>
            <a:endParaRPr lang="fa-IR" sz="3600">
              <a:ea typeface="Calibri" pitchFamily="34" charset="0"/>
            </a:endParaRPr>
          </a:p>
        </p:txBody>
      </p:sp>
      <p:sp>
        <p:nvSpPr>
          <p:cNvPr id="193539" name="Rectangle 2"/>
          <p:cNvSpPr>
            <a:spLocks noChangeArrowheads="1"/>
          </p:cNvSpPr>
          <p:nvPr/>
        </p:nvSpPr>
        <p:spPr bwMode="auto">
          <a:xfrm>
            <a:off x="2730500" y="357188"/>
            <a:ext cx="3698875" cy="584200"/>
          </a:xfrm>
          <a:prstGeom prst="rect">
            <a:avLst/>
          </a:prstGeom>
          <a:noFill/>
          <a:ln w="9525">
            <a:noFill/>
            <a:miter lim="800000"/>
            <a:headEnd/>
            <a:tailEnd/>
          </a:ln>
        </p:spPr>
        <p:txBody>
          <a:bodyPr>
            <a:spAutoFit/>
          </a:bodyPr>
          <a:lstStyle/>
          <a:p>
            <a:pPr algn="ctr" rtl="1"/>
            <a:r>
              <a:rPr lang="fa-IR" sz="3200" b="1">
                <a:latin typeface="Calibri" pitchFamily="34" charset="0"/>
                <a:ea typeface="Calibri" pitchFamily="34" charset="0"/>
                <a:cs typeface="B Titr" pitchFamily="2" charset="-78"/>
              </a:rPr>
              <a:t>حمله به کشتی ایران ارج </a:t>
            </a:r>
            <a:endParaRPr lang="en-US" sz="1400">
              <a:ea typeface="Calibri" pitchFamily="34" charset="0"/>
            </a:endParaRPr>
          </a:p>
        </p:txBody>
      </p:sp>
      <p:sp>
        <p:nvSpPr>
          <p:cNvPr id="5" name="Slide Number Placeholder 4"/>
          <p:cNvSpPr>
            <a:spLocks noGrp="1"/>
          </p:cNvSpPr>
          <p:nvPr>
            <p:ph type="sldNum" sz="quarter" idx="12"/>
          </p:nvPr>
        </p:nvSpPr>
        <p:spPr/>
        <p:txBody>
          <a:bodyPr/>
          <a:lstStyle/>
          <a:p>
            <a:pPr>
              <a:defRPr/>
            </a:pPr>
            <a:fld id="{A207C3AF-62AC-4E41-9EC5-8A5AE2262DF9}" type="slidenum">
              <a:rPr lang="en-US"/>
              <a:pPr>
                <a:defRPr/>
              </a:pPr>
              <a:t>130</a:t>
            </a:fld>
            <a:endParaRPr lang="en-US"/>
          </a:p>
        </p:txBody>
      </p:sp>
      <p:pic>
        <p:nvPicPr>
          <p:cNvPr id="193541" name="Picture 2" descr="I:\نقش آمریکا در جنگ\New folder (2)\images.jpg"/>
          <p:cNvPicPr>
            <a:picLocks noChangeAspect="1" noChangeArrowheads="1"/>
          </p:cNvPicPr>
          <p:nvPr/>
        </p:nvPicPr>
        <p:blipFill>
          <a:blip r:embed="rId2"/>
          <a:srcRect/>
          <a:stretch>
            <a:fillRect/>
          </a:stretch>
        </p:blipFill>
        <p:spPr bwMode="auto">
          <a:xfrm>
            <a:off x="1812925" y="3136900"/>
            <a:ext cx="4902200" cy="3578225"/>
          </a:xfrm>
          <a:prstGeom prst="rect">
            <a:avLst/>
          </a:prstGeom>
          <a:noFill/>
          <a:ln w="9525">
            <a:noFill/>
            <a:miter lim="800000"/>
            <a:headEnd/>
            <a:tailEnd/>
          </a:ln>
        </p:spPr>
      </p:pic>
      <p:sp>
        <p:nvSpPr>
          <p:cNvPr id="193542" name="Rectangle 6"/>
          <p:cNvSpPr>
            <a:spLocks noChangeArrowheads="1"/>
          </p:cNvSpPr>
          <p:nvPr/>
        </p:nvSpPr>
        <p:spPr bwMode="auto">
          <a:xfrm>
            <a:off x="52388" y="5773738"/>
            <a:ext cx="1876425" cy="369887"/>
          </a:xfrm>
          <a:prstGeom prst="rect">
            <a:avLst/>
          </a:prstGeom>
          <a:noFill/>
          <a:ln w="9525">
            <a:noFill/>
            <a:miter lim="800000"/>
            <a:headEnd/>
            <a:tailEnd/>
          </a:ln>
        </p:spPr>
        <p:txBody>
          <a:bodyPr wrap="none">
            <a:spAutoFit/>
          </a:bodyPr>
          <a:lstStyle/>
          <a:p>
            <a:pPr algn="r" rtl="1"/>
            <a:r>
              <a:rPr lang="fa-IR">
                <a:latin typeface="Calibri" pitchFamily="34" charset="0"/>
                <a:ea typeface="Calibri" pitchFamily="34" charset="0"/>
                <a:cs typeface="B Mitra" pitchFamily="2" charset="-78"/>
              </a:rPr>
              <a:t> ایران ارج در حال سوختن </a:t>
            </a:r>
            <a:endParaRPr lang="en-US">
              <a:latin typeface="Perpetua" pitchFamily="18" charset="0"/>
              <a:ea typeface="Calibri" pitchFamily="34" charset="0"/>
              <a:cs typeface="B Mitra" pitchFamily="2" charset="-78"/>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extBox 2"/>
          <p:cNvSpPr txBox="1">
            <a:spLocks noChangeArrowheads="1"/>
          </p:cNvSpPr>
          <p:nvPr/>
        </p:nvSpPr>
        <p:spPr bwMode="auto">
          <a:xfrm>
            <a:off x="428625" y="1143000"/>
            <a:ext cx="8358188" cy="3046413"/>
          </a:xfrm>
          <a:prstGeom prst="rect">
            <a:avLst/>
          </a:prstGeom>
          <a:noFill/>
          <a:ln w="9525">
            <a:noFill/>
            <a:miter lim="800000"/>
            <a:headEnd/>
            <a:tailEnd/>
          </a:ln>
        </p:spPr>
        <p:txBody>
          <a:bodyPr>
            <a:spAutoFit/>
          </a:bodyPr>
          <a:lstStyle/>
          <a:p>
            <a:pPr algn="just" rtl="1"/>
            <a:r>
              <a:rPr lang="fa-IR" sz="2400">
                <a:latin typeface="Perpetua" pitchFamily="18" charset="0"/>
                <a:cs typeface="B Nazanin" pitchFamily="2" charset="-78"/>
              </a:rPr>
              <a:t>ریچار مورفی در وزارت خارجه این بحث را مطرح ساخت که تمام عملیات مربوط به نصب پرچم، صرفاً یک اقدام دفاعی است که بر مبنای اصل حمایت از آزادی کشتیرانی در دریاها و نیز حفاظت از آزادی کشتیرانی در دریاها و نیز حفاظت از جریان نفت اجرا شده است. با این همه، ریچارد مورفی با لحنی تند به ایران – و نه عراق – هشدار داد که هر گونه اقدام خصمانه علیه نیروهای آمریکایی مستقر در منطقه ، می تواند باعث ورود ایالات متحده به جنگ در خلیج فارس شود. وی اظهار داشت که نصب پرچم بر روی کشتی های کویتی بخشی از استراتژی جامع ایالات متحده محسوب می شود.  (فرید من  74:1383)</a:t>
            </a:r>
            <a:endParaRPr lang="en-US" sz="2400">
              <a:latin typeface="Perpetua" pitchFamily="18" charset="0"/>
              <a:cs typeface="B Nazanin" pitchFamily="2" charset="-78"/>
            </a:endParaRPr>
          </a:p>
          <a:p>
            <a:pPr algn="just"/>
            <a:endParaRPr lang="en-US" sz="2400">
              <a:latin typeface="Perpetua" pitchFamily="18" charset="0"/>
              <a:cs typeface="B Nazanin" pitchFamily="2" charset="-78"/>
            </a:endParaRPr>
          </a:p>
        </p:txBody>
      </p:sp>
      <p:sp>
        <p:nvSpPr>
          <p:cNvPr id="194563" name="Rectangle 3"/>
          <p:cNvSpPr>
            <a:spLocks noChangeArrowheads="1"/>
          </p:cNvSpPr>
          <p:nvPr/>
        </p:nvSpPr>
        <p:spPr bwMode="auto">
          <a:xfrm>
            <a:off x="1433513" y="285750"/>
            <a:ext cx="6235700" cy="708025"/>
          </a:xfrm>
          <a:prstGeom prst="rect">
            <a:avLst/>
          </a:prstGeom>
          <a:noFill/>
          <a:ln w="9525">
            <a:noFill/>
            <a:miter lim="800000"/>
            <a:headEnd/>
            <a:tailEnd/>
          </a:ln>
        </p:spPr>
        <p:txBody>
          <a:bodyPr wrap="none">
            <a:spAutoFit/>
          </a:bodyPr>
          <a:lstStyle/>
          <a:p>
            <a:pPr algn="ctr" rtl="1"/>
            <a:r>
              <a:rPr lang="fa-IR" sz="4000" b="1">
                <a:latin typeface="Perpetua" pitchFamily="18" charset="0"/>
                <a:ea typeface="0 Titr Bold"/>
                <a:cs typeface="0 Titr Bold"/>
              </a:rPr>
              <a:t>نصب پرچم </a:t>
            </a:r>
            <a:r>
              <a:rPr lang="fa-IR" sz="4000" b="1">
                <a:solidFill>
                  <a:srgbClr val="FF0000"/>
                </a:solidFill>
                <a:latin typeface="Perpetua" pitchFamily="18" charset="0"/>
                <a:ea typeface="0 Titr Bold"/>
                <a:cs typeface="0 Titr Bold"/>
              </a:rPr>
              <a:t>آمریکا</a:t>
            </a:r>
            <a:r>
              <a:rPr lang="fa-IR" sz="4000" b="1">
                <a:latin typeface="Perpetua" pitchFamily="18" charset="0"/>
                <a:ea typeface="0 Titr Bold"/>
                <a:cs typeface="0 Titr Bold"/>
              </a:rPr>
              <a:t> روی نفتکش ها </a:t>
            </a:r>
            <a:endParaRPr lang="en-US" sz="4000">
              <a:latin typeface="Perpetua" pitchFamily="18" charset="0"/>
              <a:ea typeface="0 Titr Bold"/>
              <a:cs typeface="0 Titr Bold"/>
            </a:endParaRPr>
          </a:p>
        </p:txBody>
      </p:sp>
      <p:sp>
        <p:nvSpPr>
          <p:cNvPr id="6" name="Slide Number Placeholder 5"/>
          <p:cNvSpPr>
            <a:spLocks noGrp="1"/>
          </p:cNvSpPr>
          <p:nvPr>
            <p:ph type="sldNum" sz="quarter" idx="12"/>
          </p:nvPr>
        </p:nvSpPr>
        <p:spPr/>
        <p:txBody>
          <a:bodyPr/>
          <a:lstStyle/>
          <a:p>
            <a:pPr>
              <a:defRPr/>
            </a:pPr>
            <a:fld id="{15F169B1-10E5-402F-83FE-4BAE2CDF5304}" type="slidenum">
              <a:rPr lang="en-US"/>
              <a:pPr>
                <a:defRPr/>
              </a:pPr>
              <a:t>131</a:t>
            </a:fld>
            <a:endParaRPr lang="en-US"/>
          </a:p>
        </p:txBody>
      </p:sp>
      <p:pic>
        <p:nvPicPr>
          <p:cNvPr id="194565" name="Picture 2" descr="I:\نقش آمریکا در جنگ\New folder (2)\IMG23530100.jpg"/>
          <p:cNvPicPr>
            <a:picLocks noChangeAspect="1" noChangeArrowheads="1"/>
          </p:cNvPicPr>
          <p:nvPr/>
        </p:nvPicPr>
        <p:blipFill>
          <a:blip r:embed="rId2"/>
          <a:srcRect l="10770"/>
          <a:stretch>
            <a:fillRect/>
          </a:stretch>
        </p:blipFill>
        <p:spPr bwMode="auto">
          <a:xfrm>
            <a:off x="4572000" y="3786188"/>
            <a:ext cx="4143375" cy="2854325"/>
          </a:xfrm>
          <a:prstGeom prst="rect">
            <a:avLst/>
          </a:prstGeom>
          <a:noFill/>
          <a:ln w="9525">
            <a:noFill/>
            <a:miter lim="800000"/>
            <a:headEnd/>
            <a:tailEnd/>
          </a:ln>
        </p:spPr>
      </p:pic>
      <p:pic>
        <p:nvPicPr>
          <p:cNvPr id="194566" name="Picture 2" descr="I:\نقش آمریکا در جنگ\New folder (2)\3146311_544.jpg"/>
          <p:cNvPicPr>
            <a:picLocks noChangeAspect="1" noChangeArrowheads="1"/>
          </p:cNvPicPr>
          <p:nvPr/>
        </p:nvPicPr>
        <p:blipFill>
          <a:blip r:embed="rId3"/>
          <a:srcRect l="14049" r="8679"/>
          <a:stretch>
            <a:fillRect/>
          </a:stretch>
        </p:blipFill>
        <p:spPr bwMode="auto">
          <a:xfrm>
            <a:off x="571500" y="3857625"/>
            <a:ext cx="3929063" cy="2773363"/>
          </a:xfrm>
          <a:prstGeom prst="rect">
            <a:avLst/>
          </a:prstGeom>
          <a:noFill/>
          <a:ln w="9525">
            <a:noFill/>
            <a:miter lim="800000"/>
            <a:headEnd/>
            <a:tailEnd/>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757D939-9F86-462A-9834-A6C43336B5C7}" type="slidenum">
              <a:rPr lang="en-US"/>
              <a:pPr>
                <a:defRPr/>
              </a:pPr>
              <a:t>132</a:t>
            </a:fld>
            <a:endParaRPr lang="en-US"/>
          </a:p>
        </p:txBody>
      </p:sp>
      <p:pic>
        <p:nvPicPr>
          <p:cNvPr id="195587" name="Picture 2" descr="I:\جدید\33.jpg"/>
          <p:cNvPicPr>
            <a:picLocks noChangeAspect="1" noChangeArrowheads="1"/>
          </p:cNvPicPr>
          <p:nvPr/>
        </p:nvPicPr>
        <p:blipFill>
          <a:blip r:embed="rId2"/>
          <a:srcRect b="5768"/>
          <a:stretch>
            <a:fillRect/>
          </a:stretch>
        </p:blipFill>
        <p:spPr bwMode="auto">
          <a:xfrm>
            <a:off x="142875" y="214313"/>
            <a:ext cx="8915400" cy="4500562"/>
          </a:xfrm>
          <a:prstGeom prst="rect">
            <a:avLst/>
          </a:prstGeom>
          <a:noFill/>
          <a:ln w="9525">
            <a:noFill/>
            <a:miter lim="800000"/>
            <a:headEnd/>
            <a:tailEnd/>
          </a:ln>
        </p:spPr>
      </p:pic>
      <p:sp>
        <p:nvSpPr>
          <p:cNvPr id="195588" name="Rectangle 3"/>
          <p:cNvSpPr>
            <a:spLocks noChangeArrowheads="1"/>
          </p:cNvSpPr>
          <p:nvPr/>
        </p:nvSpPr>
        <p:spPr bwMode="auto">
          <a:xfrm>
            <a:off x="6500813" y="3143250"/>
            <a:ext cx="2428875" cy="1200150"/>
          </a:xfrm>
          <a:prstGeom prst="rect">
            <a:avLst/>
          </a:prstGeom>
          <a:noFill/>
          <a:ln w="9525">
            <a:noFill/>
            <a:miter lim="800000"/>
            <a:headEnd/>
            <a:tailEnd/>
          </a:ln>
        </p:spPr>
        <p:txBody>
          <a:bodyPr>
            <a:spAutoFit/>
          </a:bodyPr>
          <a:lstStyle/>
          <a:p>
            <a:pPr algn="justLow" rtl="1"/>
            <a:r>
              <a:rPr lang="fa-IR" b="1">
                <a:latin typeface="Calibri" pitchFamily="34" charset="0"/>
                <a:ea typeface="Calibri" pitchFamily="34" charset="0"/>
                <a:cs typeface="B Mitra" pitchFamily="2" charset="-78"/>
              </a:rPr>
              <a:t>شهید نادر مهدوی، با قایق های ماهیگیری مجهز شده به توپ، به ناوهای امریکایی حمله می کرد.</a:t>
            </a:r>
            <a:endParaRPr lang="en-US" b="1">
              <a:latin typeface="Perpetua" pitchFamily="18" charset="0"/>
              <a:ea typeface="Calibri" pitchFamily="34" charset="0"/>
              <a:cs typeface="B Mitra" pitchFamily="2" charset="-78"/>
            </a:endParaRPr>
          </a:p>
        </p:txBody>
      </p:sp>
      <p:sp>
        <p:nvSpPr>
          <p:cNvPr id="195589" name="Rectangle 4"/>
          <p:cNvSpPr>
            <a:spLocks noChangeArrowheads="1"/>
          </p:cNvSpPr>
          <p:nvPr/>
        </p:nvSpPr>
        <p:spPr bwMode="auto">
          <a:xfrm>
            <a:off x="3571875" y="4872038"/>
            <a:ext cx="2214563" cy="1200150"/>
          </a:xfrm>
          <a:prstGeom prst="rect">
            <a:avLst/>
          </a:prstGeom>
          <a:noFill/>
          <a:ln w="9525">
            <a:noFill/>
            <a:miter lim="800000"/>
            <a:headEnd/>
            <a:tailEnd/>
          </a:ln>
        </p:spPr>
        <p:txBody>
          <a:bodyPr>
            <a:spAutoFit/>
          </a:bodyPr>
          <a:lstStyle/>
          <a:p>
            <a:pPr algn="justLow" rtl="1"/>
            <a:r>
              <a:rPr lang="fa-IR">
                <a:latin typeface="Calibri" pitchFamily="34" charset="0"/>
                <a:ea typeface="Calibri" pitchFamily="34" charset="0"/>
                <a:cs typeface="B Mitra" pitchFamily="2" charset="-78"/>
              </a:rPr>
              <a:t>کشتی بریجتون که با پرچم آمریکا حرکت می کرد، پس از برخورد با مین دریایی ایرانی در آتش سوخت.</a:t>
            </a:r>
            <a:endParaRPr lang="en-US">
              <a:latin typeface="Perpetua" pitchFamily="18" charset="0"/>
              <a:ea typeface="Calibri" pitchFamily="34" charset="0"/>
              <a:cs typeface="B Mitra" pitchFamily="2" charset="-78"/>
            </a:endParaRPr>
          </a:p>
        </p:txBody>
      </p:sp>
      <p:pic>
        <p:nvPicPr>
          <p:cNvPr id="195590" name="Picture 2" descr="I:\جدید\Spanish_Tanker_Attacked_Near_Larak.jpg"/>
          <p:cNvPicPr>
            <a:picLocks noChangeAspect="1" noChangeArrowheads="1"/>
          </p:cNvPicPr>
          <p:nvPr/>
        </p:nvPicPr>
        <p:blipFill>
          <a:blip r:embed="rId3"/>
          <a:srcRect b="8643"/>
          <a:stretch>
            <a:fillRect/>
          </a:stretch>
        </p:blipFill>
        <p:spPr bwMode="auto">
          <a:xfrm>
            <a:off x="5915025" y="4738688"/>
            <a:ext cx="2413000" cy="2038350"/>
          </a:xfrm>
          <a:prstGeom prst="rect">
            <a:avLst/>
          </a:prstGeom>
          <a:noFill/>
          <a:ln w="9525">
            <a:noFill/>
            <a:miter lim="800000"/>
            <a:headEnd/>
            <a:tailEnd/>
          </a:ln>
        </p:spPr>
      </p:pic>
      <p:pic>
        <p:nvPicPr>
          <p:cNvPr id="195591" name="Picture 3" descr="I:\جدید\6300343_5087.jpg"/>
          <p:cNvPicPr>
            <a:picLocks noChangeAspect="1" noChangeArrowheads="1"/>
          </p:cNvPicPr>
          <p:nvPr/>
        </p:nvPicPr>
        <p:blipFill>
          <a:blip r:embed="rId4"/>
          <a:srcRect/>
          <a:stretch>
            <a:fillRect/>
          </a:stretch>
        </p:blipFill>
        <p:spPr bwMode="auto">
          <a:xfrm>
            <a:off x="590550" y="4772025"/>
            <a:ext cx="2994025" cy="1944688"/>
          </a:xfrm>
          <a:prstGeom prst="rect">
            <a:avLst/>
          </a:prstGeom>
          <a:noFill/>
          <a:ln w="9525">
            <a:noFill/>
            <a:miter lim="8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5DDDDF7-6070-47D3-B7DC-20000B9E1596}" type="slidenum">
              <a:rPr lang="en-US"/>
              <a:pPr>
                <a:defRPr/>
              </a:pPr>
              <a:t>133</a:t>
            </a:fld>
            <a:endParaRPr lang="en-US"/>
          </a:p>
        </p:txBody>
      </p:sp>
      <p:sp>
        <p:nvSpPr>
          <p:cNvPr id="196611" name="Rectangle 2"/>
          <p:cNvSpPr>
            <a:spLocks noChangeArrowheads="1"/>
          </p:cNvSpPr>
          <p:nvPr/>
        </p:nvSpPr>
        <p:spPr bwMode="auto">
          <a:xfrm>
            <a:off x="1279525" y="285750"/>
            <a:ext cx="6545263" cy="708025"/>
          </a:xfrm>
          <a:prstGeom prst="rect">
            <a:avLst/>
          </a:prstGeom>
          <a:noFill/>
          <a:ln w="9525">
            <a:noFill/>
            <a:miter lim="800000"/>
            <a:headEnd/>
            <a:tailEnd/>
          </a:ln>
        </p:spPr>
        <p:txBody>
          <a:bodyPr wrap="none">
            <a:spAutoFit/>
          </a:bodyPr>
          <a:lstStyle/>
          <a:p>
            <a:pPr algn="ctr" rtl="1"/>
            <a:r>
              <a:rPr lang="fa-IR" sz="4000" b="1">
                <a:latin typeface="Perpetua" pitchFamily="18" charset="0"/>
                <a:ea typeface="0 Titr Bold"/>
                <a:cs typeface="0 Titr Bold"/>
              </a:rPr>
              <a:t>حمله </a:t>
            </a:r>
            <a:r>
              <a:rPr lang="fa-IR" sz="4000" b="1">
                <a:solidFill>
                  <a:srgbClr val="FF0000"/>
                </a:solidFill>
                <a:latin typeface="Perpetua" pitchFamily="18" charset="0"/>
                <a:ea typeface="0 Titr Bold"/>
                <a:cs typeface="0 Titr Bold"/>
              </a:rPr>
              <a:t>آمریکا</a:t>
            </a:r>
            <a:r>
              <a:rPr lang="fa-IR" sz="4000" b="1">
                <a:latin typeface="Perpetua" pitchFamily="18" charset="0"/>
                <a:ea typeface="0 Titr Bold"/>
                <a:cs typeface="0 Titr Bold"/>
              </a:rPr>
              <a:t> به ناوچه جوشن ارتش</a:t>
            </a:r>
            <a:endParaRPr lang="en-US" sz="4000">
              <a:latin typeface="Perpetua" pitchFamily="18" charset="0"/>
              <a:ea typeface="0 Titr Bold"/>
              <a:cs typeface="0 Titr Bold"/>
            </a:endParaRPr>
          </a:p>
        </p:txBody>
      </p:sp>
      <p:sp>
        <p:nvSpPr>
          <p:cNvPr id="196612" name="Rectangle 3"/>
          <p:cNvSpPr>
            <a:spLocks noChangeArrowheads="1"/>
          </p:cNvSpPr>
          <p:nvPr/>
        </p:nvSpPr>
        <p:spPr bwMode="auto">
          <a:xfrm>
            <a:off x="214313" y="1214438"/>
            <a:ext cx="8786812" cy="1816100"/>
          </a:xfrm>
          <a:prstGeom prst="rect">
            <a:avLst/>
          </a:prstGeom>
          <a:noFill/>
          <a:ln w="9525">
            <a:noFill/>
            <a:miter lim="800000"/>
            <a:headEnd/>
            <a:tailEnd/>
          </a:ln>
        </p:spPr>
        <p:txBody>
          <a:bodyPr>
            <a:spAutoFit/>
          </a:bodyPr>
          <a:lstStyle/>
          <a:p>
            <a:pPr algn="justLow" rtl="1"/>
            <a:r>
              <a:rPr lang="fa-IR" sz="2800">
                <a:latin typeface="Perpetua" pitchFamily="18" charset="0"/>
                <a:cs typeface="B Mitra" pitchFamily="2" charset="-78"/>
              </a:rPr>
              <a:t>در 29 فروردین 1367 در پی حمله ناوهای آمریکایی به سکوهای نفتی سلمان و سیری در نبردی نابرابر با ناوهای جنگی، هواپیماهای جنگنده و هلی کوپترهای آمریکایی با ناوچه جوشن ارتش جمهوری اسلامی ایران درگیر شدند، که پس از شهادت 11 تن از غیور مردان نیروی دریایی ارتش ناوچه جوشن غرق شد. </a:t>
            </a:r>
          </a:p>
        </p:txBody>
      </p:sp>
      <p:pic>
        <p:nvPicPr>
          <p:cNvPr id="196613" name="Picture 2" descr="J:\7 7 94\63267374157142396020.jpg"/>
          <p:cNvPicPr>
            <a:picLocks noChangeAspect="1" noChangeArrowheads="1"/>
          </p:cNvPicPr>
          <p:nvPr/>
        </p:nvPicPr>
        <p:blipFill>
          <a:blip r:embed="rId2"/>
          <a:srcRect l="14063" t="39117"/>
          <a:stretch>
            <a:fillRect/>
          </a:stretch>
        </p:blipFill>
        <p:spPr bwMode="auto">
          <a:xfrm>
            <a:off x="1000125" y="3286125"/>
            <a:ext cx="6985000" cy="3286125"/>
          </a:xfrm>
          <a:prstGeom prst="rect">
            <a:avLst/>
          </a:prstGeom>
          <a:noFill/>
          <a:ln w="9525">
            <a:noFill/>
            <a:miter lim="800000"/>
            <a:headEnd/>
            <a:tailEnd/>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89D5207-6D83-4801-9A1C-230AFBA4DD23}" type="slidenum">
              <a:rPr lang="en-US"/>
              <a:pPr>
                <a:defRPr/>
              </a:pPr>
              <a:t>134</a:t>
            </a:fld>
            <a:endParaRPr lang="en-US"/>
          </a:p>
        </p:txBody>
      </p:sp>
      <p:sp>
        <p:nvSpPr>
          <p:cNvPr id="197635" name="Rectangle 2"/>
          <p:cNvSpPr>
            <a:spLocks noChangeArrowheads="1"/>
          </p:cNvSpPr>
          <p:nvPr/>
        </p:nvSpPr>
        <p:spPr bwMode="auto">
          <a:xfrm>
            <a:off x="1679575" y="214313"/>
            <a:ext cx="5743575" cy="708025"/>
          </a:xfrm>
          <a:prstGeom prst="rect">
            <a:avLst/>
          </a:prstGeom>
          <a:noFill/>
          <a:ln w="9525">
            <a:noFill/>
            <a:miter lim="800000"/>
            <a:headEnd/>
            <a:tailEnd/>
          </a:ln>
        </p:spPr>
        <p:txBody>
          <a:bodyPr wrap="none">
            <a:spAutoFit/>
          </a:bodyPr>
          <a:lstStyle/>
          <a:p>
            <a:pPr algn="ctr" rtl="1"/>
            <a:r>
              <a:rPr lang="fa-IR" sz="4000" b="1">
                <a:latin typeface="Perpetua" pitchFamily="18" charset="0"/>
                <a:ea typeface="0 Titr Bold"/>
                <a:cs typeface="0 Titr Bold"/>
              </a:rPr>
              <a:t>حمله </a:t>
            </a:r>
            <a:r>
              <a:rPr lang="fa-IR" sz="4000" b="1">
                <a:solidFill>
                  <a:srgbClr val="FF0000"/>
                </a:solidFill>
                <a:latin typeface="Perpetua" pitchFamily="18" charset="0"/>
                <a:ea typeface="0 Titr Bold"/>
                <a:cs typeface="0 Titr Bold"/>
              </a:rPr>
              <a:t>آمریکا</a:t>
            </a:r>
            <a:r>
              <a:rPr lang="fa-IR" sz="4000" b="1">
                <a:latin typeface="Perpetua" pitchFamily="18" charset="0"/>
                <a:ea typeface="0 Titr Bold"/>
                <a:cs typeface="0 Titr Bold"/>
              </a:rPr>
              <a:t> به ناو سهند ارتش</a:t>
            </a:r>
            <a:endParaRPr lang="en-US" sz="4000">
              <a:latin typeface="Perpetua" pitchFamily="18" charset="0"/>
              <a:ea typeface="0 Titr Bold"/>
              <a:cs typeface="0 Titr Bold"/>
            </a:endParaRPr>
          </a:p>
        </p:txBody>
      </p:sp>
      <p:sp>
        <p:nvSpPr>
          <p:cNvPr id="197636" name="Rectangle 4"/>
          <p:cNvSpPr>
            <a:spLocks noChangeArrowheads="1"/>
          </p:cNvSpPr>
          <p:nvPr/>
        </p:nvSpPr>
        <p:spPr bwMode="auto">
          <a:xfrm>
            <a:off x="6643688" y="1833563"/>
            <a:ext cx="2357437" cy="4953000"/>
          </a:xfrm>
          <a:prstGeom prst="rect">
            <a:avLst/>
          </a:prstGeom>
          <a:noFill/>
          <a:ln w="9525">
            <a:noFill/>
            <a:miter lim="800000"/>
            <a:headEnd/>
            <a:tailEnd/>
          </a:ln>
        </p:spPr>
        <p:txBody>
          <a:bodyPr>
            <a:spAutoFit/>
          </a:bodyPr>
          <a:lstStyle/>
          <a:p>
            <a:pPr indent="-6350" algn="justLow" rtl="1">
              <a:lnSpc>
                <a:spcPct val="130000"/>
              </a:lnSpc>
              <a:spcBef>
                <a:spcPts val="575"/>
              </a:spcBef>
              <a:buClr>
                <a:schemeClr val="accent1"/>
              </a:buClr>
              <a:buSzPct val="85000"/>
            </a:pPr>
            <a:r>
              <a:rPr lang="ar-SA" sz="2700">
                <a:latin typeface="Perpetua" pitchFamily="18" charset="0"/>
                <a:cs typeface="B Mitra" pitchFamily="2" charset="-78"/>
              </a:rPr>
              <a:t>کشمکش با چند واحد سطحی نیروهای دریایی آمریکا رفت</a:t>
            </a:r>
            <a:r>
              <a:rPr lang="fa-IR" sz="2700">
                <a:latin typeface="Perpetua" pitchFamily="18" charset="0"/>
                <a:cs typeface="B Mitra" pitchFamily="2" charset="-78"/>
              </a:rPr>
              <a:t> و طی نبردی جانانه با هواپیماهای انترودر و ناوهای جنگی آمریکایی وشهادت45 نفر از خدمه غیور آن غرق شد. </a:t>
            </a:r>
          </a:p>
        </p:txBody>
      </p:sp>
      <p:pic>
        <p:nvPicPr>
          <p:cNvPr id="197637" name="Picture 3" descr="J:\7 7 94\012.jpg"/>
          <p:cNvPicPr>
            <a:picLocks noChangeAspect="1" noChangeArrowheads="1"/>
          </p:cNvPicPr>
          <p:nvPr/>
        </p:nvPicPr>
        <p:blipFill>
          <a:blip r:embed="rId2"/>
          <a:srcRect/>
          <a:stretch>
            <a:fillRect/>
          </a:stretch>
        </p:blipFill>
        <p:spPr bwMode="auto">
          <a:xfrm>
            <a:off x="71438" y="1571625"/>
            <a:ext cx="6578600" cy="5214938"/>
          </a:xfrm>
          <a:prstGeom prst="rect">
            <a:avLst/>
          </a:prstGeom>
          <a:noFill/>
          <a:ln w="9525">
            <a:noFill/>
            <a:miter lim="800000"/>
            <a:headEnd/>
            <a:tailEnd/>
          </a:ln>
        </p:spPr>
      </p:pic>
      <p:sp>
        <p:nvSpPr>
          <p:cNvPr id="197638" name="Rectangle 7"/>
          <p:cNvSpPr>
            <a:spLocks noChangeArrowheads="1"/>
          </p:cNvSpPr>
          <p:nvPr/>
        </p:nvSpPr>
        <p:spPr bwMode="auto">
          <a:xfrm>
            <a:off x="142875" y="785813"/>
            <a:ext cx="8858250" cy="1141412"/>
          </a:xfrm>
          <a:prstGeom prst="rect">
            <a:avLst/>
          </a:prstGeom>
          <a:noFill/>
          <a:ln w="9525">
            <a:noFill/>
            <a:miter lim="800000"/>
            <a:headEnd/>
            <a:tailEnd/>
          </a:ln>
        </p:spPr>
        <p:txBody>
          <a:bodyPr>
            <a:spAutoFit/>
          </a:bodyPr>
          <a:lstStyle/>
          <a:p>
            <a:pPr algn="justLow" rtl="1">
              <a:lnSpc>
                <a:spcPct val="130000"/>
              </a:lnSpc>
            </a:pPr>
            <a:r>
              <a:rPr lang="fa-IR" sz="2700">
                <a:solidFill>
                  <a:srgbClr val="000000"/>
                </a:solidFill>
                <a:latin typeface="Perpetua" pitchFamily="18" charset="0"/>
                <a:cs typeface="B Mitra" pitchFamily="2" charset="-78"/>
              </a:rPr>
              <a:t>در همان روز ناو سهند برای پشتیبانی و مبارزه با نیروهای متجاوز آمریکایی از بندر عباس حرکــــت کرده بود به </a:t>
            </a:r>
            <a:endParaRPr lang="en-US">
              <a:latin typeface="Perpetua" pitchFamily="18"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142875" y="428625"/>
            <a:ext cx="7929563" cy="4673600"/>
          </a:xfrm>
          <a:prstGeom prst="rect">
            <a:avLst/>
          </a:prstGeom>
          <a:noFill/>
          <a:ln w="9525">
            <a:noFill/>
            <a:miter lim="800000"/>
            <a:headEnd/>
            <a:tailEnd/>
          </a:ln>
        </p:spPr>
        <p:txBody>
          <a:bodyPr>
            <a:spAutoFit/>
          </a:bodyPr>
          <a:lstStyle/>
          <a:p>
            <a:pPr algn="ctr" rtl="1">
              <a:lnSpc>
                <a:spcPct val="150000"/>
              </a:lnSpc>
            </a:pPr>
            <a:r>
              <a:rPr lang="fa-IR" sz="7200">
                <a:solidFill>
                  <a:srgbClr val="00B050"/>
                </a:solidFill>
                <a:latin typeface="Trebuchet MS" pitchFamily="34" charset="0"/>
                <a:cs typeface="B Titr" pitchFamily="2" charset="-78"/>
              </a:rPr>
              <a:t>مرحله دهم:</a:t>
            </a:r>
          </a:p>
          <a:p>
            <a:pPr algn="ctr" rtl="1">
              <a:lnSpc>
                <a:spcPct val="150000"/>
              </a:lnSpc>
            </a:pPr>
            <a:r>
              <a:rPr lang="fa-IR" sz="6600">
                <a:solidFill>
                  <a:srgbClr val="FF0000"/>
                </a:solidFill>
                <a:latin typeface="Trebuchet MS" pitchFamily="34" charset="0"/>
                <a:cs typeface="B Titr" pitchFamily="2" charset="-78"/>
              </a:rPr>
              <a:t>استیصال دشمن و ورود به</a:t>
            </a:r>
          </a:p>
          <a:p>
            <a:pPr algn="ctr" rtl="1">
              <a:lnSpc>
                <a:spcPct val="150000"/>
              </a:lnSpc>
            </a:pPr>
            <a:r>
              <a:rPr lang="fa-IR" sz="6600">
                <a:solidFill>
                  <a:srgbClr val="FF0000"/>
                </a:solidFill>
                <a:latin typeface="Trebuchet MS" pitchFamily="34" charset="0"/>
                <a:cs typeface="B Titr" pitchFamily="2" charset="-78"/>
              </a:rPr>
              <a:t>کشتار گسترده غیر نظامیان</a:t>
            </a:r>
            <a:endParaRPr lang="en-US" sz="6600">
              <a:solidFill>
                <a:srgbClr val="FF0000"/>
              </a:solidFill>
              <a:latin typeface="Trebuchet MS" pitchFamily="34" charset="0"/>
              <a:cs typeface="B Titr" pitchFamily="2" charset="-78"/>
            </a:endParaRPr>
          </a:p>
        </p:txBody>
      </p:sp>
      <p:sp>
        <p:nvSpPr>
          <p:cNvPr id="198659" name="Rectangle 1"/>
          <p:cNvSpPr>
            <a:spLocks noChangeArrowheads="1"/>
          </p:cNvSpPr>
          <p:nvPr/>
        </p:nvSpPr>
        <p:spPr bwMode="auto">
          <a:xfrm>
            <a:off x="2214563" y="4919663"/>
            <a:ext cx="5929312" cy="1938337"/>
          </a:xfrm>
          <a:prstGeom prst="rect">
            <a:avLst/>
          </a:prstGeom>
          <a:noFill/>
          <a:ln w="9525">
            <a:noFill/>
            <a:miter lim="800000"/>
            <a:headEnd/>
            <a:tailEnd/>
          </a:ln>
        </p:spPr>
        <p:txBody>
          <a:bodyPr anchor="ctr">
            <a:spAutoFit/>
          </a:bodyPr>
          <a:lstStyle/>
          <a:p>
            <a:pPr algn="justLow" rtl="1" eaLnBrk="0" hangingPunct="0"/>
            <a:r>
              <a:rPr lang="fa-IR" sz="2400">
                <a:latin typeface="Calibri" pitchFamily="34" charset="0"/>
                <a:ea typeface="Calibri" pitchFamily="34" charset="0"/>
                <a:cs typeface="B Mitra" pitchFamily="2" charset="-78"/>
              </a:rPr>
              <a:t>1- کشتار حجاج ایرانی</a:t>
            </a:r>
          </a:p>
          <a:p>
            <a:pPr algn="justLow" rtl="1" eaLnBrk="0" hangingPunct="0"/>
            <a:r>
              <a:rPr lang="fa-IR" sz="2400">
                <a:latin typeface="Calibri" pitchFamily="34" charset="0"/>
                <a:ea typeface="Calibri" pitchFamily="34" charset="0"/>
                <a:cs typeface="B Mitra" pitchFamily="2" charset="-78"/>
              </a:rPr>
              <a:t>2- کشتار حلبچه</a:t>
            </a:r>
          </a:p>
          <a:p>
            <a:pPr algn="justLow" rtl="1" eaLnBrk="0" hangingPunct="0"/>
            <a:r>
              <a:rPr lang="fa-IR" sz="2400">
                <a:latin typeface="Calibri" pitchFamily="34" charset="0"/>
                <a:ea typeface="Calibri" pitchFamily="34" charset="0"/>
                <a:cs typeface="B Mitra" pitchFamily="2" charset="-78"/>
              </a:rPr>
              <a:t>3- حمله به هواپیمای مسافری</a:t>
            </a:r>
          </a:p>
          <a:p>
            <a:pPr algn="justLow" rtl="1" eaLnBrk="0" hangingPunct="0"/>
            <a:r>
              <a:rPr lang="fa-IR" sz="2400">
                <a:latin typeface="Calibri" pitchFamily="34" charset="0"/>
                <a:ea typeface="Calibri" pitchFamily="34" charset="0"/>
                <a:cs typeface="B Mitra" pitchFamily="2" charset="-78"/>
              </a:rPr>
              <a:t>4- کشتار شیمیایی سردشت</a:t>
            </a:r>
          </a:p>
          <a:p>
            <a:pPr algn="justLow" rtl="1" eaLnBrk="0" hangingPunct="0"/>
            <a:r>
              <a:rPr lang="fa-IR" sz="2400">
                <a:latin typeface="Calibri" pitchFamily="34" charset="0"/>
                <a:ea typeface="Calibri" pitchFamily="34" charset="0"/>
                <a:cs typeface="B Mitra" pitchFamily="2" charset="-78"/>
              </a:rPr>
              <a:t>5- سرعت بخشیدن به ساخت بمب اتم در عراق</a:t>
            </a:r>
            <a:endParaRPr lang="fa-IR" sz="3600">
              <a:ea typeface="Calibri" pitchFamily="34"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1"/>
          <p:cNvSpPr>
            <a:spLocks noChangeArrowheads="1"/>
          </p:cNvSpPr>
          <p:nvPr/>
        </p:nvSpPr>
        <p:spPr bwMode="auto">
          <a:xfrm>
            <a:off x="642938" y="2111375"/>
            <a:ext cx="7929562" cy="4032250"/>
          </a:xfrm>
          <a:prstGeom prst="rect">
            <a:avLst/>
          </a:prstGeom>
          <a:noFill/>
          <a:ln w="9525">
            <a:noFill/>
            <a:miter lim="800000"/>
            <a:headEnd/>
            <a:tailEnd/>
          </a:ln>
        </p:spPr>
        <p:txBody>
          <a:bodyPr anchor="ctr">
            <a:spAutoFit/>
          </a:bodyPr>
          <a:lstStyle/>
          <a:p>
            <a:pPr algn="justLow" rtl="1" eaLnBrk="0" hangingPunct="0"/>
            <a:r>
              <a:rPr lang="fa-IR" sz="3200">
                <a:latin typeface="Calibri" pitchFamily="34" charset="0"/>
                <a:ea typeface="Calibri" pitchFamily="34" charset="0"/>
                <a:cs typeface="B Mitra" pitchFamily="2" charset="-78"/>
              </a:rPr>
              <a:t>سیاست جانبدارانه آمریکا از عراق با حمله به سکوهای نفتی ایران خاتمه نمی یابد در ادامه این سیاست ایالات متحده با حمله به یک هواپیمای مسافر بری ایران در 3 ژوییه 1988 بی سابقه ترین تراژدی انسانی را در قلمرو هوایی و دریایی خلیج فارس می آفریند. این فاجعه منجر به کشته شدن 290 مسافر و خدمه هواپیما می گردد. این حمله در فضای فوقانی دریای سرزمینی ایران اتفاق افتاد و این در حالی بود که قلمرو مذکور طبق حقوق بین الملل تحت حاکمیت دولت ساحلی قرار دارد. </a:t>
            </a:r>
            <a:endParaRPr lang="fa-IR" sz="4400">
              <a:ea typeface="Calibri" pitchFamily="34" charset="0"/>
            </a:endParaRPr>
          </a:p>
        </p:txBody>
      </p:sp>
      <p:sp>
        <p:nvSpPr>
          <p:cNvPr id="199683" name="Rectangle 4"/>
          <p:cNvSpPr>
            <a:spLocks noChangeArrowheads="1"/>
          </p:cNvSpPr>
          <p:nvPr/>
        </p:nvSpPr>
        <p:spPr bwMode="auto">
          <a:xfrm>
            <a:off x="714375" y="776288"/>
            <a:ext cx="7786688" cy="938212"/>
          </a:xfrm>
          <a:prstGeom prst="rect">
            <a:avLst/>
          </a:prstGeom>
          <a:noFill/>
          <a:ln w="9525">
            <a:noFill/>
            <a:miter lim="800000"/>
            <a:headEnd/>
            <a:tailEnd/>
          </a:ln>
        </p:spPr>
        <p:txBody>
          <a:bodyPr>
            <a:spAutoFit/>
          </a:bodyPr>
          <a:lstStyle/>
          <a:p>
            <a:pPr algn="ctr" rtl="1">
              <a:lnSpc>
                <a:spcPct val="150000"/>
              </a:lnSpc>
            </a:pPr>
            <a:r>
              <a:rPr lang="fa-IR" sz="4000" b="1">
                <a:latin typeface="Calibri" pitchFamily="34" charset="0"/>
                <a:ea typeface="Calibri" pitchFamily="34" charset="0"/>
                <a:cs typeface="B Titr" pitchFamily="2" charset="-78"/>
              </a:rPr>
              <a:t>کشتار 290 سرنشین هواپیمای غیر نظامی</a:t>
            </a:r>
            <a:endParaRPr lang="en-US" sz="2000">
              <a:ea typeface="Calibri" pitchFamily="34" charset="0"/>
            </a:endParaRPr>
          </a:p>
        </p:txBody>
      </p:sp>
      <p:sp>
        <p:nvSpPr>
          <p:cNvPr id="6" name="Slide Number Placeholder 5"/>
          <p:cNvSpPr>
            <a:spLocks noGrp="1"/>
          </p:cNvSpPr>
          <p:nvPr>
            <p:ph type="sldNum" sz="quarter" idx="12"/>
          </p:nvPr>
        </p:nvSpPr>
        <p:spPr/>
        <p:txBody>
          <a:bodyPr/>
          <a:lstStyle/>
          <a:p>
            <a:pPr>
              <a:defRPr/>
            </a:pPr>
            <a:fld id="{07056613-428B-49C4-AB81-22465CD16F5E}" type="slidenum">
              <a:rPr lang="en-US"/>
              <a:pPr>
                <a:defRPr/>
              </a:pPr>
              <a:t>136</a:t>
            </a:fld>
            <a:endParaRPr lang="en-US"/>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Box 4"/>
          <p:cNvSpPr txBox="1">
            <a:spLocks noChangeArrowheads="1"/>
          </p:cNvSpPr>
          <p:nvPr/>
        </p:nvSpPr>
        <p:spPr bwMode="auto">
          <a:xfrm>
            <a:off x="4500563" y="1785938"/>
            <a:ext cx="4357687" cy="3786187"/>
          </a:xfrm>
          <a:prstGeom prst="rect">
            <a:avLst/>
          </a:prstGeom>
          <a:noFill/>
          <a:ln w="9525">
            <a:noFill/>
            <a:miter lim="800000"/>
            <a:headEnd/>
            <a:tailEnd/>
          </a:ln>
        </p:spPr>
        <p:txBody>
          <a:bodyPr>
            <a:spAutoFit/>
          </a:bodyPr>
          <a:lstStyle/>
          <a:p>
            <a:pPr algn="just" rtl="1"/>
            <a:r>
              <a:rPr lang="fa-IR" sz="2400">
                <a:latin typeface="Perpetua" pitchFamily="18" charset="0"/>
                <a:cs typeface="B Nazanin" pitchFamily="2" charset="-78"/>
              </a:rPr>
              <a:t>حمله به هواپیمای مسافری ایران دردناک ترین حادثه در طول مداخله ی آمریکا در این جنگ است.</a:t>
            </a:r>
          </a:p>
          <a:p>
            <a:pPr algn="just" rtl="1"/>
            <a:r>
              <a:rPr lang="fa-IR" sz="2400">
                <a:latin typeface="Perpetua" pitchFamily="18" charset="0"/>
                <a:cs typeface="B Nazanin" pitchFamily="2" charset="-78"/>
              </a:rPr>
              <a:t>آمریکایی ها ادعا کردند این هواپیما را با یک جنگنده ی اف 14 اشتباه گرفته اند. ریگان رئیس جمهور وقت آمریکا ضمن اضهار تأسف از کشته شدن غیر نظامیان، مدعی شد که نیروی دریایی ( آمریکا ) درست عمل کرده است و از وقوع این حادثه عذرخواهی نکرد. اما چهار سال بعد فاش شد که هواپیما بر خلاف</a:t>
            </a:r>
            <a:endParaRPr lang="en-US" sz="2400">
              <a:latin typeface="Perpetua" pitchFamily="18" charset="0"/>
              <a:cs typeface="B Nazanin" pitchFamily="2" charset="-78"/>
            </a:endParaRPr>
          </a:p>
        </p:txBody>
      </p:sp>
      <p:sp>
        <p:nvSpPr>
          <p:cNvPr id="200707" name="Rectangle 5"/>
          <p:cNvSpPr>
            <a:spLocks noChangeArrowheads="1"/>
          </p:cNvSpPr>
          <p:nvPr/>
        </p:nvSpPr>
        <p:spPr bwMode="auto">
          <a:xfrm>
            <a:off x="1143000" y="428625"/>
            <a:ext cx="6715125" cy="523875"/>
          </a:xfrm>
          <a:prstGeom prst="rect">
            <a:avLst/>
          </a:prstGeom>
          <a:noFill/>
          <a:ln w="9525">
            <a:noFill/>
            <a:miter lim="800000"/>
            <a:headEnd/>
            <a:tailEnd/>
          </a:ln>
        </p:spPr>
        <p:txBody>
          <a:bodyPr>
            <a:spAutoFit/>
          </a:bodyPr>
          <a:lstStyle/>
          <a:p>
            <a:pPr algn="ctr" rtl="1"/>
            <a:r>
              <a:rPr lang="fa-IR" sz="2800" b="1">
                <a:solidFill>
                  <a:srgbClr val="000000"/>
                </a:solidFill>
                <a:latin typeface="Perpetua" pitchFamily="18" charset="0"/>
                <a:ea typeface="0 Titr Bold"/>
                <a:cs typeface="0 Titr Bold"/>
              </a:rPr>
              <a:t>حمله به هواپیمای مسافری ایران در خلیج فارس </a:t>
            </a:r>
            <a:endParaRPr lang="en-US" sz="2800">
              <a:solidFill>
                <a:srgbClr val="000000"/>
              </a:solidFill>
              <a:latin typeface="Perpetua" pitchFamily="18" charset="0"/>
              <a:ea typeface="0 Titr Bold"/>
              <a:cs typeface="0 Titr Bold"/>
            </a:endParaRPr>
          </a:p>
        </p:txBody>
      </p:sp>
      <p:sp>
        <p:nvSpPr>
          <p:cNvPr id="7" name="Slide Number Placeholder 6"/>
          <p:cNvSpPr>
            <a:spLocks noGrp="1"/>
          </p:cNvSpPr>
          <p:nvPr>
            <p:ph type="sldNum" sz="quarter" idx="12"/>
          </p:nvPr>
        </p:nvSpPr>
        <p:spPr/>
        <p:txBody>
          <a:bodyPr/>
          <a:lstStyle/>
          <a:p>
            <a:pPr>
              <a:defRPr/>
            </a:pPr>
            <a:fld id="{8D6BDBF5-C84B-4459-A326-99D0B45CE40B}" type="slidenum">
              <a:rPr lang="en-US"/>
              <a:pPr>
                <a:defRPr/>
              </a:pPr>
              <a:t>137</a:t>
            </a:fld>
            <a:endParaRPr lang="en-US"/>
          </a:p>
        </p:txBody>
      </p:sp>
      <p:pic>
        <p:nvPicPr>
          <p:cNvPr id="200709" name="Picture 2" descr="I:\عکس نقش آ»ریکا\18-هواپیمای مسافر بری ایران که در خلیج فارس منهدم شد\1435871516173672.jpg"/>
          <p:cNvPicPr>
            <a:picLocks noChangeAspect="1" noChangeArrowheads="1"/>
          </p:cNvPicPr>
          <p:nvPr/>
        </p:nvPicPr>
        <p:blipFill>
          <a:blip r:embed="rId2"/>
          <a:srcRect/>
          <a:stretch>
            <a:fillRect/>
          </a:stretch>
        </p:blipFill>
        <p:spPr bwMode="auto">
          <a:xfrm>
            <a:off x="285750" y="1285875"/>
            <a:ext cx="4181475" cy="4143375"/>
          </a:xfrm>
          <a:prstGeom prst="rect">
            <a:avLst/>
          </a:prstGeom>
          <a:noFill/>
          <a:ln w="9525">
            <a:noFill/>
            <a:miter lim="800000"/>
            <a:headEnd/>
            <a:tailEnd/>
          </a:ln>
        </p:spPr>
      </p:pic>
      <p:sp>
        <p:nvSpPr>
          <p:cNvPr id="200710" name="Rectangle 8"/>
          <p:cNvSpPr>
            <a:spLocks noChangeArrowheads="1"/>
          </p:cNvSpPr>
          <p:nvPr/>
        </p:nvSpPr>
        <p:spPr bwMode="auto">
          <a:xfrm>
            <a:off x="214313" y="5500688"/>
            <a:ext cx="8715375" cy="830262"/>
          </a:xfrm>
          <a:prstGeom prst="rect">
            <a:avLst/>
          </a:prstGeom>
          <a:noFill/>
          <a:ln w="9525">
            <a:noFill/>
            <a:miter lim="800000"/>
            <a:headEnd/>
            <a:tailEnd/>
          </a:ln>
        </p:spPr>
        <p:txBody>
          <a:bodyPr>
            <a:spAutoFit/>
          </a:bodyPr>
          <a:lstStyle/>
          <a:p>
            <a:pPr algn="justLow" rtl="1"/>
            <a:r>
              <a:rPr lang="fa-IR" sz="2400">
                <a:latin typeface="Perpetua" pitchFamily="18" charset="0"/>
                <a:cs typeface="B Nazanin" pitchFamily="2" charset="-78"/>
              </a:rPr>
              <a:t>ادعای اولیه آمریکایی ها در حریم هوایی ایران بوده، نه در حریم هوایی بین المللی و ناو آمریکایی به دلیل اجرای این حمله در آب سرزمینی ایران مقصر بوده است.»</a:t>
            </a:r>
            <a:endParaRPr lang="en-US" sz="2400">
              <a:latin typeface="Perpetua" pitchFamily="18" charset="0"/>
              <a:cs typeface="B Nazanin" pitchFamily="2" charset="-78"/>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2159C46-123A-4375-904A-823332E28FF0}" type="slidenum">
              <a:rPr lang="en-US"/>
              <a:pPr>
                <a:defRPr/>
              </a:pPr>
              <a:t>138</a:t>
            </a:fld>
            <a:endParaRPr lang="en-US"/>
          </a:p>
        </p:txBody>
      </p:sp>
      <p:pic>
        <p:nvPicPr>
          <p:cNvPr id="3" name="Picture 1" descr="I:\ایرباس.jpg"/>
          <p:cNvPicPr>
            <a:picLocks noChangeAspect="1" noChangeArrowheads="1"/>
          </p:cNvPicPr>
          <p:nvPr/>
        </p:nvPicPr>
        <p:blipFill>
          <a:blip r:embed="rId2"/>
          <a:srcRect l="2182" t="6577" r="3990" b="6427"/>
          <a:stretch>
            <a:fillRect/>
          </a:stretch>
        </p:blipFill>
        <p:spPr bwMode="auto">
          <a:xfrm>
            <a:off x="214313" y="4214813"/>
            <a:ext cx="3500437" cy="2497137"/>
          </a:xfrm>
          <a:prstGeom prst="rect">
            <a:avLst/>
          </a:prstGeom>
          <a:ln>
            <a:noFill/>
          </a:ln>
          <a:effectLst>
            <a:outerShdw blurRad="190500" algn="tl" rotWithShape="0">
              <a:srgbClr val="000000">
                <a:alpha val="70000"/>
              </a:srgbClr>
            </a:outerShdw>
          </a:effectLst>
        </p:spPr>
      </p:pic>
      <p:sp>
        <p:nvSpPr>
          <p:cNvPr id="4" name="Rectangle 1"/>
          <p:cNvSpPr>
            <a:spLocks noChangeArrowheads="1"/>
          </p:cNvSpPr>
          <p:nvPr/>
        </p:nvSpPr>
        <p:spPr bwMode="auto">
          <a:xfrm>
            <a:off x="428625" y="3357563"/>
            <a:ext cx="3000375" cy="646112"/>
          </a:xfrm>
          <a:prstGeom prst="rect">
            <a:avLst/>
          </a:prstGeom>
          <a:ln>
            <a:headEnd/>
            <a:tailEnd/>
          </a:ln>
        </p:spPr>
        <p:style>
          <a:lnRef idx="2">
            <a:schemeClr val="dk1"/>
          </a:lnRef>
          <a:fillRef idx="1">
            <a:schemeClr val="lt1"/>
          </a:fillRef>
          <a:effectRef idx="0">
            <a:schemeClr val="dk1"/>
          </a:effectRef>
          <a:fontRef idx="minor">
            <a:schemeClr val="dk1"/>
          </a:fontRef>
        </p:style>
        <p:txBody>
          <a:bodyPr anchor="ctr">
            <a:spAutoFit/>
          </a:bodyPr>
          <a:lstStyle/>
          <a:p>
            <a:pPr algn="ctr" rtl="1">
              <a:defRPr/>
            </a:pPr>
            <a:r>
              <a:rPr lang="fa-IR" b="1" dirty="0">
                <a:solidFill>
                  <a:schemeClr val="tx1"/>
                </a:solidFill>
                <a:latin typeface="Calibri" pitchFamily="34" charset="0"/>
                <a:ea typeface="Times New Roman" pitchFamily="18" charset="0"/>
                <a:cs typeface="B Mitra" pitchFamily="2" charset="-78"/>
              </a:rPr>
              <a:t>66 نفر از سرنشینان این هواپیما کودک بودند. </a:t>
            </a:r>
            <a:endParaRPr lang="ar-SA" b="1" dirty="0">
              <a:solidFill>
                <a:schemeClr val="tx1"/>
              </a:solidFill>
              <a:latin typeface="Arial" pitchFamily="34" charset="0"/>
              <a:cs typeface="B Mitra" pitchFamily="2" charset="-78"/>
            </a:endParaRPr>
          </a:p>
        </p:txBody>
      </p:sp>
      <p:pic>
        <p:nvPicPr>
          <p:cNvPr id="5" name="Picture 3" descr="I:\139204111114281447793341.jpg"/>
          <p:cNvPicPr>
            <a:picLocks noChangeAspect="1" noChangeArrowheads="1"/>
          </p:cNvPicPr>
          <p:nvPr/>
        </p:nvPicPr>
        <p:blipFill>
          <a:blip r:embed="rId3"/>
          <a:srcRect t="2040"/>
          <a:stretch>
            <a:fillRect/>
          </a:stretch>
        </p:blipFill>
        <p:spPr bwMode="auto">
          <a:xfrm>
            <a:off x="5429250" y="4275138"/>
            <a:ext cx="3638550" cy="2481262"/>
          </a:xfrm>
          <a:prstGeom prst="rect">
            <a:avLst/>
          </a:prstGeom>
          <a:ln>
            <a:noFill/>
          </a:ln>
          <a:effectLst>
            <a:outerShdw blurRad="190500" algn="tl" rotWithShape="0">
              <a:srgbClr val="000000">
                <a:alpha val="70000"/>
              </a:srgbClr>
            </a:outerShdw>
          </a:effectLst>
        </p:spPr>
      </p:pic>
      <p:pic>
        <p:nvPicPr>
          <p:cNvPr id="6" name="Picture 2" descr="I:\1277187_954.jpg"/>
          <p:cNvPicPr>
            <a:picLocks noChangeAspect="1" noChangeArrowheads="1"/>
          </p:cNvPicPr>
          <p:nvPr/>
        </p:nvPicPr>
        <p:blipFill>
          <a:blip r:embed="rId4"/>
          <a:srcRect l="4476"/>
          <a:stretch>
            <a:fillRect/>
          </a:stretch>
        </p:blipFill>
        <p:spPr bwMode="auto">
          <a:xfrm>
            <a:off x="3597275" y="79375"/>
            <a:ext cx="5470525" cy="4073525"/>
          </a:xfrm>
          <a:prstGeom prst="rect">
            <a:avLst/>
          </a:prstGeom>
          <a:ln>
            <a:noFill/>
          </a:ln>
          <a:effectLst>
            <a:outerShdw blurRad="190500" algn="tl" rotWithShape="0">
              <a:srgbClr val="000000">
                <a:alpha val="70000"/>
              </a:srgbClr>
            </a:outerShdw>
          </a:effectLst>
        </p:spPr>
      </p:pic>
      <p:sp>
        <p:nvSpPr>
          <p:cNvPr id="11" name="Rectangle 1"/>
          <p:cNvSpPr>
            <a:spLocks noChangeArrowheads="1"/>
          </p:cNvSpPr>
          <p:nvPr/>
        </p:nvSpPr>
        <p:spPr bwMode="auto">
          <a:xfrm>
            <a:off x="500063" y="1147763"/>
            <a:ext cx="3000375" cy="923925"/>
          </a:xfrm>
          <a:prstGeom prst="rect">
            <a:avLst/>
          </a:prstGeom>
          <a:ln>
            <a:headEnd/>
            <a:tailEnd/>
          </a:ln>
        </p:spPr>
        <p:style>
          <a:lnRef idx="2">
            <a:schemeClr val="dk1"/>
          </a:lnRef>
          <a:fillRef idx="1">
            <a:schemeClr val="lt1"/>
          </a:fillRef>
          <a:effectRef idx="0">
            <a:schemeClr val="dk1"/>
          </a:effectRef>
          <a:fontRef idx="minor">
            <a:schemeClr val="dk1"/>
          </a:fontRef>
        </p:style>
        <p:txBody>
          <a:bodyPr anchor="ctr">
            <a:spAutoFit/>
          </a:bodyPr>
          <a:lstStyle/>
          <a:p>
            <a:pPr algn="ctr" rtl="1">
              <a:defRPr/>
            </a:pPr>
            <a:r>
              <a:rPr lang="fa-IR" b="1" dirty="0">
                <a:solidFill>
                  <a:schemeClr val="tx1"/>
                </a:solidFill>
                <a:latin typeface="Calibri" pitchFamily="34" charset="0"/>
                <a:cs typeface="B Mitra" pitchFamily="2" charset="-78"/>
              </a:rPr>
              <a:t>290 سرنشین غیر نظامی هواپیمای مسافری ایرباس ایران در حمله ناو وینسنس به شهادت رسیدند. </a:t>
            </a:r>
            <a:endParaRPr lang="ar-SA" b="1" dirty="0">
              <a:solidFill>
                <a:schemeClr val="tx1"/>
              </a:solidFill>
              <a:latin typeface="Arial" pitchFamily="34" charset="0"/>
              <a:cs typeface="B Mitra" pitchFamily="2" charset="-78"/>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BF77B71-8673-4757-8984-19F38829E200}" type="slidenum">
              <a:rPr lang="en-US"/>
              <a:pPr>
                <a:defRPr/>
              </a:pPr>
              <a:t>139</a:t>
            </a:fld>
            <a:endParaRPr lang="en-US"/>
          </a:p>
        </p:txBody>
      </p:sp>
      <p:sp>
        <p:nvSpPr>
          <p:cNvPr id="202755" name="Rectangle 2"/>
          <p:cNvSpPr>
            <a:spLocks noChangeArrowheads="1"/>
          </p:cNvSpPr>
          <p:nvPr/>
        </p:nvSpPr>
        <p:spPr bwMode="auto">
          <a:xfrm>
            <a:off x="7072313" y="5021263"/>
            <a:ext cx="1643062" cy="979487"/>
          </a:xfrm>
          <a:prstGeom prst="rect">
            <a:avLst/>
          </a:prstGeom>
          <a:noFill/>
          <a:ln w="9525">
            <a:noFill/>
            <a:miter lim="800000"/>
            <a:headEnd/>
            <a:tailEnd/>
          </a:ln>
        </p:spPr>
        <p:txBody>
          <a:bodyPr>
            <a:spAutoFit/>
          </a:bodyPr>
          <a:lstStyle/>
          <a:p>
            <a:pPr algn="justLow">
              <a:lnSpc>
                <a:spcPct val="120000"/>
              </a:lnSpc>
            </a:pPr>
            <a:r>
              <a:rPr lang="fa-IR" sz="1600" b="1">
                <a:latin typeface="Perpetua" pitchFamily="18" charset="0"/>
                <a:cs typeface="B Mitra" pitchFamily="2" charset="-78"/>
              </a:rPr>
              <a:t>ویل راجرز فرمانده ناو وینسنس در مراسم دریافـت مدال لیاقت. </a:t>
            </a:r>
          </a:p>
        </p:txBody>
      </p:sp>
      <p:grpSp>
        <p:nvGrpSpPr>
          <p:cNvPr id="202756" name="Group 6"/>
          <p:cNvGrpSpPr>
            <a:grpSpLocks/>
          </p:cNvGrpSpPr>
          <p:nvPr/>
        </p:nvGrpSpPr>
        <p:grpSpPr bwMode="auto">
          <a:xfrm>
            <a:off x="111125" y="1428750"/>
            <a:ext cx="6954838" cy="5349875"/>
            <a:chOff x="126358" y="3283545"/>
            <a:chExt cx="2357454" cy="1813268"/>
          </a:xfrm>
        </p:grpSpPr>
        <p:pic>
          <p:nvPicPr>
            <p:cNvPr id="202758" name="Picture 7" descr="I:\ویل راجرز.jpg"/>
            <p:cNvPicPr>
              <a:picLocks noChangeAspect="1" noChangeArrowheads="1"/>
            </p:cNvPicPr>
            <p:nvPr/>
          </p:nvPicPr>
          <p:blipFill>
            <a:blip r:embed="rId2"/>
            <a:srcRect r="10651"/>
            <a:stretch>
              <a:fillRect/>
            </a:stretch>
          </p:blipFill>
          <p:spPr bwMode="auto">
            <a:xfrm>
              <a:off x="126358" y="3291825"/>
              <a:ext cx="2357454" cy="1804988"/>
            </a:xfrm>
            <a:prstGeom prst="rect">
              <a:avLst/>
            </a:prstGeom>
            <a:noFill/>
            <a:ln w="9525">
              <a:noFill/>
              <a:miter lim="800000"/>
              <a:headEnd/>
              <a:tailEnd/>
            </a:ln>
          </p:spPr>
        </p:pic>
        <p:pic>
          <p:nvPicPr>
            <p:cNvPr id="202759" name="Picture 4" descr="I:\مدال لیاقت.png"/>
            <p:cNvPicPr>
              <a:picLocks noChangeAspect="1" noChangeArrowheads="1"/>
            </p:cNvPicPr>
            <p:nvPr/>
          </p:nvPicPr>
          <p:blipFill>
            <a:blip r:embed="rId3"/>
            <a:srcRect/>
            <a:stretch>
              <a:fillRect/>
            </a:stretch>
          </p:blipFill>
          <p:spPr bwMode="auto">
            <a:xfrm>
              <a:off x="130882" y="3283545"/>
              <a:ext cx="529255" cy="901909"/>
            </a:xfrm>
            <a:prstGeom prst="rect">
              <a:avLst/>
            </a:prstGeom>
            <a:noFill/>
            <a:ln w="9525">
              <a:noFill/>
              <a:miter lim="800000"/>
              <a:headEnd/>
              <a:tailEnd/>
            </a:ln>
          </p:spPr>
        </p:pic>
      </p:grpSp>
      <p:sp>
        <p:nvSpPr>
          <p:cNvPr id="202757" name="Rectangle 9"/>
          <p:cNvSpPr>
            <a:spLocks noChangeArrowheads="1"/>
          </p:cNvSpPr>
          <p:nvPr/>
        </p:nvSpPr>
        <p:spPr bwMode="auto">
          <a:xfrm>
            <a:off x="285750" y="214313"/>
            <a:ext cx="8643938" cy="1865312"/>
          </a:xfrm>
          <a:prstGeom prst="rect">
            <a:avLst/>
          </a:prstGeom>
          <a:noFill/>
          <a:ln w="9525">
            <a:noFill/>
            <a:miter lim="800000"/>
            <a:headEnd/>
            <a:tailEnd/>
          </a:ln>
        </p:spPr>
        <p:txBody>
          <a:bodyPr>
            <a:spAutoFit/>
          </a:bodyPr>
          <a:lstStyle/>
          <a:p>
            <a:pPr algn="justLow" rtl="1">
              <a:lnSpc>
                <a:spcPct val="120000"/>
              </a:lnSpc>
            </a:pPr>
            <a:r>
              <a:rPr lang="fa-IR" sz="3200" b="1">
                <a:latin typeface="Perpetua" pitchFamily="18" charset="0"/>
                <a:cs typeface="B Mitra" pitchFamily="2" charset="-78"/>
              </a:rPr>
              <a:t>به خاطر این جنایت فرمانده ناو از رئیس جمهور وقت آمریکا مدال لیاقت گرفت؛ آمریکا هیچ گاه به خاطر این جنایت عذر خواهی نکرد.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4CB0C43-20D4-4268-B8C0-DF3F8814EE81}" type="slidenum">
              <a:rPr lang="en-US"/>
              <a:pPr>
                <a:defRPr/>
              </a:pPr>
              <a:t>14</a:t>
            </a:fld>
            <a:endParaRPr lang="en-US"/>
          </a:p>
        </p:txBody>
      </p:sp>
      <p:sp>
        <p:nvSpPr>
          <p:cNvPr id="74755" name="Rectangle 2"/>
          <p:cNvSpPr>
            <a:spLocks noChangeArrowheads="1"/>
          </p:cNvSpPr>
          <p:nvPr/>
        </p:nvSpPr>
        <p:spPr bwMode="auto">
          <a:xfrm>
            <a:off x="571500" y="642938"/>
            <a:ext cx="8085138" cy="1384300"/>
          </a:xfrm>
          <a:prstGeom prst="rect">
            <a:avLst/>
          </a:prstGeom>
          <a:noFill/>
          <a:ln w="9525">
            <a:noFill/>
            <a:miter lim="800000"/>
            <a:headEnd/>
            <a:tailEnd/>
          </a:ln>
        </p:spPr>
        <p:txBody>
          <a:bodyPr>
            <a:spAutoFit/>
          </a:bodyPr>
          <a:lstStyle/>
          <a:p>
            <a:pPr algn="justLow" rtl="1"/>
            <a:r>
              <a:rPr lang="fa-IR" sz="2800">
                <a:latin typeface="Calibri" pitchFamily="34" charset="0"/>
                <a:ea typeface="Calibri" pitchFamily="34" charset="0"/>
                <a:cs typeface="B Mitra" pitchFamily="2" charset="-78"/>
              </a:rPr>
              <a:t>اندکی پس از دیدار صدام و برژینسکی، آمریکا 5 فروند جت بویینگ و 8 دستگاه موتور توربین گازی به عراق فروخت در حالی که کاملاً آگاه بود این توربین ها برای تجهیز ناوچه های عراقی کاربرد دارند. (تیمرمن، 1376: 163) </a:t>
            </a:r>
            <a:endParaRPr lang="en-US" sz="2800">
              <a:latin typeface="Calibri" pitchFamily="34" charset="0"/>
              <a:ea typeface="Calibri" pitchFamily="34" charset="0"/>
              <a:cs typeface="B Mitra" pitchFamily="2" charset="-78"/>
            </a:endParaRPr>
          </a:p>
        </p:txBody>
      </p:sp>
      <p:pic>
        <p:nvPicPr>
          <p:cNvPr id="74756" name="Picture 3" descr="J:\نقش آمریکا در جنگ\1_(1)~54.jpg"/>
          <p:cNvPicPr>
            <a:picLocks noChangeAspect="1" noChangeArrowheads="1"/>
          </p:cNvPicPr>
          <p:nvPr/>
        </p:nvPicPr>
        <p:blipFill>
          <a:blip r:embed="rId2"/>
          <a:srcRect t="2032" b="30894"/>
          <a:stretch>
            <a:fillRect/>
          </a:stretch>
        </p:blipFill>
        <p:spPr bwMode="auto">
          <a:xfrm>
            <a:off x="357188" y="3929063"/>
            <a:ext cx="3417887" cy="2573337"/>
          </a:xfrm>
          <a:prstGeom prst="rect">
            <a:avLst/>
          </a:prstGeom>
          <a:noFill/>
          <a:ln w="9525">
            <a:noFill/>
            <a:miter lim="800000"/>
            <a:headEnd/>
            <a:tailEnd/>
          </a:ln>
        </p:spPr>
      </p:pic>
      <p:sp>
        <p:nvSpPr>
          <p:cNvPr id="74757" name="Rectangle 6"/>
          <p:cNvSpPr>
            <a:spLocks noChangeArrowheads="1"/>
          </p:cNvSpPr>
          <p:nvPr/>
        </p:nvSpPr>
        <p:spPr bwMode="auto">
          <a:xfrm>
            <a:off x="1214438" y="3500438"/>
            <a:ext cx="981075" cy="369887"/>
          </a:xfrm>
          <a:prstGeom prst="rect">
            <a:avLst/>
          </a:prstGeom>
          <a:noFill/>
          <a:ln w="9525">
            <a:noFill/>
            <a:miter lim="800000"/>
            <a:headEnd/>
            <a:tailEnd/>
          </a:ln>
        </p:spPr>
        <p:txBody>
          <a:bodyPr wrap="none">
            <a:spAutoFit/>
          </a:bodyPr>
          <a:lstStyle/>
          <a:p>
            <a:r>
              <a:rPr lang="fa-IR">
                <a:latin typeface="Calibri" pitchFamily="34" charset="0"/>
                <a:ea typeface="Calibri" pitchFamily="34" charset="0"/>
                <a:cs typeface="B Mitra" pitchFamily="2" charset="-78"/>
              </a:rPr>
              <a:t>توربین گازی</a:t>
            </a:r>
            <a:endParaRPr lang="en-US">
              <a:latin typeface="Verdana" pitchFamily="34" charset="0"/>
              <a:ea typeface="Calibri" pitchFamily="34" charset="0"/>
              <a:cs typeface="B Mitra" pitchFamily="2" charset="-78"/>
            </a:endParaRPr>
          </a:p>
        </p:txBody>
      </p:sp>
      <p:pic>
        <p:nvPicPr>
          <p:cNvPr id="74758" name="Picture 2" descr="I:\proje\16786_763.jpg"/>
          <p:cNvPicPr>
            <a:picLocks noChangeAspect="1" noChangeArrowheads="1"/>
          </p:cNvPicPr>
          <p:nvPr/>
        </p:nvPicPr>
        <p:blipFill>
          <a:blip r:embed="rId3"/>
          <a:srcRect/>
          <a:stretch>
            <a:fillRect/>
          </a:stretch>
        </p:blipFill>
        <p:spPr bwMode="auto">
          <a:xfrm>
            <a:off x="3852863" y="3429000"/>
            <a:ext cx="4908550" cy="3071813"/>
          </a:xfrm>
          <a:prstGeom prst="rect">
            <a:avLst/>
          </a:prstGeom>
          <a:noFill/>
          <a:ln w="9525">
            <a:noFill/>
            <a:miter lim="800000"/>
            <a:headEnd/>
            <a:tailEnd/>
          </a:ln>
        </p:spPr>
      </p:pic>
      <p:pic>
        <p:nvPicPr>
          <p:cNvPr id="74759" name="Picture 3" descr="I:\a025b98043c5113d880الخطوط_الجوية_العراقية.jpg"/>
          <p:cNvPicPr>
            <a:picLocks noChangeAspect="1" noChangeArrowheads="1"/>
          </p:cNvPicPr>
          <p:nvPr/>
        </p:nvPicPr>
        <p:blipFill>
          <a:blip r:embed="rId4" cstate="print"/>
          <a:srcRect/>
          <a:stretch>
            <a:fillRect/>
          </a:stretch>
        </p:blipFill>
        <p:spPr bwMode="auto">
          <a:xfrm>
            <a:off x="357188" y="2071688"/>
            <a:ext cx="3370262" cy="1474787"/>
          </a:xfrm>
          <a:prstGeom prst="rect">
            <a:avLst/>
          </a:prstGeom>
          <a:noFill/>
          <a:ln w="9525">
            <a:noFill/>
            <a:miter lim="800000"/>
            <a:headEnd/>
            <a:tailEnd/>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720EED1-0895-4E11-9680-0708DD692820}" type="slidenum">
              <a:rPr lang="en-US"/>
              <a:pPr>
                <a:defRPr/>
              </a:pPr>
              <a:t>140</a:t>
            </a:fld>
            <a:endParaRPr lang="en-US"/>
          </a:p>
        </p:txBody>
      </p:sp>
      <p:sp>
        <p:nvSpPr>
          <p:cNvPr id="203779" name="TextBox 2"/>
          <p:cNvSpPr txBox="1">
            <a:spLocks noChangeArrowheads="1"/>
          </p:cNvSpPr>
          <p:nvPr/>
        </p:nvSpPr>
        <p:spPr bwMode="auto">
          <a:xfrm>
            <a:off x="4143375" y="1071563"/>
            <a:ext cx="4786313" cy="5632450"/>
          </a:xfrm>
          <a:prstGeom prst="rect">
            <a:avLst/>
          </a:prstGeom>
          <a:noFill/>
          <a:ln w="9525">
            <a:noFill/>
            <a:miter lim="800000"/>
            <a:headEnd/>
            <a:tailEnd/>
          </a:ln>
        </p:spPr>
        <p:txBody>
          <a:bodyPr>
            <a:spAutoFit/>
          </a:bodyPr>
          <a:lstStyle/>
          <a:p>
            <a:pPr algn="justLow" rtl="1"/>
            <a:r>
              <a:rPr lang="ar-SA">
                <a:latin typeface="Perpetua" pitchFamily="18" charset="0"/>
                <a:cs typeface="B Mitra" pitchFamily="2" charset="-78"/>
              </a:rPr>
              <a:t>روز ششم ذی الحجه سال1407 (مصادف با روز نهم مردادماه 1366 شمسی) یادآور مراسم «برائت از مشرکین» زائران ایرانی خانه خدا و کشتار حجاج مظلوم ایرانی در مکه به دست حکام آل سعود است.</a:t>
            </a:r>
            <a:endParaRPr lang="fa-IR">
              <a:latin typeface="Perpetua" pitchFamily="18" charset="0"/>
              <a:cs typeface="B Mitra" pitchFamily="2" charset="-78"/>
            </a:endParaRPr>
          </a:p>
          <a:p>
            <a:pPr algn="justLow" rtl="1"/>
            <a:r>
              <a:rPr lang="fa-IR" b="1">
                <a:latin typeface="Perpetua" pitchFamily="18" charset="0"/>
                <a:cs typeface="B Mitra" pitchFamily="2" charset="-78"/>
              </a:rPr>
              <a:t>ن</a:t>
            </a:r>
            <a:r>
              <a:rPr lang="ar-SA" b="1">
                <a:latin typeface="Perpetua" pitchFamily="18" charset="0"/>
                <a:cs typeface="B Mitra" pitchFamily="2" charset="-78"/>
              </a:rPr>
              <a:t>ایف بن عبدالعزیز</a:t>
            </a:r>
            <a:r>
              <a:rPr lang="ar-SA">
                <a:latin typeface="Perpetua" pitchFamily="18" charset="0"/>
                <a:cs typeface="B Mitra" pitchFamily="2" charset="-78"/>
              </a:rPr>
              <a:t> وز</a:t>
            </a:r>
            <a:r>
              <a:rPr lang="fa-IR">
                <a:latin typeface="Perpetua" pitchFamily="18" charset="0"/>
                <a:cs typeface="B Mitra" pitchFamily="2" charset="-78"/>
              </a:rPr>
              <a:t>ی</a:t>
            </a:r>
            <a:r>
              <a:rPr lang="ar-SA">
                <a:latin typeface="Perpetua" pitchFamily="18" charset="0"/>
                <a:cs typeface="B Mitra" pitchFamily="2" charset="-78"/>
              </a:rPr>
              <a:t>ر</a:t>
            </a:r>
            <a:r>
              <a:rPr lang="fa-IR">
                <a:latin typeface="Perpetua" pitchFamily="18" charset="0"/>
                <a:cs typeface="B Mitra" pitchFamily="2" charset="-78"/>
              </a:rPr>
              <a:t> </a:t>
            </a:r>
            <a:r>
              <a:rPr lang="ar-SA">
                <a:latin typeface="Perpetua" pitchFamily="18" charset="0"/>
                <a:cs typeface="B Mitra" pitchFamily="2" charset="-78"/>
              </a:rPr>
              <a:t>كشور </a:t>
            </a:r>
            <a:r>
              <a:rPr lang="fa-IR">
                <a:latin typeface="Perpetua" pitchFamily="18" charset="0"/>
                <a:cs typeface="B Mitra" pitchFamily="2" charset="-78"/>
              </a:rPr>
              <a:t>وقت </a:t>
            </a:r>
            <a:r>
              <a:rPr lang="ar-SA">
                <a:latin typeface="Perpetua" pitchFamily="18" charset="0"/>
                <a:cs typeface="B Mitra" pitchFamily="2" charset="-78"/>
              </a:rPr>
              <a:t>آل سعود در بیانیه رسمی، با دروغ پراکنی به حجاج شرکت کننده در برائت از مشکرین اتهامِ اخلال در مراسم حج زدند واعلام کردند که حجاج با چوب و سنگ و چاقو به طرف مسجدالحرام هجوم آوردند و ماموران برای جلوگیری از هرج ومرج وارد شدند و نیز دراین گزارش با ادعای عدم تیراندازی به زوار حرم آمده است که حجاج با مأموران امنیتی درگیر شدند و تعدادی از حجاج زیر دست و پا ماندند و له شدند.</a:t>
            </a:r>
            <a:endParaRPr lang="fa-IR">
              <a:latin typeface="Perpetua" pitchFamily="18" charset="0"/>
              <a:cs typeface="B Mitra" pitchFamily="2" charset="-78"/>
            </a:endParaRPr>
          </a:p>
          <a:p>
            <a:pPr algn="justLow" rtl="1"/>
            <a:r>
              <a:rPr lang="fa-IR">
                <a:latin typeface="Perpetua" pitchFamily="18" charset="0"/>
                <a:cs typeface="B Mitra" pitchFamily="2" charset="-78"/>
              </a:rPr>
              <a:t>ژنرال اولريخ وِگِنِر ژنرال ارتش آلمان در بسیاری از کشورهای به خصوص </a:t>
            </a:r>
            <a:r>
              <a:rPr lang="fa-IR" b="1">
                <a:latin typeface="Perpetua" pitchFamily="18" charset="0"/>
                <a:cs typeface="B Mitra" pitchFamily="2" charset="-78"/>
              </a:rPr>
              <a:t>عربستان سعودی</a:t>
            </a:r>
            <a:r>
              <a:rPr lang="fa-IR">
                <a:latin typeface="Perpetua" pitchFamily="18" charset="0"/>
                <a:cs typeface="B Mitra" pitchFamily="2" charset="-78"/>
              </a:rPr>
              <a:t> مشاور ایجاد واحدی به نام واحد ضد تروریستی بوده است.</a:t>
            </a:r>
          </a:p>
          <a:p>
            <a:pPr algn="justLow" rtl="1"/>
            <a:r>
              <a:rPr lang="ar-SA" b="1">
                <a:latin typeface="Perpetua" pitchFamily="18" charset="0"/>
                <a:cs typeface="B Mitra" pitchFamily="2" charset="-78"/>
              </a:rPr>
              <a:t>هفته‌نامه «اشپیگل» - چاپ آلمان – 10/8/1987: [هفته پس از کشتار]</a:t>
            </a:r>
            <a:endParaRPr lang="ar-SA">
              <a:latin typeface="Perpetua" pitchFamily="18" charset="0"/>
              <a:cs typeface="B Mitra" pitchFamily="2" charset="-78"/>
            </a:endParaRPr>
          </a:p>
          <a:p>
            <a:pPr algn="justLow" rtl="1"/>
            <a:r>
              <a:rPr lang="ar-SA">
                <a:latin typeface="Perpetua" pitchFamily="18" charset="0"/>
                <a:cs typeface="B Mitra" pitchFamily="2" charset="-78"/>
              </a:rPr>
              <a:t>«... سامانه‌های مدرن تسلیحاتی، اغلب فقط توسط مشاوران، مربیان و تکنسین‌های کشورهای تحویل‌دهنده قابل استفاده و بهره‌برداری هستند و اجناس صادراتی آلمان هم باید از عربستان سعودی و شهرهای مقدس آن محافظت کنند: «اولریخ وگنر» رئیس اسبق «گ.اس.گ.9» در این مسیر به خدمت گرفته شده بود.»</a:t>
            </a:r>
            <a:endParaRPr lang="en-US">
              <a:latin typeface="Perpetua" pitchFamily="18" charset="0"/>
              <a:cs typeface="B Mitra" pitchFamily="2" charset="-78"/>
            </a:endParaRPr>
          </a:p>
        </p:txBody>
      </p:sp>
      <p:sp>
        <p:nvSpPr>
          <p:cNvPr id="203780" name="Rectangle 3"/>
          <p:cNvSpPr>
            <a:spLocks noChangeArrowheads="1"/>
          </p:cNvSpPr>
          <p:nvPr/>
        </p:nvSpPr>
        <p:spPr bwMode="auto">
          <a:xfrm>
            <a:off x="1143000" y="428625"/>
            <a:ext cx="6715125" cy="523875"/>
          </a:xfrm>
          <a:prstGeom prst="rect">
            <a:avLst/>
          </a:prstGeom>
          <a:noFill/>
          <a:ln w="9525">
            <a:noFill/>
            <a:miter lim="800000"/>
            <a:headEnd/>
            <a:tailEnd/>
          </a:ln>
        </p:spPr>
        <p:txBody>
          <a:bodyPr>
            <a:spAutoFit/>
          </a:bodyPr>
          <a:lstStyle/>
          <a:p>
            <a:pPr algn="ctr" rtl="1"/>
            <a:r>
              <a:rPr lang="fa-IR" sz="2800" b="1">
                <a:solidFill>
                  <a:srgbClr val="000000"/>
                </a:solidFill>
                <a:latin typeface="Perpetua" pitchFamily="18" charset="0"/>
                <a:ea typeface="0 Titr Bold"/>
                <a:cs typeface="0 Titr Bold"/>
              </a:rPr>
              <a:t>کشتار حجاج ایرانی به دستور </a:t>
            </a:r>
            <a:r>
              <a:rPr lang="fa-IR" sz="2800" b="1">
                <a:solidFill>
                  <a:srgbClr val="FF0000"/>
                </a:solidFill>
                <a:latin typeface="Perpetua" pitchFamily="18" charset="0"/>
                <a:ea typeface="0 Titr Bold"/>
                <a:cs typeface="0 Titr Bold"/>
              </a:rPr>
              <a:t>آمریکا</a:t>
            </a:r>
            <a:endParaRPr lang="en-US" sz="2800">
              <a:solidFill>
                <a:srgbClr val="FF0000"/>
              </a:solidFill>
              <a:latin typeface="Perpetua" pitchFamily="18" charset="0"/>
              <a:ea typeface="0 Titr Bold"/>
              <a:cs typeface="0 Titr Bold"/>
            </a:endParaRPr>
          </a:p>
        </p:txBody>
      </p:sp>
      <p:sp>
        <p:nvSpPr>
          <p:cNvPr id="203781" name="Rectangle 4"/>
          <p:cNvSpPr>
            <a:spLocks noChangeArrowheads="1"/>
          </p:cNvSpPr>
          <p:nvPr/>
        </p:nvSpPr>
        <p:spPr bwMode="auto">
          <a:xfrm>
            <a:off x="357188" y="6381750"/>
            <a:ext cx="3857625" cy="261938"/>
          </a:xfrm>
          <a:prstGeom prst="rect">
            <a:avLst/>
          </a:prstGeom>
          <a:noFill/>
          <a:ln w="9525">
            <a:noFill/>
            <a:miter lim="800000"/>
            <a:headEnd/>
            <a:tailEnd/>
          </a:ln>
        </p:spPr>
        <p:txBody>
          <a:bodyPr>
            <a:spAutoFit/>
          </a:bodyPr>
          <a:lstStyle/>
          <a:p>
            <a:r>
              <a:rPr lang="fa-IR" sz="1100">
                <a:latin typeface="Perpetua" pitchFamily="18" charset="0"/>
                <a:cs typeface="Times New Roman" pitchFamily="18" charset="0"/>
              </a:rPr>
              <a:t>ژنرال اولريخ وگنر، فرمانده نيروهايي امنيتي سعودي در زمان كشتار حجاج ايراني</a:t>
            </a:r>
            <a:endParaRPr lang="en-US" sz="1100">
              <a:latin typeface="Perpetua" pitchFamily="18" charset="0"/>
            </a:endParaRPr>
          </a:p>
        </p:txBody>
      </p:sp>
      <p:sp>
        <p:nvSpPr>
          <p:cNvPr id="203782" name="Rectangle 6"/>
          <p:cNvSpPr>
            <a:spLocks noChangeArrowheads="1"/>
          </p:cNvSpPr>
          <p:nvPr/>
        </p:nvSpPr>
        <p:spPr bwMode="auto">
          <a:xfrm>
            <a:off x="214313" y="1071563"/>
            <a:ext cx="3952875" cy="923925"/>
          </a:xfrm>
          <a:prstGeom prst="rect">
            <a:avLst/>
          </a:prstGeom>
          <a:noFill/>
          <a:ln w="9525">
            <a:noFill/>
            <a:miter lim="800000"/>
            <a:headEnd/>
            <a:tailEnd/>
          </a:ln>
        </p:spPr>
        <p:txBody>
          <a:bodyPr>
            <a:spAutoFit/>
          </a:bodyPr>
          <a:lstStyle/>
          <a:p>
            <a:pPr algn="justLow" rtl="1"/>
            <a:r>
              <a:rPr lang="fa-IR">
                <a:latin typeface="Perpetua" pitchFamily="18" charset="0"/>
                <a:cs typeface="B Mitra" pitchFamily="2" charset="-78"/>
              </a:rPr>
              <a:t>در این فاجعه که به دستور مقامات آمریکایی انجام شد، فرمانده میدان که از اعضای سازمان جاسوسی آمریکا بود دستور قتل عام را صادر کرد. </a:t>
            </a:r>
            <a:endParaRPr lang="en-US">
              <a:latin typeface="Perpetua" pitchFamily="18" charset="0"/>
              <a:cs typeface="B Mitra" pitchFamily="2" charset="-78"/>
            </a:endParaRPr>
          </a:p>
        </p:txBody>
      </p:sp>
      <p:pic>
        <p:nvPicPr>
          <p:cNvPr id="203783" name="Picture 2" descr="I:\نقش آمریکا در جنگ\New folder (2)\228319_737.jpg"/>
          <p:cNvPicPr>
            <a:picLocks noChangeAspect="1" noChangeArrowheads="1"/>
          </p:cNvPicPr>
          <p:nvPr/>
        </p:nvPicPr>
        <p:blipFill>
          <a:blip r:embed="rId2"/>
          <a:srcRect l="18912" r="22493" b="14288"/>
          <a:stretch>
            <a:fillRect/>
          </a:stretch>
        </p:blipFill>
        <p:spPr bwMode="auto">
          <a:xfrm>
            <a:off x="142875" y="2000250"/>
            <a:ext cx="3857625" cy="3862388"/>
          </a:xfrm>
          <a:prstGeom prst="rect">
            <a:avLst/>
          </a:prstGeom>
          <a:noFill/>
          <a:ln w="9525">
            <a:noFill/>
            <a:miter lim="800000"/>
            <a:headEnd/>
            <a:tailEnd/>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16E3352-EF29-4007-B370-663A0C563BAC}" type="slidenum">
              <a:rPr lang="en-US"/>
              <a:pPr>
                <a:defRPr/>
              </a:pPr>
              <a:t>141</a:t>
            </a:fld>
            <a:endParaRPr lang="en-US"/>
          </a:p>
        </p:txBody>
      </p:sp>
      <p:sp>
        <p:nvSpPr>
          <p:cNvPr id="204803" name="Rectangle 3"/>
          <p:cNvSpPr>
            <a:spLocks noChangeArrowheads="1"/>
          </p:cNvSpPr>
          <p:nvPr/>
        </p:nvSpPr>
        <p:spPr bwMode="auto">
          <a:xfrm>
            <a:off x="5072063" y="304800"/>
            <a:ext cx="4000500" cy="6124575"/>
          </a:xfrm>
          <a:prstGeom prst="rect">
            <a:avLst/>
          </a:prstGeom>
          <a:noFill/>
          <a:ln w="9525">
            <a:noFill/>
            <a:miter lim="800000"/>
            <a:headEnd/>
            <a:tailEnd/>
          </a:ln>
        </p:spPr>
        <p:txBody>
          <a:bodyPr>
            <a:spAutoFit/>
          </a:bodyPr>
          <a:lstStyle/>
          <a:p>
            <a:pPr algn="justLow" rtl="1"/>
            <a:r>
              <a:rPr lang="fa-IR" sz="2800" b="1">
                <a:latin typeface="Perpetua" pitchFamily="18" charset="0"/>
                <a:cs typeface="B Mitra" pitchFamily="2" charset="-78"/>
              </a:rPr>
              <a:t>اولريخ وگنر جاسوس آلمانی سازمان سیا:</a:t>
            </a:r>
          </a:p>
          <a:p>
            <a:pPr algn="justLow" rtl="1"/>
            <a:r>
              <a:rPr lang="fa-IR" sz="2800">
                <a:latin typeface="Perpetua" pitchFamily="18" charset="0"/>
                <a:cs typeface="B Mitra" pitchFamily="2" charset="-78"/>
              </a:rPr>
              <a:t>در جریان تسخیر لانه جاسوسی آمریکا و دستگیری جاسوسان و شکست مفتضحانه آمریکا در کودتای نافجام طبس، </a:t>
            </a:r>
            <a:r>
              <a:rPr lang="ar-SA" sz="2800">
                <a:latin typeface="Perpetua" pitchFamily="18" charset="0"/>
                <a:cs typeface="B Mitra" pitchFamily="2" charset="-78"/>
              </a:rPr>
              <a:t>اولریخ ونگر به دلیل مسامحه مسؤولان وقت وزارت فرهنگ و ارشاد به همراه چند نفر از نیروهایش با پوشش خبرنگاران تلویزیون آلمان، با هدف جاسوسی و تهیه اطلاعات مورد نیاز سرویس امنیتی آمریکا «سیا» برای هدایت دقیق عملیات نیروهای دلتا به تهران وارد شده بود. </a:t>
            </a:r>
            <a:r>
              <a:rPr lang="fa-IR" sz="2800">
                <a:latin typeface="Perpetua" pitchFamily="18" charset="0"/>
                <a:cs typeface="B Mitra" pitchFamily="2" charset="-78"/>
              </a:rPr>
              <a:t>او همچنان با این سرویس ارتباط نزدیک داشت. </a:t>
            </a:r>
            <a:endParaRPr lang="en-US" sz="2800">
              <a:latin typeface="Perpetua" pitchFamily="18" charset="0"/>
              <a:cs typeface="B Mitra" pitchFamily="2" charset="-78"/>
            </a:endParaRPr>
          </a:p>
        </p:txBody>
      </p:sp>
      <p:pic>
        <p:nvPicPr>
          <p:cNvPr id="204804" name="Picture 2" descr="I:\نقش آمریکا در جنگ\New folder (2)\228316_427.jpg"/>
          <p:cNvPicPr>
            <a:picLocks noChangeAspect="1" noChangeArrowheads="1"/>
          </p:cNvPicPr>
          <p:nvPr/>
        </p:nvPicPr>
        <p:blipFill>
          <a:blip r:embed="rId2"/>
          <a:srcRect/>
          <a:stretch>
            <a:fillRect/>
          </a:stretch>
        </p:blipFill>
        <p:spPr bwMode="auto">
          <a:xfrm>
            <a:off x="241300" y="285750"/>
            <a:ext cx="4830763" cy="3625850"/>
          </a:xfrm>
          <a:prstGeom prst="rect">
            <a:avLst/>
          </a:prstGeom>
          <a:noFill/>
          <a:ln w="9525">
            <a:noFill/>
            <a:miter lim="800000"/>
            <a:headEnd/>
            <a:tailEnd/>
          </a:ln>
        </p:spPr>
      </p:pic>
      <p:sp>
        <p:nvSpPr>
          <p:cNvPr id="7" name="Rectangle 6"/>
          <p:cNvSpPr/>
          <p:nvPr/>
        </p:nvSpPr>
        <p:spPr>
          <a:xfrm>
            <a:off x="2143108" y="3429000"/>
            <a:ext cx="2214578" cy="461665"/>
          </a:xfrm>
          <a:prstGeom prst="rect">
            <a:avLst/>
          </a:prstGeom>
        </p:spPr>
        <p:txBody>
          <a:bodyPr>
            <a:spAutoFit/>
          </a:bodyPr>
          <a:lstStyle/>
          <a:p>
            <a:pPr algn="ctr" fontAlgn="auto">
              <a:spcBef>
                <a:spcPts val="0"/>
              </a:spcBef>
              <a:spcAft>
                <a:spcPts val="0"/>
              </a:spcAft>
              <a:defRPr/>
            </a:pPr>
            <a:r>
              <a:rPr lang="fa-IR"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B Mitra" pitchFamily="2" charset="-78"/>
              </a:rPr>
              <a:t>اولريخ وگنر، در ایران </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B Mitra" pitchFamily="2" charset="-78"/>
            </a:endParaRPr>
          </a:p>
        </p:txBody>
      </p:sp>
      <p:pic>
        <p:nvPicPr>
          <p:cNvPr id="204806" name="Picture 2" descr="J:\نقش آمریکا در جنگ\New folder (2)\228322_493.jpg"/>
          <p:cNvPicPr>
            <a:picLocks noChangeAspect="1" noChangeArrowheads="1"/>
          </p:cNvPicPr>
          <p:nvPr/>
        </p:nvPicPr>
        <p:blipFill>
          <a:blip r:embed="rId3"/>
          <a:srcRect/>
          <a:stretch>
            <a:fillRect/>
          </a:stretch>
        </p:blipFill>
        <p:spPr bwMode="auto">
          <a:xfrm>
            <a:off x="214313" y="3983038"/>
            <a:ext cx="4857750" cy="2732087"/>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A53EA4A-1553-4D1F-9392-65569E342331}" type="slidenum">
              <a:rPr lang="en-US"/>
              <a:pPr>
                <a:defRPr/>
              </a:pPr>
              <a:t>142</a:t>
            </a:fld>
            <a:endParaRPr lang="en-US"/>
          </a:p>
        </p:txBody>
      </p:sp>
      <p:sp>
        <p:nvSpPr>
          <p:cNvPr id="205827" name="Rectangle 2"/>
          <p:cNvSpPr>
            <a:spLocks noChangeArrowheads="1"/>
          </p:cNvSpPr>
          <p:nvPr/>
        </p:nvSpPr>
        <p:spPr bwMode="auto">
          <a:xfrm>
            <a:off x="357188" y="214313"/>
            <a:ext cx="8501062" cy="369887"/>
          </a:xfrm>
          <a:prstGeom prst="rect">
            <a:avLst/>
          </a:prstGeom>
          <a:noFill/>
          <a:ln w="9525">
            <a:noFill/>
            <a:miter lim="800000"/>
            <a:headEnd/>
            <a:tailEnd/>
          </a:ln>
        </p:spPr>
        <p:txBody>
          <a:bodyPr>
            <a:spAutoFit/>
          </a:bodyPr>
          <a:lstStyle/>
          <a:p>
            <a:pPr algn="ctr" rtl="1"/>
            <a:r>
              <a:rPr lang="ar-SA" b="1">
                <a:latin typeface="Perpetua" pitchFamily="18" charset="0"/>
                <a:cs typeface="B Mitra" pitchFamily="2" charset="-78"/>
              </a:rPr>
              <a:t>کرسنت اینترنشنال - چاپ کانادا – 16/5/1988: [حدود 10 ماه پس از کشتار</a:t>
            </a:r>
            <a:r>
              <a:rPr lang="fa-IR" b="1">
                <a:latin typeface="Perpetua" pitchFamily="18" charset="0"/>
                <a:cs typeface="B Mitra" pitchFamily="2" charset="-78"/>
              </a:rPr>
              <a:t> حجاج ایرانی</a:t>
            </a:r>
            <a:r>
              <a:rPr lang="ar-SA" b="1">
                <a:latin typeface="Perpetua" pitchFamily="18" charset="0"/>
                <a:cs typeface="B Mitra" pitchFamily="2" charset="-78"/>
              </a:rPr>
              <a:t>]</a:t>
            </a:r>
            <a:endParaRPr lang="ar-SA">
              <a:latin typeface="Perpetua" pitchFamily="18" charset="0"/>
              <a:cs typeface="B Mitra" pitchFamily="2" charset="-78"/>
            </a:endParaRPr>
          </a:p>
        </p:txBody>
      </p:sp>
      <p:sp>
        <p:nvSpPr>
          <p:cNvPr id="205828" name="Rectangle 3"/>
          <p:cNvSpPr>
            <a:spLocks noChangeArrowheads="1"/>
          </p:cNvSpPr>
          <p:nvPr/>
        </p:nvSpPr>
        <p:spPr bwMode="auto">
          <a:xfrm>
            <a:off x="5291138" y="641350"/>
            <a:ext cx="3786187" cy="6002338"/>
          </a:xfrm>
          <a:prstGeom prst="rect">
            <a:avLst/>
          </a:prstGeom>
          <a:noFill/>
          <a:ln w="9525">
            <a:noFill/>
            <a:miter lim="800000"/>
            <a:headEnd/>
            <a:tailEnd/>
          </a:ln>
        </p:spPr>
        <p:txBody>
          <a:bodyPr>
            <a:spAutoFit/>
          </a:bodyPr>
          <a:lstStyle/>
          <a:p>
            <a:pPr algn="justLow" rtl="1"/>
            <a:r>
              <a:rPr lang="ar-SA" sz="2400">
                <a:latin typeface="Perpetua" pitchFamily="18" charset="0"/>
                <a:cs typeface="B Mitra" pitchFamily="2" charset="-78"/>
              </a:rPr>
              <a:t>به رغم حمایت آمریکا و متّحدانش در منطقه، سعودی‌ها هنوز احساس امنیت نمی‌کنند. در واقع آنها نه‌تنها از حجّاج ایرانی، بلکه از حجاج دیگر کشورها نیز می‌ترسند. منابع اطلاعاتی غرب به سعودی‌ها گفته‌اند که حتی مسلمانان دیگر کشورها ازجمله مسلمانان خاورمیانه تبلیغات سعودی را در مورد قتل‌عام حجاج در سال گذشته باور ندارند. عربستان سعودی براي رعایت تمامی جوانب احتیاط، رسماً همکاری خدمات ضدتروریستی آلمان، متشکل از ژنرال «اولریخ وگنر» و هفت تن از هم قطاران آلمانی‌اش با نیروهای مسلح خود را تمدید کرده است. «وگنر مبتکر عملیات قتل عام سال گذشته سعودی‌ها در مکه بود.»</a:t>
            </a:r>
          </a:p>
        </p:txBody>
      </p:sp>
      <p:pic>
        <p:nvPicPr>
          <p:cNvPr id="205829" name="Picture 2" descr="J:\7 7 94\134998_693.jpg"/>
          <p:cNvPicPr>
            <a:picLocks noChangeAspect="1" noChangeArrowheads="1"/>
          </p:cNvPicPr>
          <p:nvPr/>
        </p:nvPicPr>
        <p:blipFill>
          <a:blip r:embed="rId2"/>
          <a:srcRect/>
          <a:stretch>
            <a:fillRect/>
          </a:stretch>
        </p:blipFill>
        <p:spPr bwMode="auto">
          <a:xfrm>
            <a:off x="122238" y="1533525"/>
            <a:ext cx="5143500" cy="3857625"/>
          </a:xfrm>
          <a:prstGeom prst="rect">
            <a:avLst/>
          </a:prstGeom>
          <a:noFill/>
          <a:ln w="9525">
            <a:noFill/>
            <a:miter lim="800000"/>
            <a:headEnd/>
            <a:tailEnd/>
          </a:ln>
        </p:spPr>
      </p:pic>
      <p:sp>
        <p:nvSpPr>
          <p:cNvPr id="205830" name="Rectangle 5"/>
          <p:cNvSpPr>
            <a:spLocks noChangeArrowheads="1"/>
          </p:cNvSpPr>
          <p:nvPr/>
        </p:nvSpPr>
        <p:spPr bwMode="auto">
          <a:xfrm>
            <a:off x="1579563" y="5534025"/>
            <a:ext cx="2135187" cy="369888"/>
          </a:xfrm>
          <a:prstGeom prst="rect">
            <a:avLst/>
          </a:prstGeom>
          <a:noFill/>
          <a:ln w="9525">
            <a:noFill/>
            <a:miter lim="800000"/>
            <a:headEnd/>
            <a:tailEnd/>
          </a:ln>
        </p:spPr>
        <p:txBody>
          <a:bodyPr wrap="none">
            <a:spAutoFit/>
          </a:bodyPr>
          <a:lstStyle/>
          <a:p>
            <a:r>
              <a:rPr lang="ar-SA">
                <a:latin typeface="Perpetua" pitchFamily="18" charset="0"/>
                <a:cs typeface="B Mitra" pitchFamily="2" charset="-78"/>
              </a:rPr>
              <a:t>قتل عام</a:t>
            </a:r>
            <a:r>
              <a:rPr lang="fa-IR">
                <a:latin typeface="Perpetua" pitchFamily="18" charset="0"/>
                <a:cs typeface="B Mitra" pitchFamily="2" charset="-78"/>
              </a:rPr>
              <a:t> حجاج ایرانی در مکه</a:t>
            </a:r>
            <a:r>
              <a:rPr lang="ar-SA">
                <a:latin typeface="Perpetua" pitchFamily="18" charset="0"/>
                <a:cs typeface="B Mitra" pitchFamily="2" charset="-78"/>
              </a:rPr>
              <a:t> </a:t>
            </a:r>
            <a:endParaRPr lang="en-US">
              <a:latin typeface="Perpetua" pitchFamily="18"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2C50B78-5192-46BC-966E-9F36FCA98943}" type="slidenum">
              <a:rPr lang="en-US"/>
              <a:pPr>
                <a:defRPr/>
              </a:pPr>
              <a:t>143</a:t>
            </a:fld>
            <a:endParaRPr lang="en-US"/>
          </a:p>
        </p:txBody>
      </p:sp>
      <p:sp>
        <p:nvSpPr>
          <p:cNvPr id="206851" name="Rectangle 2"/>
          <p:cNvSpPr>
            <a:spLocks noChangeArrowheads="1"/>
          </p:cNvSpPr>
          <p:nvPr/>
        </p:nvSpPr>
        <p:spPr bwMode="auto">
          <a:xfrm>
            <a:off x="-71438" y="71438"/>
            <a:ext cx="7786688" cy="369887"/>
          </a:xfrm>
          <a:prstGeom prst="rect">
            <a:avLst/>
          </a:prstGeom>
          <a:noFill/>
          <a:ln w="9525">
            <a:noFill/>
            <a:miter lim="800000"/>
            <a:headEnd/>
            <a:tailEnd/>
          </a:ln>
        </p:spPr>
        <p:txBody>
          <a:bodyPr>
            <a:spAutoFit/>
          </a:bodyPr>
          <a:lstStyle/>
          <a:p>
            <a:pPr algn="ctr" rtl="1"/>
            <a:r>
              <a:rPr lang="ar-SA" b="1">
                <a:latin typeface="Perpetua" pitchFamily="18" charset="0"/>
                <a:cs typeface="B Mitra" pitchFamily="2" charset="-78"/>
              </a:rPr>
              <a:t>هفته‌نامه «اونمان دو ژودی» - چاپ فرانسه – 10/8/1987: [هفته پس از قتل عام]</a:t>
            </a:r>
            <a:endParaRPr lang="ar-SA">
              <a:latin typeface="Perpetua" pitchFamily="18" charset="0"/>
              <a:cs typeface="B Mitra" pitchFamily="2" charset="-78"/>
            </a:endParaRPr>
          </a:p>
        </p:txBody>
      </p:sp>
      <p:sp>
        <p:nvSpPr>
          <p:cNvPr id="206852" name="Rectangle 4"/>
          <p:cNvSpPr>
            <a:spLocks noChangeArrowheads="1"/>
          </p:cNvSpPr>
          <p:nvPr/>
        </p:nvSpPr>
        <p:spPr bwMode="auto">
          <a:xfrm>
            <a:off x="5572125" y="357188"/>
            <a:ext cx="3457575" cy="3046412"/>
          </a:xfrm>
          <a:prstGeom prst="rect">
            <a:avLst/>
          </a:prstGeom>
          <a:noFill/>
          <a:ln w="9525">
            <a:noFill/>
            <a:miter lim="800000"/>
            <a:headEnd/>
            <a:tailEnd/>
          </a:ln>
        </p:spPr>
        <p:txBody>
          <a:bodyPr>
            <a:spAutoFit/>
          </a:bodyPr>
          <a:lstStyle/>
          <a:p>
            <a:pPr algn="justLow" rtl="1"/>
            <a:r>
              <a:rPr lang="ar-SA" sz="2400">
                <a:latin typeface="Perpetua" pitchFamily="18" charset="0"/>
                <a:cs typeface="B Mitra" pitchFamily="2" charset="-78"/>
              </a:rPr>
              <a:t>«... متخصص امور ضدشورش می‌افزاید: هدایت و فرماندهی عملیات کشتار حجاج مکه در جمعه گذشته توسط ژنرال «اولریخ وگنر» فرمانده کل سابق گروه کماندویی «گ.اس.گ.9» صورت گرفته است. «اولریخ وگنر» قبلاً از مسؤولان سعودی خواسته بود که نهایت خشونت ممکن بکارگرفته شود</a:t>
            </a:r>
            <a:r>
              <a:rPr lang="fa-IR" sz="2400">
                <a:latin typeface="Perpetua" pitchFamily="18" charset="0"/>
                <a:cs typeface="B Mitra" pitchFamily="2" charset="-78"/>
              </a:rPr>
              <a:t>.</a:t>
            </a:r>
            <a:endParaRPr lang="ar-SA" sz="2400">
              <a:latin typeface="Perpetua" pitchFamily="18" charset="0"/>
              <a:cs typeface="B Mitra" pitchFamily="2" charset="-78"/>
            </a:endParaRPr>
          </a:p>
        </p:txBody>
      </p:sp>
      <p:pic>
        <p:nvPicPr>
          <p:cNvPr id="206853" name="Picture 2" descr="J:\7 7 94\400_004954820.JPG"/>
          <p:cNvPicPr>
            <a:picLocks noChangeAspect="1" noChangeArrowheads="1"/>
          </p:cNvPicPr>
          <p:nvPr/>
        </p:nvPicPr>
        <p:blipFill>
          <a:blip r:embed="rId2"/>
          <a:srcRect/>
          <a:stretch>
            <a:fillRect/>
          </a:stretch>
        </p:blipFill>
        <p:spPr bwMode="auto">
          <a:xfrm>
            <a:off x="142875" y="571500"/>
            <a:ext cx="5429250" cy="3582988"/>
          </a:xfrm>
          <a:prstGeom prst="rect">
            <a:avLst/>
          </a:prstGeom>
          <a:noFill/>
          <a:ln w="9525">
            <a:noFill/>
            <a:miter lim="800000"/>
            <a:headEnd/>
            <a:tailEnd/>
          </a:ln>
        </p:spPr>
      </p:pic>
      <p:pic>
        <p:nvPicPr>
          <p:cNvPr id="206854" name="Picture 3" descr="J:\7 7 94\کشتار حجاج ایرانی به دست آل سعود-4957-shia muslim.JPG"/>
          <p:cNvPicPr>
            <a:picLocks noChangeAspect="1" noChangeArrowheads="1"/>
          </p:cNvPicPr>
          <p:nvPr/>
        </p:nvPicPr>
        <p:blipFill>
          <a:blip r:embed="rId3"/>
          <a:srcRect/>
          <a:stretch>
            <a:fillRect/>
          </a:stretch>
        </p:blipFill>
        <p:spPr bwMode="auto">
          <a:xfrm>
            <a:off x="4048125" y="3429000"/>
            <a:ext cx="5029200" cy="3429000"/>
          </a:xfrm>
          <a:prstGeom prst="rect">
            <a:avLst/>
          </a:prstGeom>
          <a:noFill/>
          <a:ln w="9525">
            <a:noFill/>
            <a:miter lim="800000"/>
            <a:headEnd/>
            <a:tailEnd/>
          </a:ln>
        </p:spPr>
      </p:pic>
      <p:sp>
        <p:nvSpPr>
          <p:cNvPr id="206855" name="Rectangle 7"/>
          <p:cNvSpPr>
            <a:spLocks noChangeArrowheads="1"/>
          </p:cNvSpPr>
          <p:nvPr/>
        </p:nvSpPr>
        <p:spPr bwMode="auto">
          <a:xfrm>
            <a:off x="142875" y="4214813"/>
            <a:ext cx="3857625" cy="2308225"/>
          </a:xfrm>
          <a:prstGeom prst="rect">
            <a:avLst/>
          </a:prstGeom>
          <a:noFill/>
          <a:ln w="9525">
            <a:noFill/>
            <a:miter lim="800000"/>
            <a:headEnd/>
            <a:tailEnd/>
          </a:ln>
        </p:spPr>
        <p:txBody>
          <a:bodyPr>
            <a:spAutoFit/>
          </a:bodyPr>
          <a:lstStyle/>
          <a:p>
            <a:pPr algn="justLow" rtl="1"/>
            <a:r>
              <a:rPr lang="ar-SA" sz="2400">
                <a:latin typeface="Perpetua" pitchFamily="18" charset="0"/>
                <a:cs typeface="B Mitra" pitchFamily="2" charset="-78"/>
              </a:rPr>
              <a:t>وگنر که از شش ماه پیش در عربستان به نیروهای آن کشور آموزش‌های ویژه داده است، در هنگام کشتار مستقیماً اجرای عملیات را هدایت می‌کرد. توجیه حضوری وی، دارا بودن عنوان رسمی مشاور امنیتی شهر مکه بوده است.»</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B7C9989-6218-45C3-8393-C298D89FDD05}" type="slidenum">
              <a:rPr lang="en-US"/>
              <a:pPr>
                <a:defRPr/>
              </a:pPr>
              <a:t>144</a:t>
            </a:fld>
            <a:endParaRPr lang="en-US"/>
          </a:p>
        </p:txBody>
      </p:sp>
      <p:sp>
        <p:nvSpPr>
          <p:cNvPr id="207875" name="Rectangle 2"/>
          <p:cNvSpPr>
            <a:spLocks noChangeArrowheads="1"/>
          </p:cNvSpPr>
          <p:nvPr/>
        </p:nvSpPr>
        <p:spPr bwMode="auto">
          <a:xfrm>
            <a:off x="4714875" y="71438"/>
            <a:ext cx="3929063" cy="708025"/>
          </a:xfrm>
          <a:prstGeom prst="rect">
            <a:avLst/>
          </a:prstGeom>
          <a:noFill/>
          <a:ln w="9525">
            <a:noFill/>
            <a:miter lim="800000"/>
            <a:headEnd/>
            <a:tailEnd/>
          </a:ln>
        </p:spPr>
        <p:txBody>
          <a:bodyPr>
            <a:spAutoFit/>
          </a:bodyPr>
          <a:lstStyle/>
          <a:p>
            <a:pPr algn="ctr" rtl="1"/>
            <a:r>
              <a:rPr lang="fa-IR" sz="4000">
                <a:latin typeface="Perpetua" pitchFamily="18" charset="0"/>
                <a:cs typeface="B Titr" pitchFamily="2" charset="-78"/>
              </a:rPr>
              <a:t>کشتار حلبچه</a:t>
            </a:r>
            <a:endParaRPr lang="ar-SA" sz="4000">
              <a:latin typeface="Perpetua" pitchFamily="18" charset="0"/>
              <a:cs typeface="B Titr" pitchFamily="2" charset="-78"/>
            </a:endParaRPr>
          </a:p>
        </p:txBody>
      </p:sp>
      <p:pic>
        <p:nvPicPr>
          <p:cNvPr id="207876" name="Picture 2" descr="J:\نقش آمریکا در جنگ\New folder\926291_872.jpg"/>
          <p:cNvPicPr>
            <a:picLocks noChangeAspect="1" noChangeArrowheads="1"/>
          </p:cNvPicPr>
          <p:nvPr/>
        </p:nvPicPr>
        <p:blipFill>
          <a:blip r:embed="rId2"/>
          <a:srcRect/>
          <a:stretch>
            <a:fillRect/>
          </a:stretch>
        </p:blipFill>
        <p:spPr bwMode="auto">
          <a:xfrm>
            <a:off x="71438" y="3643313"/>
            <a:ext cx="4429125" cy="3143250"/>
          </a:xfrm>
          <a:prstGeom prst="rect">
            <a:avLst/>
          </a:prstGeom>
          <a:noFill/>
          <a:ln w="9525">
            <a:noFill/>
            <a:miter lim="800000"/>
            <a:headEnd/>
            <a:tailEnd/>
          </a:ln>
        </p:spPr>
      </p:pic>
      <p:pic>
        <p:nvPicPr>
          <p:cNvPr id="207877" name="Picture 2" descr="I:\b\بمباران سردشت.jpg"/>
          <p:cNvPicPr>
            <a:picLocks noChangeAspect="1" noChangeArrowheads="1"/>
          </p:cNvPicPr>
          <p:nvPr/>
        </p:nvPicPr>
        <p:blipFill>
          <a:blip r:embed="rId3"/>
          <a:srcRect/>
          <a:stretch>
            <a:fillRect/>
          </a:stretch>
        </p:blipFill>
        <p:spPr bwMode="auto">
          <a:xfrm>
            <a:off x="71438" y="71438"/>
            <a:ext cx="4667250" cy="3500437"/>
          </a:xfrm>
          <a:prstGeom prst="rect">
            <a:avLst/>
          </a:prstGeom>
          <a:noFill/>
          <a:ln w="9525">
            <a:noFill/>
            <a:miter lim="800000"/>
            <a:headEnd/>
            <a:tailEnd/>
          </a:ln>
        </p:spPr>
      </p:pic>
      <p:pic>
        <p:nvPicPr>
          <p:cNvPr id="207878" name="Picture 4" descr="I:\b\سردشت1.jpg"/>
          <p:cNvPicPr>
            <a:picLocks noChangeAspect="1" noChangeArrowheads="1"/>
          </p:cNvPicPr>
          <p:nvPr/>
        </p:nvPicPr>
        <p:blipFill>
          <a:blip r:embed="rId4"/>
          <a:srcRect/>
          <a:stretch>
            <a:fillRect/>
          </a:stretch>
        </p:blipFill>
        <p:spPr bwMode="auto">
          <a:xfrm>
            <a:off x="4572000" y="3643313"/>
            <a:ext cx="4500563" cy="3143250"/>
          </a:xfrm>
          <a:prstGeom prst="rect">
            <a:avLst/>
          </a:prstGeom>
          <a:noFill/>
          <a:ln w="9525">
            <a:noFill/>
            <a:miter lim="800000"/>
            <a:headEnd/>
            <a:tailEnd/>
          </a:ln>
        </p:spPr>
      </p:pic>
      <p:pic>
        <p:nvPicPr>
          <p:cNvPr id="207879" name="Picture 2" descr="I:\حلبچه 3.jpg"/>
          <p:cNvPicPr>
            <a:picLocks noChangeAspect="1" noChangeArrowheads="1"/>
          </p:cNvPicPr>
          <p:nvPr/>
        </p:nvPicPr>
        <p:blipFill>
          <a:blip r:embed="rId5"/>
          <a:srcRect/>
          <a:stretch>
            <a:fillRect/>
          </a:stretch>
        </p:blipFill>
        <p:spPr bwMode="auto">
          <a:xfrm>
            <a:off x="4786313" y="785813"/>
            <a:ext cx="4262437" cy="2740025"/>
          </a:xfrm>
          <a:prstGeom prst="rect">
            <a:avLst/>
          </a:prstGeom>
          <a:noFill/>
          <a:ln w="9525">
            <a:noFill/>
            <a:miter lim="800000"/>
            <a:headEnd/>
            <a:tailEnd/>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9FABD8F-8274-49C6-B5E1-30E4372883F1}" type="slidenum">
              <a:rPr lang="en-US"/>
              <a:pPr>
                <a:defRPr/>
              </a:pPr>
              <a:t>145</a:t>
            </a:fld>
            <a:endParaRPr lang="en-US"/>
          </a:p>
        </p:txBody>
      </p:sp>
      <p:sp>
        <p:nvSpPr>
          <p:cNvPr id="208899" name="Rectangle 3"/>
          <p:cNvSpPr>
            <a:spLocks noChangeArrowheads="1"/>
          </p:cNvSpPr>
          <p:nvPr/>
        </p:nvSpPr>
        <p:spPr bwMode="auto">
          <a:xfrm>
            <a:off x="2643188" y="214313"/>
            <a:ext cx="3929062" cy="523875"/>
          </a:xfrm>
          <a:prstGeom prst="rect">
            <a:avLst/>
          </a:prstGeom>
          <a:noFill/>
          <a:ln w="9525">
            <a:noFill/>
            <a:miter lim="800000"/>
            <a:headEnd/>
            <a:tailEnd/>
          </a:ln>
        </p:spPr>
        <p:txBody>
          <a:bodyPr>
            <a:spAutoFit/>
          </a:bodyPr>
          <a:lstStyle/>
          <a:p>
            <a:pPr algn="ctr" rtl="1"/>
            <a:r>
              <a:rPr lang="fa-IR" sz="2800">
                <a:latin typeface="Perpetua" pitchFamily="18" charset="0"/>
                <a:cs typeface="B Titr" pitchFamily="2" charset="-78"/>
              </a:rPr>
              <a:t>کشتار سردشت در 7 تیر 66</a:t>
            </a:r>
            <a:endParaRPr lang="ar-SA" sz="2800">
              <a:latin typeface="Perpetua" pitchFamily="18" charset="0"/>
              <a:cs typeface="B Titr" pitchFamily="2" charset="-78"/>
            </a:endParaRPr>
          </a:p>
        </p:txBody>
      </p:sp>
      <p:pic>
        <p:nvPicPr>
          <p:cNvPr id="208900" name="Picture 2" descr="J:\7 7 94\635434561145645378.jpg"/>
          <p:cNvPicPr>
            <a:picLocks noChangeAspect="1" noChangeArrowheads="1"/>
          </p:cNvPicPr>
          <p:nvPr/>
        </p:nvPicPr>
        <p:blipFill>
          <a:blip r:embed="rId2"/>
          <a:srcRect/>
          <a:stretch>
            <a:fillRect/>
          </a:stretch>
        </p:blipFill>
        <p:spPr bwMode="auto">
          <a:xfrm>
            <a:off x="500063" y="1025525"/>
            <a:ext cx="8215312" cy="5618163"/>
          </a:xfrm>
          <a:prstGeom prst="rect">
            <a:avLst/>
          </a:prstGeom>
          <a:noFill/>
          <a:ln w="9525">
            <a:noFill/>
            <a:miter lim="800000"/>
            <a:headEnd/>
            <a:tailEnd/>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81F8124-58F1-4693-B904-6E7F815BD63E}" type="slidenum">
              <a:rPr lang="en-US"/>
              <a:pPr>
                <a:defRPr/>
              </a:pPr>
              <a:t>146</a:t>
            </a:fld>
            <a:endParaRPr lang="en-US"/>
          </a:p>
        </p:txBody>
      </p:sp>
      <p:sp>
        <p:nvSpPr>
          <p:cNvPr id="209923" name="Rectangle 2"/>
          <p:cNvSpPr>
            <a:spLocks noChangeArrowheads="1"/>
          </p:cNvSpPr>
          <p:nvPr/>
        </p:nvSpPr>
        <p:spPr bwMode="auto">
          <a:xfrm>
            <a:off x="285750" y="1617663"/>
            <a:ext cx="2286000" cy="954087"/>
          </a:xfrm>
          <a:prstGeom prst="rect">
            <a:avLst/>
          </a:prstGeom>
          <a:noFill/>
          <a:ln w="9525">
            <a:noFill/>
            <a:miter lim="800000"/>
            <a:headEnd/>
            <a:tailEnd/>
          </a:ln>
        </p:spPr>
        <p:txBody>
          <a:bodyPr>
            <a:spAutoFit/>
          </a:bodyPr>
          <a:lstStyle/>
          <a:p>
            <a:pPr algn="ctr" rtl="1"/>
            <a:r>
              <a:rPr lang="fa-IR" sz="2800">
                <a:latin typeface="Perpetua" pitchFamily="18" charset="0"/>
                <a:cs typeface="B Titr" pitchFamily="2" charset="-78"/>
              </a:rPr>
              <a:t>کشتار سردشت در 7 تیر 66</a:t>
            </a:r>
            <a:endParaRPr lang="ar-SA" sz="2800">
              <a:latin typeface="Perpetua" pitchFamily="18" charset="0"/>
              <a:cs typeface="B Titr" pitchFamily="2" charset="-78"/>
            </a:endParaRPr>
          </a:p>
        </p:txBody>
      </p:sp>
      <p:pic>
        <p:nvPicPr>
          <p:cNvPr id="209924" name="Picture 2" descr="J:\7 7 94\2043660-3232-b.jpg"/>
          <p:cNvPicPr>
            <a:picLocks noChangeAspect="1" noChangeArrowheads="1"/>
          </p:cNvPicPr>
          <p:nvPr/>
        </p:nvPicPr>
        <p:blipFill>
          <a:blip r:embed="rId2"/>
          <a:srcRect/>
          <a:stretch>
            <a:fillRect/>
          </a:stretch>
        </p:blipFill>
        <p:spPr bwMode="auto">
          <a:xfrm>
            <a:off x="2857500" y="71438"/>
            <a:ext cx="6223000" cy="3500437"/>
          </a:xfrm>
          <a:prstGeom prst="rect">
            <a:avLst/>
          </a:prstGeom>
          <a:noFill/>
          <a:ln w="9525">
            <a:noFill/>
            <a:miter lim="800000"/>
            <a:headEnd/>
            <a:tailEnd/>
          </a:ln>
        </p:spPr>
      </p:pic>
      <p:pic>
        <p:nvPicPr>
          <p:cNvPr id="209925" name="Picture 3" descr="J:\7 7 94\16869.jpg"/>
          <p:cNvPicPr>
            <a:picLocks noChangeAspect="1" noChangeArrowheads="1"/>
          </p:cNvPicPr>
          <p:nvPr/>
        </p:nvPicPr>
        <p:blipFill>
          <a:blip r:embed="rId3"/>
          <a:srcRect/>
          <a:stretch>
            <a:fillRect/>
          </a:stretch>
        </p:blipFill>
        <p:spPr bwMode="auto">
          <a:xfrm>
            <a:off x="66675" y="3643313"/>
            <a:ext cx="6253163" cy="3143250"/>
          </a:xfrm>
          <a:prstGeom prst="rect">
            <a:avLst/>
          </a:prstGeom>
          <a:noFill/>
          <a:ln w="9525">
            <a:noFill/>
            <a:miter lim="800000"/>
            <a:headEnd/>
            <a:tailEnd/>
          </a:ln>
        </p:spPr>
      </p:pic>
      <p:pic>
        <p:nvPicPr>
          <p:cNvPr id="209926" name="Picture 4" descr="J:\7 7 94\87969_564.jpg"/>
          <p:cNvPicPr>
            <a:picLocks noChangeAspect="1" noChangeArrowheads="1"/>
          </p:cNvPicPr>
          <p:nvPr/>
        </p:nvPicPr>
        <p:blipFill>
          <a:blip r:embed="rId4"/>
          <a:srcRect/>
          <a:stretch>
            <a:fillRect/>
          </a:stretch>
        </p:blipFill>
        <p:spPr bwMode="auto">
          <a:xfrm>
            <a:off x="6357938" y="4205288"/>
            <a:ext cx="2765425" cy="2081212"/>
          </a:xfrm>
          <a:prstGeom prst="rect">
            <a:avLst/>
          </a:prstGeom>
          <a:noFill/>
          <a:ln w="9525">
            <a:noFill/>
            <a:miter lim="800000"/>
            <a:headEnd/>
            <a:tailEnd/>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4B34E00-1DB9-47B0-BEC3-DC4F6F90C58C}" type="slidenum">
              <a:rPr lang="en-US"/>
              <a:pPr>
                <a:defRPr/>
              </a:pPr>
              <a:t>147</a:t>
            </a:fld>
            <a:endParaRPr lang="en-US"/>
          </a:p>
        </p:txBody>
      </p:sp>
      <p:sp>
        <p:nvSpPr>
          <p:cNvPr id="210947" name="Rectangle 3"/>
          <p:cNvSpPr>
            <a:spLocks noChangeArrowheads="1"/>
          </p:cNvSpPr>
          <p:nvPr/>
        </p:nvSpPr>
        <p:spPr bwMode="auto">
          <a:xfrm>
            <a:off x="142875" y="1001713"/>
            <a:ext cx="8858250" cy="5570537"/>
          </a:xfrm>
          <a:prstGeom prst="rect">
            <a:avLst/>
          </a:prstGeom>
          <a:noFill/>
          <a:ln w="9525">
            <a:noFill/>
            <a:miter lim="800000"/>
            <a:headEnd/>
            <a:tailEnd/>
          </a:ln>
        </p:spPr>
        <p:txBody>
          <a:bodyPr>
            <a:spAutoFit/>
          </a:bodyPr>
          <a:lstStyle/>
          <a:p>
            <a:pPr algn="justLow" rtl="1"/>
            <a:r>
              <a:rPr lang="fa-IR" sz="2800">
                <a:latin typeface="Perpetua" pitchFamily="18" charset="0"/>
                <a:cs typeface="B Mitra" pitchFamily="2" charset="-78"/>
              </a:rPr>
              <a:t>دولت عراق موظف بود بنابر مفاد لازم برای بازرسی‌ها(طبق قطعنامه‌ی ۱۴۴۱ شورای امنیت) همه‌ی ظرفیت ساخت جنگ‌افزارهای خود را اعلام کند. در همین راستا عراق در روز ۱۲ آبان ۱۳۸۱ (۳ نوامبر ۲۰۰۲) گزارشی ۱۱٬۸۰۰ صفحه‌ای به شورای امنیت و آژانس بین‌المللی انرژی اتمی ارائه کرد و در آن عنوان نمود که هیچ جنگ‌افزار کشتار جمعی در اختیار ندارد. نسخه‌های روگرفت این گزارش به طور غیررسمی در اختیار چندین روزنامه‌نگار اروپایی قرار گرفت. کلمبیا که در آن زمان رئیس دوره‌ای شورای امنیت بود به سران ایالات متحده اجازه داد به طور مخفیانه ۸٬۰۰۰ صفحه از این گزارش را پیش از آن که در اختیار تمام اعضای شورا قرار گیرد حذف کند. از همین رو شورا این گزارش را ناقص اعلام کرده و عراق را ناقض مسئولیت‌های خود اعلام نمود. صفحات حذف‌شده مشتمل بر جزئیات کمک‌های شرکت‌ها و سازمان‌های دولتی آمریکایی و اروپایی بود که در گذشته در توسعه‌ی جنگ‌افزارهای شیمیایی و میکروبی و تجهیزات ساخت بمب اتمی به عراق کمک کرده بودند.</a:t>
            </a:r>
          </a:p>
          <a:p>
            <a:pPr algn="justLow" rtl="1"/>
            <a:r>
              <a:rPr lang="en-US" sz="2000">
                <a:latin typeface="Perpetua" pitchFamily="18" charset="0"/>
                <a:cs typeface="B Mitra" pitchFamily="2" charset="-78"/>
              </a:rPr>
              <a:t>US illegally removes pages from Iraq UN report“.</a:t>
            </a:r>
          </a:p>
        </p:txBody>
      </p:sp>
      <p:sp>
        <p:nvSpPr>
          <p:cNvPr id="210948" name="Rectangle 4"/>
          <p:cNvSpPr>
            <a:spLocks noChangeArrowheads="1"/>
          </p:cNvSpPr>
          <p:nvPr/>
        </p:nvSpPr>
        <p:spPr bwMode="auto">
          <a:xfrm>
            <a:off x="1143000" y="285750"/>
            <a:ext cx="6858000" cy="523875"/>
          </a:xfrm>
          <a:prstGeom prst="rect">
            <a:avLst/>
          </a:prstGeom>
          <a:noFill/>
          <a:ln w="9525">
            <a:noFill/>
            <a:miter lim="800000"/>
            <a:headEnd/>
            <a:tailEnd/>
          </a:ln>
        </p:spPr>
        <p:txBody>
          <a:bodyPr>
            <a:spAutoFit/>
          </a:bodyPr>
          <a:lstStyle/>
          <a:p>
            <a:pPr algn="ctr" rtl="1"/>
            <a:r>
              <a:rPr lang="fa-IR" sz="2800">
                <a:latin typeface="Perpetua" pitchFamily="18" charset="0"/>
                <a:cs typeface="B Titr" pitchFamily="2" charset="-78"/>
              </a:rPr>
              <a:t>ادعای </a:t>
            </a:r>
            <a:r>
              <a:rPr lang="fa-IR" sz="2800">
                <a:solidFill>
                  <a:srgbClr val="FF0000"/>
                </a:solidFill>
                <a:latin typeface="Perpetua" pitchFamily="18" charset="0"/>
                <a:cs typeface="B Titr" pitchFamily="2" charset="-78"/>
              </a:rPr>
              <a:t>آمریکا</a:t>
            </a:r>
            <a:r>
              <a:rPr lang="fa-IR" sz="2800">
                <a:latin typeface="Perpetua" pitchFamily="18" charset="0"/>
                <a:cs typeface="B Titr" pitchFamily="2" charset="-78"/>
              </a:rPr>
              <a:t> مبنی بر بمب اتمی داشتن عراق</a:t>
            </a:r>
            <a:endParaRPr lang="ar-SA" sz="2800">
              <a:latin typeface="Perpetua" pitchFamily="18" charset="0"/>
              <a:cs typeface="B Titr" pitchFamily="2" charset="-78"/>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9E29E1-B90F-487D-9917-EF3D97A32FBE}" type="slidenum">
              <a:rPr lang="en-US"/>
              <a:pPr fontAlgn="base">
                <a:spcBef>
                  <a:spcPct val="0"/>
                </a:spcBef>
                <a:spcAft>
                  <a:spcPct val="0"/>
                </a:spcAft>
              </a:pPr>
              <a:t>148</a:t>
            </a:fld>
            <a:endParaRPr lang="en-US"/>
          </a:p>
        </p:txBody>
      </p:sp>
      <p:sp>
        <p:nvSpPr>
          <p:cNvPr id="211971" name="Rectangle 2"/>
          <p:cNvSpPr>
            <a:spLocks noChangeArrowheads="1"/>
          </p:cNvSpPr>
          <p:nvPr/>
        </p:nvSpPr>
        <p:spPr bwMode="auto">
          <a:xfrm>
            <a:off x="142875" y="785813"/>
            <a:ext cx="7929563" cy="4800600"/>
          </a:xfrm>
          <a:prstGeom prst="rect">
            <a:avLst/>
          </a:prstGeom>
          <a:noFill/>
          <a:ln w="9525">
            <a:noFill/>
            <a:miter lim="800000"/>
            <a:headEnd/>
            <a:tailEnd/>
          </a:ln>
        </p:spPr>
        <p:txBody>
          <a:bodyPr>
            <a:spAutoFit/>
          </a:bodyPr>
          <a:lstStyle/>
          <a:p>
            <a:pPr algn="ctr" rtl="1">
              <a:lnSpc>
                <a:spcPct val="150000"/>
              </a:lnSpc>
            </a:pPr>
            <a:r>
              <a:rPr lang="fa-IR" sz="7200">
                <a:solidFill>
                  <a:srgbClr val="00B050"/>
                </a:solidFill>
                <a:latin typeface="Trebuchet MS" pitchFamily="34" charset="0"/>
                <a:cs typeface="B Titr" pitchFamily="2" charset="-78"/>
              </a:rPr>
              <a:t>مرحله یازدهم:</a:t>
            </a:r>
          </a:p>
          <a:p>
            <a:pPr algn="ctr" rtl="1">
              <a:lnSpc>
                <a:spcPct val="150000"/>
              </a:lnSpc>
            </a:pPr>
            <a:r>
              <a:rPr lang="fa-IR" sz="6600">
                <a:solidFill>
                  <a:srgbClr val="FF0000"/>
                </a:solidFill>
                <a:latin typeface="Trebuchet MS" pitchFamily="34" charset="0"/>
                <a:cs typeface="B Titr" pitchFamily="2" charset="-78"/>
              </a:rPr>
              <a:t>ادامه جنگ آمریکا با ایران از خاک عراق پس از صدام</a:t>
            </a:r>
            <a:endParaRPr lang="en-US" sz="6600">
              <a:solidFill>
                <a:srgbClr val="FF0000"/>
              </a:solidFill>
              <a:latin typeface="Trebuchet MS" pitchFamily="34" charset="0"/>
              <a:cs typeface="B Titr" pitchFamily="2" charset="-78"/>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0F6CD0C-7CFE-477C-B091-7E95B26B2E56}" type="slidenum">
              <a:rPr lang="en-US"/>
              <a:pPr>
                <a:defRPr/>
              </a:pPr>
              <a:t>149</a:t>
            </a:fld>
            <a:endParaRPr lang="en-US"/>
          </a:p>
        </p:txBody>
      </p:sp>
      <p:sp>
        <p:nvSpPr>
          <p:cNvPr id="212995" name="Rectangle 3"/>
          <p:cNvSpPr>
            <a:spLocks noChangeArrowheads="1"/>
          </p:cNvSpPr>
          <p:nvPr/>
        </p:nvSpPr>
        <p:spPr bwMode="auto">
          <a:xfrm>
            <a:off x="857250" y="285750"/>
            <a:ext cx="7485063" cy="784225"/>
          </a:xfrm>
          <a:prstGeom prst="rect">
            <a:avLst/>
          </a:prstGeom>
          <a:noFill/>
          <a:ln w="9525">
            <a:noFill/>
            <a:miter lim="800000"/>
            <a:headEnd/>
            <a:tailEnd/>
          </a:ln>
        </p:spPr>
        <p:txBody>
          <a:bodyPr wrap="none">
            <a:spAutoFit/>
          </a:bodyPr>
          <a:lstStyle/>
          <a:p>
            <a:pPr algn="justLow" rtl="1"/>
            <a:r>
              <a:rPr lang="fa-IR" sz="4500" b="1">
                <a:solidFill>
                  <a:srgbClr val="FF0000"/>
                </a:solidFill>
                <a:latin typeface="Calibri" pitchFamily="34" charset="0"/>
                <a:ea typeface="Calibri" pitchFamily="34" charset="0"/>
                <a:cs typeface="B Titr" pitchFamily="2" charset="-78"/>
              </a:rPr>
              <a:t>آمریکا</a:t>
            </a:r>
            <a:r>
              <a:rPr lang="fa-IR" sz="4500" b="1">
                <a:latin typeface="Calibri" pitchFamily="34" charset="0"/>
                <a:ea typeface="Calibri" pitchFamily="34" charset="0"/>
                <a:cs typeface="B Titr" pitchFamily="2" charset="-78"/>
              </a:rPr>
              <a:t> حامی اصلی گروهک منافقین</a:t>
            </a:r>
            <a:endParaRPr lang="en-US" sz="4500">
              <a:ea typeface="Calibri" pitchFamily="34" charset="0"/>
              <a:cs typeface="B Titr" pitchFamily="2" charset="-78"/>
            </a:endParaRPr>
          </a:p>
        </p:txBody>
      </p:sp>
      <p:sp>
        <p:nvSpPr>
          <p:cNvPr id="212996" name="Rectangle 4"/>
          <p:cNvSpPr>
            <a:spLocks noChangeArrowheads="1"/>
          </p:cNvSpPr>
          <p:nvPr/>
        </p:nvSpPr>
        <p:spPr bwMode="auto">
          <a:xfrm>
            <a:off x="428625" y="3643313"/>
            <a:ext cx="8215313" cy="2862262"/>
          </a:xfrm>
          <a:prstGeom prst="rect">
            <a:avLst/>
          </a:prstGeom>
          <a:noFill/>
          <a:ln w="9525">
            <a:noFill/>
            <a:miter lim="800000"/>
            <a:headEnd/>
            <a:tailEnd/>
          </a:ln>
        </p:spPr>
        <p:txBody>
          <a:bodyPr>
            <a:spAutoFit/>
          </a:bodyPr>
          <a:lstStyle/>
          <a:p>
            <a:pPr algn="justLow" rtl="1"/>
            <a:r>
              <a:rPr lang="fa-IR">
                <a:latin typeface="Perpetua" pitchFamily="18" charset="0"/>
                <a:cs typeface="B Mitra" pitchFamily="2" charset="-78"/>
              </a:rPr>
              <a:t>گروهک منافقین در سال 1997 در فهرست گروهک های تروریستی آمریکا قرار گرفت، اگر چه در پشت پرده و پنهانی این گروهک مورد حمایت آمریکا قرار داشت، بعد از شکست صدام و تغییر سیاست های منطقه ای، آمریکا حمایت های خود از منافقین را علنی کرد. در سال 2012 این گروه را از لیست گروه  های تروریستی خارج کرد.</a:t>
            </a:r>
          </a:p>
          <a:p>
            <a:pPr algn="justLow" rtl="1"/>
            <a:r>
              <a:rPr lang="fa-IR">
                <a:latin typeface="Perpetua" pitchFamily="18" charset="0"/>
                <a:cs typeface="B Mitra" pitchFamily="2" charset="-78"/>
              </a:rPr>
              <a:t>دولت آمریکا علاوه بر اینکه دو پایگاه سابق نظامی خود در عراق را به عنوان پناه‌گاه‌های امن، در اختیار تروریست‌های سازمان منافقین قرار داد، سال‌ها است که با کمک‌های مالی و تامین اسلحه، این سازمان را در جنگی نیابتی علیه ایران حمایت می‌کند.</a:t>
            </a:r>
          </a:p>
          <a:p>
            <a:pPr algn="justLow" rtl="1"/>
            <a:r>
              <a:rPr lang="fa-IR">
                <a:latin typeface="Perpetua" pitchFamily="18" charset="0"/>
                <a:cs typeface="B Mitra" pitchFamily="2" charset="-78"/>
              </a:rPr>
              <a:t>حمایت مخفیانه آمریکا از سازمان تروریستی منافقین که روزی در فهرست سازمان‌های تروریستی آمریکا قرار داشت، حداقل از سال 2008، در زمان ریاست‌جمهوری دولت بوش، ادامه داشته است. در آن زمان «سیمور هرش»،‌ در مقاله‌ای با عنوان «آماده کردن میدان جنگ» که در سال 2008 در روزنامه «نیویورکر» منتشر شد، گزارش داد که منافقین نه تنها به خاطر نقش خود به عنوان یک نماینده احتمالی در نظر گرفته شده‌ بودند، بلکه دولت آمریکا برای راه‌اندازی جنگ در داخل ایران، شروع به مسلح کردن و حمایت مالی از آن‌ها کرده بود.</a:t>
            </a:r>
          </a:p>
        </p:txBody>
      </p:sp>
      <p:pic>
        <p:nvPicPr>
          <p:cNvPr id="212997" name="Picture 3" descr="I:\جدید\2011302402.jpg"/>
          <p:cNvPicPr>
            <a:picLocks noChangeAspect="1" noChangeArrowheads="1"/>
          </p:cNvPicPr>
          <p:nvPr/>
        </p:nvPicPr>
        <p:blipFill>
          <a:blip r:embed="rId2"/>
          <a:srcRect/>
          <a:stretch>
            <a:fillRect/>
          </a:stretch>
        </p:blipFill>
        <p:spPr bwMode="auto">
          <a:xfrm>
            <a:off x="2857500" y="1171575"/>
            <a:ext cx="3571875" cy="242887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ChangeArrowheads="1"/>
          </p:cNvSpPr>
          <p:nvPr/>
        </p:nvSpPr>
        <p:spPr bwMode="auto">
          <a:xfrm>
            <a:off x="285750" y="3786188"/>
            <a:ext cx="8643938" cy="2678112"/>
          </a:xfrm>
          <a:prstGeom prst="rect">
            <a:avLst/>
          </a:prstGeom>
          <a:noFill/>
          <a:ln w="9525">
            <a:noFill/>
            <a:miter lim="800000"/>
            <a:headEnd/>
            <a:tailEnd/>
          </a:ln>
        </p:spPr>
        <p:txBody>
          <a:bodyPr anchor="ctr">
            <a:spAutoFit/>
          </a:bodyPr>
          <a:lstStyle/>
          <a:p>
            <a:pPr algn="justLow" rtl="1" eaLnBrk="0" hangingPunct="0"/>
            <a:r>
              <a:rPr lang="fa-IR" sz="2800">
                <a:latin typeface="Calibri" pitchFamily="34" charset="0"/>
                <a:ea typeface="Calibri" pitchFamily="34" charset="0"/>
                <a:cs typeface="B Mitra" pitchFamily="2" charset="-78"/>
              </a:rPr>
              <a:t>ناصر رکنی: در تیر 1359 آمریکایی ها با ما درباره تقدم و تأخر کودتا و جنگ به بحث و بررسی پرداختند و اجرای کودتا را در تقدم قرار دادند. زیرا در صورت موفقیت کودتا دیگر نیازی به تهاجم نظامی عراق نبود (درودیان، 1383: 23)</a:t>
            </a:r>
            <a:endParaRPr lang="en-US" sz="1600">
              <a:ea typeface="Calibri" pitchFamily="34" charset="0"/>
            </a:endParaRPr>
          </a:p>
          <a:p>
            <a:pPr algn="justLow" rtl="1" eaLnBrk="0" hangingPunct="0"/>
            <a:r>
              <a:rPr lang="fa-IR" sz="2800">
                <a:latin typeface="Calibri" pitchFamily="34" charset="0"/>
                <a:ea typeface="Calibri" pitchFamily="34" charset="0"/>
                <a:cs typeface="B Mitra" pitchFamily="2" charset="-78"/>
              </a:rPr>
              <a:t>شکست کودتای آمریکایی در پایگاه شهید نوژه در 18 تیر 1359 حمله نظامی را قطعی کرد و روز بعد صدام برای رسیدن آمریکا به همان هدفی که در تجاوز به طبس و کودتای نوژه پیش بینی کرده بود با هدایت مقامات آمریکایی وارد جنگ با ایران شد. </a:t>
            </a:r>
            <a:endParaRPr lang="fa-IR" sz="4000"/>
          </a:p>
        </p:txBody>
      </p:sp>
      <p:sp>
        <p:nvSpPr>
          <p:cNvPr id="5" name="Rectangle 4"/>
          <p:cNvSpPr/>
          <p:nvPr/>
        </p:nvSpPr>
        <p:spPr>
          <a:xfrm>
            <a:off x="3643306" y="285728"/>
            <a:ext cx="5214974" cy="1569660"/>
          </a:xfrm>
          <a:prstGeom prst="rect">
            <a:avLst/>
          </a:prstGeom>
        </p:spPr>
        <p:txBody>
          <a:bodyPr>
            <a:spAutoFit/>
          </a:bodyPr>
          <a:lstStyle/>
          <a:p>
            <a:pPr algn="justLow" rtl="1">
              <a:defRPr/>
            </a:pPr>
            <a:r>
              <a:rPr lang="fa-IR" sz="4800" b="1" dirty="0">
                <a:ln w="1905"/>
                <a:solidFill>
                  <a:srgbClr val="FF0000"/>
                </a:solidFill>
                <a:effectLst>
                  <a:innerShdw blurRad="69850" dist="43180" dir="5400000">
                    <a:srgbClr val="000000">
                      <a:alpha val="65000"/>
                    </a:srgbClr>
                  </a:innerShdw>
                </a:effectLst>
                <a:latin typeface="Calibri" pitchFamily="34" charset="0"/>
                <a:ea typeface="Calibri" pitchFamily="34" charset="0"/>
                <a:cs typeface="B Titr" pitchFamily="2" charset="-78"/>
              </a:rPr>
              <a:t>نقش آمریکا در ترغیب صدام به تجاوز به ایران</a:t>
            </a:r>
            <a:endParaRPr lang="en-US" sz="2800" b="1" dirty="0">
              <a:ln w="1905"/>
              <a:solidFill>
                <a:srgbClr val="FF0000"/>
              </a:solidFill>
              <a:effectLst>
                <a:innerShdw blurRad="69850" dist="43180" dir="5400000">
                  <a:srgbClr val="000000">
                    <a:alpha val="65000"/>
                  </a:srgbClr>
                </a:innerShdw>
              </a:effectLst>
              <a:cs typeface="B Titr" pitchFamily="2" charset="-78"/>
            </a:endParaRPr>
          </a:p>
        </p:txBody>
      </p:sp>
      <p:sp>
        <p:nvSpPr>
          <p:cNvPr id="75780" name="Rectangle 6"/>
          <p:cNvSpPr>
            <a:spLocks noChangeArrowheads="1"/>
          </p:cNvSpPr>
          <p:nvPr/>
        </p:nvSpPr>
        <p:spPr bwMode="auto">
          <a:xfrm>
            <a:off x="3714750" y="1960563"/>
            <a:ext cx="5143500" cy="1754187"/>
          </a:xfrm>
          <a:prstGeom prst="rect">
            <a:avLst/>
          </a:prstGeom>
          <a:noFill/>
          <a:ln w="9525">
            <a:noFill/>
            <a:miter lim="800000"/>
            <a:headEnd/>
            <a:tailEnd/>
          </a:ln>
        </p:spPr>
        <p:txBody>
          <a:bodyPr>
            <a:spAutoFit/>
          </a:bodyPr>
          <a:lstStyle/>
          <a:p>
            <a:pPr algn="justLow" rtl="1" eaLnBrk="0" hangingPunct="0">
              <a:lnSpc>
                <a:spcPct val="150000"/>
              </a:lnSpc>
            </a:pPr>
            <a:r>
              <a:rPr lang="fa-IR" sz="2400" b="1">
                <a:latin typeface="Calibri" pitchFamily="34" charset="0"/>
                <a:ea typeface="Calibri" pitchFamily="34" charset="0"/>
                <a:cs typeface="B Titr" pitchFamily="2" charset="-78"/>
              </a:rPr>
              <a:t>اعترافات ناصر رکنی از فرماندهان کودتای آمریکایی نافرجام نوژه علیه جمهوری اسلامی ایران.</a:t>
            </a:r>
            <a:endParaRPr lang="en-US" sz="1400">
              <a:ea typeface="Calibri" pitchFamily="34" charset="0"/>
              <a:cs typeface="B Titr" pitchFamily="2" charset="-78"/>
            </a:endParaRPr>
          </a:p>
        </p:txBody>
      </p:sp>
      <p:sp>
        <p:nvSpPr>
          <p:cNvPr id="8" name="Slide Number Placeholder 7"/>
          <p:cNvSpPr>
            <a:spLocks noGrp="1"/>
          </p:cNvSpPr>
          <p:nvPr>
            <p:ph type="sldNum" sz="quarter" idx="12"/>
          </p:nvPr>
        </p:nvSpPr>
        <p:spPr/>
        <p:txBody>
          <a:bodyPr/>
          <a:lstStyle/>
          <a:p>
            <a:pPr>
              <a:defRPr/>
            </a:pPr>
            <a:fld id="{ADC9B053-B1BF-42DE-9EE9-50B6BC6B7785}" type="slidenum">
              <a:rPr lang="fa-IR"/>
              <a:pPr>
                <a:defRPr/>
              </a:pPr>
              <a:t>15</a:t>
            </a:fld>
            <a:endParaRPr lang="fa-IR"/>
          </a:p>
        </p:txBody>
      </p:sp>
      <p:pic>
        <p:nvPicPr>
          <p:cNvPr id="75782" name="Picture 2" descr="J:\نقش آمریکا در جنگ\رکنی.jpg"/>
          <p:cNvPicPr>
            <a:picLocks noChangeAspect="1" noChangeArrowheads="1"/>
          </p:cNvPicPr>
          <p:nvPr/>
        </p:nvPicPr>
        <p:blipFill>
          <a:blip r:embed="rId2"/>
          <a:srcRect l="50000" t="44679" r="3676" b="35634"/>
          <a:stretch>
            <a:fillRect/>
          </a:stretch>
        </p:blipFill>
        <p:spPr bwMode="auto">
          <a:xfrm>
            <a:off x="285750" y="285750"/>
            <a:ext cx="3262313" cy="3286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99DA81E-66DF-4706-9271-ECDE45B5BC0F}" type="slidenum">
              <a:rPr lang="en-US"/>
              <a:pPr>
                <a:defRPr/>
              </a:pPr>
              <a:t>150</a:t>
            </a:fld>
            <a:endParaRPr lang="en-US"/>
          </a:p>
        </p:txBody>
      </p:sp>
      <p:sp>
        <p:nvSpPr>
          <p:cNvPr id="214019" name="Rectangle 2"/>
          <p:cNvSpPr>
            <a:spLocks noChangeArrowheads="1"/>
          </p:cNvSpPr>
          <p:nvPr/>
        </p:nvSpPr>
        <p:spPr bwMode="auto">
          <a:xfrm>
            <a:off x="3571875" y="1785938"/>
            <a:ext cx="4929188" cy="1816100"/>
          </a:xfrm>
          <a:prstGeom prst="rect">
            <a:avLst/>
          </a:prstGeom>
          <a:noFill/>
          <a:ln w="9525">
            <a:noFill/>
            <a:miter lim="800000"/>
            <a:headEnd/>
            <a:tailEnd/>
          </a:ln>
        </p:spPr>
        <p:txBody>
          <a:bodyPr>
            <a:spAutoFit/>
          </a:bodyPr>
          <a:lstStyle/>
          <a:p>
            <a:pPr algn="justLow" rtl="1"/>
            <a:r>
              <a:rPr lang="fa-IR" sz="2800">
                <a:latin typeface="Perpetua" pitchFamily="18" charset="0"/>
                <a:cs typeface="B Mitra" pitchFamily="2" charset="-78"/>
              </a:rPr>
              <a:t>تد پو قاضی، حقوقدان و رئیس کمیته ضدتروریسم کنگره آمریکا، یکی از فعال ترین اعضای کنگره در دفاع از گروهک منافقین برای خروج از فهرست سیاه بود.</a:t>
            </a:r>
            <a:endParaRPr lang="en-US" sz="2800">
              <a:latin typeface="Perpetua" pitchFamily="18" charset="0"/>
              <a:cs typeface="B Mitra" pitchFamily="2" charset="-78"/>
            </a:endParaRPr>
          </a:p>
        </p:txBody>
      </p:sp>
      <p:pic>
        <p:nvPicPr>
          <p:cNvPr id="214020" name="Picture 2" descr="I:\جدید\nf00368782-3.jpg"/>
          <p:cNvPicPr>
            <a:picLocks noChangeAspect="1" noChangeArrowheads="1"/>
          </p:cNvPicPr>
          <p:nvPr/>
        </p:nvPicPr>
        <p:blipFill>
          <a:blip r:embed="rId2"/>
          <a:srcRect r="42975"/>
          <a:stretch>
            <a:fillRect/>
          </a:stretch>
        </p:blipFill>
        <p:spPr bwMode="auto">
          <a:xfrm>
            <a:off x="214313" y="214313"/>
            <a:ext cx="3286125" cy="3124200"/>
          </a:xfrm>
          <a:prstGeom prst="rect">
            <a:avLst/>
          </a:prstGeom>
          <a:noFill/>
          <a:ln w="9525">
            <a:noFill/>
            <a:miter lim="800000"/>
            <a:headEnd/>
            <a:tailEnd/>
          </a:ln>
        </p:spPr>
      </p:pic>
      <p:sp>
        <p:nvSpPr>
          <p:cNvPr id="214021" name="Rectangle 1"/>
          <p:cNvSpPr>
            <a:spLocks noChangeArrowheads="1"/>
          </p:cNvSpPr>
          <p:nvPr/>
        </p:nvSpPr>
        <p:spPr bwMode="auto">
          <a:xfrm>
            <a:off x="500063" y="3651250"/>
            <a:ext cx="8215312" cy="2308225"/>
          </a:xfrm>
          <a:prstGeom prst="rect">
            <a:avLst/>
          </a:prstGeom>
          <a:noFill/>
          <a:ln w="9525">
            <a:noFill/>
            <a:miter lim="800000"/>
            <a:headEnd/>
            <a:tailEnd/>
          </a:ln>
        </p:spPr>
        <p:txBody>
          <a:bodyPr anchor="ctr">
            <a:spAutoFit/>
          </a:bodyPr>
          <a:lstStyle/>
          <a:p>
            <a:pPr algn="justLow" rtl="1" eaLnBrk="0" hangingPunct="0">
              <a:lnSpc>
                <a:spcPct val="150000"/>
              </a:lnSpc>
            </a:pPr>
            <a:r>
              <a:rPr lang="fa-IR" sz="3200">
                <a:latin typeface="Perpetua" pitchFamily="18" charset="0"/>
                <a:cs typeface="B Mitra" pitchFamily="2" charset="-78"/>
              </a:rPr>
              <a:t>تد پو در وب سایت خود نوشت: "سازمان مجاهدین خلق (منافقین) در سال‌های اخیر با سازمان‌های اطلاعاتی آمریکا برای کسب اطلاع از فعالیت‌های داخل ایران فعالانه کار می‌کند.</a:t>
            </a:r>
          </a:p>
        </p:txBody>
      </p:sp>
      <p:sp>
        <p:nvSpPr>
          <p:cNvPr id="214022" name="Rectangle 6"/>
          <p:cNvSpPr>
            <a:spLocks noChangeArrowheads="1"/>
          </p:cNvSpPr>
          <p:nvPr/>
        </p:nvSpPr>
        <p:spPr bwMode="auto">
          <a:xfrm>
            <a:off x="3714750" y="285750"/>
            <a:ext cx="4929188" cy="1477963"/>
          </a:xfrm>
          <a:prstGeom prst="rect">
            <a:avLst/>
          </a:prstGeom>
          <a:noFill/>
          <a:ln w="9525">
            <a:noFill/>
            <a:miter lim="800000"/>
            <a:headEnd/>
            <a:tailEnd/>
          </a:ln>
        </p:spPr>
        <p:txBody>
          <a:bodyPr>
            <a:spAutoFit/>
          </a:bodyPr>
          <a:lstStyle/>
          <a:p>
            <a:pPr algn="justLow" rtl="1"/>
            <a:r>
              <a:rPr lang="fa-IR" sz="4400" b="1">
                <a:solidFill>
                  <a:srgbClr val="FF0000"/>
                </a:solidFill>
                <a:latin typeface="Calibri" pitchFamily="34" charset="0"/>
                <a:ea typeface="Calibri" pitchFamily="34" charset="0"/>
                <a:cs typeface="B Titr" pitchFamily="2" charset="-78"/>
              </a:rPr>
              <a:t>آمریکا</a:t>
            </a:r>
            <a:r>
              <a:rPr lang="fa-IR" sz="4400" b="1">
                <a:latin typeface="Calibri" pitchFamily="34" charset="0"/>
                <a:ea typeface="Calibri" pitchFamily="34" charset="0"/>
                <a:cs typeface="B Titr" pitchFamily="2" charset="-78"/>
              </a:rPr>
              <a:t> حامی اصلی گروهک منافقین</a:t>
            </a:r>
            <a:endParaRPr lang="en-US" sz="4400">
              <a:ea typeface="Calibri" pitchFamily="34" charset="0"/>
              <a:cs typeface="B Titr" pitchFamily="2" charset="-78"/>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AA3679C-E4C6-4029-8E94-672B406CFD5E}" type="slidenum">
              <a:rPr lang="en-US"/>
              <a:pPr>
                <a:defRPr/>
              </a:pPr>
              <a:t>151</a:t>
            </a:fld>
            <a:endParaRPr lang="en-US"/>
          </a:p>
        </p:txBody>
      </p:sp>
      <p:pic>
        <p:nvPicPr>
          <p:cNvPr id="215043" name="Picture 1" descr="C:\Users\basij\Desktop\عکس\304753_715.jpg"/>
          <p:cNvPicPr>
            <a:picLocks noChangeAspect="1" noChangeArrowheads="1"/>
          </p:cNvPicPr>
          <p:nvPr/>
        </p:nvPicPr>
        <p:blipFill>
          <a:blip r:embed="rId2"/>
          <a:srcRect/>
          <a:stretch>
            <a:fillRect/>
          </a:stretch>
        </p:blipFill>
        <p:spPr bwMode="auto">
          <a:xfrm>
            <a:off x="130175" y="128588"/>
            <a:ext cx="5167313" cy="3446462"/>
          </a:xfrm>
          <a:prstGeom prst="rect">
            <a:avLst/>
          </a:prstGeom>
          <a:noFill/>
          <a:ln w="9525">
            <a:noFill/>
            <a:miter lim="800000"/>
            <a:headEnd/>
            <a:tailEnd/>
          </a:ln>
        </p:spPr>
      </p:pic>
      <p:sp>
        <p:nvSpPr>
          <p:cNvPr id="4" name="Content Placeholder 2"/>
          <p:cNvSpPr txBox="1">
            <a:spLocks/>
          </p:cNvSpPr>
          <p:nvPr/>
        </p:nvSpPr>
        <p:spPr>
          <a:xfrm>
            <a:off x="5359400" y="3214688"/>
            <a:ext cx="3427413" cy="642937"/>
          </a:xfrm>
          <a:prstGeom prst="rect">
            <a:avLst/>
          </a:prstGeom>
        </p:spPr>
        <p:txBody>
          <a:bodyPr/>
          <a:lstStyle/>
          <a:p>
            <a:pPr marL="87313" algn="ctr" rtl="1" fontAlgn="auto">
              <a:lnSpc>
                <a:spcPct val="120000"/>
              </a:lnSpc>
              <a:spcBef>
                <a:spcPct val="20000"/>
              </a:spcBef>
              <a:spcAft>
                <a:spcPts val="0"/>
              </a:spcAft>
              <a:buClr>
                <a:schemeClr val="accent1"/>
              </a:buClr>
              <a:buSzPct val="85000"/>
              <a:buFont typeface="Wingdings 2"/>
              <a:buNone/>
              <a:defRPr/>
            </a:pPr>
            <a:r>
              <a:rPr lang="fa-IR" sz="1600" b="1" cap="all" dirty="0">
                <a:latin typeface="+mn-lt"/>
                <a:cs typeface="B Mitra" pitchFamily="2" charset="-78"/>
              </a:rPr>
              <a:t>مریم رجوی سرکرده گروهگ منافقین در جمع اعضای کنگره آمریکا</a:t>
            </a:r>
          </a:p>
        </p:txBody>
      </p:sp>
      <p:pic>
        <p:nvPicPr>
          <p:cNvPr id="215045" name="Picture 3" descr="H:\ارتباط منافقین با کنگره آمریکا\13910226000112_PhotoA.jpg"/>
          <p:cNvPicPr>
            <a:picLocks noChangeAspect="1" noChangeArrowheads="1"/>
          </p:cNvPicPr>
          <p:nvPr/>
        </p:nvPicPr>
        <p:blipFill>
          <a:blip r:embed="rId3"/>
          <a:srcRect/>
          <a:stretch>
            <a:fillRect/>
          </a:stretch>
        </p:blipFill>
        <p:spPr bwMode="auto">
          <a:xfrm>
            <a:off x="142875" y="3686175"/>
            <a:ext cx="5167313" cy="3100388"/>
          </a:xfrm>
          <a:prstGeom prst="rect">
            <a:avLst/>
          </a:prstGeom>
          <a:noFill/>
          <a:ln w="9525">
            <a:noFill/>
            <a:miter lim="800000"/>
            <a:headEnd/>
            <a:tailEnd/>
          </a:ln>
        </p:spPr>
      </p:pic>
      <p:pic>
        <p:nvPicPr>
          <p:cNvPr id="215046" name="Picture 2" descr="I:\جدید\12-10-28-10273untitled.bmp.jpg"/>
          <p:cNvPicPr>
            <a:picLocks noChangeAspect="1" noChangeArrowheads="1"/>
          </p:cNvPicPr>
          <p:nvPr/>
        </p:nvPicPr>
        <p:blipFill>
          <a:blip r:embed="rId4"/>
          <a:srcRect/>
          <a:stretch>
            <a:fillRect/>
          </a:stretch>
        </p:blipFill>
        <p:spPr bwMode="auto">
          <a:xfrm>
            <a:off x="5572125" y="4714875"/>
            <a:ext cx="3227388" cy="1573213"/>
          </a:xfrm>
          <a:prstGeom prst="rect">
            <a:avLst/>
          </a:prstGeom>
          <a:noFill/>
          <a:ln w="9525">
            <a:noFill/>
            <a:miter lim="800000"/>
            <a:headEnd/>
            <a:tailEnd/>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C207B5-A6C0-4E97-879A-8983A36B9CE2}" type="slidenum">
              <a:rPr lang="en-US"/>
              <a:pPr>
                <a:defRPr/>
              </a:pPr>
              <a:t>152</a:t>
            </a:fld>
            <a:endParaRPr lang="en-US"/>
          </a:p>
        </p:txBody>
      </p:sp>
      <p:sp>
        <p:nvSpPr>
          <p:cNvPr id="216067" name="Rectangle 2"/>
          <p:cNvSpPr>
            <a:spLocks noChangeArrowheads="1"/>
          </p:cNvSpPr>
          <p:nvPr/>
        </p:nvSpPr>
        <p:spPr bwMode="auto">
          <a:xfrm>
            <a:off x="285750" y="285750"/>
            <a:ext cx="8572500" cy="1446213"/>
          </a:xfrm>
          <a:prstGeom prst="rect">
            <a:avLst/>
          </a:prstGeom>
          <a:noFill/>
          <a:ln w="9525">
            <a:noFill/>
            <a:miter lim="800000"/>
            <a:headEnd/>
            <a:tailEnd/>
          </a:ln>
        </p:spPr>
        <p:txBody>
          <a:bodyPr>
            <a:spAutoFit/>
          </a:bodyPr>
          <a:lstStyle/>
          <a:p>
            <a:pPr algn="ctr" rtl="1"/>
            <a:r>
              <a:rPr lang="fa-IR" sz="4400" b="1">
                <a:solidFill>
                  <a:srgbClr val="FF0000"/>
                </a:solidFill>
                <a:latin typeface="Calibri" pitchFamily="34" charset="0"/>
                <a:ea typeface="Calibri" pitchFamily="34" charset="0"/>
                <a:cs typeface="B Titr" pitchFamily="2" charset="-78"/>
              </a:rPr>
              <a:t>آمریکا</a:t>
            </a:r>
            <a:r>
              <a:rPr lang="fa-IR" sz="4400" b="1">
                <a:latin typeface="Calibri" pitchFamily="34" charset="0"/>
                <a:ea typeface="Calibri" pitchFamily="34" charset="0"/>
                <a:cs typeface="B Titr" pitchFamily="2" charset="-78"/>
              </a:rPr>
              <a:t> تنها عامل</a:t>
            </a:r>
          </a:p>
          <a:p>
            <a:pPr algn="ctr" rtl="1"/>
            <a:r>
              <a:rPr lang="fa-IR" sz="4400" b="1">
                <a:latin typeface="Calibri" pitchFamily="34" charset="0"/>
                <a:ea typeface="Calibri" pitchFamily="34" charset="0"/>
                <a:cs typeface="B Titr" pitchFamily="2" charset="-78"/>
              </a:rPr>
              <a:t>حفظ منافقین در عراق</a:t>
            </a:r>
            <a:endParaRPr lang="en-US" sz="4400">
              <a:ea typeface="Calibri" pitchFamily="34" charset="0"/>
              <a:cs typeface="B Titr" pitchFamily="2" charset="-78"/>
            </a:endParaRPr>
          </a:p>
        </p:txBody>
      </p:sp>
      <p:sp>
        <p:nvSpPr>
          <p:cNvPr id="216068" name="Rectangle 3"/>
          <p:cNvSpPr>
            <a:spLocks noChangeArrowheads="1"/>
          </p:cNvSpPr>
          <p:nvPr/>
        </p:nvSpPr>
        <p:spPr bwMode="auto">
          <a:xfrm>
            <a:off x="357188" y="1714500"/>
            <a:ext cx="8429625" cy="1631950"/>
          </a:xfrm>
          <a:prstGeom prst="rect">
            <a:avLst/>
          </a:prstGeom>
          <a:noFill/>
          <a:ln w="9525">
            <a:noFill/>
            <a:miter lim="800000"/>
            <a:headEnd/>
            <a:tailEnd/>
          </a:ln>
        </p:spPr>
        <p:txBody>
          <a:bodyPr>
            <a:spAutoFit/>
          </a:bodyPr>
          <a:lstStyle/>
          <a:p>
            <a:pPr algn="justLow" rtl="1"/>
            <a:r>
              <a:rPr lang="fa-IR" sz="2000" b="1">
                <a:latin typeface="Calibri" pitchFamily="34" charset="0"/>
                <a:ea typeface="Calibri" pitchFamily="34" charset="0"/>
                <a:cs typeface="B Mitra" pitchFamily="2" charset="-78"/>
              </a:rPr>
              <a:t>با فشار گسترده مردمی درعراق، دولت عراق همچنین در پارلمان عراق مقرر کردند منافقین از پادگان اشرف اخراج شوند.</a:t>
            </a:r>
          </a:p>
          <a:p>
            <a:pPr algn="justLow" rtl="1"/>
            <a:r>
              <a:rPr lang="fa-IR" sz="2000" b="1">
                <a:latin typeface="Calibri" pitchFamily="34" charset="0"/>
                <a:ea typeface="Calibri" pitchFamily="34" charset="0"/>
                <a:cs typeface="B Mitra" pitchFamily="2" charset="-78"/>
              </a:rPr>
              <a:t>پس از تخلیه پادگان اشرف و اخراج منافقین از این مکان، این آمریکا بود که با در اختیار گذاشتن پایگاه نظامی خود به عنوان مکان امن، زمینه ماندگاری این گروه ترویستی در عراق را فراهم کرد و البته در مقابل هر خطری نیز این گروه را حمایت و حفاظت می کند. </a:t>
            </a:r>
          </a:p>
        </p:txBody>
      </p:sp>
      <p:pic>
        <p:nvPicPr>
          <p:cNvPr id="216069" name="Picture 6" descr="I:\جدید\Ashraf_Iraq_20110107_19.jpg"/>
          <p:cNvPicPr>
            <a:picLocks noChangeAspect="1" noChangeArrowheads="1"/>
          </p:cNvPicPr>
          <p:nvPr/>
        </p:nvPicPr>
        <p:blipFill>
          <a:blip r:embed="rId2"/>
          <a:srcRect/>
          <a:stretch>
            <a:fillRect/>
          </a:stretch>
        </p:blipFill>
        <p:spPr bwMode="auto">
          <a:xfrm>
            <a:off x="214313" y="3378200"/>
            <a:ext cx="5715000" cy="3289300"/>
          </a:xfrm>
          <a:prstGeom prst="rect">
            <a:avLst/>
          </a:prstGeom>
          <a:noFill/>
          <a:ln w="9525">
            <a:noFill/>
            <a:miter lim="800000"/>
            <a:headEnd/>
            <a:tailEnd/>
          </a:ln>
        </p:spPr>
      </p:pic>
      <p:sp>
        <p:nvSpPr>
          <p:cNvPr id="216070" name="Rectangle 10"/>
          <p:cNvSpPr>
            <a:spLocks noChangeArrowheads="1"/>
          </p:cNvSpPr>
          <p:nvPr/>
        </p:nvSpPr>
        <p:spPr bwMode="auto">
          <a:xfrm>
            <a:off x="5929313" y="4357688"/>
            <a:ext cx="2492375" cy="646112"/>
          </a:xfrm>
          <a:prstGeom prst="rect">
            <a:avLst/>
          </a:prstGeom>
          <a:noFill/>
          <a:ln w="9525">
            <a:noFill/>
            <a:miter lim="800000"/>
            <a:headEnd/>
            <a:tailEnd/>
          </a:ln>
        </p:spPr>
        <p:txBody>
          <a:bodyPr>
            <a:spAutoFit/>
          </a:bodyPr>
          <a:lstStyle/>
          <a:p>
            <a:pPr algn="justLow" rtl="1"/>
            <a:r>
              <a:rPr lang="fa-IR" b="1">
                <a:latin typeface="Calibri" pitchFamily="34" charset="0"/>
                <a:cs typeface="B Mitra" pitchFamily="2" charset="-78"/>
              </a:rPr>
              <a:t>تجمع اعتراضی مردم عراق علیه منافقین در سال 2011 </a:t>
            </a:r>
            <a:endParaRPr lang="en-US">
              <a:latin typeface="Perpetua" pitchFamily="18"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5" descr="I:\جدید\Ashraf_Iraq_20110107_18.jpg"/>
          <p:cNvPicPr>
            <a:picLocks noChangeAspect="1" noChangeArrowheads="1"/>
          </p:cNvPicPr>
          <p:nvPr/>
        </p:nvPicPr>
        <p:blipFill>
          <a:blip r:embed="rId2"/>
          <a:srcRect/>
          <a:stretch>
            <a:fillRect/>
          </a:stretch>
        </p:blipFill>
        <p:spPr bwMode="auto">
          <a:xfrm>
            <a:off x="285750" y="2817813"/>
            <a:ext cx="6802438" cy="3825875"/>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0FE759EF-152A-4A1C-B12B-880DC28E2EF1}" type="slidenum">
              <a:rPr lang="en-US"/>
              <a:pPr>
                <a:defRPr/>
              </a:pPr>
              <a:t>153</a:t>
            </a:fld>
            <a:endParaRPr lang="en-US"/>
          </a:p>
        </p:txBody>
      </p:sp>
      <p:pic>
        <p:nvPicPr>
          <p:cNvPr id="217092" name="Picture 4" descr="I:\جدید\Ashraf_Iraq_20110107_21.jpg"/>
          <p:cNvPicPr>
            <a:picLocks noChangeAspect="1" noChangeArrowheads="1"/>
          </p:cNvPicPr>
          <p:nvPr/>
        </p:nvPicPr>
        <p:blipFill>
          <a:blip r:embed="rId3"/>
          <a:srcRect/>
          <a:stretch>
            <a:fillRect/>
          </a:stretch>
        </p:blipFill>
        <p:spPr bwMode="auto">
          <a:xfrm>
            <a:off x="4143375" y="214313"/>
            <a:ext cx="4929188" cy="3071812"/>
          </a:xfrm>
          <a:prstGeom prst="rect">
            <a:avLst/>
          </a:prstGeom>
          <a:noFill/>
          <a:ln w="9525">
            <a:noFill/>
            <a:miter lim="800000"/>
            <a:headEnd/>
            <a:tailEnd/>
          </a:ln>
        </p:spPr>
      </p:pic>
      <p:sp>
        <p:nvSpPr>
          <p:cNvPr id="217093" name="Rectangle 4"/>
          <p:cNvSpPr>
            <a:spLocks noChangeArrowheads="1"/>
          </p:cNvSpPr>
          <p:nvPr/>
        </p:nvSpPr>
        <p:spPr bwMode="auto">
          <a:xfrm>
            <a:off x="357188" y="1000125"/>
            <a:ext cx="3571875" cy="1200150"/>
          </a:xfrm>
          <a:prstGeom prst="rect">
            <a:avLst/>
          </a:prstGeom>
          <a:noFill/>
          <a:ln w="9525">
            <a:noFill/>
            <a:miter lim="800000"/>
            <a:headEnd/>
            <a:tailEnd/>
          </a:ln>
        </p:spPr>
        <p:txBody>
          <a:bodyPr>
            <a:spAutoFit/>
          </a:bodyPr>
          <a:lstStyle/>
          <a:p>
            <a:pPr algn="justLow" rtl="1"/>
            <a:r>
              <a:rPr lang="fa-IR" b="1">
                <a:latin typeface="Calibri" pitchFamily="34" charset="0"/>
                <a:cs typeface="B Mitra" pitchFamily="2" charset="-78"/>
              </a:rPr>
              <a:t>با وجود تجمع اعتراضی مردم عراق علیه منافقین و اصرار مجلس و دولت عراق بر اخراج منافقین از خاک عراق آمریکا کماکان منافقین را در عراق حفظ کرده است.</a:t>
            </a:r>
            <a:endParaRPr lang="en-US" b="1">
              <a:latin typeface="Perpetua" pitchFamily="18" charset="0"/>
            </a:endParaRPr>
          </a:p>
        </p:txBody>
      </p:sp>
      <p:sp>
        <p:nvSpPr>
          <p:cNvPr id="217094" name="Rectangle 5"/>
          <p:cNvSpPr>
            <a:spLocks noChangeArrowheads="1"/>
          </p:cNvSpPr>
          <p:nvPr/>
        </p:nvSpPr>
        <p:spPr bwMode="auto">
          <a:xfrm>
            <a:off x="211138" y="285750"/>
            <a:ext cx="8777287" cy="461963"/>
          </a:xfrm>
          <a:prstGeom prst="rect">
            <a:avLst/>
          </a:prstGeom>
          <a:noFill/>
          <a:ln w="9525">
            <a:noFill/>
            <a:miter lim="800000"/>
            <a:headEnd/>
            <a:tailEnd/>
          </a:ln>
        </p:spPr>
        <p:txBody>
          <a:bodyPr wrap="none">
            <a:spAutoFit/>
          </a:bodyPr>
          <a:lstStyle/>
          <a:p>
            <a:pPr algn="justLow" rtl="1"/>
            <a:r>
              <a:rPr lang="fa-IR" sz="2400" b="1">
                <a:latin typeface="Calibri" pitchFamily="34" charset="0"/>
                <a:ea typeface="Calibri" pitchFamily="34" charset="0"/>
                <a:cs typeface="B Titr" pitchFamily="2" charset="-78"/>
              </a:rPr>
              <a:t>حفظ منافقین در پادگان </a:t>
            </a:r>
            <a:r>
              <a:rPr lang="fa-IR" sz="2400" b="1">
                <a:solidFill>
                  <a:srgbClr val="FF0000"/>
                </a:solidFill>
                <a:latin typeface="Calibri" pitchFamily="34" charset="0"/>
                <a:ea typeface="Calibri" pitchFamily="34" charset="0"/>
                <a:cs typeface="B Titr" pitchFamily="2" charset="-78"/>
              </a:rPr>
              <a:t>آمریکا</a:t>
            </a:r>
            <a:r>
              <a:rPr lang="fa-IR" sz="2400" b="1">
                <a:latin typeface="Calibri" pitchFamily="34" charset="0"/>
                <a:ea typeface="Calibri" pitchFamily="34" charset="0"/>
                <a:cs typeface="B Titr" pitchFamily="2" charset="-78"/>
              </a:rPr>
              <a:t> در عراق برای ادامه عملیات تروریستی علیه ایران</a:t>
            </a:r>
            <a:endParaRPr lang="en-US" sz="2400">
              <a:ea typeface="Calibri" pitchFamily="34" charset="0"/>
              <a:cs typeface="B Titr" pitchFamily="2" charset="-78"/>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0AC20F7-5BA5-4C73-8802-DFB8464ECE0C}" type="slidenum">
              <a:rPr lang="en-US"/>
              <a:pPr>
                <a:defRPr/>
              </a:pPr>
              <a:t>154</a:t>
            </a:fld>
            <a:endParaRPr lang="en-US"/>
          </a:p>
        </p:txBody>
      </p:sp>
      <p:sp>
        <p:nvSpPr>
          <p:cNvPr id="218115" name="Rectangle 3"/>
          <p:cNvSpPr>
            <a:spLocks noChangeArrowheads="1"/>
          </p:cNvSpPr>
          <p:nvPr/>
        </p:nvSpPr>
        <p:spPr bwMode="auto">
          <a:xfrm>
            <a:off x="131763" y="142875"/>
            <a:ext cx="8936037" cy="784225"/>
          </a:xfrm>
          <a:prstGeom prst="rect">
            <a:avLst/>
          </a:prstGeom>
          <a:noFill/>
          <a:ln w="9525">
            <a:noFill/>
            <a:miter lim="800000"/>
            <a:headEnd/>
            <a:tailEnd/>
          </a:ln>
        </p:spPr>
        <p:txBody>
          <a:bodyPr wrap="none">
            <a:spAutoFit/>
          </a:bodyPr>
          <a:lstStyle/>
          <a:p>
            <a:pPr algn="justLow" rtl="1"/>
            <a:r>
              <a:rPr lang="fa-IR" sz="4500">
                <a:cs typeface="B Titr" pitchFamily="2" charset="-78"/>
              </a:rPr>
              <a:t>ایجاد داعش برای جایگزینی مأموریت صدام</a:t>
            </a:r>
            <a:endParaRPr lang="en-US" sz="4500">
              <a:cs typeface="B Titr" pitchFamily="2" charset="-78"/>
            </a:endParaRPr>
          </a:p>
        </p:txBody>
      </p:sp>
      <p:sp>
        <p:nvSpPr>
          <p:cNvPr id="218116" name="Rectangle 4"/>
          <p:cNvSpPr>
            <a:spLocks noChangeArrowheads="1"/>
          </p:cNvSpPr>
          <p:nvPr/>
        </p:nvSpPr>
        <p:spPr bwMode="auto">
          <a:xfrm>
            <a:off x="285750" y="3786188"/>
            <a:ext cx="8715375" cy="3000375"/>
          </a:xfrm>
          <a:prstGeom prst="rect">
            <a:avLst/>
          </a:prstGeom>
          <a:noFill/>
          <a:ln w="9525">
            <a:noFill/>
            <a:miter lim="800000"/>
            <a:headEnd/>
            <a:tailEnd/>
          </a:ln>
        </p:spPr>
        <p:txBody>
          <a:bodyPr>
            <a:spAutoFit/>
          </a:bodyPr>
          <a:lstStyle/>
          <a:p>
            <a:pPr algn="justLow" rtl="1"/>
            <a:r>
              <a:rPr lang="ar-SA" sz="2100">
                <a:latin typeface="Perpetua" pitchFamily="18" charset="0"/>
                <a:cs typeface="B Mitra" pitchFamily="2" charset="-78"/>
              </a:rPr>
              <a:t>وی افزود: قرار بود ما در روز پنجم ماه ژوئیه سال 2013 در نشستی با دوستان اروپایی خود دولت اسلامی را به رسمیت بشناسیم. من به 112 کشور سفر کردم تا نقش آمریکا و توافق با بعضی از دوستان را درباره به رسمیت شناختن دولت اسلامی بلافاصله پس از تشکیل آن، توضیح دهم. اما به یکباره همه چیز در برابر چشمان ما فرو ریخت.</a:t>
            </a:r>
            <a:endParaRPr lang="fa-IR" sz="2100">
              <a:latin typeface="Perpetua" pitchFamily="18" charset="0"/>
              <a:cs typeface="B Mitra" pitchFamily="2" charset="-78"/>
            </a:endParaRPr>
          </a:p>
          <a:p>
            <a:pPr algn="justLow" rtl="1"/>
            <a:r>
              <a:rPr lang="ar-SA" sz="2100">
                <a:latin typeface="Perpetua" pitchFamily="18" charset="0"/>
                <a:cs typeface="B Mitra" pitchFamily="2" charset="-78"/>
              </a:rPr>
              <a:t>وزیر سابق امور خارجه آمریکا در ادامه بیان طرح های واشنگتن برای منطقه خاور میانه نوشت: ما از طریق اخوان المسلمین در مصر و دولت اسلامی که قرار بود تشکیل شود منطقه را تقسیم می کردیم و پس از آن توسط عوامل خود از اخوان المسلمین به سراغ کشورهای عربی حاشیه خلیج فارس می رفتیم. ابتدا کار از کویت آغاز می شد و به ترتیب به سراغ امارات، بحرین و عمان می رفتیم. در پی آن، تقسیمات منطقه عربی و مغرب عربی به طور کامل تغییر می کرد و ما تسلط کامل بر منافع نفتی و گذرگاه های دریایی پیدا می کردیم.</a:t>
            </a:r>
            <a:endParaRPr lang="fa-IR" sz="2100">
              <a:latin typeface="Perpetua" pitchFamily="18" charset="0"/>
              <a:cs typeface="B Mitra" pitchFamily="2" charset="-78"/>
            </a:endParaRPr>
          </a:p>
        </p:txBody>
      </p:sp>
      <p:pic>
        <p:nvPicPr>
          <p:cNvPr id="218117" name="MainContent_GV_News_Imgin_0" descr="http://medianews.iribnews.ir/Photos/201422040922_hilari-ns.jpg"/>
          <p:cNvPicPr>
            <a:picLocks noChangeAspect="1" noChangeArrowheads="1"/>
          </p:cNvPicPr>
          <p:nvPr/>
        </p:nvPicPr>
        <p:blipFill>
          <a:blip r:embed="rId2"/>
          <a:srcRect/>
          <a:stretch>
            <a:fillRect/>
          </a:stretch>
        </p:blipFill>
        <p:spPr bwMode="auto">
          <a:xfrm>
            <a:off x="142875" y="1071563"/>
            <a:ext cx="3857625" cy="2643187"/>
          </a:xfrm>
          <a:prstGeom prst="rect">
            <a:avLst/>
          </a:prstGeom>
          <a:noFill/>
          <a:ln w="9525">
            <a:noFill/>
            <a:miter lim="800000"/>
            <a:headEnd/>
            <a:tailEnd/>
          </a:ln>
        </p:spPr>
      </p:pic>
      <p:sp>
        <p:nvSpPr>
          <p:cNvPr id="218118" name="Rectangle 5"/>
          <p:cNvSpPr>
            <a:spLocks noChangeArrowheads="1"/>
          </p:cNvSpPr>
          <p:nvPr/>
        </p:nvSpPr>
        <p:spPr bwMode="auto">
          <a:xfrm>
            <a:off x="4032250" y="857250"/>
            <a:ext cx="4930775" cy="3000375"/>
          </a:xfrm>
          <a:prstGeom prst="rect">
            <a:avLst/>
          </a:prstGeom>
          <a:noFill/>
          <a:ln w="9525">
            <a:noFill/>
            <a:miter lim="800000"/>
            <a:headEnd/>
            <a:tailEnd/>
          </a:ln>
        </p:spPr>
        <p:txBody>
          <a:bodyPr>
            <a:spAutoFit/>
          </a:bodyPr>
          <a:lstStyle/>
          <a:p>
            <a:pPr algn="justLow" rtl="1"/>
            <a:r>
              <a:rPr lang="fa-IR" sz="2100">
                <a:solidFill>
                  <a:srgbClr val="000000"/>
                </a:solidFill>
                <a:latin typeface="Perpetua" pitchFamily="18" charset="0"/>
                <a:cs typeface="B Mitra" pitchFamily="2" charset="-78"/>
              </a:rPr>
              <a:t>هیلاری </a:t>
            </a:r>
            <a:r>
              <a:rPr lang="ar-SA" sz="2100">
                <a:solidFill>
                  <a:srgbClr val="000000"/>
                </a:solidFill>
                <a:latin typeface="Perpetua" pitchFamily="18" charset="0"/>
                <a:cs typeface="B Mitra" pitchFamily="2" charset="-78"/>
              </a:rPr>
              <a:t>کلینتون</a:t>
            </a:r>
            <a:r>
              <a:rPr lang="fa-IR" sz="2100">
                <a:solidFill>
                  <a:srgbClr val="000000"/>
                </a:solidFill>
                <a:latin typeface="Perpetua" pitchFamily="18" charset="0"/>
                <a:cs typeface="B Mitra" pitchFamily="2" charset="-78"/>
              </a:rPr>
              <a:t> وزیر خارجه سابق آمریکا</a:t>
            </a:r>
            <a:r>
              <a:rPr lang="ar-SA" sz="2100">
                <a:solidFill>
                  <a:srgbClr val="000000"/>
                </a:solidFill>
                <a:latin typeface="Perpetua" pitchFamily="18" charset="0"/>
                <a:cs typeface="B Mitra" pitchFamily="2" charset="-78"/>
              </a:rPr>
              <a:t> </a:t>
            </a:r>
            <a:r>
              <a:rPr lang="fa-IR" sz="2100">
                <a:solidFill>
                  <a:srgbClr val="000000"/>
                </a:solidFill>
                <a:latin typeface="Perpetua" pitchFamily="18" charset="0"/>
                <a:cs typeface="B Mitra" pitchFamily="2" charset="-78"/>
              </a:rPr>
              <a:t>در کتاب خاطرات خود می نویسد:</a:t>
            </a:r>
            <a:r>
              <a:rPr lang="ar-SA" sz="2100">
                <a:solidFill>
                  <a:srgbClr val="000000"/>
                </a:solidFill>
                <a:latin typeface="Perpetua" pitchFamily="18" charset="0"/>
                <a:cs typeface="B Mitra" pitchFamily="2" charset="-78"/>
              </a:rPr>
              <a:t> ما در جنگ عراق، سوریه و لیبی شرکت کردیم و همه چیز خوب بود اما به یکباره انقلاب سی ام ژوئن در مصر علیه دولت اخوان المسلمین روی داد و همه چیز در مدت 72 ساعت تغییر کرد. ما با اخوان المسلمین در مصر توافق کرده بودیم دولت اسلامی در سینا تشکیل شود. قرار بود بخشی از سینا به حماس و بخش دیگر آن به اسرائیل واگذار شود و حلایب و شلاتین به سودان ملحق شود و دولت مصر مرزها با لیبی را در منطقه السلوم باز کند.</a:t>
            </a:r>
            <a:endParaRPr lang="fa-IR" sz="2100">
              <a:solidFill>
                <a:srgbClr val="000000"/>
              </a:solidFill>
              <a:latin typeface="Perpetua" pitchFamily="18" charset="0"/>
              <a:cs typeface="B Mitra" pitchFamily="2" charset="-78"/>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FB9E31E-E541-4646-AA27-4743838618F8}" type="slidenum">
              <a:rPr lang="en-US"/>
              <a:pPr>
                <a:defRPr/>
              </a:pPr>
              <a:t>155</a:t>
            </a:fld>
            <a:endParaRPr lang="en-US"/>
          </a:p>
        </p:txBody>
      </p:sp>
      <p:sp>
        <p:nvSpPr>
          <p:cNvPr id="219139" name="Rectangle 2"/>
          <p:cNvSpPr>
            <a:spLocks noChangeArrowheads="1"/>
          </p:cNvSpPr>
          <p:nvPr/>
        </p:nvSpPr>
        <p:spPr bwMode="auto">
          <a:xfrm>
            <a:off x="1554163" y="142875"/>
            <a:ext cx="6238875" cy="1200150"/>
          </a:xfrm>
          <a:prstGeom prst="rect">
            <a:avLst/>
          </a:prstGeom>
          <a:noFill/>
          <a:ln w="9525">
            <a:noFill/>
            <a:miter lim="800000"/>
            <a:headEnd/>
            <a:tailEnd/>
          </a:ln>
        </p:spPr>
        <p:txBody>
          <a:bodyPr wrap="none">
            <a:spAutoFit/>
          </a:bodyPr>
          <a:lstStyle/>
          <a:p>
            <a:pPr algn="ctr" rtl="1"/>
            <a:r>
              <a:rPr lang="fa-IR" sz="3600">
                <a:cs typeface="B Titr" pitchFamily="2" charset="-78"/>
              </a:rPr>
              <a:t>تلاش </a:t>
            </a:r>
            <a:r>
              <a:rPr lang="fa-IR" sz="3600">
                <a:solidFill>
                  <a:srgbClr val="FF0000"/>
                </a:solidFill>
                <a:cs typeface="B Titr" pitchFamily="2" charset="-78"/>
              </a:rPr>
              <a:t>آمریکا</a:t>
            </a:r>
            <a:r>
              <a:rPr lang="fa-IR" sz="3600">
                <a:cs typeface="B Titr" pitchFamily="2" charset="-78"/>
              </a:rPr>
              <a:t> برای جایگزین کردن</a:t>
            </a:r>
          </a:p>
          <a:p>
            <a:pPr algn="ctr" rtl="1"/>
            <a:r>
              <a:rPr lang="fa-IR" sz="3600">
                <a:cs typeface="B Titr" pitchFamily="2" charset="-78"/>
              </a:rPr>
              <a:t>داعش بجای صدام برای جنگ با ایران</a:t>
            </a:r>
            <a:endParaRPr lang="en-US" sz="3600">
              <a:cs typeface="B Titr" pitchFamily="2" charset="-78"/>
            </a:endParaRPr>
          </a:p>
        </p:txBody>
      </p:sp>
      <p:sp>
        <p:nvSpPr>
          <p:cNvPr id="219140" name="Rectangle 3"/>
          <p:cNvSpPr>
            <a:spLocks noChangeArrowheads="1"/>
          </p:cNvSpPr>
          <p:nvPr/>
        </p:nvSpPr>
        <p:spPr bwMode="auto">
          <a:xfrm>
            <a:off x="214313" y="1673225"/>
            <a:ext cx="8715375" cy="3970338"/>
          </a:xfrm>
          <a:prstGeom prst="rect">
            <a:avLst/>
          </a:prstGeom>
          <a:noFill/>
          <a:ln w="9525">
            <a:noFill/>
            <a:miter lim="800000"/>
            <a:headEnd/>
            <a:tailEnd/>
          </a:ln>
        </p:spPr>
        <p:txBody>
          <a:bodyPr>
            <a:spAutoFit/>
          </a:bodyPr>
          <a:lstStyle/>
          <a:p>
            <a:pPr algn="justLow" rtl="1"/>
            <a:r>
              <a:rPr lang="fa-IR" sz="2800">
                <a:latin typeface="Perpetua" pitchFamily="18" charset="0"/>
                <a:cs typeface="B Mitra" pitchFamily="2" charset="-78"/>
              </a:rPr>
              <a:t>در سال 2014 میلادی عناصر ناتو با مسعود بارزانی تماس گرفتند و اعلام داشتند: «عملیاتی توسط داعش آغاز خواهد شد که هیچ مزاحمتی برای شما ندارد. شما عکس العمل نشان ندهید آنها تهدیدی برای شما نخواهند بود.» آنها هم فریب آمریکا را خوردند و سکوت کردند.</a:t>
            </a:r>
          </a:p>
          <a:p>
            <a:pPr algn="justLow" rtl="1"/>
            <a:r>
              <a:rPr lang="fa-IR" sz="2800">
                <a:latin typeface="Perpetua" pitchFamily="18" charset="0"/>
                <a:cs typeface="B Mitra" pitchFamily="2" charset="-78"/>
              </a:rPr>
              <a:t>در تاریخ 9 ژوئن 2014 عملیات آغاز شد و شهرهای موصل (استان نینوا)، تکریت، پادگان ضلوعیه، منطقه دهلاویه و یثرب، پالایشگاه بیجی، پایگاه هوایی اسپایکر و سد حدیثه اشغال شد و داعش خود را تا نزدیک مرز ایران رساند.</a:t>
            </a:r>
          </a:p>
          <a:p>
            <a:pPr algn="justLow" rtl="1"/>
            <a:r>
              <a:rPr lang="fa-IR" sz="2800">
                <a:latin typeface="Perpetua" pitchFamily="18" charset="0"/>
                <a:cs typeface="B Mitra" pitchFamily="2" charset="-78"/>
              </a:rPr>
              <a:t>مرحله بعدی تصرف بغداد و هم مرز شدن کامل با ایران برای آغاز جنگ جدید بود، که با فتوای مراجع این خط خنثی شد.</a:t>
            </a:r>
          </a:p>
        </p:txBody>
      </p:sp>
      <p:pic>
        <p:nvPicPr>
          <p:cNvPr id="219141" name="Picture 1" descr="J:\7 7 94\112692_938.jpg"/>
          <p:cNvPicPr>
            <a:picLocks noChangeAspect="1" noChangeArrowheads="1"/>
          </p:cNvPicPr>
          <p:nvPr/>
        </p:nvPicPr>
        <p:blipFill>
          <a:blip r:embed="rId2"/>
          <a:srcRect/>
          <a:stretch>
            <a:fillRect/>
          </a:stretch>
        </p:blipFill>
        <p:spPr bwMode="auto">
          <a:xfrm>
            <a:off x="785813" y="5370513"/>
            <a:ext cx="1857375" cy="1208087"/>
          </a:xfrm>
          <a:prstGeom prst="rect">
            <a:avLst/>
          </a:prstGeom>
          <a:noFill/>
          <a:ln w="9525">
            <a:noFill/>
            <a:miter lim="800000"/>
            <a:headEnd/>
            <a:tailEnd/>
          </a:ln>
        </p:spPr>
      </p:pic>
      <p:pic>
        <p:nvPicPr>
          <p:cNvPr id="219142" name="Picture 2" descr="J:\7 7 94\index.jpg"/>
          <p:cNvPicPr>
            <a:picLocks noChangeAspect="1" noChangeArrowheads="1"/>
          </p:cNvPicPr>
          <p:nvPr/>
        </p:nvPicPr>
        <p:blipFill>
          <a:blip r:embed="rId3"/>
          <a:srcRect/>
          <a:stretch>
            <a:fillRect/>
          </a:stretch>
        </p:blipFill>
        <p:spPr bwMode="auto">
          <a:xfrm>
            <a:off x="2643188" y="5357813"/>
            <a:ext cx="1857375" cy="1236662"/>
          </a:xfrm>
          <a:prstGeom prst="rect">
            <a:avLst/>
          </a:prstGeom>
          <a:noFill/>
          <a:ln w="9525">
            <a:noFill/>
            <a:miter lim="800000"/>
            <a:headEnd/>
            <a:tailEnd/>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19C683B-F346-43FC-84F1-EC5DF7BFAB6A}" type="slidenum">
              <a:rPr lang="en-US"/>
              <a:pPr>
                <a:defRPr/>
              </a:pPr>
              <a:t>156</a:t>
            </a:fld>
            <a:endParaRPr lang="en-US"/>
          </a:p>
        </p:txBody>
      </p:sp>
      <p:sp>
        <p:nvSpPr>
          <p:cNvPr id="220163" name="Rectangle 2"/>
          <p:cNvSpPr>
            <a:spLocks noChangeArrowheads="1"/>
          </p:cNvSpPr>
          <p:nvPr/>
        </p:nvSpPr>
        <p:spPr bwMode="auto">
          <a:xfrm>
            <a:off x="428625" y="1477963"/>
            <a:ext cx="4857750" cy="4494212"/>
          </a:xfrm>
          <a:prstGeom prst="rect">
            <a:avLst/>
          </a:prstGeom>
          <a:noFill/>
          <a:ln w="9525">
            <a:noFill/>
            <a:miter lim="800000"/>
            <a:headEnd/>
            <a:tailEnd/>
          </a:ln>
        </p:spPr>
        <p:txBody>
          <a:bodyPr>
            <a:spAutoFit/>
          </a:bodyPr>
          <a:lstStyle/>
          <a:p>
            <a:pPr algn="just" rtl="1"/>
            <a:r>
              <a:rPr lang="ar-SA" sz="2200" b="1">
                <a:latin typeface="Perpetua" pitchFamily="18" charset="0"/>
                <a:cs typeface="B Mitra" pitchFamily="2" charset="-78"/>
              </a:rPr>
              <a:t>بسم الله الرحمن الرحیم</a:t>
            </a:r>
            <a:endParaRPr lang="en-US" sz="2200">
              <a:latin typeface="Perpetua" pitchFamily="18" charset="0"/>
              <a:cs typeface="B Mitra" pitchFamily="2" charset="-78"/>
            </a:endParaRPr>
          </a:p>
          <a:p>
            <a:pPr algn="just" rtl="1"/>
            <a:r>
              <a:rPr lang="en-US" sz="2200" b="1">
                <a:latin typeface="Perpetua" pitchFamily="18" charset="0"/>
                <a:cs typeface="B Mitra" pitchFamily="2" charset="-78"/>
              </a:rPr>
              <a:t>‫</a:t>
            </a:r>
            <a:r>
              <a:rPr lang="ar-SA" sz="2200" b="1">
                <a:latin typeface="Perpetua" pitchFamily="18" charset="0"/>
                <a:cs typeface="B Mitra" pitchFamily="2" charset="-78"/>
              </a:rPr>
              <a:t>مرجعیت در عراق با نگرانی شدید تحولات امنیتی اخیر در استان نینوا و مناطق همجوار آن را دنبال می کند٬ و بر این اساس بر وحدت کلمه حکومت عراق و همه مسئولین سیاسی کشور و تقویت هر چه بیشتر تلاش ها در مقابله با تروریسم و فراهم ساختن حمایت کامل از شهروندان در برابر شرارت های تروریسم تآکید می کند</a:t>
            </a:r>
            <a:r>
              <a:rPr lang="en-US" sz="2200" b="1">
                <a:latin typeface="Perpetua" pitchFamily="18" charset="0"/>
                <a:cs typeface="B Mitra" pitchFamily="2" charset="-78"/>
              </a:rPr>
              <a:t>.</a:t>
            </a:r>
            <a:endParaRPr lang="en-US" sz="2200">
              <a:latin typeface="Perpetua" pitchFamily="18" charset="0"/>
              <a:cs typeface="B Mitra" pitchFamily="2" charset="-78"/>
            </a:endParaRPr>
          </a:p>
          <a:p>
            <a:pPr algn="just" rtl="1"/>
            <a:r>
              <a:rPr lang="ar-SA" sz="2200" b="1">
                <a:latin typeface="Perpetua" pitchFamily="18" charset="0"/>
                <a:cs typeface="B Mitra" pitchFamily="2" charset="-78"/>
              </a:rPr>
              <a:t>رحم الله شهداءهم الأبرار و من علی جراحهم بالشفاء العاجل و الله سمیع مجیب‎</a:t>
            </a:r>
            <a:endParaRPr lang="en-US" sz="2200">
              <a:latin typeface="Perpetua" pitchFamily="18" charset="0"/>
              <a:cs typeface="B Mitra" pitchFamily="2" charset="-78"/>
            </a:endParaRPr>
          </a:p>
          <a:p>
            <a:pPr algn="just" rtl="1"/>
            <a:r>
              <a:rPr lang="ar-SA" sz="2200" b="1">
                <a:latin typeface="Perpetua" pitchFamily="18" charset="0"/>
                <a:cs typeface="B Mitra" pitchFamily="2" charset="-78"/>
              </a:rPr>
              <a:t>‎</a:t>
            </a:r>
            <a:endParaRPr lang="en-US" sz="2200">
              <a:latin typeface="Perpetua" pitchFamily="18" charset="0"/>
              <a:cs typeface="B Mitra" pitchFamily="2" charset="-78"/>
            </a:endParaRPr>
          </a:p>
          <a:p>
            <a:pPr algn="just" rtl="1"/>
            <a:r>
              <a:rPr lang="en-US" sz="2200" b="1">
                <a:latin typeface="Perpetua" pitchFamily="18" charset="0"/>
                <a:cs typeface="B Mitra" pitchFamily="2" charset="-78"/>
              </a:rPr>
              <a:t>1435/08/11</a:t>
            </a:r>
            <a:endParaRPr lang="en-US" sz="2200">
              <a:latin typeface="Perpetua" pitchFamily="18" charset="0"/>
              <a:cs typeface="B Mitra" pitchFamily="2" charset="-78"/>
            </a:endParaRPr>
          </a:p>
          <a:p>
            <a:pPr algn="just" rtl="1"/>
            <a:r>
              <a:rPr lang="en-US" sz="2200" b="1">
                <a:latin typeface="Perpetua" pitchFamily="18" charset="0"/>
                <a:cs typeface="B Mitra" pitchFamily="2" charset="-78"/>
              </a:rPr>
              <a:t>2014/06/10</a:t>
            </a:r>
            <a:endParaRPr lang="en-US" sz="2200">
              <a:latin typeface="Perpetua" pitchFamily="18" charset="0"/>
              <a:cs typeface="B Mitra" pitchFamily="2" charset="-78"/>
            </a:endParaRPr>
          </a:p>
        </p:txBody>
      </p:sp>
      <p:sp>
        <p:nvSpPr>
          <p:cNvPr id="220164" name="Rectangle 3"/>
          <p:cNvSpPr>
            <a:spLocks noChangeArrowheads="1"/>
          </p:cNvSpPr>
          <p:nvPr/>
        </p:nvSpPr>
        <p:spPr bwMode="auto">
          <a:xfrm>
            <a:off x="1584325" y="428625"/>
            <a:ext cx="5915025" cy="554038"/>
          </a:xfrm>
          <a:prstGeom prst="rect">
            <a:avLst/>
          </a:prstGeom>
          <a:noFill/>
          <a:ln w="9525">
            <a:noFill/>
            <a:miter lim="800000"/>
            <a:headEnd/>
            <a:tailEnd/>
          </a:ln>
        </p:spPr>
        <p:txBody>
          <a:bodyPr wrap="none">
            <a:spAutoFit/>
          </a:bodyPr>
          <a:lstStyle/>
          <a:p>
            <a:pPr algn="ctr" rtl="1"/>
            <a:r>
              <a:rPr lang="fa-IR" sz="3000">
                <a:solidFill>
                  <a:srgbClr val="0070C0"/>
                </a:solidFill>
                <a:cs typeface="B Titr" pitchFamily="2" charset="-78"/>
              </a:rPr>
              <a:t>صدور حکم جهاد از سوی آیت الله سیستانی</a:t>
            </a:r>
            <a:endParaRPr lang="en-US" sz="3000">
              <a:solidFill>
                <a:srgbClr val="0070C0"/>
              </a:solidFill>
              <a:cs typeface="B Titr" pitchFamily="2" charset="-78"/>
            </a:endParaRPr>
          </a:p>
        </p:txBody>
      </p:sp>
      <p:pic>
        <p:nvPicPr>
          <p:cNvPr id="220165" name="Picture 2" descr="J:\369877152104491942494418814159128132146.jpg"/>
          <p:cNvPicPr>
            <a:picLocks noChangeAspect="1" noChangeArrowheads="1"/>
          </p:cNvPicPr>
          <p:nvPr/>
        </p:nvPicPr>
        <p:blipFill>
          <a:blip r:embed="rId2"/>
          <a:srcRect/>
          <a:stretch>
            <a:fillRect/>
          </a:stretch>
        </p:blipFill>
        <p:spPr bwMode="auto">
          <a:xfrm>
            <a:off x="5357813" y="1500188"/>
            <a:ext cx="3227387" cy="4500562"/>
          </a:xfrm>
          <a:prstGeom prst="rect">
            <a:avLst/>
          </a:prstGeom>
          <a:noFill/>
          <a:ln w="9525">
            <a:noFill/>
            <a:miter lim="800000"/>
            <a:headEnd/>
            <a:tailEnd/>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C1E1C51-E43C-4785-8191-26A45B45F03F}" type="slidenum">
              <a:rPr lang="en-US"/>
              <a:pPr>
                <a:defRPr/>
              </a:pPr>
              <a:t>157</a:t>
            </a:fld>
            <a:endParaRPr lang="en-US"/>
          </a:p>
        </p:txBody>
      </p:sp>
      <p:sp>
        <p:nvSpPr>
          <p:cNvPr id="221187" name="Rectangle 2"/>
          <p:cNvSpPr>
            <a:spLocks noChangeArrowheads="1"/>
          </p:cNvSpPr>
          <p:nvPr/>
        </p:nvSpPr>
        <p:spPr bwMode="auto">
          <a:xfrm>
            <a:off x="357188" y="481013"/>
            <a:ext cx="4357687" cy="5662612"/>
          </a:xfrm>
          <a:prstGeom prst="rect">
            <a:avLst/>
          </a:prstGeom>
          <a:noFill/>
          <a:ln w="9525">
            <a:noFill/>
            <a:miter lim="800000"/>
            <a:headEnd/>
            <a:tailEnd/>
          </a:ln>
        </p:spPr>
        <p:txBody>
          <a:bodyPr>
            <a:spAutoFit/>
          </a:bodyPr>
          <a:lstStyle/>
          <a:p>
            <a:pPr algn="justLow" rtl="1"/>
            <a:r>
              <a:rPr lang="ar-SA" sz="2800">
                <a:latin typeface="Perpetua" pitchFamily="18" charset="0"/>
                <a:cs typeface="B Mitra" pitchFamily="2" charset="-78"/>
              </a:rPr>
              <a:t>بنده خبرهایی دارم از اینکه دشمنان ما با همراهی برخی از مسئولان سفیه منطقه‌ی خلیج‌فارس - نه همه‌شان، بعضی - درصدد هستند که جنگهای نیابتی را به مرزهای ایران بکشانند. پاسداران انقلاب اسلامی و همه‌ی پاسداران حریم </a:t>
            </a:r>
            <a:r>
              <a:rPr lang="fa-IR" sz="2800">
                <a:latin typeface="Perpetua" pitchFamily="18" charset="0"/>
                <a:cs typeface="B Mitra" pitchFamily="2" charset="-78"/>
              </a:rPr>
              <a:t>امنیت ملّی </a:t>
            </a:r>
            <a:r>
              <a:rPr lang="ar-SA" sz="2800">
                <a:latin typeface="Perpetua" pitchFamily="18" charset="0"/>
                <a:cs typeface="B Mitra" pitchFamily="2" charset="-78"/>
              </a:rPr>
              <a:t>در سازمان</a:t>
            </a:r>
            <a:r>
              <a:rPr lang="fa-IR" sz="2800">
                <a:latin typeface="Perpetua" pitchFamily="18" charset="0"/>
                <a:cs typeface="B Mitra" pitchFamily="2" charset="-78"/>
              </a:rPr>
              <a:t>‌</a:t>
            </a:r>
            <a:r>
              <a:rPr lang="ar-SA" sz="2800">
                <a:latin typeface="Perpetua" pitchFamily="18" charset="0"/>
                <a:cs typeface="B Mitra" pitchFamily="2" charset="-78"/>
              </a:rPr>
              <a:t>های مختلف بیدارند، هوشیارند. این را بدانند که اگر شیطنتی صورت بگیرد، واکنش جمهوری اسلامی بسیار سخت خواهد بود</a:t>
            </a:r>
            <a:r>
              <a:rPr lang="en-US" sz="2800">
                <a:latin typeface="Perpetua" pitchFamily="18" charset="0"/>
                <a:cs typeface="B Mitra" pitchFamily="2" charset="-78"/>
              </a:rPr>
              <a:t>.</a:t>
            </a:r>
            <a:endParaRPr lang="fa-IR" sz="2800">
              <a:latin typeface="Perpetua" pitchFamily="18" charset="0"/>
              <a:cs typeface="B Mitra" pitchFamily="2" charset="-78"/>
            </a:endParaRPr>
          </a:p>
          <a:p>
            <a:pPr algn="justLow" rtl="1"/>
            <a:endParaRPr lang="en-US" sz="2800">
              <a:latin typeface="Perpetua" pitchFamily="18" charset="0"/>
              <a:cs typeface="B Mitra" pitchFamily="2" charset="-78"/>
            </a:endParaRPr>
          </a:p>
          <a:p>
            <a:pPr algn="justLow" rtl="1"/>
            <a:r>
              <a:rPr lang="ar-SA">
                <a:latin typeface="Perpetua" pitchFamily="18" charset="0"/>
                <a:cs typeface="B Mitra" pitchFamily="2" charset="-78"/>
              </a:rPr>
              <a:t>بیانات در دانشگاه افسرى و تربیت پاسداری امام حسین علیه‌السلام </a:t>
            </a:r>
            <a:r>
              <a:rPr lang="fa-IR">
                <a:latin typeface="Perpetua" pitchFamily="18" charset="0"/>
                <a:cs typeface="B Mitra" pitchFamily="2" charset="-78"/>
              </a:rPr>
              <a:t>۱۳۹۴/۰۲/۳۰</a:t>
            </a:r>
            <a:endParaRPr lang="en-US">
              <a:latin typeface="Perpetua" pitchFamily="18" charset="0"/>
              <a:cs typeface="B Mitra" pitchFamily="2" charset="-78"/>
            </a:endParaRPr>
          </a:p>
          <a:p>
            <a:pPr algn="justLow" rtl="1"/>
            <a:r>
              <a:rPr lang="en-US">
                <a:latin typeface="Perpetua" pitchFamily="18" charset="0"/>
                <a:cs typeface="B Mitra" pitchFamily="2" charset="-78"/>
              </a:rPr>
              <a:t> </a:t>
            </a:r>
          </a:p>
        </p:txBody>
      </p:sp>
      <p:pic>
        <p:nvPicPr>
          <p:cNvPr id="5" name="Picture 4" descr="C:\Users\yamahdi\Desktop\New folder (3)\ofr1hm5luv8up0by09fp.jpg"/>
          <p:cNvPicPr>
            <a:picLocks noChangeAspect="1" noChangeArrowheads="1"/>
          </p:cNvPicPr>
          <p:nvPr/>
        </p:nvPicPr>
        <p:blipFill>
          <a:blip r:embed="rId2"/>
          <a:srcRect/>
          <a:stretch>
            <a:fillRect/>
          </a:stretch>
        </p:blipFill>
        <p:spPr bwMode="auto">
          <a:xfrm>
            <a:off x="4929188" y="571500"/>
            <a:ext cx="3733800" cy="535305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138CA27-28B8-472E-968F-19BE26AA2B13}" type="slidenum">
              <a:rPr lang="en-US"/>
              <a:pPr>
                <a:defRPr/>
              </a:pPr>
              <a:t>158</a:t>
            </a:fld>
            <a:endParaRPr lang="en-US"/>
          </a:p>
        </p:txBody>
      </p:sp>
      <p:sp>
        <p:nvSpPr>
          <p:cNvPr id="222211" name="Rectangle 2"/>
          <p:cNvSpPr>
            <a:spLocks noChangeArrowheads="1"/>
          </p:cNvSpPr>
          <p:nvPr/>
        </p:nvSpPr>
        <p:spPr bwMode="auto">
          <a:xfrm>
            <a:off x="285750" y="3298825"/>
            <a:ext cx="8501063" cy="3416300"/>
          </a:xfrm>
          <a:prstGeom prst="rect">
            <a:avLst/>
          </a:prstGeom>
          <a:noFill/>
          <a:ln w="9525">
            <a:noFill/>
            <a:miter lim="800000"/>
            <a:headEnd/>
            <a:tailEnd/>
          </a:ln>
        </p:spPr>
        <p:txBody>
          <a:bodyPr>
            <a:spAutoFit/>
          </a:bodyPr>
          <a:lstStyle/>
          <a:p>
            <a:pPr algn="justLow" rtl="1"/>
            <a:r>
              <a:rPr lang="fa-IR" sz="2400">
                <a:latin typeface="Perpetua" pitchFamily="18" charset="0"/>
                <a:cs typeface="B Mitra" pitchFamily="2" charset="-78"/>
              </a:rPr>
              <a:t>ادوارد اسنودن </a:t>
            </a:r>
            <a:r>
              <a:rPr lang="ar-SA" sz="2400">
                <a:latin typeface="Perpetua" pitchFamily="18" charset="0"/>
                <a:cs typeface="B Mitra" pitchFamily="2" charset="-78"/>
              </a:rPr>
              <a:t>پیمانکار سابق آژانس امنیت ملی آمریکا تاکید کرد: سازمان‌های اطلاعاتی آمریکا، انگلیس و رژیم صهیونیستی در شکل گیری گروه موسوم به دولت اسلامی در عراق و شام «داعش» نقش داشتند و در عملیاتی با نام "لانه زنبور" گروه داعش را تشکیل دادند.</a:t>
            </a:r>
            <a:endParaRPr lang="fa-IR" sz="2400">
              <a:latin typeface="Perpetua" pitchFamily="18" charset="0"/>
              <a:cs typeface="B Mitra" pitchFamily="2" charset="-78"/>
            </a:endParaRPr>
          </a:p>
          <a:p>
            <a:pPr algn="justLow" rtl="1"/>
            <a:r>
              <a:rPr lang="ar-SA" sz="2400">
                <a:latin typeface="Perpetua" pitchFamily="18" charset="0"/>
                <a:cs typeface="B Mitra" pitchFamily="2" charset="-78"/>
              </a:rPr>
              <a:t>به گزارش شبکه تلویزیونی الاخباریه سوریه، ادوارد اسنودن فاش کرد: گروه داعش برای حمایت از اسرائیل تشکیل شده است و هدف عملیات "لانه زنبور" تشکیل گروهی با شعارهای اسلامی است که تندروها را از سراسر جهان جذب کند و بر اساس اندیشه های تکفیری، سلاح خود را به سوی کشورهای مخالف موجودیت اسرائیل نشانه بگیرد.</a:t>
            </a:r>
            <a:endParaRPr lang="fa-IR" sz="2400">
              <a:latin typeface="Perpetua" pitchFamily="18" charset="0"/>
              <a:cs typeface="B Mitra" pitchFamily="2" charset="-78"/>
            </a:endParaRPr>
          </a:p>
          <a:p>
            <a:pPr algn="justLow" rtl="1"/>
            <a:r>
              <a:rPr lang="ar-SA" sz="2400">
                <a:latin typeface="Perpetua" pitchFamily="18" charset="0"/>
                <a:cs typeface="B Mitra" pitchFamily="2" charset="-78"/>
              </a:rPr>
              <a:t>اسنودن همچنین فاش کرد: سرکرده داعش دوره فشرده‌ای را به مدت یکسال زیر نظر عوامل موساد پشت سر گذاشته است؛ وی در این دوره آموزش های نظامی و سخنوری را دیده است.</a:t>
            </a:r>
            <a:endParaRPr lang="en-US" sz="2400">
              <a:latin typeface="Perpetua" pitchFamily="18" charset="0"/>
              <a:cs typeface="B Mitra" pitchFamily="2" charset="-78"/>
            </a:endParaRPr>
          </a:p>
        </p:txBody>
      </p:sp>
      <p:pic>
        <p:nvPicPr>
          <p:cNvPr id="222212" name="Picture 2" descr="I:\جدید\IMG11094651.jpg"/>
          <p:cNvPicPr>
            <a:picLocks noChangeAspect="1" noChangeArrowheads="1"/>
          </p:cNvPicPr>
          <p:nvPr/>
        </p:nvPicPr>
        <p:blipFill>
          <a:blip r:embed="rId2"/>
          <a:srcRect l="10645" t="2570" r="6738" b="3680"/>
          <a:stretch>
            <a:fillRect/>
          </a:stretch>
        </p:blipFill>
        <p:spPr bwMode="auto">
          <a:xfrm>
            <a:off x="428625" y="153988"/>
            <a:ext cx="4795838" cy="3060700"/>
          </a:xfrm>
          <a:prstGeom prst="rect">
            <a:avLst/>
          </a:prstGeom>
          <a:noFill/>
          <a:ln w="9525">
            <a:noFill/>
            <a:miter lim="800000"/>
            <a:headEnd/>
            <a:tailEnd/>
          </a:ln>
        </p:spPr>
      </p:pic>
      <p:sp>
        <p:nvSpPr>
          <p:cNvPr id="222213" name="Rectangle 4"/>
          <p:cNvSpPr>
            <a:spLocks noChangeArrowheads="1"/>
          </p:cNvSpPr>
          <p:nvPr/>
        </p:nvSpPr>
        <p:spPr bwMode="auto">
          <a:xfrm>
            <a:off x="5143500" y="142875"/>
            <a:ext cx="3571875" cy="1477963"/>
          </a:xfrm>
          <a:prstGeom prst="rect">
            <a:avLst/>
          </a:prstGeom>
          <a:noFill/>
          <a:ln w="9525">
            <a:noFill/>
            <a:miter lim="800000"/>
            <a:headEnd/>
            <a:tailEnd/>
          </a:ln>
        </p:spPr>
        <p:txBody>
          <a:bodyPr>
            <a:spAutoFit/>
          </a:bodyPr>
          <a:lstStyle/>
          <a:p>
            <a:pPr algn="justLow" rtl="1"/>
            <a:r>
              <a:rPr lang="fa-IR" sz="4500" b="1">
                <a:solidFill>
                  <a:srgbClr val="FF0000"/>
                </a:solidFill>
                <a:latin typeface="Calibri" pitchFamily="34" charset="0"/>
                <a:ea typeface="Calibri" pitchFamily="34" charset="0"/>
                <a:cs typeface="B Titr" pitchFamily="2" charset="-78"/>
              </a:rPr>
              <a:t>آمریکا</a:t>
            </a:r>
            <a:r>
              <a:rPr lang="fa-IR" sz="4500" b="1">
                <a:latin typeface="Calibri" pitchFamily="34" charset="0"/>
                <a:ea typeface="Calibri" pitchFamily="34" charset="0"/>
                <a:cs typeface="B Titr" pitchFamily="2" charset="-78"/>
              </a:rPr>
              <a:t> حامی اصلی تکفیری ها</a:t>
            </a:r>
            <a:endParaRPr lang="en-US" sz="4500">
              <a:ea typeface="Calibri" pitchFamily="34" charset="0"/>
              <a:cs typeface="B Titr" pitchFamily="2" charset="-78"/>
            </a:endParaRPr>
          </a:p>
        </p:txBody>
      </p:sp>
      <p:pic>
        <p:nvPicPr>
          <p:cNvPr id="222214" name="Picture 2" descr="I:\نقش آمریکا در جنگ\2470338_141.jpeg"/>
          <p:cNvPicPr>
            <a:picLocks noChangeAspect="1" noChangeArrowheads="1"/>
          </p:cNvPicPr>
          <p:nvPr/>
        </p:nvPicPr>
        <p:blipFill>
          <a:blip r:embed="rId3"/>
          <a:srcRect/>
          <a:stretch>
            <a:fillRect/>
          </a:stretch>
        </p:blipFill>
        <p:spPr bwMode="auto">
          <a:xfrm>
            <a:off x="5905500" y="1571625"/>
            <a:ext cx="2738438" cy="1643063"/>
          </a:xfrm>
          <a:prstGeom prst="rect">
            <a:avLst/>
          </a:prstGeom>
          <a:noFill/>
          <a:ln w="9525">
            <a:noFill/>
            <a:miter lim="800000"/>
            <a:headEnd/>
            <a:tailEnd/>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FFF8AB1-B992-4400-94BB-F88B301F025A}" type="slidenum">
              <a:rPr lang="en-US"/>
              <a:pPr>
                <a:defRPr/>
              </a:pPr>
              <a:t>159</a:t>
            </a:fld>
            <a:endParaRPr lang="en-US"/>
          </a:p>
        </p:txBody>
      </p:sp>
      <p:sp>
        <p:nvSpPr>
          <p:cNvPr id="223235" name="Rectangle 2"/>
          <p:cNvSpPr>
            <a:spLocks noChangeArrowheads="1"/>
          </p:cNvSpPr>
          <p:nvPr/>
        </p:nvSpPr>
        <p:spPr bwMode="auto">
          <a:xfrm>
            <a:off x="357188" y="928688"/>
            <a:ext cx="8429625" cy="2308225"/>
          </a:xfrm>
          <a:prstGeom prst="rect">
            <a:avLst/>
          </a:prstGeom>
          <a:noFill/>
          <a:ln w="9525">
            <a:noFill/>
            <a:miter lim="800000"/>
            <a:headEnd/>
            <a:tailEnd/>
          </a:ln>
        </p:spPr>
        <p:txBody>
          <a:bodyPr>
            <a:spAutoFit/>
          </a:bodyPr>
          <a:lstStyle/>
          <a:p>
            <a:pPr algn="justLow" rtl="1"/>
            <a:r>
              <a:rPr lang="fa-IR" sz="2400">
                <a:latin typeface="Perpetua" pitchFamily="18" charset="0"/>
                <a:cs typeface="B Mitra" pitchFamily="2" charset="-78"/>
              </a:rPr>
              <a:t>روزنامه آمریکایی واشنگتن پست در افشای ملیت سرکرده های اصلی داعش نوشت: بیشتر سرکردگان داعش از افسران ارتش رژیم سرنگون شده بعث عراق هستند.</a:t>
            </a:r>
          </a:p>
          <a:p>
            <a:pPr algn="justLow" rtl="1"/>
            <a:r>
              <a:rPr lang="fa-IR" sz="2400">
                <a:latin typeface="Perpetua" pitchFamily="18" charset="0"/>
                <a:cs typeface="B Mitra" pitchFamily="2" charset="-78"/>
              </a:rPr>
              <a:t>روزنامه واشنگتن پست به نقل از ابو حمزه، یکی از سرکردگان داعش که پس از اختلاف با خط مشی این گروه تروریستی به ترکیه گریخته است، نوشت: افسران بعثی در گروه داعش در صدر هرم فرماندهی این گروه قرار دارند و علاوه بر این، تدوین تاکتیک‎های نظامی و طرح‎های نبرد نیز بر عهده آنان است.</a:t>
            </a:r>
          </a:p>
        </p:txBody>
      </p:sp>
      <p:sp>
        <p:nvSpPr>
          <p:cNvPr id="223236" name="Rectangle 4"/>
          <p:cNvSpPr>
            <a:spLocks noChangeArrowheads="1"/>
          </p:cNvSpPr>
          <p:nvPr/>
        </p:nvSpPr>
        <p:spPr bwMode="auto">
          <a:xfrm>
            <a:off x="571500" y="142875"/>
            <a:ext cx="8143875" cy="784225"/>
          </a:xfrm>
          <a:prstGeom prst="rect">
            <a:avLst/>
          </a:prstGeom>
          <a:noFill/>
          <a:ln w="9525">
            <a:noFill/>
            <a:miter lim="800000"/>
            <a:headEnd/>
            <a:tailEnd/>
          </a:ln>
        </p:spPr>
        <p:txBody>
          <a:bodyPr>
            <a:spAutoFit/>
          </a:bodyPr>
          <a:lstStyle/>
          <a:p>
            <a:pPr algn="ctr" rtl="1"/>
            <a:r>
              <a:rPr lang="fa-IR" sz="4500" b="1">
                <a:solidFill>
                  <a:srgbClr val="FF0000"/>
                </a:solidFill>
                <a:latin typeface="Calibri" pitchFamily="34" charset="0"/>
                <a:ea typeface="Calibri" pitchFamily="34" charset="0"/>
                <a:cs typeface="B Titr" pitchFamily="2" charset="-78"/>
              </a:rPr>
              <a:t>رابطه حزب بعث با داعش</a:t>
            </a:r>
            <a:endParaRPr lang="en-US" sz="4500">
              <a:ea typeface="Calibri" pitchFamily="34" charset="0"/>
              <a:cs typeface="B Titr" pitchFamily="2" charset="-78"/>
            </a:endParaRPr>
          </a:p>
        </p:txBody>
      </p:sp>
      <p:pic>
        <p:nvPicPr>
          <p:cNvPr id="223237" name="Picture 2" descr="I:\نقش آمریکا در جنگ\finds-ir-2015041738102438.jpg"/>
          <p:cNvPicPr>
            <a:picLocks noChangeAspect="1" noChangeArrowheads="1"/>
          </p:cNvPicPr>
          <p:nvPr/>
        </p:nvPicPr>
        <p:blipFill>
          <a:blip r:embed="rId2"/>
          <a:srcRect/>
          <a:stretch>
            <a:fillRect/>
          </a:stretch>
        </p:blipFill>
        <p:spPr bwMode="auto">
          <a:xfrm>
            <a:off x="357188" y="2786063"/>
            <a:ext cx="5500687" cy="3971925"/>
          </a:xfrm>
          <a:prstGeom prst="rect">
            <a:avLst/>
          </a:prstGeom>
          <a:noFill/>
          <a:ln w="9525">
            <a:noFill/>
            <a:miter lim="800000"/>
            <a:headEnd/>
            <a:tailEnd/>
          </a:ln>
        </p:spPr>
      </p:pic>
      <p:sp>
        <p:nvSpPr>
          <p:cNvPr id="223238" name="Rectangle 6"/>
          <p:cNvSpPr>
            <a:spLocks noChangeArrowheads="1"/>
          </p:cNvSpPr>
          <p:nvPr/>
        </p:nvSpPr>
        <p:spPr bwMode="auto">
          <a:xfrm>
            <a:off x="5929313" y="3286125"/>
            <a:ext cx="3000375" cy="1200150"/>
          </a:xfrm>
          <a:prstGeom prst="rect">
            <a:avLst/>
          </a:prstGeom>
          <a:noFill/>
          <a:ln w="9525">
            <a:noFill/>
            <a:miter lim="800000"/>
            <a:headEnd/>
            <a:tailEnd/>
          </a:ln>
        </p:spPr>
        <p:txBody>
          <a:bodyPr>
            <a:spAutoFit/>
          </a:bodyPr>
          <a:lstStyle/>
          <a:p>
            <a:pPr algn="justLow" rtl="1"/>
            <a:r>
              <a:rPr lang="fa-IR">
                <a:latin typeface="Perpetua" pitchFamily="18" charset="0"/>
                <a:cs typeface="B Mitra" pitchFamily="2" charset="-78"/>
              </a:rPr>
              <a:t>عزت الدوری، معاون اول سابق صدام رئیس جمهور عراق و نایب رئیس شورای رهبری انقلاب عراق تا سال ۲۰۰۳ و دبیر کل حزب بعث که به داعش پیوست و کشته شد.</a:t>
            </a:r>
            <a:endParaRPr lang="en-US">
              <a:latin typeface="Perpetua" pitchFamily="18" charset="0"/>
              <a:cs typeface="B Mitra" pitchFamily="2" charset="-78"/>
            </a:endParaRPr>
          </a:p>
        </p:txBody>
      </p:sp>
      <p:pic>
        <p:nvPicPr>
          <p:cNvPr id="223239" name="Picture 3" descr="I:\نقش آمریکا در جنگ\287020_962.jpg"/>
          <p:cNvPicPr>
            <a:picLocks noChangeAspect="1" noChangeArrowheads="1"/>
          </p:cNvPicPr>
          <p:nvPr/>
        </p:nvPicPr>
        <p:blipFill>
          <a:blip r:embed="rId3"/>
          <a:srcRect/>
          <a:stretch>
            <a:fillRect/>
          </a:stretch>
        </p:blipFill>
        <p:spPr bwMode="auto">
          <a:xfrm>
            <a:off x="5859463" y="4606925"/>
            <a:ext cx="3213100" cy="2143125"/>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646F5D9-36CC-469A-9AAC-FA3AF0197EC7}" type="slidenum">
              <a:rPr lang="en-US"/>
              <a:pPr>
                <a:defRPr/>
              </a:pPr>
              <a:t>16</a:t>
            </a:fld>
            <a:endParaRPr lang="en-US"/>
          </a:p>
        </p:txBody>
      </p:sp>
      <p:pic>
        <p:nvPicPr>
          <p:cNvPr id="76803" name="Picture 2" descr="http://gozarestan.ir/pic/139.jpg"/>
          <p:cNvPicPr>
            <a:picLocks noChangeAspect="1" noChangeArrowheads="1"/>
          </p:cNvPicPr>
          <p:nvPr/>
        </p:nvPicPr>
        <p:blipFill>
          <a:blip r:embed="rId2">
            <a:lum bright="30000"/>
          </a:blip>
          <a:srcRect l="803"/>
          <a:stretch>
            <a:fillRect/>
          </a:stretch>
        </p:blipFill>
        <p:spPr bwMode="auto">
          <a:xfrm>
            <a:off x="3643313" y="0"/>
            <a:ext cx="5143500" cy="3571875"/>
          </a:xfrm>
          <a:prstGeom prst="rect">
            <a:avLst/>
          </a:prstGeom>
          <a:noFill/>
          <a:ln w="9525">
            <a:noFill/>
            <a:miter lim="800000"/>
            <a:headEnd/>
            <a:tailEnd/>
          </a:ln>
        </p:spPr>
      </p:pic>
      <p:pic>
        <p:nvPicPr>
          <p:cNvPr id="76804" name="Picture 2" descr="I:\نوژه.jpg"/>
          <p:cNvPicPr>
            <a:picLocks noChangeAspect="1" noChangeArrowheads="1"/>
          </p:cNvPicPr>
          <p:nvPr/>
        </p:nvPicPr>
        <p:blipFill>
          <a:blip r:embed="rId3"/>
          <a:srcRect t="19379" b="32178"/>
          <a:stretch>
            <a:fillRect/>
          </a:stretch>
        </p:blipFill>
        <p:spPr bwMode="auto">
          <a:xfrm>
            <a:off x="79375" y="3643313"/>
            <a:ext cx="8956675" cy="3022600"/>
          </a:xfrm>
          <a:prstGeom prst="rect">
            <a:avLst/>
          </a:prstGeom>
          <a:noFill/>
          <a:ln w="9525">
            <a:noFill/>
            <a:miter lim="800000"/>
            <a:headEnd/>
            <a:tailEnd/>
          </a:ln>
        </p:spPr>
      </p:pic>
      <p:sp>
        <p:nvSpPr>
          <p:cNvPr id="76805" name="Rectangle 4"/>
          <p:cNvSpPr>
            <a:spLocks noChangeArrowheads="1"/>
          </p:cNvSpPr>
          <p:nvPr/>
        </p:nvSpPr>
        <p:spPr bwMode="auto">
          <a:xfrm>
            <a:off x="71438" y="2286000"/>
            <a:ext cx="3571875" cy="830263"/>
          </a:xfrm>
          <a:prstGeom prst="rect">
            <a:avLst/>
          </a:prstGeom>
          <a:noFill/>
          <a:ln w="9525">
            <a:noFill/>
            <a:miter lim="800000"/>
            <a:headEnd/>
            <a:tailEnd/>
          </a:ln>
        </p:spPr>
        <p:txBody>
          <a:bodyPr>
            <a:spAutoFit/>
          </a:bodyPr>
          <a:lstStyle/>
          <a:p>
            <a:pPr marL="87313" algn="ctr" rtl="1">
              <a:lnSpc>
                <a:spcPct val="120000"/>
              </a:lnSpc>
            </a:pPr>
            <a:r>
              <a:rPr lang="fa-IR" sz="2000">
                <a:latin typeface="Perpetua" pitchFamily="18" charset="0"/>
                <a:cs typeface="B Titr" pitchFamily="2" charset="-78"/>
              </a:rPr>
              <a:t>شکست کودتای </a:t>
            </a:r>
            <a:r>
              <a:rPr lang="fa-IR" sz="2000">
                <a:solidFill>
                  <a:srgbClr val="FF0000"/>
                </a:solidFill>
                <a:latin typeface="Perpetua" pitchFamily="18" charset="0"/>
                <a:cs typeface="B Titr" pitchFamily="2" charset="-78"/>
              </a:rPr>
              <a:t>آمریکایی</a:t>
            </a:r>
            <a:r>
              <a:rPr lang="fa-IR" sz="2000">
                <a:latin typeface="Perpetua" pitchFamily="18" charset="0"/>
                <a:cs typeface="B Titr" pitchFamily="2" charset="-78"/>
              </a:rPr>
              <a:t> نوژه </a:t>
            </a:r>
          </a:p>
          <a:p>
            <a:pPr marL="87313" algn="ctr" rtl="1">
              <a:lnSpc>
                <a:spcPct val="120000"/>
              </a:lnSpc>
            </a:pPr>
            <a:r>
              <a:rPr lang="fa-IR" sz="2000">
                <a:latin typeface="Perpetua" pitchFamily="18" charset="0"/>
                <a:cs typeface="B Mitra" pitchFamily="2" charset="-78"/>
              </a:rPr>
              <a:t>تعدادی از نظامیان کودتاچی پس از دستگیری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8660560-D5C4-4112-841D-3A0AF2BBE27F}" type="slidenum">
              <a:rPr lang="en-US"/>
              <a:pPr>
                <a:defRPr/>
              </a:pPr>
              <a:t>160</a:t>
            </a:fld>
            <a:endParaRPr lang="en-US"/>
          </a:p>
        </p:txBody>
      </p:sp>
      <p:sp>
        <p:nvSpPr>
          <p:cNvPr id="224259" name="Rectangle 2"/>
          <p:cNvSpPr>
            <a:spLocks noChangeArrowheads="1"/>
          </p:cNvSpPr>
          <p:nvPr/>
        </p:nvSpPr>
        <p:spPr bwMode="auto">
          <a:xfrm>
            <a:off x="714375" y="1143000"/>
            <a:ext cx="7643813" cy="3786188"/>
          </a:xfrm>
          <a:prstGeom prst="rect">
            <a:avLst/>
          </a:prstGeom>
          <a:noFill/>
          <a:ln w="9525">
            <a:noFill/>
            <a:miter lim="800000"/>
            <a:headEnd/>
            <a:tailEnd/>
          </a:ln>
        </p:spPr>
        <p:txBody>
          <a:bodyPr>
            <a:spAutoFit/>
          </a:bodyPr>
          <a:lstStyle/>
          <a:p>
            <a:pPr algn="justLow" rtl="1"/>
            <a:r>
              <a:rPr lang="fa-IR" sz="2400">
                <a:latin typeface="Perpetua" pitchFamily="18" charset="0"/>
                <a:cs typeface="B Mitra" pitchFamily="2" charset="-78"/>
              </a:rPr>
              <a:t>افسران بعثی که در دوران صدام، روش‎های مختلف سنگدلی و قساوت را آموزش دیدند و به راحتی مردم عراق را قتل عام می‌کردند امروز نیز اقدامات شنیع داعش در سربریدن گروگان‌ها و رفتار شنیع با زنان ایزدی را مدیریت می‎کنند. </a:t>
            </a:r>
          </a:p>
          <a:p>
            <a:pPr algn="justLow" rtl="1"/>
            <a:r>
              <a:rPr lang="fa-IR" sz="2400">
                <a:latin typeface="Perpetua" pitchFamily="18" charset="0"/>
                <a:cs typeface="B Mitra" pitchFamily="2" charset="-78"/>
              </a:rPr>
              <a:t>جنایات داعش در پایگاه نیروی هوایی اسپایکر در تکریت زادگاه صدام، مصداق عینی دیگر نمایش اقدامات تربیت یافتگان افسران بعثی در دوران صدام است که هم اکنون داعش را در بعد نظامی و دیگر طرح‌های آن هدایت می‎کنند.</a:t>
            </a:r>
          </a:p>
          <a:p>
            <a:pPr algn="justLow" rtl="1"/>
            <a:r>
              <a:rPr lang="fa-IR" sz="2400">
                <a:latin typeface="Perpetua" pitchFamily="18" charset="0"/>
                <a:cs typeface="B Mitra" pitchFamily="2" charset="-78"/>
              </a:rPr>
              <a:t>اقدامات شنیع داعش در عراق که یادآور دوران حکومت دیکتاتوری 24 ساله صدام در عراق است، تنیدگی و همکاری داعشی‎ها و بعثی‎ها را نمایان می‎کند و تکرار جنایات صدام به دست داعشی‎ها، نشان دهنده تاثیرگذاری افسران بعثی بر این گروه مورد حمایت آمریکا، اسرائیل و ترکیه است.</a:t>
            </a:r>
            <a:r>
              <a:rPr lang="fa-IR">
                <a:latin typeface="Perpetua" pitchFamily="18" charset="0"/>
                <a:cs typeface="B Mitra" pitchFamily="2" charset="-78"/>
              </a:rPr>
              <a:t>(</a:t>
            </a:r>
            <a:r>
              <a:rPr lang="en-US">
                <a:latin typeface="Perpetua" pitchFamily="18" charset="0"/>
                <a:cs typeface="B Mitra" pitchFamily="2" charset="-78"/>
              </a:rPr>
              <a:t>http://news.irib.ir/commentaries/item/65908-</a:t>
            </a:r>
            <a:r>
              <a:rPr lang="fa-IR">
                <a:latin typeface="Perpetua" pitchFamily="18" charset="0"/>
                <a:cs typeface="B Mitra" pitchFamily="2" charset="-78"/>
              </a:rPr>
              <a:t>)</a:t>
            </a:r>
          </a:p>
        </p:txBody>
      </p:sp>
      <p:sp>
        <p:nvSpPr>
          <p:cNvPr id="224260" name="Rectangle 3"/>
          <p:cNvSpPr>
            <a:spLocks noChangeArrowheads="1"/>
          </p:cNvSpPr>
          <p:nvPr/>
        </p:nvSpPr>
        <p:spPr bwMode="auto">
          <a:xfrm>
            <a:off x="500063" y="142875"/>
            <a:ext cx="8143875" cy="784225"/>
          </a:xfrm>
          <a:prstGeom prst="rect">
            <a:avLst/>
          </a:prstGeom>
          <a:noFill/>
          <a:ln w="9525">
            <a:noFill/>
            <a:miter lim="800000"/>
            <a:headEnd/>
            <a:tailEnd/>
          </a:ln>
        </p:spPr>
        <p:txBody>
          <a:bodyPr>
            <a:spAutoFit/>
          </a:bodyPr>
          <a:lstStyle/>
          <a:p>
            <a:pPr algn="ctr" rtl="1"/>
            <a:r>
              <a:rPr lang="fa-IR" sz="4500" b="1">
                <a:solidFill>
                  <a:srgbClr val="FF0000"/>
                </a:solidFill>
                <a:latin typeface="Calibri" pitchFamily="34" charset="0"/>
                <a:ea typeface="Calibri" pitchFamily="34" charset="0"/>
                <a:cs typeface="B Titr" pitchFamily="2" charset="-78"/>
              </a:rPr>
              <a:t>رابطه حزب بعث با داعش</a:t>
            </a:r>
            <a:endParaRPr lang="en-US" sz="4500">
              <a:ea typeface="Calibri" pitchFamily="34" charset="0"/>
              <a:cs typeface="B Titr" pitchFamily="2" charset="-78"/>
            </a:endParaRPr>
          </a:p>
        </p:txBody>
      </p:sp>
      <p:pic>
        <p:nvPicPr>
          <p:cNvPr id="224261" name="Picture 2" descr="I:\جدید\imagئئئes.jpg"/>
          <p:cNvPicPr>
            <a:picLocks noChangeAspect="1" noChangeArrowheads="1"/>
          </p:cNvPicPr>
          <p:nvPr/>
        </p:nvPicPr>
        <p:blipFill>
          <a:blip r:embed="rId2"/>
          <a:srcRect/>
          <a:stretch>
            <a:fillRect/>
          </a:stretch>
        </p:blipFill>
        <p:spPr bwMode="auto">
          <a:xfrm>
            <a:off x="1847850" y="4786313"/>
            <a:ext cx="2363788" cy="1852612"/>
          </a:xfrm>
          <a:prstGeom prst="rect">
            <a:avLst/>
          </a:prstGeom>
          <a:noFill/>
          <a:ln w="9525">
            <a:noFill/>
            <a:miter lim="800000"/>
            <a:headEnd/>
            <a:tailEnd/>
          </a:ln>
        </p:spPr>
      </p:pic>
      <p:pic>
        <p:nvPicPr>
          <p:cNvPr id="224262" name="Picture 3" descr="I:\جدید\IMAGE635470702902467882.jpg"/>
          <p:cNvPicPr>
            <a:picLocks noChangeAspect="1" noChangeArrowheads="1"/>
          </p:cNvPicPr>
          <p:nvPr/>
        </p:nvPicPr>
        <p:blipFill>
          <a:blip r:embed="rId3"/>
          <a:srcRect/>
          <a:stretch>
            <a:fillRect/>
          </a:stretch>
        </p:blipFill>
        <p:spPr bwMode="auto">
          <a:xfrm>
            <a:off x="4633913" y="4857750"/>
            <a:ext cx="2724150" cy="1785938"/>
          </a:xfrm>
          <a:prstGeom prst="rect">
            <a:avLst/>
          </a:prstGeom>
          <a:noFill/>
          <a:ln w="9525">
            <a:noFill/>
            <a:miter lim="800000"/>
            <a:headEnd/>
            <a:tailEnd/>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1"/>
          <p:cNvSpPr>
            <a:spLocks noChangeArrowheads="1"/>
          </p:cNvSpPr>
          <p:nvPr/>
        </p:nvSpPr>
        <p:spPr bwMode="auto">
          <a:xfrm>
            <a:off x="214313" y="1525588"/>
            <a:ext cx="8715375" cy="3832225"/>
          </a:xfrm>
          <a:prstGeom prst="rect">
            <a:avLst/>
          </a:prstGeom>
          <a:noFill/>
          <a:ln w="9525">
            <a:noFill/>
            <a:miter lim="800000"/>
            <a:headEnd/>
            <a:tailEnd/>
          </a:ln>
        </p:spPr>
        <p:txBody>
          <a:bodyPr>
            <a:spAutoFit/>
          </a:bodyPr>
          <a:lstStyle/>
          <a:p>
            <a:pPr algn="ctr" rtl="1" eaLnBrk="0" hangingPunct="0">
              <a:lnSpc>
                <a:spcPct val="150000"/>
              </a:lnSpc>
            </a:pPr>
            <a:r>
              <a:rPr lang="fa-IR" sz="9600" b="1">
                <a:solidFill>
                  <a:srgbClr val="FF0000"/>
                </a:solidFill>
                <a:latin typeface="Calibri" pitchFamily="34" charset="0"/>
                <a:ea typeface="Calibri" pitchFamily="34" charset="0"/>
                <a:cs typeface="B Titr" pitchFamily="2" charset="-78"/>
              </a:rPr>
              <a:t>آمریکا</a:t>
            </a:r>
          </a:p>
          <a:p>
            <a:pPr algn="ctr" rtl="1" eaLnBrk="0" hangingPunct="0">
              <a:lnSpc>
                <a:spcPct val="150000"/>
              </a:lnSpc>
            </a:pPr>
            <a:r>
              <a:rPr lang="fa-IR" sz="6600" b="1">
                <a:latin typeface="Calibri" pitchFamily="34" charset="0"/>
                <a:ea typeface="Calibri" pitchFamily="34" charset="0"/>
                <a:cs typeface="B Titr" pitchFamily="2" charset="-78"/>
              </a:rPr>
              <a:t>هنوز هم به صدام وفادار است</a:t>
            </a:r>
            <a:endParaRPr lang="en-US" sz="6000">
              <a:latin typeface="Calibri" pitchFamily="34" charset="0"/>
              <a:ea typeface="Calibri" pitchFamily="34" charset="0"/>
              <a:cs typeface="B Mitra" pitchFamily="2" charset="-78"/>
            </a:endParaRPr>
          </a:p>
        </p:txBody>
      </p:sp>
      <p:sp>
        <p:nvSpPr>
          <p:cNvPr id="4" name="Slide Number Placeholder 3"/>
          <p:cNvSpPr>
            <a:spLocks noGrp="1"/>
          </p:cNvSpPr>
          <p:nvPr>
            <p:ph type="sldNum" sz="quarter" idx="12"/>
          </p:nvPr>
        </p:nvSpPr>
        <p:spPr/>
        <p:txBody>
          <a:bodyPr/>
          <a:lstStyle/>
          <a:p>
            <a:pPr>
              <a:defRPr/>
            </a:pPr>
            <a:fld id="{31BAAD08-ACAD-4708-9FBA-D34E383B5666}" type="slidenum">
              <a:rPr lang="en-US"/>
              <a:pPr>
                <a:defRPr/>
              </a:pPr>
              <a:t>161</a:t>
            </a:fld>
            <a:endParaRPr lang="en-US"/>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1"/>
          <p:cNvSpPr>
            <a:spLocks noChangeArrowheads="1"/>
          </p:cNvSpPr>
          <p:nvPr/>
        </p:nvSpPr>
        <p:spPr bwMode="auto">
          <a:xfrm>
            <a:off x="428625" y="1643063"/>
            <a:ext cx="8286750" cy="3478212"/>
          </a:xfrm>
          <a:prstGeom prst="rect">
            <a:avLst/>
          </a:prstGeom>
          <a:noFill/>
          <a:ln w="9525">
            <a:noFill/>
            <a:miter lim="800000"/>
            <a:headEnd/>
            <a:tailEnd/>
          </a:ln>
        </p:spPr>
        <p:txBody>
          <a:bodyPr>
            <a:spAutoFit/>
          </a:bodyPr>
          <a:lstStyle/>
          <a:p>
            <a:pPr algn="justLow" rtl="1">
              <a:lnSpc>
                <a:spcPct val="110000"/>
              </a:lnSpc>
            </a:pPr>
            <a:r>
              <a:rPr lang="fa-IR" sz="4000">
                <a:latin typeface="Perpetua" pitchFamily="18" charset="0"/>
                <a:cs typeface="B Mitra" pitchFamily="2" charset="-78"/>
              </a:rPr>
              <a:t>در سراسر این هشت سال جنگ، عراق به چشم خریدار کاملاً قانونی سلاح نگریسته می شد در حالی که ایران در صحنه بین المللی [به خصوص در بازار اسلحه] مطرود و رانده شده بود. (تیمرمن، 1376: 335)</a:t>
            </a:r>
            <a:endParaRPr lang="en-US" sz="4000">
              <a:latin typeface="Perpetua" pitchFamily="18" charset="0"/>
              <a:cs typeface="B Mitra" pitchFamily="2" charset="-78"/>
            </a:endParaRPr>
          </a:p>
          <a:p>
            <a:pPr algn="justLow" rtl="1">
              <a:lnSpc>
                <a:spcPct val="110000"/>
              </a:lnSpc>
            </a:pPr>
            <a:endParaRPr lang="fa-IR" sz="4000">
              <a:latin typeface="Perpetua" pitchFamily="18" charset="0"/>
              <a:cs typeface="B Mitra" pitchFamily="2" charset="-78"/>
            </a:endParaRPr>
          </a:p>
        </p:txBody>
      </p:sp>
      <p:sp>
        <p:nvSpPr>
          <p:cNvPr id="4" name="Slide Number Placeholder 3"/>
          <p:cNvSpPr>
            <a:spLocks noGrp="1"/>
          </p:cNvSpPr>
          <p:nvPr>
            <p:ph type="sldNum" sz="quarter" idx="12"/>
          </p:nvPr>
        </p:nvSpPr>
        <p:spPr/>
        <p:txBody>
          <a:bodyPr/>
          <a:lstStyle/>
          <a:p>
            <a:pPr>
              <a:defRPr/>
            </a:pPr>
            <a:fld id="{D58796BA-2710-49C0-8F76-60045CBBF9A2}" type="slidenum">
              <a:rPr lang="en-US"/>
              <a:pPr>
                <a:defRPr/>
              </a:pPr>
              <a:t>162</a:t>
            </a:fld>
            <a:endParaRPr lang="en-US"/>
          </a:p>
        </p:txBody>
      </p:sp>
      <p:sp>
        <p:nvSpPr>
          <p:cNvPr id="226308" name="Rectangle 4"/>
          <p:cNvSpPr>
            <a:spLocks noChangeArrowheads="1"/>
          </p:cNvSpPr>
          <p:nvPr/>
        </p:nvSpPr>
        <p:spPr bwMode="auto">
          <a:xfrm>
            <a:off x="0" y="357188"/>
            <a:ext cx="9144000" cy="584200"/>
          </a:xfrm>
          <a:prstGeom prst="rect">
            <a:avLst/>
          </a:prstGeom>
          <a:noFill/>
          <a:ln w="9525">
            <a:noFill/>
            <a:miter lim="800000"/>
            <a:headEnd/>
            <a:tailEnd/>
          </a:ln>
        </p:spPr>
        <p:txBody>
          <a:bodyPr>
            <a:spAutoFit/>
          </a:bodyPr>
          <a:lstStyle/>
          <a:p>
            <a:pPr algn="ctr"/>
            <a:r>
              <a:rPr lang="fa-IR" sz="3200" b="1">
                <a:latin typeface="Calibri" pitchFamily="34" charset="0"/>
                <a:ea typeface="Calibri" pitchFamily="34" charset="0"/>
                <a:cs typeface="B Titr" pitchFamily="2" charset="-78"/>
              </a:rPr>
              <a:t>قضاوت بیگانگان در مورد رابطه رژیم </a:t>
            </a:r>
            <a:r>
              <a:rPr lang="fa-IR" sz="3200" b="1">
                <a:solidFill>
                  <a:srgbClr val="FF0000"/>
                </a:solidFill>
                <a:latin typeface="Calibri" pitchFamily="34" charset="0"/>
                <a:ea typeface="Calibri" pitchFamily="34" charset="0"/>
                <a:cs typeface="B Titr" pitchFamily="2" charset="-78"/>
              </a:rPr>
              <a:t>آمریکا</a:t>
            </a:r>
            <a:r>
              <a:rPr lang="fa-IR" sz="3200" b="1">
                <a:latin typeface="Calibri" pitchFamily="34" charset="0"/>
                <a:ea typeface="Calibri" pitchFamily="34" charset="0"/>
                <a:cs typeface="B Titr" pitchFamily="2" charset="-78"/>
              </a:rPr>
              <a:t> با جنگ تحمیلی </a:t>
            </a:r>
            <a:endParaRPr lang="en-US" sz="3200">
              <a:latin typeface="Perpetua" pitchFamily="18" charset="0"/>
              <a:ea typeface="Calibri" pitchFamily="34" charset="0"/>
              <a:cs typeface="B Titr" pitchFamily="2" charset="-78"/>
            </a:endParaRP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1"/>
          <p:cNvSpPr>
            <a:spLocks noChangeArrowheads="1"/>
          </p:cNvSpPr>
          <p:nvPr/>
        </p:nvSpPr>
        <p:spPr bwMode="auto">
          <a:xfrm>
            <a:off x="473075" y="2286000"/>
            <a:ext cx="8215313" cy="3576638"/>
          </a:xfrm>
          <a:prstGeom prst="rect">
            <a:avLst/>
          </a:prstGeom>
          <a:noFill/>
          <a:ln w="9525">
            <a:noFill/>
            <a:miter lim="800000"/>
            <a:headEnd/>
            <a:tailEnd/>
          </a:ln>
        </p:spPr>
        <p:txBody>
          <a:bodyPr>
            <a:spAutoFit/>
          </a:bodyPr>
          <a:lstStyle/>
          <a:p>
            <a:pPr algn="ctr" rtl="1">
              <a:lnSpc>
                <a:spcPct val="130000"/>
              </a:lnSpc>
            </a:pPr>
            <a:r>
              <a:rPr lang="fa-IR" sz="2400" b="1">
                <a:latin typeface="Perpetua" pitchFamily="18" charset="0"/>
                <a:cs typeface="B Titr" pitchFamily="2" charset="-78"/>
              </a:rPr>
              <a:t>معیارها و برخوردهای دوگانه امریکا در رابطه با کشورها بر خلاف ادعاهای بشر دوستانه و اخلاق مدارانه</a:t>
            </a:r>
          </a:p>
          <a:p>
            <a:pPr algn="justLow" rtl="1"/>
            <a:endParaRPr lang="en-US" sz="2400" b="1">
              <a:latin typeface="Perpetua" pitchFamily="18" charset="0"/>
              <a:cs typeface="B Titr" pitchFamily="2" charset="-78"/>
            </a:endParaRPr>
          </a:p>
          <a:p>
            <a:pPr algn="justLow" rtl="1"/>
            <a:r>
              <a:rPr lang="fa-IR" sz="2800">
                <a:latin typeface="Perpetua" pitchFamily="18" charset="0"/>
                <a:cs typeface="B Mitra" pitchFamily="2" charset="-78"/>
              </a:rPr>
              <a:t>در بررسی موضع و سیاست آمریکا در خصوص منطقه به ویژه در طول جنگ ایران و عراق، وجود نوعی عملکرد دوگانه را نمی توان منکر شد. اگر با دیدی انتقادی به موضوع نگاه کنیم این منافع آمریکا بود که سیاست های این کشور را در منطقه مشخص می کرد، نه معیارهای اخلاقی که آمریکا مدعی آنهاست و اگر غیر از این بگوییم حقیقت را کتمان کرده ایم. (ویلمسه، 1392: 17)</a:t>
            </a:r>
            <a:endParaRPr lang="en-US" sz="2800">
              <a:latin typeface="Perpetua" pitchFamily="18" charset="0"/>
              <a:cs typeface="B Mitra" pitchFamily="2" charset="-78"/>
            </a:endParaRPr>
          </a:p>
        </p:txBody>
      </p:sp>
      <p:sp>
        <p:nvSpPr>
          <p:cNvPr id="4" name="Slide Number Placeholder 3"/>
          <p:cNvSpPr>
            <a:spLocks noGrp="1"/>
          </p:cNvSpPr>
          <p:nvPr>
            <p:ph type="sldNum" sz="quarter" idx="12"/>
          </p:nvPr>
        </p:nvSpPr>
        <p:spPr/>
        <p:txBody>
          <a:bodyPr/>
          <a:lstStyle/>
          <a:p>
            <a:pPr>
              <a:defRPr/>
            </a:pPr>
            <a:fld id="{8ACCB497-B6FA-494E-B670-FF4B8B62ED34}" type="slidenum">
              <a:rPr lang="en-US"/>
              <a:pPr>
                <a:defRPr/>
              </a:pPr>
              <a:t>163</a:t>
            </a:fld>
            <a:endParaRPr lang="en-US"/>
          </a:p>
        </p:txBody>
      </p:sp>
      <p:sp>
        <p:nvSpPr>
          <p:cNvPr id="227332" name="Rectangle 4"/>
          <p:cNvSpPr>
            <a:spLocks noChangeArrowheads="1"/>
          </p:cNvSpPr>
          <p:nvPr/>
        </p:nvSpPr>
        <p:spPr bwMode="auto">
          <a:xfrm>
            <a:off x="0" y="357188"/>
            <a:ext cx="9144000" cy="584200"/>
          </a:xfrm>
          <a:prstGeom prst="rect">
            <a:avLst/>
          </a:prstGeom>
          <a:noFill/>
          <a:ln w="9525">
            <a:noFill/>
            <a:miter lim="800000"/>
            <a:headEnd/>
            <a:tailEnd/>
          </a:ln>
        </p:spPr>
        <p:txBody>
          <a:bodyPr>
            <a:spAutoFit/>
          </a:bodyPr>
          <a:lstStyle/>
          <a:p>
            <a:pPr algn="ctr"/>
            <a:r>
              <a:rPr lang="fa-IR" sz="3200" b="1">
                <a:latin typeface="Calibri" pitchFamily="34" charset="0"/>
                <a:ea typeface="Calibri" pitchFamily="34" charset="0"/>
                <a:cs typeface="B Titr" pitchFamily="2" charset="-78"/>
              </a:rPr>
              <a:t>قضاوت بیگانگان در مورد رابطه رژیم </a:t>
            </a:r>
            <a:r>
              <a:rPr lang="fa-IR" sz="3200" b="1">
                <a:solidFill>
                  <a:srgbClr val="FF0000"/>
                </a:solidFill>
                <a:latin typeface="Calibri" pitchFamily="34" charset="0"/>
                <a:ea typeface="Calibri" pitchFamily="34" charset="0"/>
                <a:cs typeface="B Titr" pitchFamily="2" charset="-78"/>
              </a:rPr>
              <a:t>آمریکا</a:t>
            </a:r>
            <a:r>
              <a:rPr lang="fa-IR" sz="3200" b="1">
                <a:latin typeface="Calibri" pitchFamily="34" charset="0"/>
                <a:ea typeface="Calibri" pitchFamily="34" charset="0"/>
                <a:cs typeface="B Titr" pitchFamily="2" charset="-78"/>
              </a:rPr>
              <a:t> با جنگ تحمیلی </a:t>
            </a:r>
            <a:endParaRPr lang="en-US" sz="3200">
              <a:latin typeface="Perpetua" pitchFamily="18" charset="0"/>
              <a:ea typeface="Calibri" pitchFamily="34" charset="0"/>
              <a:cs typeface="B Titr" pitchFamily="2" charset="-78"/>
            </a:endParaRP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1"/>
          <p:cNvSpPr>
            <a:spLocks noChangeArrowheads="1"/>
          </p:cNvSpPr>
          <p:nvPr/>
        </p:nvSpPr>
        <p:spPr bwMode="auto">
          <a:xfrm>
            <a:off x="357188" y="1882775"/>
            <a:ext cx="8429625" cy="1331913"/>
          </a:xfrm>
          <a:prstGeom prst="rect">
            <a:avLst/>
          </a:prstGeom>
          <a:noFill/>
          <a:ln w="9525">
            <a:noFill/>
            <a:miter lim="800000"/>
            <a:headEnd/>
            <a:tailEnd/>
          </a:ln>
          <a:effectLst/>
        </p:spPr>
        <p:txBody>
          <a:bodyPr anchor="ctr">
            <a:spAutoFit/>
          </a:bodyPr>
          <a:lstStyle/>
          <a:p>
            <a:pPr algn="ctr" rtl="1">
              <a:lnSpc>
                <a:spcPct val="150000"/>
              </a:lnSpc>
              <a:defRPr/>
            </a:pPr>
            <a:r>
              <a:rPr lang="fa-IR" sz="2800" dirty="0">
                <a:solidFill>
                  <a:srgbClr val="FF0000"/>
                </a:solidFill>
                <a:latin typeface="+mj-lt"/>
                <a:ea typeface="+mj-ea"/>
                <a:cs typeface="B Titr" pitchFamily="2" charset="-78"/>
              </a:rPr>
              <a:t>صدام؛ چهره نفرت انگیزی که آمریکا به عنوان ژاندارم جدید منطقه پذیرفت</a:t>
            </a:r>
          </a:p>
        </p:txBody>
      </p:sp>
      <p:sp>
        <p:nvSpPr>
          <p:cNvPr id="228355" name="Rectangle 2"/>
          <p:cNvSpPr>
            <a:spLocks noChangeArrowheads="1"/>
          </p:cNvSpPr>
          <p:nvPr/>
        </p:nvSpPr>
        <p:spPr bwMode="auto">
          <a:xfrm>
            <a:off x="339725" y="3678238"/>
            <a:ext cx="8501063" cy="3108325"/>
          </a:xfrm>
          <a:prstGeom prst="rect">
            <a:avLst/>
          </a:prstGeom>
          <a:noFill/>
          <a:ln w="9525">
            <a:noFill/>
            <a:miter lim="800000"/>
            <a:headEnd/>
            <a:tailEnd/>
          </a:ln>
        </p:spPr>
        <p:txBody>
          <a:bodyPr anchor="ctr">
            <a:spAutoFit/>
          </a:bodyPr>
          <a:lstStyle/>
          <a:p>
            <a:pPr algn="justLow" rtl="1"/>
            <a:r>
              <a:rPr lang="fa-IR" sz="2800">
                <a:latin typeface="Calibri" pitchFamily="34" charset="0"/>
                <a:ea typeface="Calibri" pitchFamily="34" charset="0"/>
                <a:cs typeface="B Mitra" pitchFamily="2" charset="-78"/>
              </a:rPr>
              <a:t>فلسفه کاخ سفید در زمان ریگان این بود که اگر چه صدام حسین چهره ای نفرت انگیز است اما می تواند به عنوان ژاندارم جدید آمریکا در منطقه پذیرفته شود. </a:t>
            </a:r>
            <a:endParaRPr lang="en-US" sz="1600">
              <a:ea typeface="Calibri" pitchFamily="34" charset="0"/>
            </a:endParaRPr>
          </a:p>
          <a:p>
            <a:pPr algn="justLow" rtl="1" eaLnBrk="0" hangingPunct="0"/>
            <a:r>
              <a:rPr lang="fa-IR" sz="2800">
                <a:latin typeface="Calibri" pitchFamily="34" charset="0"/>
                <a:ea typeface="Calibri" pitchFamily="34" charset="0"/>
                <a:cs typeface="B Mitra" pitchFamily="2" charset="-78"/>
              </a:rPr>
              <a:t>با طولانی شدن جنگ ایران و عراق که 8 سال ادامه یافت کاخ سفید حجم مناسبی از زمان را صرف طراحی و تهیه استراتژی های پنهان و آشکار برای تقویت صدام نمود تا اواخر دهه 1980 م عراق در مدت زمان کوتاهی به ابزار دست کاخ سفید و عامل اصلی تقویت منافع اقتصادی و سیاسی آمریکا در خلیخ فارس تبدیل شد. (فریدمن، 1920: 1383)</a:t>
            </a:r>
            <a:endParaRPr lang="fa-IR" sz="4000"/>
          </a:p>
        </p:txBody>
      </p:sp>
      <p:sp>
        <p:nvSpPr>
          <p:cNvPr id="5" name="Slide Number Placeholder 4"/>
          <p:cNvSpPr>
            <a:spLocks noGrp="1"/>
          </p:cNvSpPr>
          <p:nvPr>
            <p:ph type="sldNum" sz="quarter" idx="12"/>
          </p:nvPr>
        </p:nvSpPr>
        <p:spPr/>
        <p:txBody>
          <a:bodyPr/>
          <a:lstStyle/>
          <a:p>
            <a:pPr>
              <a:defRPr/>
            </a:pPr>
            <a:fld id="{4604AF8A-3B8C-42A0-A1AC-2CB5424685CB}" type="slidenum">
              <a:rPr lang="fa-IR"/>
              <a:pPr>
                <a:defRPr/>
              </a:pPr>
              <a:t>164</a:t>
            </a:fld>
            <a:endParaRPr lang="fa-IR"/>
          </a:p>
        </p:txBody>
      </p:sp>
      <p:sp>
        <p:nvSpPr>
          <p:cNvPr id="228357" name="Rectangle 5"/>
          <p:cNvSpPr>
            <a:spLocks noChangeArrowheads="1"/>
          </p:cNvSpPr>
          <p:nvPr/>
        </p:nvSpPr>
        <p:spPr bwMode="auto">
          <a:xfrm>
            <a:off x="0" y="357188"/>
            <a:ext cx="9144000" cy="584200"/>
          </a:xfrm>
          <a:prstGeom prst="rect">
            <a:avLst/>
          </a:prstGeom>
          <a:noFill/>
          <a:ln w="9525">
            <a:noFill/>
            <a:miter lim="800000"/>
            <a:headEnd/>
            <a:tailEnd/>
          </a:ln>
        </p:spPr>
        <p:txBody>
          <a:bodyPr>
            <a:spAutoFit/>
          </a:bodyPr>
          <a:lstStyle/>
          <a:p>
            <a:pPr algn="ctr"/>
            <a:r>
              <a:rPr lang="fa-IR" sz="3200" b="1">
                <a:latin typeface="Calibri" pitchFamily="34" charset="0"/>
                <a:ea typeface="Calibri" pitchFamily="34" charset="0"/>
                <a:cs typeface="B Titr" pitchFamily="2" charset="-78"/>
              </a:rPr>
              <a:t>قضاوت بیگانگان در مورد رابطه رژیم </a:t>
            </a:r>
            <a:r>
              <a:rPr lang="fa-IR" sz="3200" b="1">
                <a:solidFill>
                  <a:srgbClr val="FF0000"/>
                </a:solidFill>
                <a:latin typeface="Calibri" pitchFamily="34" charset="0"/>
                <a:ea typeface="Calibri" pitchFamily="34" charset="0"/>
                <a:cs typeface="B Titr" pitchFamily="2" charset="-78"/>
              </a:rPr>
              <a:t>آمریکا</a:t>
            </a:r>
            <a:r>
              <a:rPr lang="fa-IR" sz="3200" b="1">
                <a:latin typeface="Calibri" pitchFamily="34" charset="0"/>
                <a:ea typeface="Calibri" pitchFamily="34" charset="0"/>
                <a:cs typeface="B Titr" pitchFamily="2" charset="-78"/>
              </a:rPr>
              <a:t> با جنگ تحمیلی </a:t>
            </a:r>
            <a:endParaRPr lang="en-US" sz="3200">
              <a:latin typeface="Perpetua" pitchFamily="18" charset="0"/>
              <a:ea typeface="Calibri" pitchFamily="34" charset="0"/>
              <a:cs typeface="B Titr" pitchFamily="2" charset="-78"/>
            </a:endParaRP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1"/>
          <p:cNvSpPr>
            <a:spLocks noChangeArrowheads="1"/>
          </p:cNvSpPr>
          <p:nvPr/>
        </p:nvSpPr>
        <p:spPr bwMode="auto">
          <a:xfrm>
            <a:off x="285750" y="1041400"/>
            <a:ext cx="8572500" cy="4740275"/>
          </a:xfrm>
          <a:prstGeom prst="rect">
            <a:avLst/>
          </a:prstGeom>
          <a:noFill/>
          <a:ln w="9525">
            <a:noFill/>
            <a:miter lim="800000"/>
            <a:headEnd/>
            <a:tailEnd/>
          </a:ln>
        </p:spPr>
        <p:txBody>
          <a:bodyPr anchor="ctr">
            <a:spAutoFit/>
          </a:bodyPr>
          <a:lstStyle/>
          <a:p>
            <a:pPr algn="justLow" rtl="1" eaLnBrk="0" hangingPunct="0"/>
            <a:r>
              <a:rPr lang="ar-SA" sz="2400">
                <a:latin typeface="Calibri" pitchFamily="34" charset="0"/>
                <a:ea typeface="Calibri" pitchFamily="34" charset="0"/>
                <a:cs typeface="B Mitra" pitchFamily="2" charset="-78"/>
              </a:rPr>
              <a:t>« آمریکا در سراسر جنگ ادعای بی طرفی می کرد، اما دولت مردان واشنگتن مصداق ضرب المثل" عالم بی عمل" بودند. کاخ سفید با اتخاذ رویکردی مثبت به پیشروی های اولیه عراق در ایران، امیدوار بود که حکومت مذهبی ایران سرنگون شود. اما وقتی ایران نشان داد که می تواند نیروهایش را بار دیگر سازمان دهی کند و با استفاده ار جمعیتش که بسیار بیشتر از عراق بود، نیروهای عراقی را از خاکش بیرون راند، موضع واشنگتن تا حد زیادی تغییر کرد. از آن به بعد، آمریکا بطور تمام قد به جان</a:t>
            </a:r>
            <a:r>
              <a:rPr lang="fa-IR" sz="2400">
                <a:latin typeface="Calibri" pitchFamily="34" charset="0"/>
                <a:ea typeface="Calibri" pitchFamily="34" charset="0"/>
                <a:cs typeface="B Mitra" pitchFamily="2" charset="-78"/>
              </a:rPr>
              <a:t>ب</a:t>
            </a:r>
            <a:r>
              <a:rPr lang="ar-SA" sz="2400">
                <a:latin typeface="Calibri" pitchFamily="34" charset="0"/>
                <a:ea typeface="Calibri" pitchFamily="34" charset="0"/>
                <a:cs typeface="B Mitra" pitchFamily="2" charset="-78"/>
              </a:rPr>
              <a:t>داری از عراق پرداخت. آمریکا جانب داریش را با روش های مختلفی نشان داد. کاخ سفید در سازمان ملل در حمایت از عراق به دیگر کشورها فشار می آورد. روابط دو جانبه اش را با عراق از سر گرفت و با وجود نداشتن مدرکی روشن، ایران را به جای عراق در فهرست کشورهای{ با اصطلاح} حامی تروریست قرار</a:t>
            </a:r>
            <a:r>
              <a:rPr lang="fa-IR" sz="2400">
                <a:latin typeface="Calibri" pitchFamily="34" charset="0"/>
                <a:ea typeface="Calibri" pitchFamily="34" charset="0"/>
                <a:cs typeface="B Mitra" pitchFamily="2" charset="-78"/>
              </a:rPr>
              <a:t> </a:t>
            </a:r>
            <a:r>
              <a:rPr lang="ar-SA" sz="2400">
                <a:latin typeface="Calibri" pitchFamily="34" charset="0"/>
                <a:ea typeface="Calibri" pitchFamily="34" charset="0"/>
                <a:cs typeface="B Mitra" pitchFamily="2" charset="-78"/>
              </a:rPr>
              <a:t>داد. در چشم پوشی از استفاده گس</a:t>
            </a:r>
            <a:r>
              <a:rPr lang="fa-IR" sz="2400">
                <a:latin typeface="Calibri" pitchFamily="34" charset="0"/>
                <a:ea typeface="Calibri" pitchFamily="34" charset="0"/>
                <a:cs typeface="B Mitra" pitchFamily="2" charset="-78"/>
              </a:rPr>
              <a:t>ت</a:t>
            </a:r>
            <a:r>
              <a:rPr lang="ar-SA" sz="2400">
                <a:latin typeface="Calibri" pitchFamily="34" charset="0"/>
                <a:ea typeface="Calibri" pitchFamily="34" charset="0"/>
                <a:cs typeface="B Mitra" pitchFamily="2" charset="-78"/>
              </a:rPr>
              <a:t>رده عراق از سلاح های شیمیایی تا آنجا پیش رفت که بی</a:t>
            </a:r>
            <a:r>
              <a:rPr lang="fa-IR" sz="2400">
                <a:latin typeface="Calibri" pitchFamily="34" charset="0"/>
                <a:ea typeface="Calibri" pitchFamily="34" charset="0"/>
                <a:cs typeface="B Mitra" pitchFamily="2" charset="-78"/>
              </a:rPr>
              <a:t>م </a:t>
            </a:r>
            <a:r>
              <a:rPr lang="ar-SA" sz="2400">
                <a:latin typeface="Calibri" pitchFamily="34" charset="0"/>
                <a:ea typeface="Calibri" pitchFamily="34" charset="0"/>
                <a:cs typeface="B Mitra" pitchFamily="2" charset="-78"/>
              </a:rPr>
              <a:t>آن میرفت </a:t>
            </a:r>
            <a:r>
              <a:rPr lang="fa-IR" sz="2400">
                <a:latin typeface="Calibri" pitchFamily="34" charset="0"/>
                <a:ea typeface="Calibri" pitchFamily="34" charset="0"/>
                <a:cs typeface="B Mitra" pitchFamily="2" charset="-78"/>
              </a:rPr>
              <a:t>که </a:t>
            </a:r>
            <a:r>
              <a:rPr lang="ar-SA" sz="2400">
                <a:latin typeface="Calibri" pitchFamily="34" charset="0"/>
                <a:ea typeface="Calibri" pitchFamily="34" charset="0"/>
                <a:cs typeface="B Mitra" pitchFamily="2" charset="-78"/>
              </a:rPr>
              <a:t>اعتبار</a:t>
            </a:r>
            <a:r>
              <a:rPr lang="fa-IR" sz="2400">
                <a:latin typeface="Calibri" pitchFamily="34" charset="0"/>
                <a:ea typeface="Calibri" pitchFamily="34" charset="0"/>
                <a:cs typeface="B Mitra" pitchFamily="2" charset="-78"/>
              </a:rPr>
              <a:t>ی برای </a:t>
            </a:r>
            <a:r>
              <a:rPr lang="ar-SA" sz="2400">
                <a:latin typeface="Calibri" pitchFamily="34" charset="0"/>
                <a:ea typeface="Calibri" pitchFamily="34" charset="0"/>
                <a:cs typeface="B Mitra" pitchFamily="2" charset="-78"/>
              </a:rPr>
              <a:t>امریکا در مجامع بین المللی </a:t>
            </a:r>
            <a:r>
              <a:rPr lang="fa-IR" sz="2400">
                <a:latin typeface="Calibri" pitchFamily="34" charset="0"/>
                <a:ea typeface="Calibri" pitchFamily="34" charset="0"/>
                <a:cs typeface="B Mitra" pitchFamily="2" charset="-78"/>
              </a:rPr>
              <a:t>نماند</a:t>
            </a:r>
            <a:r>
              <a:rPr lang="ar-SA" sz="2400">
                <a:latin typeface="Calibri" pitchFamily="34" charset="0"/>
                <a:ea typeface="Calibri" pitchFamily="34" charset="0"/>
                <a:cs typeface="B Mitra" pitchFamily="2" charset="-78"/>
              </a:rPr>
              <a:t>. وام های سنگینی به عراق اعطا کرد.</a:t>
            </a:r>
            <a:r>
              <a:rPr lang="fa-IR" sz="2400">
                <a:latin typeface="Calibri" pitchFamily="34" charset="0"/>
                <a:ea typeface="Calibri" pitchFamily="34" charset="0"/>
                <a:cs typeface="B Mitra" pitchFamily="2" charset="-78"/>
              </a:rPr>
              <a:t> </a:t>
            </a:r>
            <a:r>
              <a:rPr lang="ar-SA" sz="2400">
                <a:latin typeface="Calibri" pitchFamily="34" charset="0"/>
                <a:ea typeface="Calibri" pitchFamily="34" charset="0"/>
                <a:cs typeface="B Mitra" pitchFamily="2" charset="-78"/>
              </a:rPr>
              <a:t>اطلاعات جاسوسی مهمی عراقی ها قرار داد، در ارسال تجهیزات جنگی به عراق از طریق طرف های ثالث </a:t>
            </a:r>
            <a:r>
              <a:rPr lang="fa-IR" sz="2400">
                <a:latin typeface="Calibri" pitchFamily="34" charset="0"/>
                <a:ea typeface="Calibri" pitchFamily="34" charset="0"/>
                <a:cs typeface="B Mitra" pitchFamily="2" charset="-78"/>
              </a:rPr>
              <a:t>فرو گذار نکرد.</a:t>
            </a:r>
          </a:p>
          <a:p>
            <a:pPr algn="justLow" rtl="1" eaLnBrk="0" hangingPunct="0"/>
            <a:endParaRPr lang="en-US" sz="1400">
              <a:ea typeface="Calibri" pitchFamily="34" charset="0"/>
            </a:endParaRPr>
          </a:p>
        </p:txBody>
      </p:sp>
      <p:sp>
        <p:nvSpPr>
          <p:cNvPr id="229379" name="Rectangle 2"/>
          <p:cNvSpPr>
            <a:spLocks noChangeArrowheads="1"/>
          </p:cNvSpPr>
          <p:nvPr/>
        </p:nvSpPr>
        <p:spPr bwMode="auto">
          <a:xfrm>
            <a:off x="3441700" y="142875"/>
            <a:ext cx="2214563" cy="708025"/>
          </a:xfrm>
          <a:prstGeom prst="rect">
            <a:avLst/>
          </a:prstGeom>
          <a:noFill/>
          <a:ln w="9525">
            <a:noFill/>
            <a:miter lim="800000"/>
            <a:headEnd/>
            <a:tailEnd/>
          </a:ln>
        </p:spPr>
        <p:txBody>
          <a:bodyPr wrap="none">
            <a:spAutoFit/>
          </a:bodyPr>
          <a:lstStyle/>
          <a:p>
            <a:pPr algn="justLow" rtl="1"/>
            <a:r>
              <a:rPr lang="fa-IR" sz="4000" b="1">
                <a:latin typeface="Calibri" pitchFamily="34" charset="0"/>
                <a:ea typeface="Calibri" pitchFamily="34" charset="0"/>
                <a:cs typeface="B Titr" pitchFamily="2" charset="-78"/>
              </a:rPr>
              <a:t>نتیجه گیری</a:t>
            </a:r>
            <a:endParaRPr lang="en-US" sz="2000">
              <a:ea typeface="Calibri" pitchFamily="34" charset="0"/>
            </a:endParaRPr>
          </a:p>
        </p:txBody>
      </p:sp>
      <p:sp>
        <p:nvSpPr>
          <p:cNvPr id="5" name="Slide Number Placeholder 4"/>
          <p:cNvSpPr>
            <a:spLocks noGrp="1"/>
          </p:cNvSpPr>
          <p:nvPr>
            <p:ph type="sldNum" sz="quarter" idx="12"/>
          </p:nvPr>
        </p:nvSpPr>
        <p:spPr/>
        <p:txBody>
          <a:bodyPr/>
          <a:lstStyle/>
          <a:p>
            <a:pPr>
              <a:defRPr/>
            </a:pPr>
            <a:fld id="{7F9B1FF8-1508-4EC5-9025-B86422A5C28C}" type="slidenum">
              <a:rPr lang="en-US"/>
              <a:pPr>
                <a:defRPr/>
              </a:pPr>
              <a:t>165</a:t>
            </a:fld>
            <a:endParaRPr lang="en-US"/>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1"/>
          <p:cNvSpPr>
            <a:spLocks noChangeArrowheads="1"/>
          </p:cNvSpPr>
          <p:nvPr/>
        </p:nvSpPr>
        <p:spPr bwMode="auto">
          <a:xfrm>
            <a:off x="214313" y="809625"/>
            <a:ext cx="8786812" cy="5262563"/>
          </a:xfrm>
          <a:prstGeom prst="rect">
            <a:avLst/>
          </a:prstGeom>
          <a:noFill/>
          <a:ln w="9525">
            <a:noFill/>
            <a:miter lim="800000"/>
            <a:headEnd/>
            <a:tailEnd/>
          </a:ln>
        </p:spPr>
        <p:txBody>
          <a:bodyPr>
            <a:spAutoFit/>
          </a:bodyPr>
          <a:lstStyle/>
          <a:p>
            <a:pPr algn="justLow" rtl="1" eaLnBrk="0" hangingPunct="0"/>
            <a:r>
              <a:rPr lang="ar-SA" sz="2800">
                <a:latin typeface="Calibri" pitchFamily="34" charset="0"/>
                <a:ea typeface="Calibri" pitchFamily="34" charset="0"/>
                <a:cs typeface="B Mitra" pitchFamily="2" charset="-78"/>
              </a:rPr>
              <a:t>و سر انجام، آمریکا نشان داد که در استفاده آشکار از نیروی نظامی اش در حمایت از عراق برای پایان دادن به جنگ هیچ ابایی ندارد و با این حال، اهمیت ایران از نظر جغرافیای راهبردی (ژئواستراتژی) هنوز هم از عراق بیشتر بود و آمریکا در طول جنگ و تا زمانی که ماجرای خجالت آور ایران </a:t>
            </a:r>
            <a:r>
              <a:rPr lang="ar-SA" sz="2800">
                <a:latin typeface="Calibri" pitchFamily="34" charset="0"/>
                <a:ea typeface="Calibri" pitchFamily="34" charset="0"/>
              </a:rPr>
              <a:t>–</a:t>
            </a:r>
            <a:r>
              <a:rPr lang="ar-SA" sz="2800">
                <a:latin typeface="Calibri" pitchFamily="34" charset="0"/>
                <a:ea typeface="Calibri" pitchFamily="34" charset="0"/>
                <a:cs typeface="B Mitra" pitchFamily="2" charset="-78"/>
              </a:rPr>
              <a:t> </a:t>
            </a:r>
            <a:r>
              <a:rPr lang="fa-IR" sz="2800">
                <a:latin typeface="Calibri" pitchFamily="34" charset="0"/>
                <a:ea typeface="Calibri" pitchFamily="34" charset="0"/>
                <a:cs typeface="B Mitra" pitchFamily="2" charset="-78"/>
              </a:rPr>
              <a:t>ک</a:t>
            </a:r>
            <a:r>
              <a:rPr lang="ar-SA" sz="2800">
                <a:latin typeface="Calibri" pitchFamily="34" charset="0"/>
                <a:ea typeface="Calibri" pitchFamily="34" charset="0"/>
                <a:cs typeface="B Mitra" pitchFamily="2" charset="-78"/>
              </a:rPr>
              <a:t>نترا ات</a:t>
            </a:r>
            <a:r>
              <a:rPr lang="fa-IR" sz="2800">
                <a:latin typeface="Calibri" pitchFamily="34" charset="0"/>
                <a:ea typeface="Calibri" pitchFamily="34" charset="0"/>
                <a:cs typeface="B Mitra" pitchFamily="2" charset="-78"/>
              </a:rPr>
              <a:t>فاق </a:t>
            </a:r>
            <a:r>
              <a:rPr lang="ar-SA" sz="2800">
                <a:latin typeface="Calibri" pitchFamily="34" charset="0"/>
                <a:ea typeface="Calibri" pitchFamily="34" charset="0"/>
                <a:cs typeface="B Mitra" pitchFamily="2" charset="-78"/>
              </a:rPr>
              <a:t>افتاد همچنان باب مذاکره برای از سرگیری روابط با ایران را باز نگه داشته بود. </a:t>
            </a:r>
            <a:endParaRPr lang="fa-IR" sz="2800">
              <a:latin typeface="Calibri" pitchFamily="34" charset="0"/>
              <a:ea typeface="Calibri" pitchFamily="34" charset="0"/>
              <a:cs typeface="B Mitra" pitchFamily="2" charset="-78"/>
            </a:endParaRPr>
          </a:p>
          <a:p>
            <a:pPr algn="justLow" rtl="1" eaLnBrk="0" hangingPunct="0"/>
            <a:r>
              <a:rPr lang="ar-SA" sz="2800">
                <a:latin typeface="Calibri" pitchFamily="34" charset="0"/>
                <a:ea typeface="Calibri" pitchFamily="34" charset="0"/>
                <a:cs typeface="B Mitra" pitchFamily="2" charset="-78"/>
              </a:rPr>
              <a:t>با توجه به اقدامات جانبدارانه ایالات متحده به نفع عراق و علیه ایران بایستی گفت که این کشور به هیچ عنوان اصل بی طرفی را در روابط خود با دول متخاصم رعایت نکرده بلکه حمایت هایش از عراق عامل مهمی در تطویل جنگ به مدت هشت سال بوده است. اگر حمایت های بلوک شرق و غرب از عراق متجاوز نبود، زندگی در سال دوم با فتح خرمشهر از سوی ایران و بازگشت عراق به مرزهای بین المللی و متجاوز شناخته شدن عراق می توانست خاتمه یابد. باید گفت آمریکا نقش مهمی در طولانی شدن زمان جنگ، فرسایشی شدن و در نتیجه ازدست دادن جان هزاران انسان بی گناه داشت.</a:t>
            </a:r>
            <a:endParaRPr lang="ar-SA" sz="4000"/>
          </a:p>
        </p:txBody>
      </p:sp>
      <p:sp>
        <p:nvSpPr>
          <p:cNvPr id="4" name="Slide Number Placeholder 3"/>
          <p:cNvSpPr>
            <a:spLocks noGrp="1"/>
          </p:cNvSpPr>
          <p:nvPr>
            <p:ph type="sldNum" sz="quarter" idx="12"/>
          </p:nvPr>
        </p:nvSpPr>
        <p:spPr/>
        <p:txBody>
          <a:bodyPr/>
          <a:lstStyle/>
          <a:p>
            <a:pPr>
              <a:defRPr/>
            </a:pPr>
            <a:fld id="{F4CD0D22-8BD0-49D2-8935-250C1D2B66C5}" type="slidenum">
              <a:rPr lang="en-US"/>
              <a:pPr>
                <a:defRPr/>
              </a:pPr>
              <a:t>166</a:t>
            </a:fld>
            <a:endParaRPr lang="en-US"/>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Number Placeholder 1"/>
          <p:cNvSpPr>
            <a:spLocks noGrp="1"/>
          </p:cNvSpPr>
          <p:nvPr>
            <p:ph type="sldNum" sz="quarter" idx="12"/>
          </p:nvPr>
        </p:nvSpPr>
        <p:spPr bwMode="auto">
          <a:noFill/>
          <a:ln>
            <a:miter lim="800000"/>
            <a:headEnd/>
            <a:tailEnd/>
          </a:ln>
        </p:spPr>
        <p:txBody>
          <a:bodyPr wrap="square" tIns="45720" bIns="45720" numCol="1" anchorCtr="0" compatLnSpc="1">
            <a:prstTxWarp prst="textNoShape">
              <a:avLst/>
            </a:prstTxWarp>
          </a:bodyPr>
          <a:lstStyle/>
          <a:p>
            <a:pPr fontAlgn="base">
              <a:spcBef>
                <a:spcPct val="0"/>
              </a:spcBef>
              <a:spcAft>
                <a:spcPct val="0"/>
              </a:spcAft>
            </a:pPr>
            <a:fld id="{B0A0D3D2-F4EA-46CE-AF59-B4000D482AE6}" type="slidenum">
              <a:rPr lang="fa-IR"/>
              <a:pPr fontAlgn="base">
                <a:spcBef>
                  <a:spcPct val="0"/>
                </a:spcBef>
                <a:spcAft>
                  <a:spcPct val="0"/>
                </a:spcAft>
              </a:pPr>
              <a:t>167</a:t>
            </a:fld>
            <a:endParaRPr lang="fa-IR"/>
          </a:p>
        </p:txBody>
      </p:sp>
      <p:sp>
        <p:nvSpPr>
          <p:cNvPr id="231427" name="Rectangle 2"/>
          <p:cNvSpPr>
            <a:spLocks noChangeArrowheads="1"/>
          </p:cNvSpPr>
          <p:nvPr/>
        </p:nvSpPr>
        <p:spPr bwMode="auto">
          <a:xfrm>
            <a:off x="339725" y="142875"/>
            <a:ext cx="8501063" cy="1816100"/>
          </a:xfrm>
          <a:prstGeom prst="rect">
            <a:avLst/>
          </a:prstGeom>
          <a:noFill/>
          <a:ln w="9525">
            <a:noFill/>
            <a:miter lim="800000"/>
            <a:headEnd/>
            <a:tailEnd/>
          </a:ln>
        </p:spPr>
        <p:txBody>
          <a:bodyPr anchor="ctr">
            <a:spAutoFit/>
          </a:bodyPr>
          <a:lstStyle/>
          <a:p>
            <a:pPr algn="justLow" rtl="1"/>
            <a:r>
              <a:rPr lang="fa-IR" sz="2800">
                <a:latin typeface="Calibri" pitchFamily="34" charset="0"/>
                <a:ea typeface="Calibri" pitchFamily="34" charset="0"/>
                <a:cs typeface="B Mitra" pitchFamily="2" charset="-78"/>
              </a:rPr>
              <a:t>واقعیت اینست که در طول 8 سال دفاع مقدس 1+5 به رهبری آمریکا بود که با ملت ایران می جنگید نه کشور عراق.</a:t>
            </a:r>
          </a:p>
          <a:p>
            <a:pPr algn="justLow" rtl="1"/>
            <a:r>
              <a:rPr lang="fa-IR" sz="2800">
                <a:latin typeface="Calibri" pitchFamily="34" charset="0"/>
                <a:ea typeface="Calibri" pitchFamily="34" charset="0"/>
                <a:cs typeface="B Mitra" pitchFamily="2" charset="-78"/>
              </a:rPr>
              <a:t>واقعیت اینست که این آمریکا بود که به ایران تجاوز کرده بود منتها با استفاده از خاک و نیروی انسانی عراق.</a:t>
            </a:r>
            <a:endParaRPr lang="fa-IR" sz="4000">
              <a:ea typeface="Calibri" pitchFamily="34" charset="0"/>
            </a:endParaRPr>
          </a:p>
        </p:txBody>
      </p:sp>
      <p:sp>
        <p:nvSpPr>
          <p:cNvPr id="231428" name="Rectangle 3"/>
          <p:cNvSpPr>
            <a:spLocks noChangeArrowheads="1"/>
          </p:cNvSpPr>
          <p:nvPr/>
        </p:nvSpPr>
        <p:spPr bwMode="auto">
          <a:xfrm>
            <a:off x="3571875" y="3240088"/>
            <a:ext cx="5214938" cy="3046412"/>
          </a:xfrm>
          <a:prstGeom prst="rect">
            <a:avLst/>
          </a:prstGeom>
          <a:noFill/>
          <a:ln w="9525">
            <a:noFill/>
            <a:miter lim="800000"/>
            <a:headEnd/>
            <a:tailEnd/>
          </a:ln>
        </p:spPr>
        <p:txBody>
          <a:bodyPr>
            <a:spAutoFit/>
          </a:bodyPr>
          <a:lstStyle/>
          <a:p>
            <a:pPr algn="justLow" rtl="1"/>
            <a:r>
              <a:rPr lang="fa-IR" sz="3200" b="1">
                <a:latin typeface="Georgia" pitchFamily="18" charset="0"/>
                <a:cs typeface="B Mitra" pitchFamily="2" charset="-78"/>
              </a:rPr>
              <a:t>آمریکا با فریب صدام، با هجوم به کشور ما، دولت مقتدر ایران را سرگرم دفاع از کشور خود نمود.</a:t>
            </a:r>
            <a:endParaRPr lang="en-US" sz="3200" b="1">
              <a:latin typeface="Georgia" pitchFamily="18" charset="0"/>
              <a:cs typeface="B Mitra" pitchFamily="2" charset="-78"/>
            </a:endParaRPr>
          </a:p>
          <a:p>
            <a:pPr algn="justLow" rtl="1"/>
            <a:endParaRPr lang="fa-IR" sz="3200">
              <a:latin typeface="Georgia" pitchFamily="18" charset="0"/>
              <a:cs typeface="B Mitra" pitchFamily="2" charset="-78"/>
            </a:endParaRPr>
          </a:p>
          <a:p>
            <a:pPr algn="justLow" rtl="1"/>
            <a:r>
              <a:rPr lang="fa-IR" sz="3200">
                <a:latin typeface="Georgia" pitchFamily="18" charset="0"/>
                <a:cs typeface="B Mitra" pitchFamily="2" charset="-78"/>
              </a:rPr>
              <a:t>1362/06/31پیام امام خمینی به مناسبت آغاز هفته جنگ تحمیلی</a:t>
            </a:r>
          </a:p>
        </p:txBody>
      </p:sp>
      <p:pic>
        <p:nvPicPr>
          <p:cNvPr id="5" name="Picture 2" descr="I:\IMAGE634014133320857500.jpg"/>
          <p:cNvPicPr>
            <a:picLocks noChangeAspect="1" noChangeArrowheads="1"/>
          </p:cNvPicPr>
          <p:nvPr/>
        </p:nvPicPr>
        <p:blipFill>
          <a:blip r:embed="rId2" cstate="print"/>
          <a:srcRect/>
          <a:stretch>
            <a:fillRect/>
          </a:stretch>
        </p:blipFill>
        <p:spPr bwMode="auto">
          <a:xfrm>
            <a:off x="357158" y="1785927"/>
            <a:ext cx="3000396" cy="4500593"/>
          </a:xfrm>
          <a:prstGeom prst="roundRect">
            <a:avLst>
              <a:gd name="adj" fmla="val 1053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2CC7D25-693A-4691-BD4B-100710B36E44}" type="slidenum">
              <a:rPr lang="fa-IR"/>
              <a:pPr>
                <a:defRPr/>
              </a:pPr>
              <a:t>168</a:t>
            </a:fld>
            <a:endParaRPr lang="fa-IR"/>
          </a:p>
        </p:txBody>
      </p:sp>
      <p:sp>
        <p:nvSpPr>
          <p:cNvPr id="232451" name="Rectangle 2"/>
          <p:cNvSpPr>
            <a:spLocks noChangeArrowheads="1"/>
          </p:cNvSpPr>
          <p:nvPr/>
        </p:nvSpPr>
        <p:spPr bwMode="auto">
          <a:xfrm>
            <a:off x="339725" y="119063"/>
            <a:ext cx="8501063" cy="523875"/>
          </a:xfrm>
          <a:prstGeom prst="rect">
            <a:avLst/>
          </a:prstGeom>
          <a:noFill/>
          <a:ln w="9525">
            <a:noFill/>
            <a:miter lim="800000"/>
            <a:headEnd/>
            <a:tailEnd/>
          </a:ln>
        </p:spPr>
        <p:txBody>
          <a:bodyPr anchor="ctr">
            <a:spAutoFit/>
          </a:bodyPr>
          <a:lstStyle/>
          <a:p>
            <a:pPr algn="justLow" rtl="1"/>
            <a:r>
              <a:rPr lang="fa-IR" sz="2800">
                <a:latin typeface="Calibri" pitchFamily="34" charset="0"/>
                <a:ea typeface="Calibri" pitchFamily="34" charset="0"/>
                <a:cs typeface="B Mitra" pitchFamily="2" charset="-78"/>
              </a:rPr>
              <a:t>واقعیت اینست که حمله و تجاوز آمریکا امروز هم ادامه دارد</a:t>
            </a:r>
            <a:endParaRPr lang="fa-IR" sz="4000">
              <a:ea typeface="Calibri" pitchFamily="34" charset="0"/>
            </a:endParaRPr>
          </a:p>
        </p:txBody>
      </p:sp>
      <p:sp>
        <p:nvSpPr>
          <p:cNvPr id="4" name="Rectangle 3"/>
          <p:cNvSpPr/>
          <p:nvPr/>
        </p:nvSpPr>
        <p:spPr>
          <a:xfrm>
            <a:off x="3500438" y="2857500"/>
            <a:ext cx="2071687" cy="1000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p:cNvCxnSpPr>
            <a:stCxn id="1033" idx="3"/>
          </p:cNvCxnSpPr>
          <p:nvPr/>
        </p:nvCxnSpPr>
        <p:spPr>
          <a:xfrm>
            <a:off x="2182813" y="871538"/>
            <a:ext cx="1746250" cy="1985962"/>
          </a:xfrm>
          <a:prstGeom prst="line">
            <a:avLst/>
          </a:prstGeom>
        </p:spPr>
        <p:style>
          <a:lnRef idx="3">
            <a:schemeClr val="accent1"/>
          </a:lnRef>
          <a:fillRef idx="0">
            <a:schemeClr val="accent1"/>
          </a:fillRef>
          <a:effectRef idx="2">
            <a:schemeClr val="accent1"/>
          </a:effectRef>
          <a:fontRef idx="minor">
            <a:schemeClr val="tx1"/>
          </a:fontRef>
        </p:style>
      </p:cxnSp>
      <p:cxnSp>
        <p:nvCxnSpPr>
          <p:cNvPr id="14" name="Straight Connector 13"/>
          <p:cNvCxnSpPr>
            <a:stCxn id="1037" idx="0"/>
          </p:cNvCxnSpPr>
          <p:nvPr/>
        </p:nvCxnSpPr>
        <p:spPr>
          <a:xfrm rot="5400000" flipH="1" flipV="1">
            <a:off x="3990182" y="5204619"/>
            <a:ext cx="1428750" cy="20637"/>
          </a:xfrm>
          <a:prstGeom prst="line">
            <a:avLst/>
          </a:prstGeom>
        </p:spPr>
        <p:style>
          <a:lnRef idx="3">
            <a:schemeClr val="accent1"/>
          </a:lnRef>
          <a:fillRef idx="0">
            <a:schemeClr val="accent1"/>
          </a:fillRef>
          <a:effectRef idx="2">
            <a:schemeClr val="accent1"/>
          </a:effectRef>
          <a:fontRef idx="minor">
            <a:schemeClr val="tx1"/>
          </a:fontRef>
        </p:style>
      </p:cxnSp>
      <p:cxnSp>
        <p:nvCxnSpPr>
          <p:cNvPr id="23" name="Straight Connector 22"/>
          <p:cNvCxnSpPr>
            <a:stCxn id="1034" idx="3"/>
          </p:cNvCxnSpPr>
          <p:nvPr/>
        </p:nvCxnSpPr>
        <p:spPr>
          <a:xfrm>
            <a:off x="2357438" y="2643188"/>
            <a:ext cx="1143000" cy="714375"/>
          </a:xfrm>
          <a:prstGeom prst="line">
            <a:avLst/>
          </a:prstGeom>
        </p:spPr>
        <p:style>
          <a:lnRef idx="3">
            <a:schemeClr val="accent1"/>
          </a:lnRef>
          <a:fillRef idx="0">
            <a:schemeClr val="accent1"/>
          </a:fillRef>
          <a:effectRef idx="2">
            <a:schemeClr val="accent1"/>
          </a:effectRef>
          <a:fontRef idx="minor">
            <a:schemeClr val="tx1"/>
          </a:fontRef>
        </p:style>
      </p:cxnSp>
      <p:cxnSp>
        <p:nvCxnSpPr>
          <p:cNvPr id="25" name="Straight Connector 24"/>
          <p:cNvCxnSpPr>
            <a:endCxn id="232465" idx="1"/>
          </p:cNvCxnSpPr>
          <p:nvPr/>
        </p:nvCxnSpPr>
        <p:spPr>
          <a:xfrm flipV="1">
            <a:off x="5929313" y="2371725"/>
            <a:ext cx="1000125" cy="628650"/>
          </a:xfrm>
          <a:prstGeom prst="line">
            <a:avLst/>
          </a:prstGeom>
        </p:spPr>
        <p:style>
          <a:lnRef idx="3">
            <a:schemeClr val="accent1"/>
          </a:lnRef>
          <a:fillRef idx="0">
            <a:schemeClr val="accent1"/>
          </a:fillRef>
          <a:effectRef idx="2">
            <a:schemeClr val="accent1"/>
          </a:effectRef>
          <a:fontRef idx="minor">
            <a:schemeClr val="tx1"/>
          </a:fontRef>
        </p:style>
      </p:cxnSp>
      <p:cxnSp>
        <p:nvCxnSpPr>
          <p:cNvPr id="26" name="Straight Connector 25"/>
          <p:cNvCxnSpPr>
            <a:stCxn id="1027" idx="0"/>
          </p:cNvCxnSpPr>
          <p:nvPr/>
        </p:nvCxnSpPr>
        <p:spPr>
          <a:xfrm rot="16200000" flipV="1">
            <a:off x="4667250" y="3881438"/>
            <a:ext cx="1423987" cy="1385888"/>
          </a:xfrm>
          <a:prstGeom prst="line">
            <a:avLst/>
          </a:prstGeom>
        </p:spPr>
        <p:style>
          <a:lnRef idx="3">
            <a:schemeClr val="accent1"/>
          </a:lnRef>
          <a:fillRef idx="0">
            <a:schemeClr val="accent1"/>
          </a:fillRef>
          <a:effectRef idx="2">
            <a:schemeClr val="accent1"/>
          </a:effectRef>
          <a:fontRef idx="minor">
            <a:schemeClr val="tx1"/>
          </a:fontRef>
        </p:style>
      </p:cxnSp>
      <p:cxnSp>
        <p:nvCxnSpPr>
          <p:cNvPr id="27" name="Straight Connector 26"/>
          <p:cNvCxnSpPr>
            <a:stCxn id="1031" idx="0"/>
          </p:cNvCxnSpPr>
          <p:nvPr/>
        </p:nvCxnSpPr>
        <p:spPr>
          <a:xfrm rot="16200000" flipV="1">
            <a:off x="5923756" y="4006057"/>
            <a:ext cx="1285875" cy="1703388"/>
          </a:xfrm>
          <a:prstGeom prst="line">
            <a:avLst/>
          </a:prstGeom>
        </p:spPr>
        <p:style>
          <a:lnRef idx="3">
            <a:schemeClr val="accent1"/>
          </a:lnRef>
          <a:fillRef idx="0">
            <a:schemeClr val="accent1"/>
          </a:fillRef>
          <a:effectRef idx="2">
            <a:schemeClr val="accent1"/>
          </a:effectRef>
          <a:fontRef idx="minor">
            <a:schemeClr val="tx1"/>
          </a:fontRef>
        </p:style>
      </p:cxnSp>
      <p:cxnSp>
        <p:nvCxnSpPr>
          <p:cNvPr id="28" name="Straight Connector 27"/>
          <p:cNvCxnSpPr>
            <a:stCxn id="1040" idx="1"/>
          </p:cNvCxnSpPr>
          <p:nvPr/>
        </p:nvCxnSpPr>
        <p:spPr>
          <a:xfrm rot="10800000">
            <a:off x="6072188" y="3929063"/>
            <a:ext cx="1428750" cy="766762"/>
          </a:xfrm>
          <a:prstGeom prst="line">
            <a:avLst/>
          </a:prstGeom>
        </p:spPr>
        <p:style>
          <a:lnRef idx="3">
            <a:schemeClr val="accent1"/>
          </a:lnRef>
          <a:fillRef idx="0">
            <a:schemeClr val="accent1"/>
          </a:fillRef>
          <a:effectRef idx="2">
            <a:schemeClr val="accent1"/>
          </a:effectRef>
          <a:fontRef idx="minor">
            <a:schemeClr val="tx1"/>
          </a:fontRef>
        </p:style>
      </p:cxnSp>
      <p:cxnSp>
        <p:nvCxnSpPr>
          <p:cNvPr id="31" name="Straight Connector 30"/>
          <p:cNvCxnSpPr>
            <a:endCxn id="1028" idx="1"/>
          </p:cNvCxnSpPr>
          <p:nvPr/>
        </p:nvCxnSpPr>
        <p:spPr>
          <a:xfrm flipV="1">
            <a:off x="5500688" y="1435100"/>
            <a:ext cx="1285875" cy="1279525"/>
          </a:xfrm>
          <a:prstGeom prst="line">
            <a:avLst/>
          </a:prstGeom>
        </p:spPr>
        <p:style>
          <a:lnRef idx="3">
            <a:schemeClr val="accent1"/>
          </a:lnRef>
          <a:fillRef idx="0">
            <a:schemeClr val="accent1"/>
          </a:fillRef>
          <a:effectRef idx="2">
            <a:schemeClr val="accent1"/>
          </a:effectRef>
          <a:fontRef idx="minor">
            <a:schemeClr val="tx1"/>
          </a:fontRef>
        </p:style>
      </p:cxnSp>
      <p:cxnSp>
        <p:nvCxnSpPr>
          <p:cNvPr id="33" name="Straight Connector 32"/>
          <p:cNvCxnSpPr>
            <a:stCxn id="1039" idx="0"/>
          </p:cNvCxnSpPr>
          <p:nvPr/>
        </p:nvCxnSpPr>
        <p:spPr>
          <a:xfrm rot="5400000" flipH="1" flipV="1">
            <a:off x="2872581" y="4675982"/>
            <a:ext cx="1160463" cy="666750"/>
          </a:xfrm>
          <a:prstGeom prst="line">
            <a:avLst/>
          </a:prstGeom>
        </p:spPr>
        <p:style>
          <a:lnRef idx="3">
            <a:schemeClr val="accent1"/>
          </a:lnRef>
          <a:fillRef idx="0">
            <a:schemeClr val="accent1"/>
          </a:fillRef>
          <a:effectRef idx="2">
            <a:schemeClr val="accent1"/>
          </a:effectRef>
          <a:fontRef idx="minor">
            <a:schemeClr val="tx1"/>
          </a:fontRef>
        </p:style>
      </p:cxnSp>
      <p:cxnSp>
        <p:nvCxnSpPr>
          <p:cNvPr id="34" name="Straight Connector 33"/>
          <p:cNvCxnSpPr>
            <a:stCxn id="1029" idx="0"/>
          </p:cNvCxnSpPr>
          <p:nvPr/>
        </p:nvCxnSpPr>
        <p:spPr>
          <a:xfrm rot="5400000" flipH="1" flipV="1">
            <a:off x="1957388" y="3709988"/>
            <a:ext cx="1109662" cy="1833562"/>
          </a:xfrm>
          <a:prstGeom prst="line">
            <a:avLst/>
          </a:prstGeom>
        </p:spPr>
        <p:style>
          <a:lnRef idx="3">
            <a:schemeClr val="accent1"/>
          </a:lnRef>
          <a:fillRef idx="0">
            <a:schemeClr val="accent1"/>
          </a:fillRef>
          <a:effectRef idx="2">
            <a:schemeClr val="accent1"/>
          </a:effectRef>
          <a:fontRef idx="minor">
            <a:schemeClr val="tx1"/>
          </a:fontRef>
        </p:style>
      </p:cxnSp>
      <p:cxnSp>
        <p:nvCxnSpPr>
          <p:cNvPr id="35" name="Straight Connector 34"/>
          <p:cNvCxnSpPr>
            <a:stCxn id="1035" idx="3"/>
          </p:cNvCxnSpPr>
          <p:nvPr/>
        </p:nvCxnSpPr>
        <p:spPr>
          <a:xfrm flipV="1">
            <a:off x="2000250" y="3786188"/>
            <a:ext cx="1143000" cy="276225"/>
          </a:xfrm>
          <a:prstGeom prst="line">
            <a:avLst/>
          </a:prstGeom>
        </p:spPr>
        <p:style>
          <a:lnRef idx="3">
            <a:schemeClr val="accent1"/>
          </a:lnRef>
          <a:fillRef idx="0">
            <a:schemeClr val="accent1"/>
          </a:fillRef>
          <a:effectRef idx="2">
            <a:schemeClr val="accent1"/>
          </a:effectRef>
          <a:fontRef idx="minor">
            <a:schemeClr val="tx1"/>
          </a:fontRef>
        </p:style>
      </p:cxnSp>
      <p:cxnSp>
        <p:nvCxnSpPr>
          <p:cNvPr id="37" name="Straight Connector 36"/>
          <p:cNvCxnSpPr>
            <a:endCxn id="1038" idx="2"/>
          </p:cNvCxnSpPr>
          <p:nvPr/>
        </p:nvCxnSpPr>
        <p:spPr>
          <a:xfrm rot="16200000" flipV="1">
            <a:off x="3975894" y="2575719"/>
            <a:ext cx="1133475" cy="1587"/>
          </a:xfrm>
          <a:prstGeom prst="line">
            <a:avLst/>
          </a:prstGeom>
        </p:spPr>
        <p:style>
          <a:lnRef idx="3">
            <a:schemeClr val="accent1"/>
          </a:lnRef>
          <a:fillRef idx="0">
            <a:schemeClr val="accent1"/>
          </a:fillRef>
          <a:effectRef idx="2">
            <a:schemeClr val="accent1"/>
          </a:effectRef>
          <a:fontRef idx="minor">
            <a:schemeClr val="tx1"/>
          </a:fontRef>
        </p:style>
      </p:cxnSp>
      <p:sp>
        <p:nvSpPr>
          <p:cNvPr id="232465" name="Rectangle 45"/>
          <p:cNvSpPr>
            <a:spLocks noChangeArrowheads="1"/>
          </p:cNvSpPr>
          <p:nvPr/>
        </p:nvSpPr>
        <p:spPr bwMode="auto">
          <a:xfrm>
            <a:off x="6929438" y="2079625"/>
            <a:ext cx="1071562" cy="584200"/>
          </a:xfrm>
          <a:prstGeom prst="rect">
            <a:avLst/>
          </a:prstGeom>
          <a:noFill/>
          <a:ln w="9525">
            <a:noFill/>
            <a:miter lim="800000"/>
            <a:headEnd/>
            <a:tailEnd/>
          </a:ln>
        </p:spPr>
        <p:txBody>
          <a:bodyPr anchor="ctr">
            <a:spAutoFit/>
          </a:bodyPr>
          <a:lstStyle/>
          <a:p>
            <a:pPr algn="ctr" rtl="1"/>
            <a:r>
              <a:rPr lang="fa-IR" sz="3200">
                <a:latin typeface="Calibri" pitchFamily="34" charset="0"/>
                <a:ea typeface="Calibri" pitchFamily="34" charset="0"/>
                <a:cs typeface="B Titr" pitchFamily="2" charset="-78"/>
              </a:rPr>
              <a:t>و ...</a:t>
            </a:r>
            <a:endParaRPr lang="fa-IR" sz="3200">
              <a:ea typeface="Calibri" pitchFamily="34" charset="0"/>
              <a:cs typeface="B Titr" pitchFamily="2" charset="-78"/>
            </a:endParaRPr>
          </a:p>
        </p:txBody>
      </p:sp>
      <p:cxnSp>
        <p:nvCxnSpPr>
          <p:cNvPr id="54" name="Straight Connector 53"/>
          <p:cNvCxnSpPr>
            <a:endCxn id="1041" idx="1"/>
          </p:cNvCxnSpPr>
          <p:nvPr/>
        </p:nvCxnSpPr>
        <p:spPr>
          <a:xfrm flipV="1">
            <a:off x="6215063" y="3378200"/>
            <a:ext cx="785812" cy="50800"/>
          </a:xfrm>
          <a:prstGeom prst="line">
            <a:avLst/>
          </a:prstGeom>
        </p:spPr>
        <p:style>
          <a:lnRef idx="3">
            <a:schemeClr val="accent1"/>
          </a:lnRef>
          <a:fillRef idx="0">
            <a:schemeClr val="accent1"/>
          </a:fillRef>
          <a:effectRef idx="2">
            <a:schemeClr val="accent1"/>
          </a:effectRef>
          <a:fontRef idx="minor">
            <a:schemeClr val="tx1"/>
          </a:fontRef>
        </p:style>
      </p:cxnSp>
      <p:pic>
        <p:nvPicPr>
          <p:cNvPr id="232467" name="Picture 3" descr="K:\7 7 94\imagرes.jpg"/>
          <p:cNvPicPr>
            <a:picLocks noChangeAspect="1" noChangeArrowheads="1"/>
          </p:cNvPicPr>
          <p:nvPr/>
        </p:nvPicPr>
        <p:blipFill>
          <a:blip r:embed="rId2"/>
          <a:srcRect/>
          <a:stretch>
            <a:fillRect/>
          </a:stretch>
        </p:blipFill>
        <p:spPr bwMode="auto">
          <a:xfrm>
            <a:off x="5572125" y="5286375"/>
            <a:ext cx="1000125" cy="1457325"/>
          </a:xfrm>
          <a:prstGeom prst="rect">
            <a:avLst/>
          </a:prstGeom>
          <a:noFill/>
          <a:ln w="9525">
            <a:noFill/>
            <a:miter lim="800000"/>
            <a:headEnd/>
            <a:tailEnd/>
          </a:ln>
        </p:spPr>
      </p:pic>
      <p:pic>
        <p:nvPicPr>
          <p:cNvPr id="232468" name="Picture 4" descr="K:\7 7 94\193142_585.jpg"/>
          <p:cNvPicPr>
            <a:picLocks noChangeAspect="1" noChangeArrowheads="1"/>
          </p:cNvPicPr>
          <p:nvPr/>
        </p:nvPicPr>
        <p:blipFill>
          <a:blip r:embed="rId3"/>
          <a:srcRect/>
          <a:stretch>
            <a:fillRect/>
          </a:stretch>
        </p:blipFill>
        <p:spPr bwMode="auto">
          <a:xfrm>
            <a:off x="6786563" y="928688"/>
            <a:ext cx="1714500" cy="1012825"/>
          </a:xfrm>
          <a:prstGeom prst="rect">
            <a:avLst/>
          </a:prstGeom>
          <a:noFill/>
          <a:ln w="9525">
            <a:noFill/>
            <a:miter lim="800000"/>
            <a:headEnd/>
            <a:tailEnd/>
          </a:ln>
        </p:spPr>
      </p:pic>
      <p:pic>
        <p:nvPicPr>
          <p:cNvPr id="232469" name="Picture 6" descr="K:\7 7 94\aarm.png"/>
          <p:cNvPicPr>
            <a:picLocks noChangeAspect="1" noChangeArrowheads="1"/>
          </p:cNvPicPr>
          <p:nvPr/>
        </p:nvPicPr>
        <p:blipFill>
          <a:blip r:embed="rId4">
            <a:clrChange>
              <a:clrFrom>
                <a:srgbClr val="FFFFFF"/>
              </a:clrFrom>
              <a:clrTo>
                <a:srgbClr val="FFFFFF">
                  <a:alpha val="0"/>
                </a:srgbClr>
              </a:clrTo>
            </a:clrChange>
          </a:blip>
          <a:srcRect l="16319" r="8160" b="16667"/>
          <a:stretch>
            <a:fillRect/>
          </a:stretch>
        </p:blipFill>
        <p:spPr bwMode="auto">
          <a:xfrm>
            <a:off x="428625" y="5300663"/>
            <a:ext cx="714375" cy="771525"/>
          </a:xfrm>
          <a:prstGeom prst="rect">
            <a:avLst/>
          </a:prstGeom>
          <a:noFill/>
          <a:ln w="9525">
            <a:noFill/>
            <a:miter lim="800000"/>
            <a:headEnd/>
            <a:tailEnd/>
          </a:ln>
        </p:spPr>
      </p:pic>
      <p:pic>
        <p:nvPicPr>
          <p:cNvPr id="232470" name="Picture 5" descr="K:\7 7 94\66410-199088-1393226500.JPG"/>
          <p:cNvPicPr>
            <a:picLocks noChangeAspect="1" noChangeArrowheads="1"/>
          </p:cNvPicPr>
          <p:nvPr/>
        </p:nvPicPr>
        <p:blipFill>
          <a:blip r:embed="rId5"/>
          <a:srcRect/>
          <a:stretch>
            <a:fillRect/>
          </a:stretch>
        </p:blipFill>
        <p:spPr bwMode="auto">
          <a:xfrm>
            <a:off x="1000125" y="5181600"/>
            <a:ext cx="1190625" cy="890588"/>
          </a:xfrm>
          <a:prstGeom prst="rect">
            <a:avLst/>
          </a:prstGeom>
          <a:noFill/>
          <a:ln w="9525">
            <a:noFill/>
            <a:miter lim="800000"/>
            <a:headEnd/>
            <a:tailEnd/>
          </a:ln>
        </p:spPr>
      </p:pic>
      <p:pic>
        <p:nvPicPr>
          <p:cNvPr id="232471" name="Picture 7" descr="K:\7 7 94\images.jpg"/>
          <p:cNvPicPr>
            <a:picLocks noChangeAspect="1" noChangeArrowheads="1"/>
          </p:cNvPicPr>
          <p:nvPr/>
        </p:nvPicPr>
        <p:blipFill>
          <a:blip r:embed="rId6"/>
          <a:srcRect/>
          <a:stretch>
            <a:fillRect/>
          </a:stretch>
        </p:blipFill>
        <p:spPr bwMode="auto">
          <a:xfrm>
            <a:off x="6694488" y="5500688"/>
            <a:ext cx="1449387" cy="928687"/>
          </a:xfrm>
          <a:prstGeom prst="rect">
            <a:avLst/>
          </a:prstGeom>
          <a:noFill/>
          <a:ln w="9525">
            <a:noFill/>
            <a:miter lim="800000"/>
            <a:headEnd/>
            <a:tailEnd/>
          </a:ln>
        </p:spPr>
      </p:pic>
      <p:pic>
        <p:nvPicPr>
          <p:cNvPr id="232472" name="Picture 9" descr="K:\7 7 94\Anten-Mahvare.jpg"/>
          <p:cNvPicPr>
            <a:picLocks noChangeAspect="1" noChangeArrowheads="1"/>
          </p:cNvPicPr>
          <p:nvPr/>
        </p:nvPicPr>
        <p:blipFill>
          <a:blip r:embed="rId7"/>
          <a:srcRect/>
          <a:stretch>
            <a:fillRect/>
          </a:stretch>
        </p:blipFill>
        <p:spPr bwMode="auto">
          <a:xfrm>
            <a:off x="428625" y="214313"/>
            <a:ext cx="1754188" cy="1316037"/>
          </a:xfrm>
          <a:prstGeom prst="rect">
            <a:avLst/>
          </a:prstGeom>
          <a:noFill/>
          <a:ln w="9525">
            <a:noFill/>
            <a:miter lim="800000"/>
            <a:headEnd/>
            <a:tailEnd/>
          </a:ln>
        </p:spPr>
      </p:pic>
      <p:pic>
        <p:nvPicPr>
          <p:cNvPr id="232473" name="Picture 10" descr="K:\7 7 94\RQ-170-11_mini.jpg"/>
          <p:cNvPicPr>
            <a:picLocks noChangeAspect="1" noChangeArrowheads="1"/>
          </p:cNvPicPr>
          <p:nvPr/>
        </p:nvPicPr>
        <p:blipFill>
          <a:blip r:embed="rId8"/>
          <a:srcRect/>
          <a:stretch>
            <a:fillRect/>
          </a:stretch>
        </p:blipFill>
        <p:spPr bwMode="auto">
          <a:xfrm>
            <a:off x="428625" y="2071688"/>
            <a:ext cx="1928813" cy="1143000"/>
          </a:xfrm>
          <a:prstGeom prst="rect">
            <a:avLst/>
          </a:prstGeom>
          <a:noFill/>
          <a:ln w="9525">
            <a:noFill/>
            <a:miter lim="800000"/>
            <a:headEnd/>
            <a:tailEnd/>
          </a:ln>
        </p:spPr>
      </p:pic>
      <p:pic>
        <p:nvPicPr>
          <p:cNvPr id="232474" name="Picture 11" descr="K:\7 7 94\25513_318.jpg"/>
          <p:cNvPicPr>
            <a:picLocks noChangeAspect="1" noChangeArrowheads="1"/>
          </p:cNvPicPr>
          <p:nvPr/>
        </p:nvPicPr>
        <p:blipFill>
          <a:blip r:embed="rId9" cstate="print"/>
          <a:srcRect/>
          <a:stretch>
            <a:fillRect/>
          </a:stretch>
        </p:blipFill>
        <p:spPr bwMode="auto">
          <a:xfrm>
            <a:off x="500063" y="3500438"/>
            <a:ext cx="1500187" cy="1125537"/>
          </a:xfrm>
          <a:prstGeom prst="rect">
            <a:avLst/>
          </a:prstGeom>
          <a:noFill/>
          <a:ln w="9525">
            <a:noFill/>
            <a:miter lim="800000"/>
            <a:headEnd/>
            <a:tailEnd/>
          </a:ln>
        </p:spPr>
      </p:pic>
      <p:sp>
        <p:nvSpPr>
          <p:cNvPr id="232475" name="Rectangle 61"/>
          <p:cNvSpPr>
            <a:spLocks noChangeArrowheads="1"/>
          </p:cNvSpPr>
          <p:nvPr/>
        </p:nvSpPr>
        <p:spPr bwMode="auto">
          <a:xfrm>
            <a:off x="142875" y="4500563"/>
            <a:ext cx="1214438" cy="307975"/>
          </a:xfrm>
          <a:prstGeom prst="rect">
            <a:avLst/>
          </a:prstGeom>
          <a:solidFill>
            <a:srgbClr val="FF0000"/>
          </a:solidFill>
          <a:ln w="9525">
            <a:noFill/>
            <a:miter lim="800000"/>
            <a:headEnd/>
            <a:tailEnd/>
          </a:ln>
        </p:spPr>
        <p:txBody>
          <a:bodyPr anchor="ctr">
            <a:spAutoFit/>
          </a:bodyPr>
          <a:lstStyle/>
          <a:p>
            <a:pPr algn="ctr" rtl="1"/>
            <a:r>
              <a:rPr lang="fa-IR" sz="1400" b="1">
                <a:solidFill>
                  <a:schemeClr val="bg1"/>
                </a:solidFill>
                <a:latin typeface="Calibri" pitchFamily="34" charset="0"/>
                <a:ea typeface="Calibri" pitchFamily="34" charset="0"/>
                <a:cs typeface="B Mitra" pitchFamily="2" charset="-78"/>
              </a:rPr>
              <a:t>سلطنت طلب ها</a:t>
            </a:r>
            <a:endParaRPr lang="fa-IR" sz="1400" b="1">
              <a:solidFill>
                <a:schemeClr val="bg1"/>
              </a:solidFill>
              <a:ea typeface="Calibri" pitchFamily="34" charset="0"/>
            </a:endParaRPr>
          </a:p>
        </p:txBody>
      </p:sp>
      <p:pic>
        <p:nvPicPr>
          <p:cNvPr id="1036" name="Picture 12" descr="K:\7 7 94\139208130901328301462094.jpg"/>
          <p:cNvPicPr>
            <a:picLocks noChangeAspect="1" noChangeArrowheads="1"/>
          </p:cNvPicPr>
          <p:nvPr/>
        </p:nvPicPr>
        <p:blipFill>
          <a:blip r:embed="rId10" cstate="print"/>
          <a:srcRect/>
          <a:stretch>
            <a:fillRect/>
          </a:stretch>
        </p:blipFill>
        <p:spPr bwMode="auto">
          <a:xfrm>
            <a:off x="3143240" y="2500306"/>
            <a:ext cx="3065454" cy="21343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2477" name="Picture 13" descr="K:\7 7 94\84939.jpg"/>
          <p:cNvPicPr>
            <a:picLocks noChangeAspect="1" noChangeArrowheads="1"/>
          </p:cNvPicPr>
          <p:nvPr/>
        </p:nvPicPr>
        <p:blipFill>
          <a:blip r:embed="rId11" cstate="print"/>
          <a:srcRect/>
          <a:stretch>
            <a:fillRect/>
          </a:stretch>
        </p:blipFill>
        <p:spPr bwMode="auto">
          <a:xfrm>
            <a:off x="4032250" y="5929313"/>
            <a:ext cx="1325563" cy="714375"/>
          </a:xfrm>
          <a:prstGeom prst="rect">
            <a:avLst/>
          </a:prstGeom>
          <a:noFill/>
          <a:ln w="9525">
            <a:noFill/>
            <a:miter lim="800000"/>
            <a:headEnd/>
            <a:tailEnd/>
          </a:ln>
        </p:spPr>
      </p:pic>
      <p:pic>
        <p:nvPicPr>
          <p:cNvPr id="232478" name="Picture 14" descr="K:\7 7 94\alesoud-abasi.flv.jpg"/>
          <p:cNvPicPr>
            <a:picLocks noChangeAspect="1" noChangeArrowheads="1"/>
          </p:cNvPicPr>
          <p:nvPr/>
        </p:nvPicPr>
        <p:blipFill>
          <a:blip r:embed="rId12"/>
          <a:srcRect/>
          <a:stretch>
            <a:fillRect/>
          </a:stretch>
        </p:blipFill>
        <p:spPr bwMode="auto">
          <a:xfrm>
            <a:off x="3654425" y="785813"/>
            <a:ext cx="1774825" cy="1223962"/>
          </a:xfrm>
          <a:prstGeom prst="rect">
            <a:avLst/>
          </a:prstGeom>
          <a:noFill/>
          <a:ln w="9525">
            <a:noFill/>
            <a:miter lim="800000"/>
            <a:headEnd/>
            <a:tailEnd/>
          </a:ln>
        </p:spPr>
      </p:pic>
      <p:pic>
        <p:nvPicPr>
          <p:cNvPr id="232479" name="Picture 15" descr="K:\7 7 94\منافقین.jpg"/>
          <p:cNvPicPr>
            <a:picLocks noChangeAspect="1" noChangeArrowheads="1"/>
          </p:cNvPicPr>
          <p:nvPr/>
        </p:nvPicPr>
        <p:blipFill>
          <a:blip r:embed="rId13"/>
          <a:srcRect/>
          <a:stretch>
            <a:fillRect/>
          </a:stretch>
        </p:blipFill>
        <p:spPr bwMode="auto">
          <a:xfrm>
            <a:off x="2379663" y="5589588"/>
            <a:ext cx="1477962" cy="982662"/>
          </a:xfrm>
          <a:prstGeom prst="rect">
            <a:avLst/>
          </a:prstGeom>
          <a:noFill/>
          <a:ln w="9525">
            <a:noFill/>
            <a:miter lim="800000"/>
            <a:headEnd/>
            <a:tailEnd/>
          </a:ln>
        </p:spPr>
      </p:pic>
      <p:pic>
        <p:nvPicPr>
          <p:cNvPr id="232480" name="Picture 16" descr="K:\7 7 94\20130310_142746_tahrim3.jpg"/>
          <p:cNvPicPr>
            <a:picLocks noChangeAspect="1" noChangeArrowheads="1"/>
          </p:cNvPicPr>
          <p:nvPr/>
        </p:nvPicPr>
        <p:blipFill>
          <a:blip r:embed="rId14"/>
          <a:srcRect t="43884"/>
          <a:stretch>
            <a:fillRect/>
          </a:stretch>
        </p:blipFill>
        <p:spPr bwMode="auto">
          <a:xfrm>
            <a:off x="7500938" y="4105275"/>
            <a:ext cx="1482725" cy="1181100"/>
          </a:xfrm>
          <a:prstGeom prst="rect">
            <a:avLst/>
          </a:prstGeom>
          <a:noFill/>
          <a:ln w="9525">
            <a:noFill/>
            <a:miter lim="800000"/>
            <a:headEnd/>
            <a:tailEnd/>
          </a:ln>
        </p:spPr>
      </p:pic>
      <p:sp>
        <p:nvSpPr>
          <p:cNvPr id="232481" name="Rectangle 63"/>
          <p:cNvSpPr>
            <a:spLocks noChangeArrowheads="1"/>
          </p:cNvSpPr>
          <p:nvPr/>
        </p:nvSpPr>
        <p:spPr bwMode="auto">
          <a:xfrm>
            <a:off x="7929563" y="2976563"/>
            <a:ext cx="1143000" cy="523875"/>
          </a:xfrm>
          <a:prstGeom prst="rect">
            <a:avLst/>
          </a:prstGeom>
          <a:solidFill>
            <a:srgbClr val="FF0000"/>
          </a:solidFill>
          <a:ln w="9525">
            <a:noFill/>
            <a:miter lim="800000"/>
            <a:headEnd/>
            <a:tailEnd/>
          </a:ln>
        </p:spPr>
        <p:txBody>
          <a:bodyPr anchor="ctr">
            <a:spAutoFit/>
          </a:bodyPr>
          <a:lstStyle/>
          <a:p>
            <a:pPr rtl="1"/>
            <a:r>
              <a:rPr lang="fa-IR" sz="1400" b="1">
                <a:solidFill>
                  <a:schemeClr val="bg1"/>
                </a:solidFill>
                <a:latin typeface="Calibri" pitchFamily="34" charset="0"/>
                <a:ea typeface="Calibri" pitchFamily="34" charset="0"/>
                <a:cs typeface="B Mitra" pitchFamily="2" charset="-78"/>
              </a:rPr>
              <a:t>بلوکه کردن</a:t>
            </a:r>
          </a:p>
          <a:p>
            <a:pPr rtl="1"/>
            <a:r>
              <a:rPr lang="fa-IR" sz="1400" b="1">
                <a:solidFill>
                  <a:schemeClr val="bg1"/>
                </a:solidFill>
                <a:latin typeface="Calibri" pitchFamily="34" charset="0"/>
                <a:ea typeface="Calibri" pitchFamily="34" charset="0"/>
                <a:cs typeface="B Mitra" pitchFamily="2" charset="-78"/>
              </a:rPr>
              <a:t> اموال ایرانیان</a:t>
            </a:r>
            <a:endParaRPr lang="fa-IR" sz="1400" b="1">
              <a:solidFill>
                <a:schemeClr val="bg1"/>
              </a:solidFill>
              <a:ea typeface="Calibri" pitchFamily="34" charset="0"/>
            </a:endParaRPr>
          </a:p>
        </p:txBody>
      </p:sp>
      <p:pic>
        <p:nvPicPr>
          <p:cNvPr id="232482" name="Picture 17" descr="K:\7 7 94\IMG17173917.jpg"/>
          <p:cNvPicPr>
            <a:picLocks noChangeAspect="1" noChangeArrowheads="1"/>
          </p:cNvPicPr>
          <p:nvPr/>
        </p:nvPicPr>
        <p:blipFill>
          <a:blip r:embed="rId15" cstate="print"/>
          <a:srcRect l="25661" r="26686"/>
          <a:stretch>
            <a:fillRect/>
          </a:stretch>
        </p:blipFill>
        <p:spPr bwMode="auto">
          <a:xfrm>
            <a:off x="7000875" y="2686050"/>
            <a:ext cx="1000125" cy="1385888"/>
          </a:xfrm>
          <a:prstGeom prst="rect">
            <a:avLst/>
          </a:prstGeom>
          <a:noFill/>
          <a:ln w="9525">
            <a:noFill/>
            <a:miter lim="800000"/>
            <a:headEnd/>
            <a:tailEnd/>
          </a:ln>
        </p:spPr>
      </p:pic>
      <p:sp>
        <p:nvSpPr>
          <p:cNvPr id="232483" name="Rectangle 37"/>
          <p:cNvSpPr>
            <a:spLocks noChangeArrowheads="1"/>
          </p:cNvSpPr>
          <p:nvPr/>
        </p:nvSpPr>
        <p:spPr bwMode="auto">
          <a:xfrm>
            <a:off x="6643688" y="6302375"/>
            <a:ext cx="1785937" cy="368300"/>
          </a:xfrm>
          <a:prstGeom prst="rect">
            <a:avLst/>
          </a:prstGeom>
          <a:noFill/>
          <a:ln w="9525">
            <a:noFill/>
            <a:miter lim="800000"/>
            <a:headEnd/>
            <a:tailEnd/>
          </a:ln>
        </p:spPr>
        <p:txBody>
          <a:bodyPr anchor="ctr">
            <a:spAutoFit/>
          </a:bodyPr>
          <a:lstStyle/>
          <a:p>
            <a:pPr algn="ctr" rtl="1"/>
            <a:r>
              <a:rPr lang="fa-IR">
                <a:latin typeface="Calibri" pitchFamily="34" charset="0"/>
                <a:ea typeface="Calibri" pitchFamily="34" charset="0"/>
                <a:cs typeface="B Mitra" pitchFamily="2" charset="-78"/>
              </a:rPr>
              <a:t>حزب کوموله و دموکرات</a:t>
            </a:r>
            <a:endParaRPr lang="fa-IR">
              <a:ea typeface="Calibri" pitchFamily="34" charset="0"/>
            </a:endParaRPr>
          </a:p>
        </p:txBody>
      </p:sp>
      <p:sp>
        <p:nvSpPr>
          <p:cNvPr id="232484" name="Rectangle 47"/>
          <p:cNvSpPr>
            <a:spLocks noChangeArrowheads="1"/>
          </p:cNvSpPr>
          <p:nvPr/>
        </p:nvSpPr>
        <p:spPr bwMode="auto">
          <a:xfrm>
            <a:off x="428625" y="6000750"/>
            <a:ext cx="1785938" cy="369888"/>
          </a:xfrm>
          <a:prstGeom prst="rect">
            <a:avLst/>
          </a:prstGeom>
          <a:noFill/>
          <a:ln w="9525">
            <a:noFill/>
            <a:miter lim="800000"/>
            <a:headEnd/>
            <a:tailEnd/>
          </a:ln>
        </p:spPr>
        <p:txBody>
          <a:bodyPr anchor="ctr">
            <a:spAutoFit/>
          </a:bodyPr>
          <a:lstStyle/>
          <a:p>
            <a:pPr algn="ctr" rtl="1"/>
            <a:r>
              <a:rPr lang="fa-IR">
                <a:latin typeface="Calibri" pitchFamily="34" charset="0"/>
                <a:ea typeface="Calibri" pitchFamily="34" charset="0"/>
                <a:cs typeface="B Mitra" pitchFamily="2" charset="-78"/>
              </a:rPr>
              <a:t>جندالشیطان و ریگی</a:t>
            </a:r>
            <a:endParaRPr lang="fa-IR">
              <a:ea typeface="Calibri" pitchFamily="34" charset="0"/>
            </a:endParaRPr>
          </a:p>
        </p:txBody>
      </p:sp>
      <p:sp>
        <p:nvSpPr>
          <p:cNvPr id="232485" name="Rectangle 66"/>
          <p:cNvSpPr>
            <a:spLocks noChangeArrowheads="1"/>
          </p:cNvSpPr>
          <p:nvPr/>
        </p:nvSpPr>
        <p:spPr bwMode="auto">
          <a:xfrm rot="-2578472">
            <a:off x="7215188" y="1344613"/>
            <a:ext cx="1785937" cy="369887"/>
          </a:xfrm>
          <a:prstGeom prst="rect">
            <a:avLst/>
          </a:prstGeom>
          <a:noFill/>
          <a:ln w="9525">
            <a:noFill/>
            <a:miter lim="800000"/>
            <a:headEnd/>
            <a:tailEnd/>
          </a:ln>
        </p:spPr>
        <p:txBody>
          <a:bodyPr anchor="ctr">
            <a:spAutoFit/>
          </a:bodyPr>
          <a:lstStyle/>
          <a:p>
            <a:pPr algn="ctr" rtl="1"/>
            <a:r>
              <a:rPr lang="fa-IR">
                <a:solidFill>
                  <a:schemeClr val="bg1"/>
                </a:solidFill>
                <a:latin typeface="Calibri" pitchFamily="34" charset="0"/>
                <a:ea typeface="Calibri" pitchFamily="34" charset="0"/>
                <a:cs typeface="B Titr" pitchFamily="2" charset="-78"/>
              </a:rPr>
              <a:t>داعش </a:t>
            </a:r>
            <a:endParaRPr lang="fa-IR">
              <a:solidFill>
                <a:schemeClr val="bg1"/>
              </a:solidFill>
              <a:ea typeface="Calibri" pitchFamily="34" charset="0"/>
              <a:cs typeface="B Titr" pitchFamily="2" charset="-78"/>
            </a:endParaRPr>
          </a:p>
        </p:txBody>
      </p:sp>
      <p:pic>
        <p:nvPicPr>
          <p:cNvPr id="232486" name="Picture 2" descr="I:\جدید\15-5-26-17541320150408120524582.jpg"/>
          <p:cNvPicPr>
            <a:picLocks noChangeAspect="1" noChangeArrowheads="1"/>
          </p:cNvPicPr>
          <p:nvPr/>
        </p:nvPicPr>
        <p:blipFill>
          <a:blip r:embed="rId16"/>
          <a:srcRect/>
          <a:stretch>
            <a:fillRect/>
          </a:stretch>
        </p:blipFill>
        <p:spPr bwMode="auto">
          <a:xfrm>
            <a:off x="3924300" y="1571625"/>
            <a:ext cx="1290638" cy="658813"/>
          </a:xfrm>
          <a:prstGeom prst="rect">
            <a:avLst/>
          </a:prstGeom>
          <a:noFill/>
          <a:ln w="9525">
            <a:noFill/>
            <a:miter lim="800000"/>
            <a:headEnd/>
            <a:tailEnd/>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Number Placeholder 1"/>
          <p:cNvSpPr>
            <a:spLocks noGrp="1"/>
          </p:cNvSpPr>
          <p:nvPr>
            <p:ph type="sldNum" sz="quarter" idx="12"/>
          </p:nvPr>
        </p:nvSpPr>
        <p:spPr bwMode="auto">
          <a:noFill/>
          <a:ln>
            <a:miter lim="800000"/>
            <a:headEnd/>
            <a:tailEnd/>
          </a:ln>
        </p:spPr>
        <p:txBody>
          <a:bodyPr wrap="square" tIns="45720" bIns="45720" numCol="1" anchorCtr="0" compatLnSpc="1">
            <a:prstTxWarp prst="textNoShape">
              <a:avLst/>
            </a:prstTxWarp>
          </a:bodyPr>
          <a:lstStyle/>
          <a:p>
            <a:pPr fontAlgn="base">
              <a:spcBef>
                <a:spcPct val="0"/>
              </a:spcBef>
              <a:spcAft>
                <a:spcPct val="0"/>
              </a:spcAft>
            </a:pPr>
            <a:fld id="{974D738F-CDA2-46EE-9814-E970E2690A2D}" type="slidenum">
              <a:rPr lang="fa-IR"/>
              <a:pPr fontAlgn="base">
                <a:spcBef>
                  <a:spcPct val="0"/>
                </a:spcBef>
                <a:spcAft>
                  <a:spcPct val="0"/>
                </a:spcAft>
              </a:pPr>
              <a:t>169</a:t>
            </a:fld>
            <a:endParaRPr lang="fa-IR"/>
          </a:p>
        </p:txBody>
      </p:sp>
      <p:sp>
        <p:nvSpPr>
          <p:cNvPr id="233475" name="Rectangle 2"/>
          <p:cNvSpPr>
            <a:spLocks noChangeArrowheads="1"/>
          </p:cNvSpPr>
          <p:nvPr/>
        </p:nvSpPr>
        <p:spPr bwMode="auto">
          <a:xfrm>
            <a:off x="339725" y="595313"/>
            <a:ext cx="8501063" cy="5262562"/>
          </a:xfrm>
          <a:prstGeom prst="rect">
            <a:avLst/>
          </a:prstGeom>
          <a:noFill/>
          <a:ln w="9525">
            <a:noFill/>
            <a:miter lim="800000"/>
            <a:headEnd/>
            <a:tailEnd/>
          </a:ln>
        </p:spPr>
        <p:txBody>
          <a:bodyPr anchor="ctr">
            <a:spAutoFit/>
          </a:bodyPr>
          <a:lstStyle/>
          <a:p>
            <a:pPr algn="justLow" rtl="1"/>
            <a:r>
              <a:rPr lang="fa-IR" sz="4800">
                <a:latin typeface="Calibri" pitchFamily="34" charset="0"/>
                <a:ea typeface="Calibri" pitchFamily="34" charset="0"/>
                <a:cs typeface="B Mitra" pitchFamily="2" charset="-78"/>
              </a:rPr>
              <a:t>شاه را زدیم تروریست ها را آوردند، تروریست ها را دفع کردیم صدام را آوردند. صدام را شکست دادیم، تکفیری و داعشی را آوردند اینها و آل سعود زده شوند آل جنایت و فرقه جدید دیگری را می آورند.</a:t>
            </a:r>
          </a:p>
          <a:p>
            <a:pPr algn="justLow" rtl="1"/>
            <a:r>
              <a:rPr lang="fa-IR" sz="4800">
                <a:latin typeface="Calibri" pitchFamily="34" charset="0"/>
                <a:ea typeface="Calibri" pitchFamily="34" charset="0"/>
                <a:cs typeface="B Mitra" pitchFamily="2" charset="-78"/>
              </a:rPr>
              <a:t>پس همه مرگ ها را باید یک جا نثار </a:t>
            </a:r>
            <a:r>
              <a:rPr lang="fa-IR" sz="4800">
                <a:solidFill>
                  <a:srgbClr val="FF0000"/>
                </a:solidFill>
                <a:latin typeface="Calibri" pitchFamily="34" charset="0"/>
                <a:ea typeface="Calibri" pitchFamily="34" charset="0"/>
                <a:cs typeface="B Mitra" pitchFamily="2" charset="-78"/>
              </a:rPr>
              <a:t>آمریکا</a:t>
            </a:r>
            <a:r>
              <a:rPr lang="fa-IR" sz="4800">
                <a:latin typeface="Calibri" pitchFamily="34" charset="0"/>
                <a:ea typeface="Calibri" pitchFamily="34" charset="0"/>
                <a:cs typeface="B Mitra" pitchFamily="2" charset="-78"/>
              </a:rPr>
              <a:t> کنیم که عامل همه این جنایت هاست.</a:t>
            </a:r>
            <a:endParaRPr lang="fa-IR" sz="6600">
              <a:ea typeface="Calibri"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descr="J:\نقش آمریکا در جنگ\22540526158273128381.jpg"/>
          <p:cNvPicPr>
            <a:picLocks noChangeAspect="1" noChangeArrowheads="1"/>
          </p:cNvPicPr>
          <p:nvPr/>
        </p:nvPicPr>
        <p:blipFill>
          <a:blip r:embed="rId2">
            <a:lum bright="70000" contrast="-70000"/>
          </a:blip>
          <a:srcRect/>
          <a:stretch>
            <a:fillRect/>
          </a:stretch>
        </p:blipFill>
        <p:spPr bwMode="auto">
          <a:xfrm>
            <a:off x="2428875" y="2960688"/>
            <a:ext cx="6715125" cy="3897312"/>
          </a:xfrm>
          <a:prstGeom prst="rect">
            <a:avLst/>
          </a:prstGeom>
          <a:noFill/>
          <a:ln w="9525">
            <a:noFill/>
            <a:miter lim="800000"/>
            <a:headEnd/>
            <a:tailEnd/>
          </a:ln>
        </p:spPr>
      </p:pic>
      <p:sp>
        <p:nvSpPr>
          <p:cNvPr id="2" name="Rectangle 1"/>
          <p:cNvSpPr/>
          <p:nvPr/>
        </p:nvSpPr>
        <p:spPr>
          <a:xfrm>
            <a:off x="214313" y="4089400"/>
            <a:ext cx="8786812" cy="2554288"/>
          </a:xfrm>
          <a:prstGeom prst="rect">
            <a:avLst/>
          </a:prstGeom>
        </p:spPr>
        <p:txBody>
          <a:bodyPr>
            <a:spAutoFit/>
          </a:bodyPr>
          <a:lstStyle/>
          <a:p>
            <a:pPr algn="justLow" rtl="1" fontAlgn="auto">
              <a:spcBef>
                <a:spcPts val="0"/>
              </a:spcBef>
              <a:spcAft>
                <a:spcPts val="0"/>
              </a:spcAft>
              <a:defRPr/>
            </a:pPr>
            <a:r>
              <a:rPr lang="fa-IR" sz="3200" dirty="0">
                <a:effectLst>
                  <a:outerShdw blurRad="38100" dist="38100" dir="2700000" algn="tl">
                    <a:srgbClr val="000000">
                      <a:alpha val="43137"/>
                    </a:srgbClr>
                  </a:outerShdw>
                </a:effectLst>
                <a:latin typeface="+mn-lt"/>
                <a:cs typeface="B Mitra" pitchFamily="2" charset="-78"/>
              </a:rPr>
              <a:t>برژینسکی در یکی از سفرهای خود ضمن تجلیل از عراق و صدام از «خلیج فارس» به عنوان «خلیج عربی» نام برد و این همان برهه زمانی است که عراق بر مالکیت امارات بر جزایر سه گانه تأکید می نمود، هدف دیگر آمریکا تضعیف ایران با کمک نیروهای نظامی عراق در منطقه بود که تقویت نظامی عراق نیز در همین راستا تحلیل می شود (خالو زاده 1383: 486). </a:t>
            </a:r>
            <a:endParaRPr lang="en-US" sz="3200" dirty="0">
              <a:effectLst>
                <a:outerShdw blurRad="38100" dist="38100" dir="2700000" algn="tl">
                  <a:srgbClr val="000000">
                    <a:alpha val="43137"/>
                  </a:srgbClr>
                </a:outerShdw>
              </a:effectLst>
              <a:latin typeface="+mn-lt"/>
              <a:cs typeface="B Mitra" pitchFamily="2" charset="-78"/>
            </a:endParaRPr>
          </a:p>
        </p:txBody>
      </p:sp>
      <p:sp>
        <p:nvSpPr>
          <p:cNvPr id="7" name="Rectangle 6"/>
          <p:cNvSpPr/>
          <p:nvPr/>
        </p:nvSpPr>
        <p:spPr>
          <a:xfrm>
            <a:off x="2428860" y="-76264"/>
            <a:ext cx="6572296" cy="2862322"/>
          </a:xfrm>
          <a:prstGeom prst="rect">
            <a:avLst/>
          </a:prstGeom>
        </p:spPr>
        <p:txBody>
          <a:bodyPr>
            <a:spAutoFit/>
          </a:bodyPr>
          <a:lstStyle/>
          <a:p>
            <a:pPr algn="ctr" rtl="1" fontAlgn="auto">
              <a:lnSpc>
                <a:spcPct val="150000"/>
              </a:lnSpc>
              <a:spcBef>
                <a:spcPts val="0"/>
              </a:spcBef>
              <a:spcAft>
                <a:spcPts val="0"/>
              </a:spcAft>
              <a:defRPr/>
            </a:pPr>
            <a:r>
              <a:rPr lang="fa-IR" sz="4000" b="1" dirty="0">
                <a:effectLst>
                  <a:glow rad="139700">
                    <a:schemeClr val="accent5">
                      <a:satMod val="175000"/>
                      <a:alpha val="40000"/>
                    </a:schemeClr>
                  </a:glow>
                </a:effectLst>
                <a:latin typeface="+mn-lt"/>
                <a:cs typeface="B Titr" pitchFamily="2" charset="-78"/>
              </a:rPr>
              <a:t>برژینسکی بنیانگذار تحریف </a:t>
            </a:r>
          </a:p>
          <a:p>
            <a:pPr algn="ctr" rtl="1" fontAlgn="auto">
              <a:lnSpc>
                <a:spcPct val="150000"/>
              </a:lnSpc>
              <a:spcBef>
                <a:spcPts val="0"/>
              </a:spcBef>
              <a:spcAft>
                <a:spcPts val="0"/>
              </a:spcAft>
              <a:defRPr/>
            </a:pPr>
            <a:r>
              <a:rPr lang="fa-IR" sz="4000" b="1" dirty="0">
                <a:effectLst>
                  <a:glow rad="139700">
                    <a:schemeClr val="accent5">
                      <a:satMod val="175000"/>
                      <a:alpha val="40000"/>
                    </a:schemeClr>
                  </a:glow>
                </a:effectLst>
                <a:latin typeface="+mn-lt"/>
                <a:cs typeface="B Titr" pitchFamily="2" charset="-78"/>
              </a:rPr>
              <a:t>«خلیج عربی» </a:t>
            </a:r>
          </a:p>
          <a:p>
            <a:pPr algn="ctr" rtl="1" fontAlgn="auto">
              <a:lnSpc>
                <a:spcPct val="150000"/>
              </a:lnSpc>
              <a:spcBef>
                <a:spcPts val="0"/>
              </a:spcBef>
              <a:spcAft>
                <a:spcPts val="0"/>
              </a:spcAft>
              <a:defRPr/>
            </a:pPr>
            <a:r>
              <a:rPr lang="fa-IR" sz="4000" b="1" dirty="0">
                <a:effectLst>
                  <a:glow rad="139700">
                    <a:schemeClr val="accent5">
                      <a:satMod val="175000"/>
                      <a:alpha val="40000"/>
                    </a:schemeClr>
                  </a:glow>
                </a:effectLst>
                <a:latin typeface="+mn-lt"/>
                <a:cs typeface="B Titr" pitchFamily="2" charset="-78"/>
              </a:rPr>
              <a:t>به جای «خلیج فارس»</a:t>
            </a:r>
            <a:endParaRPr lang="en-US" sz="4000" b="1" dirty="0">
              <a:effectLst>
                <a:glow rad="139700">
                  <a:schemeClr val="accent5">
                    <a:satMod val="175000"/>
                    <a:alpha val="40000"/>
                  </a:schemeClr>
                </a:glow>
              </a:effectLst>
              <a:latin typeface="+mn-lt"/>
              <a:cs typeface="B Titr" pitchFamily="2" charset="-78"/>
            </a:endParaRPr>
          </a:p>
        </p:txBody>
      </p:sp>
      <p:sp>
        <p:nvSpPr>
          <p:cNvPr id="5" name="Slide Number Placeholder 4"/>
          <p:cNvSpPr>
            <a:spLocks noGrp="1"/>
          </p:cNvSpPr>
          <p:nvPr>
            <p:ph type="sldNum" sz="quarter" idx="12"/>
          </p:nvPr>
        </p:nvSpPr>
        <p:spPr/>
        <p:txBody>
          <a:bodyPr/>
          <a:lstStyle/>
          <a:p>
            <a:pPr>
              <a:defRPr/>
            </a:pPr>
            <a:fld id="{154088A9-C2E3-4189-8F56-E96D2E487729}" type="slidenum">
              <a:rPr lang="en-US"/>
              <a:pPr>
                <a:defRPr/>
              </a:pPr>
              <a:t>17</a:t>
            </a:fld>
            <a:endParaRPr lang="en-US"/>
          </a:p>
        </p:txBody>
      </p:sp>
      <p:pic>
        <p:nvPicPr>
          <p:cNvPr id="8" name="Picture 2" descr="C:\Users\basij\Desktop\عکس نقش آ»ریکا\09-برژینسکی\Brzezinski_1977.jpg"/>
          <p:cNvPicPr>
            <a:picLocks noChangeAspect="1" noChangeArrowheads="1"/>
          </p:cNvPicPr>
          <p:nvPr/>
        </p:nvPicPr>
        <p:blipFill>
          <a:blip r:embed="rId3"/>
          <a:srcRect/>
          <a:stretch>
            <a:fillRect/>
          </a:stretch>
        </p:blipFill>
        <p:spPr bwMode="auto">
          <a:xfrm>
            <a:off x="142875" y="106363"/>
            <a:ext cx="2595563" cy="3894137"/>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2803525" y="2644775"/>
            <a:ext cx="6143625" cy="1570038"/>
          </a:xfrm>
          <a:prstGeom prst="rect">
            <a:avLst/>
          </a:prstGeom>
        </p:spPr>
        <p:txBody>
          <a:bodyPr>
            <a:spAutoFit/>
          </a:bodyPr>
          <a:lstStyle/>
          <a:p>
            <a:pPr algn="justLow" rtl="1" fontAlgn="auto">
              <a:spcBef>
                <a:spcPts val="0"/>
              </a:spcBef>
              <a:spcAft>
                <a:spcPts val="0"/>
              </a:spcAft>
              <a:defRPr/>
            </a:pPr>
            <a:r>
              <a:rPr lang="fa-IR" sz="3200" dirty="0">
                <a:effectLst>
                  <a:outerShdw blurRad="38100" dist="38100" dir="2700000" algn="tl">
                    <a:srgbClr val="000000">
                      <a:alpha val="43137"/>
                    </a:srgbClr>
                  </a:outerShdw>
                </a:effectLst>
                <a:latin typeface="+mn-lt"/>
                <a:cs typeface="B Mitra" pitchFamily="2" charset="-78"/>
              </a:rPr>
              <a:t>اعزام مکرر و محرمانه برژینسکی مشاور امنیت ملی آمریکا به عراق قبل از ماه سپتامبر 1980 نقش عمده ای در تحریک عراق داشت. </a:t>
            </a:r>
            <a:endParaRPr lang="en-US" sz="3200" dirty="0">
              <a:effectLst>
                <a:outerShdw blurRad="38100" dist="38100" dir="2700000" algn="tl">
                  <a:srgbClr val="000000">
                    <a:alpha val="43137"/>
                  </a:srgbClr>
                </a:outerShdw>
              </a:effectLst>
              <a:latin typeface="+mn-lt"/>
              <a:cs typeface="B Mitra" pitchFamily="2" charset="-78"/>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Number Placeholder 1"/>
          <p:cNvSpPr>
            <a:spLocks noGrp="1"/>
          </p:cNvSpPr>
          <p:nvPr>
            <p:ph type="sldNum" sz="quarter" idx="12"/>
          </p:nvPr>
        </p:nvSpPr>
        <p:spPr bwMode="auto">
          <a:noFill/>
          <a:ln>
            <a:miter lim="800000"/>
            <a:headEnd/>
            <a:tailEnd/>
          </a:ln>
        </p:spPr>
        <p:txBody>
          <a:bodyPr wrap="square" tIns="45720" bIns="45720" numCol="1" anchorCtr="0" compatLnSpc="1">
            <a:prstTxWarp prst="textNoShape">
              <a:avLst/>
            </a:prstTxWarp>
          </a:bodyPr>
          <a:lstStyle/>
          <a:p>
            <a:pPr fontAlgn="base">
              <a:spcBef>
                <a:spcPct val="0"/>
              </a:spcBef>
              <a:spcAft>
                <a:spcPct val="0"/>
              </a:spcAft>
            </a:pPr>
            <a:fld id="{014ECF2F-106A-4907-B4A0-4A1480C42AEB}" type="slidenum">
              <a:rPr lang="fa-IR"/>
              <a:pPr fontAlgn="base">
                <a:spcBef>
                  <a:spcPct val="0"/>
                </a:spcBef>
                <a:spcAft>
                  <a:spcPct val="0"/>
                </a:spcAft>
              </a:pPr>
              <a:t>170</a:t>
            </a:fld>
            <a:endParaRPr lang="fa-IR"/>
          </a:p>
        </p:txBody>
      </p:sp>
      <p:sp>
        <p:nvSpPr>
          <p:cNvPr id="3" name="Rectangle 2"/>
          <p:cNvSpPr>
            <a:spLocks noChangeArrowheads="1"/>
          </p:cNvSpPr>
          <p:nvPr/>
        </p:nvSpPr>
        <p:spPr bwMode="auto">
          <a:xfrm>
            <a:off x="142875" y="173038"/>
            <a:ext cx="8786813" cy="5862637"/>
          </a:xfrm>
          <a:prstGeom prst="rect">
            <a:avLst/>
          </a:prstGeom>
          <a:noFill/>
          <a:ln w="9525">
            <a:noFill/>
            <a:miter lim="800000"/>
            <a:headEnd/>
            <a:tailEnd/>
          </a:ln>
          <a:effectLst/>
        </p:spPr>
        <p:txBody>
          <a:bodyPr anchor="ctr">
            <a:spAutoFit/>
          </a:bodyPr>
          <a:lstStyle/>
          <a:p>
            <a:pPr algn="ctr" rtl="1">
              <a:lnSpc>
                <a:spcPct val="150000"/>
              </a:lnSpc>
            </a:pPr>
            <a:r>
              <a:rPr lang="fa-IR" sz="2400">
                <a:latin typeface="Calibri" pitchFamily="34" charset="0"/>
                <a:ea typeface="Calibri" pitchFamily="34" charset="0"/>
                <a:cs typeface="B Titr" pitchFamily="2" charset="-78"/>
              </a:rPr>
              <a:t>امام خمینی (ره)</a:t>
            </a:r>
          </a:p>
          <a:p>
            <a:pPr algn="ctr" rtl="1">
              <a:lnSpc>
                <a:spcPct val="150000"/>
              </a:lnSpc>
            </a:pPr>
            <a:endParaRPr lang="fa-IR" sz="2400">
              <a:latin typeface="Calibri" pitchFamily="34" charset="0"/>
              <a:ea typeface="Calibri" pitchFamily="34" charset="0"/>
              <a:cs typeface="B Titr" pitchFamily="2" charset="-78"/>
            </a:endParaRPr>
          </a:p>
          <a:p>
            <a:pPr algn="ctr" rtl="1">
              <a:lnSpc>
                <a:spcPct val="150000"/>
              </a:lnSpc>
            </a:pPr>
            <a:r>
              <a:rPr lang="fa-IR" sz="2800">
                <a:latin typeface="Calibri" pitchFamily="34" charset="0"/>
                <a:ea typeface="Calibri" pitchFamily="34" charset="0"/>
                <a:cs typeface="B Titr" pitchFamily="2" charset="-78"/>
              </a:rPr>
              <a:t>همه بدبختی های مسلمین زیر سر </a:t>
            </a:r>
            <a:r>
              <a:rPr lang="fa-IR" sz="2800">
                <a:solidFill>
                  <a:srgbClr val="FF0000"/>
                </a:solidFill>
                <a:latin typeface="Calibri" pitchFamily="34" charset="0"/>
                <a:ea typeface="Calibri" pitchFamily="34" charset="0"/>
                <a:cs typeface="B Titr" pitchFamily="2" charset="-78"/>
              </a:rPr>
              <a:t>آمریکا</a:t>
            </a:r>
            <a:r>
              <a:rPr lang="fa-IR" sz="2800">
                <a:latin typeface="Calibri" pitchFamily="34" charset="0"/>
                <a:ea typeface="Calibri" pitchFamily="34" charset="0"/>
                <a:cs typeface="B Titr" pitchFamily="2" charset="-78"/>
              </a:rPr>
              <a:t>ست.</a:t>
            </a:r>
            <a:endParaRPr lang="fa-IR" sz="2000">
              <a:latin typeface="Calibri" pitchFamily="34" charset="0"/>
              <a:ea typeface="Calibri" pitchFamily="34" charset="0"/>
              <a:cs typeface="B Mitra" pitchFamily="2" charset="-78"/>
            </a:endParaRPr>
          </a:p>
          <a:p>
            <a:pPr algn="ctr" rtl="1">
              <a:lnSpc>
                <a:spcPct val="150000"/>
              </a:lnSpc>
            </a:pPr>
            <a:r>
              <a:rPr lang="fa-IR" sz="2800">
                <a:latin typeface="Calibri" pitchFamily="34" charset="0"/>
                <a:ea typeface="Calibri" pitchFamily="34" charset="0"/>
                <a:cs typeface="B Mitra" pitchFamily="2" charset="-78"/>
              </a:rPr>
              <a:t>58/12/20</a:t>
            </a:r>
          </a:p>
          <a:p>
            <a:pPr algn="ctr" rtl="1">
              <a:lnSpc>
                <a:spcPct val="150000"/>
              </a:lnSpc>
            </a:pPr>
            <a:r>
              <a:rPr lang="fa-IR" sz="4000">
                <a:latin typeface="Calibri" pitchFamily="34" charset="0"/>
                <a:ea typeface="Calibri" pitchFamily="34" charset="0"/>
                <a:cs typeface="B Titr" pitchFamily="2" charset="-78"/>
              </a:rPr>
              <a:t>همه گرفتاری که ما داریم از دست </a:t>
            </a:r>
            <a:r>
              <a:rPr lang="fa-IR" sz="4000">
                <a:solidFill>
                  <a:srgbClr val="FF0000"/>
                </a:solidFill>
                <a:latin typeface="Calibri" pitchFamily="34" charset="0"/>
                <a:ea typeface="Calibri" pitchFamily="34" charset="0"/>
                <a:cs typeface="B Titr" pitchFamily="2" charset="-78"/>
              </a:rPr>
              <a:t>آمریکا</a:t>
            </a:r>
            <a:r>
              <a:rPr lang="fa-IR" sz="4000">
                <a:latin typeface="Calibri" pitchFamily="34" charset="0"/>
                <a:ea typeface="Calibri" pitchFamily="34" charset="0"/>
                <a:cs typeface="B Titr" pitchFamily="2" charset="-78"/>
              </a:rPr>
              <a:t> داریم.</a:t>
            </a:r>
            <a:r>
              <a:rPr lang="fa-IR" sz="3600">
                <a:latin typeface="Calibri" pitchFamily="34" charset="0"/>
                <a:ea typeface="Calibri" pitchFamily="34" charset="0"/>
                <a:cs typeface="B Titr" pitchFamily="2" charset="-78"/>
              </a:rPr>
              <a:t> </a:t>
            </a:r>
            <a:r>
              <a:rPr lang="fa-IR" sz="2800">
                <a:latin typeface="Calibri" pitchFamily="34" charset="0"/>
                <a:ea typeface="Calibri" pitchFamily="34" charset="0"/>
                <a:cs typeface="B Mitra" pitchFamily="2" charset="-78"/>
              </a:rPr>
              <a:t>57/03/10</a:t>
            </a:r>
          </a:p>
          <a:p>
            <a:pPr algn="ctr" rtl="1">
              <a:lnSpc>
                <a:spcPct val="150000"/>
              </a:lnSpc>
            </a:pPr>
            <a:r>
              <a:rPr lang="fa-IR" sz="5400">
                <a:latin typeface="Calibri" pitchFamily="34" charset="0"/>
                <a:ea typeface="Calibri" pitchFamily="34" charset="0"/>
                <a:cs typeface="B Titr" pitchFamily="2" charset="-78"/>
              </a:rPr>
              <a:t>هرچه فریاد دارید بر سر </a:t>
            </a:r>
            <a:r>
              <a:rPr lang="fa-IR" sz="5400">
                <a:solidFill>
                  <a:srgbClr val="FF0000"/>
                </a:solidFill>
                <a:latin typeface="Calibri" pitchFamily="34" charset="0"/>
                <a:ea typeface="Calibri" pitchFamily="34" charset="0"/>
                <a:cs typeface="B Titr" pitchFamily="2" charset="-78"/>
              </a:rPr>
              <a:t>آمریکا</a:t>
            </a:r>
            <a:r>
              <a:rPr lang="fa-IR" sz="5400">
                <a:latin typeface="Calibri" pitchFamily="34" charset="0"/>
                <a:ea typeface="Calibri" pitchFamily="34" charset="0"/>
                <a:cs typeface="B Titr" pitchFamily="2" charset="-78"/>
              </a:rPr>
              <a:t> بزنید </a:t>
            </a:r>
            <a:r>
              <a:rPr lang="fa-IR" sz="2400">
                <a:latin typeface="Calibri" pitchFamily="34" charset="0"/>
                <a:ea typeface="Calibri" pitchFamily="34" charset="0"/>
                <a:cs typeface="B Mitra" pitchFamily="2" charset="-78"/>
              </a:rPr>
              <a:t>58/9/6</a:t>
            </a:r>
            <a:endParaRPr lang="fa-IR" sz="7200">
              <a:ea typeface="Calibri" pitchFamily="34" charset="0"/>
              <a:cs typeface="B Mitra" pitchFamily="2" charset="-78"/>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Number Placeholder 1"/>
          <p:cNvSpPr>
            <a:spLocks noGrp="1"/>
          </p:cNvSpPr>
          <p:nvPr>
            <p:ph type="sldNum" sz="quarter" idx="12"/>
          </p:nvPr>
        </p:nvSpPr>
        <p:spPr bwMode="auto">
          <a:noFill/>
          <a:ln>
            <a:miter lim="800000"/>
            <a:headEnd/>
            <a:tailEnd/>
          </a:ln>
        </p:spPr>
        <p:txBody>
          <a:bodyPr wrap="square" tIns="45720" bIns="45720" numCol="1" anchorCtr="0" compatLnSpc="1">
            <a:prstTxWarp prst="textNoShape">
              <a:avLst/>
            </a:prstTxWarp>
          </a:bodyPr>
          <a:lstStyle/>
          <a:p>
            <a:pPr fontAlgn="base">
              <a:spcBef>
                <a:spcPct val="0"/>
              </a:spcBef>
              <a:spcAft>
                <a:spcPct val="0"/>
              </a:spcAft>
            </a:pPr>
            <a:fld id="{DBD1AC06-AD5A-4EF4-A2DD-18F5CD40F765}" type="slidenum">
              <a:rPr lang="fa-IR"/>
              <a:pPr fontAlgn="base">
                <a:spcBef>
                  <a:spcPct val="0"/>
                </a:spcBef>
                <a:spcAft>
                  <a:spcPct val="0"/>
                </a:spcAft>
              </a:pPr>
              <a:t>171</a:t>
            </a:fld>
            <a:endParaRPr lang="fa-IR"/>
          </a:p>
        </p:txBody>
      </p:sp>
      <p:sp>
        <p:nvSpPr>
          <p:cNvPr id="235523" name="Rectangle 2"/>
          <p:cNvSpPr>
            <a:spLocks noChangeArrowheads="1"/>
          </p:cNvSpPr>
          <p:nvPr/>
        </p:nvSpPr>
        <p:spPr bwMode="auto">
          <a:xfrm>
            <a:off x="285750" y="1663700"/>
            <a:ext cx="8501063" cy="2908300"/>
          </a:xfrm>
          <a:prstGeom prst="rect">
            <a:avLst/>
          </a:prstGeom>
          <a:noFill/>
          <a:ln w="9525">
            <a:noFill/>
            <a:miter lim="800000"/>
            <a:headEnd/>
            <a:tailEnd/>
          </a:ln>
        </p:spPr>
        <p:txBody>
          <a:bodyPr anchor="ctr">
            <a:spAutoFit/>
          </a:bodyPr>
          <a:lstStyle/>
          <a:p>
            <a:pPr algn="ctr" rtl="1"/>
            <a:r>
              <a:rPr lang="fa-IR" sz="4000" b="1">
                <a:latin typeface="Calibri" pitchFamily="34" charset="0"/>
                <a:cs typeface="B Mitra" pitchFamily="2" charset="-78"/>
              </a:rPr>
              <a:t>پس</a:t>
            </a:r>
          </a:p>
          <a:p>
            <a:pPr algn="ctr" rtl="1"/>
            <a:endParaRPr lang="fa-IR" sz="2800" b="1">
              <a:latin typeface="Calibri" pitchFamily="34" charset="0"/>
              <a:cs typeface="B Mitra" pitchFamily="2" charset="-78"/>
            </a:endParaRPr>
          </a:p>
          <a:p>
            <a:pPr algn="ctr" rtl="1"/>
            <a:r>
              <a:rPr lang="fa-IR" sz="11500">
                <a:latin typeface="Calibri" pitchFamily="34" charset="0"/>
                <a:cs typeface="B Titr" pitchFamily="2" charset="-78"/>
              </a:rPr>
              <a:t>مرگ بر </a:t>
            </a:r>
            <a:r>
              <a:rPr lang="fa-IR" sz="11500">
                <a:solidFill>
                  <a:srgbClr val="FF0000"/>
                </a:solidFill>
                <a:latin typeface="Calibri" pitchFamily="34" charset="0"/>
                <a:cs typeface="B Titr" pitchFamily="2" charset="-78"/>
              </a:rPr>
              <a:t>آمریکا</a:t>
            </a:r>
            <a:endParaRPr lang="fa-IR" sz="19900">
              <a:cs typeface="B Titr" pitchFamily="2" charset="-7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214313" y="344488"/>
            <a:ext cx="8715375" cy="584200"/>
          </a:xfrm>
          <a:prstGeom prst="rect">
            <a:avLst/>
          </a:prstGeom>
          <a:noFill/>
          <a:ln w="9525">
            <a:noFill/>
            <a:miter lim="800000"/>
            <a:headEnd/>
            <a:tailEnd/>
          </a:ln>
        </p:spPr>
        <p:txBody>
          <a:bodyPr anchor="ctr">
            <a:spAutoFit/>
          </a:bodyPr>
          <a:lstStyle/>
          <a:p>
            <a:pPr algn="ctr" rtl="1"/>
            <a:r>
              <a:rPr lang="fa-IR" sz="3200" b="1">
                <a:latin typeface="Calibri" pitchFamily="34" charset="0"/>
                <a:ea typeface="Calibri" pitchFamily="34" charset="0"/>
                <a:cs typeface="B Titr" pitchFamily="2" charset="-78"/>
              </a:rPr>
              <a:t>چرا </a:t>
            </a:r>
            <a:r>
              <a:rPr lang="fa-IR" sz="3200" b="1">
                <a:solidFill>
                  <a:srgbClr val="FF0000"/>
                </a:solidFill>
                <a:latin typeface="Calibri" pitchFamily="34" charset="0"/>
                <a:ea typeface="Calibri" pitchFamily="34" charset="0"/>
                <a:cs typeface="B Titr" pitchFamily="2" charset="-78"/>
              </a:rPr>
              <a:t>آمریکا</a:t>
            </a:r>
            <a:r>
              <a:rPr lang="fa-IR" sz="3200" b="1">
                <a:latin typeface="Calibri" pitchFamily="34" charset="0"/>
                <a:ea typeface="Calibri" pitchFamily="34" charset="0"/>
                <a:cs typeface="B Titr" pitchFamily="2" charset="-78"/>
              </a:rPr>
              <a:t> سعی می کرد حمایت خود  از عراق را پنهان کند؟</a:t>
            </a:r>
            <a:endParaRPr lang="fa-IR" sz="4400">
              <a:ea typeface="Calibri" pitchFamily="34" charset="0"/>
              <a:cs typeface="B Titr" pitchFamily="2" charset="-78"/>
            </a:endParaRPr>
          </a:p>
        </p:txBody>
      </p:sp>
      <p:sp>
        <p:nvSpPr>
          <p:cNvPr id="78851" name="Rectangle 2"/>
          <p:cNvSpPr>
            <a:spLocks noChangeArrowheads="1"/>
          </p:cNvSpPr>
          <p:nvPr/>
        </p:nvSpPr>
        <p:spPr bwMode="auto">
          <a:xfrm>
            <a:off x="142875" y="1787525"/>
            <a:ext cx="8786813" cy="1570038"/>
          </a:xfrm>
          <a:prstGeom prst="rect">
            <a:avLst/>
          </a:prstGeom>
          <a:noFill/>
          <a:ln w="9525">
            <a:noFill/>
            <a:miter lim="800000"/>
            <a:headEnd/>
            <a:tailEnd/>
          </a:ln>
        </p:spPr>
        <p:txBody>
          <a:bodyPr anchor="ctr">
            <a:spAutoFit/>
          </a:bodyPr>
          <a:lstStyle/>
          <a:p>
            <a:pPr algn="justLow" rtl="1"/>
            <a:r>
              <a:rPr lang="fa-IR" sz="3200">
                <a:latin typeface="Calibri" pitchFamily="34" charset="0"/>
                <a:ea typeface="Calibri" pitchFamily="34" charset="0"/>
                <a:cs typeface="B Mitra" pitchFamily="2" charset="-78"/>
              </a:rPr>
              <a:t>اهمیت ایران برای آمریکا از جهات مختلف راهبردی از جمله جمعیت، موقعیت جغرافیایی، منابع و ...، خیلی بیشتر از عراق است و با توجه به و با توجه به شبکه های بزرگ و مؤثری که آمریکا در ایران داشت</a:t>
            </a:r>
            <a:endParaRPr lang="fa-IR" sz="4400">
              <a:ea typeface="Calibri" pitchFamily="34" charset="0"/>
            </a:endParaRPr>
          </a:p>
        </p:txBody>
      </p:sp>
      <p:sp>
        <p:nvSpPr>
          <p:cNvPr id="5" name="Slide Number Placeholder 4"/>
          <p:cNvSpPr>
            <a:spLocks noGrp="1"/>
          </p:cNvSpPr>
          <p:nvPr>
            <p:ph type="sldNum" sz="quarter" idx="12"/>
          </p:nvPr>
        </p:nvSpPr>
        <p:spPr/>
        <p:txBody>
          <a:bodyPr/>
          <a:lstStyle/>
          <a:p>
            <a:pPr>
              <a:defRPr/>
            </a:pPr>
            <a:fld id="{E90E50E1-896F-4F98-B37E-42ECC55D9FA7}" type="slidenum">
              <a:rPr lang="fa-IR"/>
              <a:pPr>
                <a:defRPr/>
              </a:pPr>
              <a:t>18</a:t>
            </a:fld>
            <a:endParaRPr lang="fa-IR"/>
          </a:p>
        </p:txBody>
      </p:sp>
      <p:sp>
        <p:nvSpPr>
          <p:cNvPr id="78853" name="Rectangle 6"/>
          <p:cNvSpPr>
            <a:spLocks noChangeArrowheads="1"/>
          </p:cNvSpPr>
          <p:nvPr/>
        </p:nvSpPr>
        <p:spPr bwMode="auto">
          <a:xfrm>
            <a:off x="285750" y="3714750"/>
            <a:ext cx="8572500" cy="2062163"/>
          </a:xfrm>
          <a:prstGeom prst="rect">
            <a:avLst/>
          </a:prstGeom>
          <a:noFill/>
          <a:ln w="9525">
            <a:noFill/>
            <a:miter lim="800000"/>
            <a:headEnd/>
            <a:tailEnd/>
          </a:ln>
        </p:spPr>
        <p:txBody>
          <a:bodyPr>
            <a:spAutoFit/>
          </a:bodyPr>
          <a:lstStyle/>
          <a:p>
            <a:pPr algn="justLow" rtl="1"/>
            <a:r>
              <a:rPr lang="fa-IR" sz="3200">
                <a:latin typeface="Calibri" pitchFamily="34" charset="0"/>
                <a:ea typeface="Calibri" pitchFamily="34" charset="0"/>
                <a:cs typeface="B Mitra" pitchFamily="2" charset="-78"/>
              </a:rPr>
              <a:t>امید زیادی به بازگشت در حاکمیت ایران داشت، مایل نبود تا رسماً به عنوان طرف مقابل یک تجاوز نظامی قومگرایانه علیه ملت ایران شناخته و پایگاهش در بین مردم ایران به کلی از دست برود، از این رو سعی در پنهان کردن نقش خود در جنگ داشت. </a:t>
            </a:r>
            <a:endParaRPr lang="en-US" sz="3200">
              <a:latin typeface="Calibri" pitchFamily="34" charset="0"/>
              <a:ea typeface="Calibri" pitchFamily="34" charset="0"/>
              <a:cs typeface="B Mitra" pitchFamily="2" charset="-78"/>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0BC5F57-FE85-4DBE-85CB-24F5DD81939D}" type="slidenum">
              <a:rPr lang="en-US"/>
              <a:pPr>
                <a:defRPr/>
              </a:pPr>
              <a:t>19</a:t>
            </a:fld>
            <a:endParaRPr lang="en-US"/>
          </a:p>
        </p:txBody>
      </p:sp>
      <p:pic>
        <p:nvPicPr>
          <p:cNvPr id="79875" name="Picture 2" descr="I:\886_1311925038i0q7.jpg"/>
          <p:cNvPicPr>
            <a:picLocks noChangeAspect="1" noChangeArrowheads="1"/>
          </p:cNvPicPr>
          <p:nvPr/>
        </p:nvPicPr>
        <p:blipFill>
          <a:blip r:embed="rId2">
            <a:clrChange>
              <a:clrFrom>
                <a:srgbClr val="FFFFFF"/>
              </a:clrFrom>
              <a:clrTo>
                <a:srgbClr val="FFFFFF">
                  <a:alpha val="0"/>
                </a:srgbClr>
              </a:clrTo>
            </a:clrChange>
          </a:blip>
          <a:srcRect l="4115" r="1646" b="6448"/>
          <a:stretch>
            <a:fillRect/>
          </a:stretch>
        </p:blipFill>
        <p:spPr bwMode="auto">
          <a:xfrm>
            <a:off x="71438" y="71438"/>
            <a:ext cx="8178800" cy="6786562"/>
          </a:xfrm>
          <a:prstGeom prst="rect">
            <a:avLst/>
          </a:prstGeom>
          <a:noFill/>
          <a:ln w="9525">
            <a:noFill/>
            <a:miter lim="800000"/>
            <a:headEnd/>
            <a:tailEnd/>
          </a:ln>
        </p:spPr>
      </p:pic>
      <p:sp>
        <p:nvSpPr>
          <p:cNvPr id="79876" name="Rectangle 4"/>
          <p:cNvSpPr>
            <a:spLocks noChangeArrowheads="1"/>
          </p:cNvSpPr>
          <p:nvPr/>
        </p:nvSpPr>
        <p:spPr bwMode="auto">
          <a:xfrm>
            <a:off x="4929188" y="142875"/>
            <a:ext cx="4071937" cy="4032250"/>
          </a:xfrm>
          <a:prstGeom prst="rect">
            <a:avLst/>
          </a:prstGeom>
          <a:noFill/>
          <a:ln w="9525">
            <a:noFill/>
            <a:miter lim="800000"/>
            <a:headEnd/>
            <a:tailEnd/>
          </a:ln>
        </p:spPr>
        <p:txBody>
          <a:bodyPr>
            <a:spAutoFit/>
          </a:bodyPr>
          <a:lstStyle/>
          <a:p>
            <a:pPr algn="justLow" rtl="1"/>
            <a:r>
              <a:rPr lang="fa-IR" sz="3200">
                <a:latin typeface="Calibri" pitchFamily="34" charset="0"/>
                <a:ea typeface="Calibri" pitchFamily="34" charset="0"/>
                <a:cs typeface="B Mitra" pitchFamily="2" charset="-78"/>
              </a:rPr>
              <a:t>اهمیت استراتژیک ایران نسبت به عراق و سودای بازگشت به سلطه ایران، آمریکـا را </a:t>
            </a:r>
          </a:p>
          <a:p>
            <a:pPr algn="justLow" rtl="1"/>
            <a:r>
              <a:rPr lang="fa-IR" sz="3200">
                <a:latin typeface="Calibri" pitchFamily="34" charset="0"/>
                <a:ea typeface="Calibri" pitchFamily="34" charset="0"/>
                <a:cs typeface="B Mitra" pitchFamily="2" charset="-78"/>
              </a:rPr>
              <a:t>وا می داشــت </a:t>
            </a:r>
          </a:p>
          <a:p>
            <a:pPr algn="justLow" rtl="1"/>
            <a:r>
              <a:rPr lang="fa-IR" sz="3200">
                <a:latin typeface="Calibri" pitchFamily="34" charset="0"/>
                <a:ea typeface="Calibri" pitchFamily="34" charset="0"/>
                <a:cs typeface="B Mitra" pitchFamily="2" charset="-78"/>
              </a:rPr>
              <a:t>که سـعی کــند </a:t>
            </a:r>
          </a:p>
          <a:p>
            <a:pPr algn="justLow" rtl="1"/>
            <a:r>
              <a:rPr lang="fa-IR" sz="3200">
                <a:latin typeface="Calibri" pitchFamily="34" charset="0"/>
                <a:ea typeface="Calibri" pitchFamily="34" charset="0"/>
                <a:cs typeface="B Mitra" pitchFamily="2" charset="-78"/>
              </a:rPr>
              <a:t>پرونـده خـود را </a:t>
            </a:r>
          </a:p>
          <a:p>
            <a:pPr algn="justLow" rtl="1"/>
            <a:r>
              <a:rPr lang="fa-IR" sz="3200">
                <a:latin typeface="Calibri" pitchFamily="34" charset="0"/>
                <a:ea typeface="Calibri" pitchFamily="34" charset="0"/>
                <a:cs typeface="B Mitra" pitchFamily="2" charset="-78"/>
              </a:rPr>
              <a:t>به صـــدام </a:t>
            </a:r>
          </a:p>
          <a:p>
            <a:pPr algn="justLow" rtl="1"/>
            <a:r>
              <a:rPr lang="fa-IR" sz="3200">
                <a:latin typeface="Calibri" pitchFamily="34" charset="0"/>
                <a:ea typeface="Calibri" pitchFamily="34" charset="0"/>
                <a:cs typeface="B Mitra" pitchFamily="2" charset="-78"/>
              </a:rPr>
              <a:t>گره نـــزند. </a:t>
            </a:r>
            <a:endParaRPr lang="en-US" sz="3200">
              <a:latin typeface="Calibri" pitchFamily="34" charset="0"/>
              <a:ea typeface="Calibri" pitchFamily="34" charset="0"/>
              <a:cs typeface="B Mitra" pitchFamily="2" charset="-7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yatroon\Downloads\rahbar_20110428_1981817517.jpg"/>
          <p:cNvPicPr>
            <a:picLocks noChangeAspect="1" noChangeArrowheads="1"/>
          </p:cNvPicPr>
          <p:nvPr/>
        </p:nvPicPr>
        <p:blipFill>
          <a:blip r:embed="rId2" cstate="print"/>
          <a:srcRect/>
          <a:stretch>
            <a:fillRect/>
          </a:stretch>
        </p:blipFill>
        <p:spPr bwMode="auto">
          <a:xfrm>
            <a:off x="214282" y="545810"/>
            <a:ext cx="8715436" cy="621701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J:\نقش آمریکا در جنگ\catalog-cover-large.png.jpg"/>
          <p:cNvPicPr>
            <a:picLocks noChangeAspect="1" noChangeArrowheads="1"/>
          </p:cNvPicPr>
          <p:nvPr/>
        </p:nvPicPr>
        <p:blipFill>
          <a:blip r:embed="rId2">
            <a:lum bright="40000"/>
          </a:blip>
          <a:srcRect l="8789" t="6689" r="9018" b="72549"/>
          <a:stretch>
            <a:fillRect/>
          </a:stretch>
        </p:blipFill>
        <p:spPr bwMode="auto">
          <a:xfrm>
            <a:off x="500063" y="4214813"/>
            <a:ext cx="8001000" cy="1143000"/>
          </a:xfrm>
          <a:prstGeom prst="rect">
            <a:avLst/>
          </a:prstGeom>
          <a:noFill/>
          <a:ln w="9525">
            <a:noFill/>
            <a:miter lim="800000"/>
            <a:headEnd/>
            <a:tailEnd/>
          </a:ln>
        </p:spPr>
      </p:pic>
      <p:sp>
        <p:nvSpPr>
          <p:cNvPr id="4" name="Rectangle 3"/>
          <p:cNvSpPr/>
          <p:nvPr/>
        </p:nvSpPr>
        <p:spPr>
          <a:xfrm>
            <a:off x="214313" y="5330825"/>
            <a:ext cx="8786812" cy="1384300"/>
          </a:xfrm>
          <a:prstGeom prst="rect">
            <a:avLst/>
          </a:prstGeom>
        </p:spPr>
        <p:txBody>
          <a:bodyPr>
            <a:spAutoFit/>
          </a:bodyPr>
          <a:lstStyle/>
          <a:p>
            <a:pPr algn="justLow" rtl="1" fontAlgn="auto">
              <a:spcBef>
                <a:spcPts val="0"/>
              </a:spcBef>
              <a:spcAft>
                <a:spcPts val="0"/>
              </a:spcAft>
              <a:defRPr/>
            </a:pPr>
            <a:r>
              <a:rPr lang="fa-IR" sz="2800" dirty="0">
                <a:effectLst>
                  <a:glow rad="63500">
                    <a:schemeClr val="accent1">
                      <a:satMod val="175000"/>
                      <a:alpha val="40000"/>
                    </a:schemeClr>
                  </a:glow>
                  <a:outerShdw blurRad="38100" dist="38100" dir="2700000" algn="tl">
                    <a:srgbClr val="000000">
                      <a:alpha val="43137"/>
                    </a:srgbClr>
                  </a:outerShdw>
                </a:effectLst>
                <a:latin typeface="+mn-lt"/>
                <a:cs typeface="B Mitra" pitchFamily="2" charset="-78"/>
              </a:rPr>
              <a:t>صدام بدل زد و دستور داد طارق عزیر در سفر به فرانسه خبر ملاقات صدام و برژینسکی را در اختیار مجله فیگارو قرار دهد، تا به عنوان اعتراض عراق به سیاست های آمریکا در قبال عراق منتشر شود.</a:t>
            </a:r>
          </a:p>
        </p:txBody>
      </p:sp>
      <p:sp>
        <p:nvSpPr>
          <p:cNvPr id="80900" name="Rectangle 4"/>
          <p:cNvSpPr>
            <a:spLocks noChangeArrowheads="1"/>
          </p:cNvSpPr>
          <p:nvPr/>
        </p:nvSpPr>
        <p:spPr bwMode="auto">
          <a:xfrm>
            <a:off x="928688" y="649288"/>
            <a:ext cx="4629150" cy="708025"/>
          </a:xfrm>
          <a:prstGeom prst="rect">
            <a:avLst/>
          </a:prstGeom>
          <a:noFill/>
          <a:ln w="9525">
            <a:noFill/>
            <a:miter lim="800000"/>
            <a:headEnd/>
            <a:tailEnd/>
          </a:ln>
        </p:spPr>
        <p:txBody>
          <a:bodyPr>
            <a:spAutoFit/>
          </a:bodyPr>
          <a:lstStyle/>
          <a:p>
            <a:pPr algn="ctr" rtl="1"/>
            <a:r>
              <a:rPr lang="fa-IR" sz="4000" b="1">
                <a:latin typeface="Perpetua" pitchFamily="18" charset="0"/>
                <a:cs typeface="B Titr" pitchFamily="2" charset="-78"/>
              </a:rPr>
              <a:t>این راز چگونه بر ملا شد؟ </a:t>
            </a:r>
            <a:endParaRPr lang="en-US" sz="4000">
              <a:latin typeface="Perpetua" pitchFamily="18" charset="0"/>
              <a:cs typeface="B Titr" pitchFamily="2" charset="-78"/>
            </a:endParaRPr>
          </a:p>
        </p:txBody>
      </p:sp>
      <p:sp>
        <p:nvSpPr>
          <p:cNvPr id="7" name="Slide Number Placeholder 6"/>
          <p:cNvSpPr>
            <a:spLocks noGrp="1"/>
          </p:cNvSpPr>
          <p:nvPr>
            <p:ph type="sldNum" sz="quarter" idx="12"/>
          </p:nvPr>
        </p:nvSpPr>
        <p:spPr/>
        <p:txBody>
          <a:bodyPr/>
          <a:lstStyle/>
          <a:p>
            <a:pPr>
              <a:defRPr/>
            </a:pPr>
            <a:fld id="{EDC1FB8A-3BBD-4607-8025-6CBA3F817F1E}" type="slidenum">
              <a:rPr lang="en-US"/>
              <a:pPr>
                <a:defRPr/>
              </a:pPr>
              <a:t>20</a:t>
            </a:fld>
            <a:endParaRPr lang="en-US"/>
          </a:p>
        </p:txBody>
      </p:sp>
      <p:sp>
        <p:nvSpPr>
          <p:cNvPr id="80902" name="Rectangle 7"/>
          <p:cNvSpPr>
            <a:spLocks noChangeArrowheads="1"/>
          </p:cNvSpPr>
          <p:nvPr/>
        </p:nvSpPr>
        <p:spPr bwMode="auto">
          <a:xfrm>
            <a:off x="142875" y="1393825"/>
            <a:ext cx="5929313" cy="2678113"/>
          </a:xfrm>
          <a:prstGeom prst="rect">
            <a:avLst/>
          </a:prstGeom>
          <a:noFill/>
          <a:ln w="9525">
            <a:noFill/>
            <a:miter lim="800000"/>
            <a:headEnd/>
            <a:tailEnd/>
          </a:ln>
        </p:spPr>
        <p:txBody>
          <a:bodyPr>
            <a:spAutoFit/>
          </a:bodyPr>
          <a:lstStyle/>
          <a:p>
            <a:pPr algn="justLow" rtl="1"/>
            <a:r>
              <a:rPr lang="fa-IR" sz="2800">
                <a:latin typeface="Perpetua" pitchFamily="18" charset="0"/>
                <a:cs typeface="B Mitra" pitchFamily="2" charset="-78"/>
              </a:rPr>
              <a:t>در اواخر سال 1359 وقتی ماشین جنگی صدام در مقابل مقاومت مردمی از پیشروی عاجز ماند و متوقف شد.</a:t>
            </a:r>
            <a:endParaRPr lang="en-US" sz="2800">
              <a:latin typeface="Perpetua" pitchFamily="18" charset="0"/>
              <a:cs typeface="B Mitra" pitchFamily="2" charset="-78"/>
            </a:endParaRPr>
          </a:p>
          <a:p>
            <a:pPr algn="justLow" rtl="1"/>
            <a:r>
              <a:rPr lang="fa-IR" sz="2800">
                <a:latin typeface="Perpetua" pitchFamily="18" charset="0"/>
                <a:cs typeface="B Mitra" pitchFamily="2" charset="-78"/>
              </a:rPr>
              <a:t>صدام که قرار بود 3 روزه به تهران برسد نتواست به هدف خود که سقوط حاکمیت بود جامه عمل بپوشاند.</a:t>
            </a:r>
          </a:p>
          <a:p>
            <a:pPr algn="justLow" rtl="1"/>
            <a:r>
              <a:rPr lang="fa-IR" sz="2800">
                <a:latin typeface="Perpetua" pitchFamily="18" charset="0"/>
                <a:cs typeface="B Mitra" pitchFamily="2" charset="-78"/>
              </a:rPr>
              <a:t>انتقادات مقامات غربی از صدام شروع شد، آنها نمی خواستند حامی طرف شکست خورده محسوب شوند.</a:t>
            </a:r>
            <a:endParaRPr lang="en-US" sz="2800">
              <a:latin typeface="Perpetua" pitchFamily="18" charset="0"/>
              <a:cs typeface="B Mitra" pitchFamily="2" charset="-78"/>
            </a:endParaRPr>
          </a:p>
        </p:txBody>
      </p:sp>
      <p:pic>
        <p:nvPicPr>
          <p:cNvPr id="80903" name="Picture 2" descr="C:\Users\basij\Desktop\عکس نقش آ»ریکا\04-طارق عزیز در ملاقات با رامسفلد و سایر مقامات آمریکایی\03 (2).jpg"/>
          <p:cNvPicPr>
            <a:picLocks noChangeAspect="1" noChangeArrowheads="1"/>
          </p:cNvPicPr>
          <p:nvPr/>
        </p:nvPicPr>
        <p:blipFill>
          <a:blip r:embed="rId3"/>
          <a:srcRect/>
          <a:stretch>
            <a:fillRect/>
          </a:stretch>
        </p:blipFill>
        <p:spPr bwMode="auto">
          <a:xfrm>
            <a:off x="6076950" y="142875"/>
            <a:ext cx="2924175" cy="4000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248E8F6-2CCA-4856-B4BC-9619BF675A01}" type="slidenum">
              <a:rPr lang="en-US"/>
              <a:pPr>
                <a:defRPr/>
              </a:pPr>
              <a:t>21</a:t>
            </a:fld>
            <a:endParaRPr lang="en-US"/>
          </a:p>
        </p:txBody>
      </p:sp>
      <p:sp>
        <p:nvSpPr>
          <p:cNvPr id="81923" name="Rectangle 2"/>
          <p:cNvSpPr>
            <a:spLocks noChangeArrowheads="1"/>
          </p:cNvSpPr>
          <p:nvPr/>
        </p:nvSpPr>
        <p:spPr bwMode="auto">
          <a:xfrm>
            <a:off x="285750" y="4111625"/>
            <a:ext cx="8643938" cy="2246313"/>
          </a:xfrm>
          <a:prstGeom prst="rect">
            <a:avLst/>
          </a:prstGeom>
          <a:noFill/>
          <a:ln w="9525">
            <a:noFill/>
            <a:miter lim="800000"/>
            <a:headEnd/>
            <a:tailEnd/>
          </a:ln>
        </p:spPr>
        <p:txBody>
          <a:bodyPr>
            <a:spAutoFit/>
          </a:bodyPr>
          <a:lstStyle/>
          <a:p>
            <a:pPr algn="justLow" rtl="1"/>
            <a:r>
              <a:rPr lang="fa-IR" sz="2800">
                <a:latin typeface="Perpetua" pitchFamily="18" charset="0"/>
                <a:cs typeface="B Mitra" pitchFamily="2" charset="-78"/>
              </a:rPr>
              <a:t>گزارش فیگارو چنین است: «جریان جنگ ایران و عراق در واقع از ژوئن گذشته (تیر 1359) زمانی آغاز شد که برژینسکی به اردن سفر کرد و در مرز دو کشور اردن و عراق با شخص صدام ملاقات کرد و قول داد که از صدام حسین کاملاً حمایت نماید و این امر را تفهیم کرد که آمریکا با آروزی عراق درباره شط العرب (اروند رود) و احتمالاً برقراری یک جمهوری عربستان در این منطقه مخالفت نخواهد کرد.»</a:t>
            </a:r>
            <a:endParaRPr lang="en-US" sz="2800">
              <a:latin typeface="Perpetua" pitchFamily="18" charset="0"/>
              <a:cs typeface="B Mitra" pitchFamily="2" charset="-78"/>
            </a:endParaRPr>
          </a:p>
        </p:txBody>
      </p:sp>
      <p:pic>
        <p:nvPicPr>
          <p:cNvPr id="81924" name="Picture 2" descr="J:\جدید\catalog-cover-large.png.jpg"/>
          <p:cNvPicPr>
            <a:picLocks noChangeAspect="1" noChangeArrowheads="1"/>
          </p:cNvPicPr>
          <p:nvPr/>
        </p:nvPicPr>
        <p:blipFill>
          <a:blip r:embed="rId2"/>
          <a:srcRect l="8154" t="4065" r="7452" b="34949"/>
          <a:stretch>
            <a:fillRect/>
          </a:stretch>
        </p:blipFill>
        <p:spPr bwMode="auto">
          <a:xfrm>
            <a:off x="500063" y="285750"/>
            <a:ext cx="8215312" cy="3357563"/>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6D82500-90B2-45B6-B65F-031A4847E27F}" type="slidenum">
              <a:rPr lang="en-US"/>
              <a:pPr>
                <a:defRPr/>
              </a:pPr>
              <a:t>22</a:t>
            </a:fld>
            <a:endParaRPr lang="en-US"/>
          </a:p>
        </p:txBody>
      </p:sp>
      <p:sp>
        <p:nvSpPr>
          <p:cNvPr id="82947" name="Rectangle 2"/>
          <p:cNvSpPr>
            <a:spLocks noChangeArrowheads="1"/>
          </p:cNvSpPr>
          <p:nvPr/>
        </p:nvSpPr>
        <p:spPr bwMode="auto">
          <a:xfrm>
            <a:off x="2214563" y="214313"/>
            <a:ext cx="6929437" cy="584200"/>
          </a:xfrm>
          <a:prstGeom prst="rect">
            <a:avLst/>
          </a:prstGeom>
          <a:noFill/>
          <a:ln w="9525">
            <a:noFill/>
            <a:miter lim="800000"/>
            <a:headEnd/>
            <a:tailEnd/>
          </a:ln>
        </p:spPr>
        <p:txBody>
          <a:bodyPr>
            <a:spAutoFit/>
          </a:bodyPr>
          <a:lstStyle/>
          <a:p>
            <a:pPr algn="ctr" rtl="1"/>
            <a:r>
              <a:rPr lang="fa-IR" sz="3200" b="1">
                <a:latin typeface="Calibri" pitchFamily="34" charset="0"/>
                <a:ea typeface="Calibri" pitchFamily="34" charset="0"/>
                <a:cs typeface="B Titr" pitchFamily="2" charset="-78"/>
              </a:rPr>
              <a:t>آفرین به بصیرت حضرت امام خمینی (ره)</a:t>
            </a:r>
            <a:endParaRPr lang="en-US" sz="3200">
              <a:latin typeface="Perpetua" pitchFamily="18" charset="0"/>
              <a:ea typeface="Calibri" pitchFamily="34" charset="0"/>
              <a:cs typeface="B Titr" pitchFamily="2" charset="-78"/>
            </a:endParaRPr>
          </a:p>
        </p:txBody>
      </p:sp>
      <p:sp>
        <p:nvSpPr>
          <p:cNvPr id="82948" name="Rectangle 3"/>
          <p:cNvSpPr>
            <a:spLocks noChangeArrowheads="1"/>
          </p:cNvSpPr>
          <p:nvPr/>
        </p:nvSpPr>
        <p:spPr bwMode="auto">
          <a:xfrm>
            <a:off x="357188" y="2459038"/>
            <a:ext cx="8572500" cy="3970337"/>
          </a:xfrm>
          <a:prstGeom prst="rect">
            <a:avLst/>
          </a:prstGeom>
          <a:noFill/>
          <a:ln w="9525">
            <a:noFill/>
            <a:miter lim="800000"/>
            <a:headEnd/>
            <a:tailEnd/>
          </a:ln>
        </p:spPr>
        <p:txBody>
          <a:bodyPr>
            <a:spAutoFit/>
          </a:bodyPr>
          <a:lstStyle/>
          <a:p>
            <a:pPr algn="justLow" rtl="1"/>
            <a:r>
              <a:rPr lang="fa-IR" sz="2800">
                <a:latin typeface="Calibri" pitchFamily="34" charset="0"/>
                <a:ea typeface="Calibri" pitchFamily="34" charset="0"/>
                <a:cs typeface="B Mitra" pitchFamily="2" charset="-78"/>
              </a:rPr>
              <a:t>با وجود آنکه صدام به ظاهر یک فرد سوسیالیست بود،</a:t>
            </a:r>
          </a:p>
          <a:p>
            <a:pPr algn="justLow" rtl="1"/>
            <a:r>
              <a:rPr lang="fa-IR" sz="2800">
                <a:latin typeface="Calibri" pitchFamily="34" charset="0"/>
                <a:ea typeface="Calibri" pitchFamily="34" charset="0"/>
                <a:cs typeface="B Mitra" pitchFamily="2" charset="-78"/>
              </a:rPr>
              <a:t>با وجود آنکه رژیم بعث در آغاز جنگ جزء لیست طرفداران تروریسم آمریکا بود، </a:t>
            </a:r>
          </a:p>
          <a:p>
            <a:pPr algn="justLow" rtl="1"/>
            <a:r>
              <a:rPr lang="fa-IR" sz="2800">
                <a:latin typeface="Calibri" pitchFamily="34" charset="0"/>
                <a:ea typeface="Calibri" pitchFamily="34" charset="0"/>
                <a:cs typeface="B Mitra" pitchFamily="2" charset="-78"/>
              </a:rPr>
              <a:t>با وجود آنکه رژیم بعث در سال 59 هیچ ارتباط دیپلماتیک با آمریکا نداشت و به ظاهر دشمن آمریکا شناخته می شد، </a:t>
            </a:r>
          </a:p>
          <a:p>
            <a:pPr algn="justLow" rtl="1"/>
            <a:r>
              <a:rPr lang="fa-IR" sz="2800">
                <a:latin typeface="Calibri" pitchFamily="34" charset="0"/>
                <a:ea typeface="Calibri" pitchFamily="34" charset="0"/>
                <a:cs typeface="B Mitra" pitchFamily="2" charset="-78"/>
              </a:rPr>
              <a:t>چندین ماه قبل از اینکه ملاقات برژینسکی با صدام برای حمله به ایران لو برود، امام خمینی (ره) در همان روز آغاز جنگ از آمریکایی بودن ماهیت جنگ خبر داد. </a:t>
            </a:r>
          </a:p>
          <a:p>
            <a:pPr algn="justLow" rtl="1"/>
            <a:r>
              <a:rPr lang="fa-IR" sz="2800">
                <a:latin typeface="Calibri" pitchFamily="34" charset="0"/>
                <a:ea typeface="Calibri" pitchFamily="34" charset="0"/>
                <a:cs typeface="B Mitra" pitchFamily="2" charset="-78"/>
              </a:rPr>
              <a:t>امام در 31 شهریور سال 59 و روز قبل از آن دو پیام صادر فرماودند یکی قبل و یکی بعد از شروع تجاوز صدام که در هر دو پیام از آمریکایی بودن صدام و ماهیت رژیم بعث به ایران خبر می دهد. </a:t>
            </a:r>
            <a:endParaRPr lang="en-US" sz="2800">
              <a:latin typeface="Calibri" pitchFamily="34" charset="0"/>
              <a:ea typeface="Calibri" pitchFamily="34" charset="0"/>
              <a:cs typeface="B Mitra" pitchFamily="2" charset="-78"/>
            </a:endParaRPr>
          </a:p>
        </p:txBody>
      </p:sp>
      <p:pic>
        <p:nvPicPr>
          <p:cNvPr id="5" name="Picture 2" descr="I:\IMAGE634014133320857500.jpg"/>
          <p:cNvPicPr>
            <a:picLocks noChangeAspect="1" noChangeArrowheads="1"/>
          </p:cNvPicPr>
          <p:nvPr/>
        </p:nvPicPr>
        <p:blipFill>
          <a:blip r:embed="rId2" cstate="print"/>
          <a:srcRect/>
          <a:stretch>
            <a:fillRect/>
          </a:stretch>
        </p:blipFill>
        <p:spPr bwMode="auto">
          <a:xfrm>
            <a:off x="857224" y="142853"/>
            <a:ext cx="1857388" cy="2786081"/>
          </a:xfrm>
          <a:prstGeom prst="roundRect">
            <a:avLst>
              <a:gd name="adj" fmla="val 1053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82E8F42-FF7C-4C15-A537-86F217D18F34}" type="slidenum">
              <a:rPr lang="en-US"/>
              <a:pPr>
                <a:defRPr/>
              </a:pPr>
              <a:t>23</a:t>
            </a:fld>
            <a:endParaRPr lang="en-US"/>
          </a:p>
        </p:txBody>
      </p:sp>
      <p:sp>
        <p:nvSpPr>
          <p:cNvPr id="83971" name="Rectangle 4"/>
          <p:cNvSpPr>
            <a:spLocks noChangeArrowheads="1"/>
          </p:cNvSpPr>
          <p:nvPr/>
        </p:nvSpPr>
        <p:spPr bwMode="auto">
          <a:xfrm>
            <a:off x="4429125" y="628650"/>
            <a:ext cx="4572000" cy="5586413"/>
          </a:xfrm>
          <a:prstGeom prst="rect">
            <a:avLst/>
          </a:prstGeom>
          <a:noFill/>
          <a:ln w="9525">
            <a:noFill/>
            <a:miter lim="800000"/>
            <a:headEnd/>
            <a:tailEnd/>
          </a:ln>
        </p:spPr>
        <p:txBody>
          <a:bodyPr>
            <a:spAutoFit/>
          </a:bodyPr>
          <a:lstStyle/>
          <a:p>
            <a:pPr algn="justLow" rtl="1"/>
            <a:r>
              <a:rPr lang="fa-IR" sz="2100" b="1">
                <a:latin typeface="Perpetua" pitchFamily="18" charset="0"/>
                <a:cs typeface="B Mitra" pitchFamily="2" charset="-78"/>
              </a:rPr>
              <a:t>ما با آمریکا در ستیزیم و امروز دست آمریکا از آستین دولت عراق بیرون آمده است </a:t>
            </a:r>
          </a:p>
          <a:p>
            <a:pPr algn="ctr" rtl="1"/>
            <a:r>
              <a:rPr lang="fa-IR" sz="2100">
                <a:latin typeface="Perpetua" pitchFamily="18" charset="0"/>
                <a:cs typeface="B Mitra" pitchFamily="2" charset="-78"/>
              </a:rPr>
              <a:t>1359/06/21</a:t>
            </a:r>
          </a:p>
          <a:p>
            <a:pPr algn="justLow" rtl="1"/>
            <a:r>
              <a:rPr lang="fa-IR" sz="2100">
                <a:latin typeface="Perpetua" pitchFamily="18" charset="0"/>
                <a:cs typeface="B Mitra" pitchFamily="2" charset="-78"/>
              </a:rPr>
              <a:t>پیام امام خمینی به زائرین بیت الله الحرام</a:t>
            </a:r>
          </a:p>
          <a:p>
            <a:pPr algn="justLow" rtl="1"/>
            <a:r>
              <a:rPr lang="fa-IR" sz="2100">
                <a:latin typeface="Perpetua" pitchFamily="18" charset="0"/>
                <a:cs typeface="B Mitra" pitchFamily="2" charset="-78"/>
              </a:rPr>
              <a:t> </a:t>
            </a:r>
          </a:p>
          <a:p>
            <a:pPr algn="justLow" rtl="1"/>
            <a:r>
              <a:rPr lang="fa-IR" sz="2100" b="1">
                <a:latin typeface="Perpetua" pitchFamily="18" charset="0"/>
                <a:cs typeface="B Mitra" pitchFamily="2" charset="-78"/>
              </a:rPr>
              <a:t>صدام عفلقی این نوکر بی اراده آمریکا و اسرائیل </a:t>
            </a:r>
          </a:p>
          <a:p>
            <a:pPr algn="ctr" rtl="1"/>
            <a:r>
              <a:rPr lang="fa-IR" sz="2100">
                <a:latin typeface="Perpetua" pitchFamily="18" charset="0"/>
                <a:cs typeface="B Mitra" pitchFamily="2" charset="-78"/>
              </a:rPr>
              <a:t>1361/06/29</a:t>
            </a:r>
          </a:p>
          <a:p>
            <a:pPr algn="justLow" rtl="1"/>
            <a:r>
              <a:rPr lang="fa-IR" sz="2100">
                <a:latin typeface="Perpetua" pitchFamily="18" charset="0"/>
                <a:cs typeface="B Mitra" pitchFamily="2" charset="-78"/>
              </a:rPr>
              <a:t>پیام امام خمینی به مناسبت عید سعید قربان</a:t>
            </a:r>
          </a:p>
          <a:p>
            <a:pPr algn="justLow" rtl="1"/>
            <a:endParaRPr lang="fa-IR" sz="2100">
              <a:latin typeface="Perpetua" pitchFamily="18" charset="0"/>
              <a:cs typeface="B Mitra" pitchFamily="2" charset="-78"/>
            </a:endParaRPr>
          </a:p>
          <a:p>
            <a:pPr algn="justLow" rtl="1"/>
            <a:r>
              <a:rPr lang="fa-IR" sz="2100" b="1">
                <a:latin typeface="Perpetua" pitchFamily="18" charset="0"/>
                <a:cs typeface="B Mitra" pitchFamily="2" charset="-78"/>
              </a:rPr>
              <a:t>آلت دست آمریکا تجاوز کرده است به ایران</a:t>
            </a:r>
          </a:p>
          <a:p>
            <a:pPr algn="ctr" rtl="1"/>
            <a:r>
              <a:rPr lang="fa-IR" sz="2100">
                <a:latin typeface="Perpetua" pitchFamily="18" charset="0"/>
                <a:cs typeface="B Mitra" pitchFamily="2" charset="-78"/>
              </a:rPr>
              <a:t>1359/06/31</a:t>
            </a:r>
          </a:p>
          <a:p>
            <a:pPr algn="justLow" rtl="1"/>
            <a:r>
              <a:rPr lang="fa-IR" sz="2100">
                <a:latin typeface="Perpetua" pitchFamily="18" charset="0"/>
                <a:cs typeface="B Mitra" pitchFamily="2" charset="-78"/>
              </a:rPr>
              <a:t>بیانات امام خمینی به مناسبت آغاز تحصیلی جدید</a:t>
            </a:r>
          </a:p>
          <a:p>
            <a:pPr algn="justLow" rtl="1"/>
            <a:endParaRPr lang="fa-IR" sz="2100">
              <a:latin typeface="Perpetua" pitchFamily="18" charset="0"/>
              <a:cs typeface="B Mitra" pitchFamily="2" charset="-78"/>
            </a:endParaRPr>
          </a:p>
          <a:p>
            <a:pPr algn="justLow" rtl="1"/>
            <a:r>
              <a:rPr lang="fa-IR" sz="2100" b="1">
                <a:latin typeface="Perpetua" pitchFamily="18" charset="0"/>
                <a:cs typeface="B Mitra" pitchFamily="2" charset="-78"/>
              </a:rPr>
              <a:t>این صدام حسین است که به واسطه تحریک آمریکا به ما تجاوز کرده است </a:t>
            </a:r>
          </a:p>
          <a:p>
            <a:pPr algn="ctr" rtl="1"/>
            <a:r>
              <a:rPr lang="fa-IR" sz="2100">
                <a:latin typeface="Perpetua" pitchFamily="18" charset="0"/>
                <a:cs typeface="B Mitra" pitchFamily="2" charset="-78"/>
              </a:rPr>
              <a:t>1359/06/31</a:t>
            </a:r>
          </a:p>
          <a:p>
            <a:pPr algn="justLow" rtl="1"/>
            <a:r>
              <a:rPr lang="fa-IR" sz="2100">
                <a:latin typeface="Perpetua" pitchFamily="18" charset="0"/>
                <a:cs typeface="B Mitra" pitchFamily="2" charset="-78"/>
              </a:rPr>
              <a:t>بیانات امام خمینی به مناسبت آغاز تحصیلی جدید</a:t>
            </a:r>
          </a:p>
        </p:txBody>
      </p:sp>
      <p:pic>
        <p:nvPicPr>
          <p:cNvPr id="7" name="Picture 2" descr="I:\IMAGE634014133320857500.jpg"/>
          <p:cNvPicPr>
            <a:picLocks noChangeAspect="1" noChangeArrowheads="1"/>
          </p:cNvPicPr>
          <p:nvPr/>
        </p:nvPicPr>
        <p:blipFill>
          <a:blip r:embed="rId2" cstate="print"/>
          <a:srcRect/>
          <a:stretch>
            <a:fillRect/>
          </a:stretch>
        </p:blipFill>
        <p:spPr bwMode="auto">
          <a:xfrm>
            <a:off x="119015" y="214290"/>
            <a:ext cx="4238671" cy="6358006"/>
          </a:xfrm>
          <a:prstGeom prst="roundRect">
            <a:avLst>
              <a:gd name="adj" fmla="val 1053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E645A2F-9CCF-48EA-996A-011529AAFA0C}" type="slidenum">
              <a:rPr lang="en-US"/>
              <a:pPr fontAlgn="base">
                <a:spcBef>
                  <a:spcPct val="0"/>
                </a:spcBef>
                <a:spcAft>
                  <a:spcPct val="0"/>
                </a:spcAft>
              </a:pPr>
              <a:t>24</a:t>
            </a:fld>
            <a:endParaRPr lang="en-US"/>
          </a:p>
        </p:txBody>
      </p:sp>
      <p:sp>
        <p:nvSpPr>
          <p:cNvPr id="84995" name="Rectangle 2"/>
          <p:cNvSpPr>
            <a:spLocks noChangeArrowheads="1"/>
          </p:cNvSpPr>
          <p:nvPr/>
        </p:nvSpPr>
        <p:spPr bwMode="auto">
          <a:xfrm>
            <a:off x="142875" y="785813"/>
            <a:ext cx="7929563" cy="5216525"/>
          </a:xfrm>
          <a:prstGeom prst="rect">
            <a:avLst/>
          </a:prstGeom>
          <a:noFill/>
          <a:ln w="9525">
            <a:noFill/>
            <a:miter lim="800000"/>
            <a:headEnd/>
            <a:tailEnd/>
          </a:ln>
        </p:spPr>
        <p:txBody>
          <a:bodyPr>
            <a:spAutoFit/>
          </a:bodyPr>
          <a:lstStyle/>
          <a:p>
            <a:pPr algn="ctr" rtl="1">
              <a:lnSpc>
                <a:spcPct val="150000"/>
              </a:lnSpc>
            </a:pPr>
            <a:r>
              <a:rPr lang="fa-IR" sz="6000">
                <a:solidFill>
                  <a:srgbClr val="00B050"/>
                </a:solidFill>
                <a:latin typeface="Trebuchet MS" pitchFamily="34" charset="0"/>
                <a:cs typeface="B Titr" pitchFamily="2" charset="-78"/>
              </a:rPr>
              <a:t>مرحله دوم:</a:t>
            </a:r>
          </a:p>
          <a:p>
            <a:pPr algn="ctr" rtl="1">
              <a:lnSpc>
                <a:spcPct val="150000"/>
              </a:lnSpc>
            </a:pPr>
            <a:r>
              <a:rPr lang="fa-IR" sz="5400">
                <a:solidFill>
                  <a:srgbClr val="FF0000"/>
                </a:solidFill>
                <a:latin typeface="Trebuchet MS" pitchFamily="34" charset="0"/>
                <a:cs typeface="B Titr" pitchFamily="2" charset="-78"/>
              </a:rPr>
              <a:t>حمایت در حد کامله الوداد از کشوری که در ظاهر حتی رابطه دیپلماتیک ندارد. </a:t>
            </a:r>
            <a:endParaRPr lang="en-US" sz="5400">
              <a:solidFill>
                <a:srgbClr val="FF0000"/>
              </a:solidFill>
              <a:latin typeface="Trebuchet MS" pitchFamily="34" charset="0"/>
              <a:cs typeface="B Titr" pitchFamily="2" charset="-7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B502007-FCEC-4B76-A62A-C9795DC353F6}" type="slidenum">
              <a:rPr lang="en-US"/>
              <a:pPr>
                <a:defRPr/>
              </a:pPr>
              <a:t>25</a:t>
            </a:fld>
            <a:endParaRPr lang="en-US"/>
          </a:p>
        </p:txBody>
      </p:sp>
      <p:sp>
        <p:nvSpPr>
          <p:cNvPr id="86019" name="Rectangle 2"/>
          <p:cNvSpPr>
            <a:spLocks noChangeArrowheads="1"/>
          </p:cNvSpPr>
          <p:nvPr/>
        </p:nvSpPr>
        <p:spPr bwMode="auto">
          <a:xfrm>
            <a:off x="357188" y="1549400"/>
            <a:ext cx="8429625" cy="2308225"/>
          </a:xfrm>
          <a:prstGeom prst="rect">
            <a:avLst/>
          </a:prstGeom>
          <a:noFill/>
          <a:ln w="9525">
            <a:noFill/>
            <a:miter lim="800000"/>
            <a:headEnd/>
            <a:tailEnd/>
          </a:ln>
        </p:spPr>
        <p:txBody>
          <a:bodyPr>
            <a:spAutoFit/>
          </a:bodyPr>
          <a:lstStyle/>
          <a:p>
            <a:pPr algn="justLow" rtl="1"/>
            <a:r>
              <a:rPr lang="ar-SA" sz="2400">
                <a:latin typeface="Perpetua" pitchFamily="18" charset="0"/>
                <a:cs typeface="B Mitra" pitchFamily="2" charset="-78"/>
              </a:rPr>
              <a:t>قاعده رفتار دولت‌كامله‌الوداد اعضاي سازمان جهاني تجارت را از اعمال تبعيض ميان اعضاي ديگر در روابط تجاري منع مي‌كند؛ به گونه اي كه </a:t>
            </a:r>
            <a:r>
              <a:rPr lang="ar-SA" sz="2400" b="1">
                <a:latin typeface="Perpetua" pitchFamily="18" charset="0"/>
                <a:cs typeface="B Mitra" pitchFamily="2" charset="-78"/>
              </a:rPr>
              <a:t>هريك از اعضا بايد با ساير اعضا همچون بهترين دوستان خود رفتار كند</a:t>
            </a:r>
            <a:r>
              <a:rPr lang="ar-SA" sz="2400">
                <a:latin typeface="Perpetua" pitchFamily="18" charset="0"/>
                <a:cs typeface="B Mitra" pitchFamily="2" charset="-78"/>
              </a:rPr>
              <a:t>(ماده 1 گات). در نتيجه، اعضاي سازمان جهاني تجارت به طور يكسان از بهترين شرايط تجاري ايجاد شده در نظام تجارت يكديگر (چه در رژيم تعرفه‌اي و چه در ساير مقررات تجاري) برخوردار خواهند بود. در واقع، اين قاعده محصولات تمامي شركاي تجاري كشورهاي عضو را در موقعيت برابر قرار مي‌دهد. </a:t>
            </a:r>
            <a:endParaRPr lang="en-US" sz="2400">
              <a:latin typeface="Perpetua" pitchFamily="18" charset="0"/>
              <a:cs typeface="B Mitra" pitchFamily="2" charset="-78"/>
            </a:endParaRPr>
          </a:p>
        </p:txBody>
      </p:sp>
      <p:sp>
        <p:nvSpPr>
          <p:cNvPr id="86020" name="Rectangle 3"/>
          <p:cNvSpPr>
            <a:spLocks noChangeArrowheads="1"/>
          </p:cNvSpPr>
          <p:nvPr/>
        </p:nvSpPr>
        <p:spPr bwMode="auto">
          <a:xfrm>
            <a:off x="2071688" y="214313"/>
            <a:ext cx="4826000" cy="769937"/>
          </a:xfrm>
          <a:prstGeom prst="rect">
            <a:avLst/>
          </a:prstGeom>
          <a:noFill/>
          <a:ln w="9525">
            <a:noFill/>
            <a:miter lim="800000"/>
            <a:headEnd/>
            <a:tailEnd/>
          </a:ln>
        </p:spPr>
        <p:txBody>
          <a:bodyPr wrap="none">
            <a:spAutoFit/>
          </a:bodyPr>
          <a:lstStyle/>
          <a:p>
            <a:r>
              <a:rPr lang="fa-IR" sz="4400">
                <a:latin typeface="Perpetua" pitchFamily="18" charset="0"/>
                <a:cs typeface="B Titr" pitchFamily="2" charset="-78"/>
              </a:rPr>
              <a:t>قاعده </a:t>
            </a:r>
            <a:r>
              <a:rPr lang="ar-SA" sz="4400">
                <a:latin typeface="Perpetua" pitchFamily="18" charset="0"/>
                <a:cs typeface="B Titr" pitchFamily="2" charset="-78"/>
              </a:rPr>
              <a:t>دولت‌</a:t>
            </a:r>
            <a:r>
              <a:rPr lang="ar-SA" sz="4400">
                <a:solidFill>
                  <a:srgbClr val="FF0000"/>
                </a:solidFill>
                <a:latin typeface="Perpetua" pitchFamily="18" charset="0"/>
                <a:cs typeface="B Titr" pitchFamily="2" charset="-78"/>
              </a:rPr>
              <a:t>كامله‌الوداد</a:t>
            </a:r>
            <a:endParaRPr lang="en-US">
              <a:solidFill>
                <a:srgbClr val="FF0000"/>
              </a:solidFill>
              <a:latin typeface="Perpetua" pitchFamily="18" charset="0"/>
              <a:cs typeface="B Titr" pitchFamily="2" charset="-78"/>
            </a:endParaRPr>
          </a:p>
        </p:txBody>
      </p:sp>
      <p:sp>
        <p:nvSpPr>
          <p:cNvPr id="86021" name="Rectangle 4"/>
          <p:cNvSpPr>
            <a:spLocks noChangeArrowheads="1"/>
          </p:cNvSpPr>
          <p:nvPr/>
        </p:nvSpPr>
        <p:spPr bwMode="auto">
          <a:xfrm>
            <a:off x="428625" y="4286250"/>
            <a:ext cx="8299450" cy="2012950"/>
          </a:xfrm>
          <a:prstGeom prst="rect">
            <a:avLst/>
          </a:prstGeom>
          <a:noFill/>
          <a:ln w="9525">
            <a:noFill/>
            <a:miter lim="800000"/>
            <a:headEnd/>
            <a:tailEnd/>
          </a:ln>
        </p:spPr>
        <p:txBody>
          <a:bodyPr>
            <a:spAutoFit/>
          </a:bodyPr>
          <a:lstStyle/>
          <a:p>
            <a:pPr algn="justLow" rtl="1">
              <a:lnSpc>
                <a:spcPct val="130000"/>
              </a:lnSpc>
            </a:pPr>
            <a:r>
              <a:rPr lang="fa-IR" sz="3200">
                <a:latin typeface="Calibri" pitchFamily="34" charset="0"/>
                <a:ea typeface="Calibri" pitchFamily="34" charset="0"/>
                <a:cs typeface="B Titr" pitchFamily="2" charset="-78"/>
              </a:rPr>
              <a:t>در حالی که </a:t>
            </a:r>
            <a:r>
              <a:rPr lang="fa-IR" sz="3200">
                <a:solidFill>
                  <a:srgbClr val="FF0000"/>
                </a:solidFill>
                <a:latin typeface="Calibri" pitchFamily="34" charset="0"/>
                <a:ea typeface="Calibri" pitchFamily="34" charset="0"/>
                <a:cs typeface="B Titr" pitchFamily="2" charset="-78"/>
              </a:rPr>
              <a:t>آمریکا</a:t>
            </a:r>
            <a:r>
              <a:rPr lang="fa-IR" sz="3200">
                <a:latin typeface="Calibri" pitchFamily="34" charset="0"/>
                <a:ea typeface="Calibri" pitchFamily="34" charset="0"/>
                <a:cs typeface="B Titr" pitchFamily="2" charset="-78"/>
              </a:rPr>
              <a:t> با عراق حتی روابط دیپلماتیک هم نداشت، فقط به خاطر اعمال دشمنی با ایران، از رژیم بعثی عراق در حد یک ارتباط </a:t>
            </a:r>
            <a:r>
              <a:rPr lang="fa-IR" sz="3200">
                <a:solidFill>
                  <a:srgbClr val="FF0000"/>
                </a:solidFill>
                <a:latin typeface="Calibri" pitchFamily="34" charset="0"/>
                <a:ea typeface="Calibri" pitchFamily="34" charset="0"/>
                <a:cs typeface="B Titr" pitchFamily="2" charset="-78"/>
              </a:rPr>
              <a:t>کامله الوداد </a:t>
            </a:r>
            <a:r>
              <a:rPr lang="fa-IR" sz="3200">
                <a:latin typeface="Calibri" pitchFamily="34" charset="0"/>
                <a:ea typeface="Calibri" pitchFamily="34" charset="0"/>
                <a:cs typeface="B Titr" pitchFamily="2" charset="-78"/>
              </a:rPr>
              <a:t>حمایت کرد. </a:t>
            </a:r>
            <a:endParaRPr lang="en-US" sz="3200">
              <a:latin typeface="Calibri" pitchFamily="34" charset="0"/>
              <a:ea typeface="Calibri" pitchFamily="34" charset="0"/>
              <a:cs typeface="B Titr" pitchFamily="2" charset="-7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
          <p:cNvSpPr>
            <a:spLocks noChangeArrowheads="1"/>
          </p:cNvSpPr>
          <p:nvPr/>
        </p:nvSpPr>
        <p:spPr bwMode="auto">
          <a:xfrm>
            <a:off x="214282" y="141439"/>
            <a:ext cx="8572560" cy="2215991"/>
          </a:xfrm>
          <a:prstGeom prst="rect">
            <a:avLst/>
          </a:prstGeom>
          <a:noFill/>
          <a:ln w="9525">
            <a:noFill/>
            <a:miter lim="800000"/>
            <a:headEnd/>
            <a:tailEnd/>
          </a:ln>
          <a:effectLst/>
        </p:spPr>
        <p:txBody>
          <a:bodyPr anchor="ctr">
            <a:spAutoFit/>
          </a:bodyPr>
          <a:lstStyle/>
          <a:p>
            <a:pPr algn="ctr" rtl="1">
              <a:lnSpc>
                <a:spcPct val="150000"/>
              </a:lnSpc>
              <a:defRPr/>
            </a:pPr>
            <a:r>
              <a:rPr lang="fa-IR" sz="2800" b="1" dirty="0">
                <a:latin typeface="Calibri" pitchFamily="34" charset="0"/>
                <a:ea typeface="Calibri" pitchFamily="34" charset="0"/>
                <a:cs typeface="B Titr" pitchFamily="2" charset="-78"/>
              </a:rPr>
              <a:t>پاداش تحمیل جنگ به ایران؛</a:t>
            </a:r>
          </a:p>
          <a:p>
            <a:pPr algn="ctr" rtl="1">
              <a:lnSpc>
                <a:spcPct val="150000"/>
              </a:lnSpc>
              <a:defRPr/>
            </a:pPr>
            <a:r>
              <a:rPr lang="fa-IR" sz="3600" b="1" dirty="0">
                <a:effectLst>
                  <a:glow rad="139700">
                    <a:schemeClr val="accent1">
                      <a:satMod val="175000"/>
                      <a:alpha val="40000"/>
                    </a:schemeClr>
                  </a:glow>
                </a:effectLst>
                <a:latin typeface="Calibri" pitchFamily="34" charset="0"/>
                <a:cs typeface="B Titr" pitchFamily="2" charset="-78"/>
              </a:rPr>
              <a:t>رژیم بعث از فهرست حامیان تروریست ها خط خورد </a:t>
            </a:r>
          </a:p>
          <a:p>
            <a:pPr algn="ctr" rtl="1">
              <a:lnSpc>
                <a:spcPct val="150000"/>
              </a:lnSpc>
              <a:defRPr/>
            </a:pPr>
            <a:r>
              <a:rPr lang="fa-IR" sz="2800" b="1" dirty="0">
                <a:latin typeface="Calibri" pitchFamily="34" charset="0"/>
                <a:cs typeface="B Titr" pitchFamily="2" charset="-78"/>
              </a:rPr>
              <a:t>جمهوری اسلامی به این فهرست اضافه شد</a:t>
            </a:r>
            <a:endParaRPr lang="fa-IR" sz="4000" dirty="0">
              <a:cs typeface="B Titr" pitchFamily="2" charset="-78"/>
            </a:endParaRPr>
          </a:p>
        </p:txBody>
      </p:sp>
      <p:sp>
        <p:nvSpPr>
          <p:cNvPr id="87043" name="Rectangle 2"/>
          <p:cNvSpPr>
            <a:spLocks noChangeArrowheads="1"/>
          </p:cNvSpPr>
          <p:nvPr/>
        </p:nvSpPr>
        <p:spPr bwMode="auto">
          <a:xfrm>
            <a:off x="357188" y="2325688"/>
            <a:ext cx="8429625" cy="4032250"/>
          </a:xfrm>
          <a:prstGeom prst="rect">
            <a:avLst/>
          </a:prstGeom>
          <a:noFill/>
          <a:ln w="9525">
            <a:noFill/>
            <a:miter lim="800000"/>
            <a:headEnd/>
            <a:tailEnd/>
          </a:ln>
        </p:spPr>
        <p:txBody>
          <a:bodyPr anchor="ctr">
            <a:spAutoFit/>
          </a:bodyPr>
          <a:lstStyle/>
          <a:p>
            <a:pPr algn="justLow" rtl="1"/>
            <a:r>
              <a:rPr lang="fa-IR" sz="3200">
                <a:latin typeface="Calibri" pitchFamily="34" charset="0"/>
                <a:ea typeface="Calibri" pitchFamily="34" charset="0"/>
                <a:cs typeface="B Mitra" pitchFamily="2" charset="-78"/>
              </a:rPr>
              <a:t>عراق تا آن زمان که جزء لیست کشورهای حامی تروریست ها بود و در تحریم کامل ازسوی آمریکا به سر می برد به دنبال جنک با ایران، از لیست کشورهای حامی تروریست آمریکا خارج شد؛ واضح ترین ملاک و معیار تشخیص رویکرد خصمانه ایالات متحده در قبال ایران را می توان حذف عراق از فهرست کشورهای تروریستی در نوامبر 1983 و جایگزین نمودن ایران در همان فهرست دوماه بعد در ژانویه 1984 دانست.</a:t>
            </a:r>
          </a:p>
          <a:p>
            <a:pPr algn="justLow" rtl="1"/>
            <a:r>
              <a:rPr lang="fa-IR" sz="3200">
                <a:latin typeface="Calibri" pitchFamily="34" charset="0"/>
                <a:ea typeface="Calibri" pitchFamily="34" charset="0"/>
                <a:cs typeface="B Mitra" pitchFamily="2" charset="-78"/>
              </a:rPr>
              <a:t>این در حالی بود که خبر وقوع تجاوز عراق به ایران هیچ حادثه ای که بتواند منشأ چنین تغییری در دو کشور شده باشد به وقوع نپیوسته بود. </a:t>
            </a:r>
            <a:endParaRPr lang="fa-IR" sz="4400">
              <a:ea typeface="Calibri" pitchFamily="34" charset="0"/>
            </a:endParaRPr>
          </a:p>
        </p:txBody>
      </p:sp>
      <p:sp>
        <p:nvSpPr>
          <p:cNvPr id="5" name="Slide Number Placeholder 4"/>
          <p:cNvSpPr>
            <a:spLocks noGrp="1"/>
          </p:cNvSpPr>
          <p:nvPr>
            <p:ph type="sldNum" sz="quarter" idx="12"/>
          </p:nvPr>
        </p:nvSpPr>
        <p:spPr/>
        <p:txBody>
          <a:bodyPr/>
          <a:lstStyle/>
          <a:p>
            <a:pPr>
              <a:defRPr/>
            </a:pPr>
            <a:fld id="{9D8CA07F-B384-4278-A882-0306181A175A}" type="slidenum">
              <a:rPr lang="fa-IR"/>
              <a:pPr>
                <a:defRPr/>
              </a:pPr>
              <a:t>26</a:t>
            </a:fld>
            <a:endParaRPr lang="fa-I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8DBA827-0EFC-4A6D-9B64-AA5D7A15EAC9}" type="slidenum">
              <a:rPr lang="en-US"/>
              <a:pPr>
                <a:defRPr/>
              </a:pPr>
              <a:t>27</a:t>
            </a:fld>
            <a:endParaRPr lang="en-US"/>
          </a:p>
        </p:txBody>
      </p:sp>
      <p:sp>
        <p:nvSpPr>
          <p:cNvPr id="88067" name="Rectangle 1"/>
          <p:cNvSpPr>
            <a:spLocks noChangeArrowheads="1"/>
          </p:cNvSpPr>
          <p:nvPr/>
        </p:nvSpPr>
        <p:spPr bwMode="auto">
          <a:xfrm>
            <a:off x="228600" y="2498725"/>
            <a:ext cx="8643938" cy="4402138"/>
          </a:xfrm>
          <a:prstGeom prst="rect">
            <a:avLst/>
          </a:prstGeom>
          <a:noFill/>
          <a:ln w="9525">
            <a:noFill/>
            <a:miter lim="800000"/>
            <a:headEnd/>
            <a:tailEnd/>
          </a:ln>
        </p:spPr>
        <p:txBody>
          <a:bodyPr anchor="ctr">
            <a:spAutoFit/>
          </a:bodyPr>
          <a:lstStyle/>
          <a:p>
            <a:pPr algn="justLow" rtl="1"/>
            <a:r>
              <a:rPr lang="fa-IR" sz="2800" b="1">
                <a:latin typeface="Calibri" pitchFamily="34" charset="0"/>
                <a:ea typeface="Calibri" pitchFamily="34" charset="0"/>
                <a:cs typeface="B Mitra" pitchFamily="2" charset="-78"/>
              </a:rPr>
              <a:t>در جریان جنگ عراق با ایران برای آنکه </a:t>
            </a:r>
            <a:r>
              <a:rPr lang="fa-IR" sz="2800" b="1">
                <a:solidFill>
                  <a:srgbClr val="FF0000"/>
                </a:solidFill>
                <a:latin typeface="Calibri" pitchFamily="34" charset="0"/>
                <a:ea typeface="Calibri" pitchFamily="34" charset="0"/>
                <a:cs typeface="B Mitra" pitchFamily="2" charset="-78"/>
              </a:rPr>
              <a:t>امریکا</a:t>
            </a:r>
            <a:r>
              <a:rPr lang="fa-IR" sz="2800" b="1">
                <a:latin typeface="Calibri" pitchFamily="34" charset="0"/>
                <a:ea typeface="Calibri" pitchFamily="34" charset="0"/>
                <a:cs typeface="B Mitra" pitchFamily="2" charset="-78"/>
              </a:rPr>
              <a:t> بتواند به بغداد کمک کند باید ابتدا اتهام تروریستی را از پیشانی عراق پاک می کرد، تا کمک های خود و سایر کشورها را قانونی جلوه دهد </a:t>
            </a:r>
            <a:r>
              <a:rPr lang="fa-IR" sz="2800">
                <a:latin typeface="Calibri" pitchFamily="34" charset="0"/>
                <a:ea typeface="Calibri" pitchFamily="34" charset="0"/>
                <a:cs typeface="B Mitra" pitchFamily="2" charset="-78"/>
              </a:rPr>
              <a:t>(تیمرمن، 1376: 235). هنگامی که وزرات امور خارجه </a:t>
            </a:r>
            <a:r>
              <a:rPr lang="fa-IR" sz="2800">
                <a:solidFill>
                  <a:srgbClr val="FF0000"/>
                </a:solidFill>
                <a:latin typeface="Calibri" pitchFamily="34" charset="0"/>
                <a:ea typeface="Calibri" pitchFamily="34" charset="0"/>
                <a:cs typeface="B Mitra" pitchFamily="2" charset="-78"/>
              </a:rPr>
              <a:t>آمریکا</a:t>
            </a:r>
            <a:r>
              <a:rPr lang="fa-IR" sz="2800">
                <a:latin typeface="Calibri" pitchFamily="34" charset="0"/>
                <a:ea typeface="Calibri" pitchFamily="34" charset="0"/>
                <a:cs typeface="B Mitra" pitchFamily="2" charset="-78"/>
              </a:rPr>
              <a:t> تصمیم گرفت بغداد را از تمامی اتهامات تروریستی مبرا اعلام کند به خوبی می دانست که سازمان ابونضال از حمایت گسترده بغداد برخوردار است، مقام های انگلیسی نیز یافته های خود را در مورد دست داشتن عراق در ترور آرگوف به اطلاع ایالات متحده رساندند، اما به گفته ریچارد مورفی «</a:t>
            </a:r>
            <a:r>
              <a:rPr lang="fa-IR" sz="2800" b="1">
                <a:latin typeface="Calibri" pitchFamily="34" charset="0"/>
                <a:ea typeface="Calibri" pitchFamily="34" charset="0"/>
                <a:cs typeface="B Mitra" pitchFamily="2" charset="-78"/>
              </a:rPr>
              <a:t>از آن پس دیگر در وزارت امور خارجه در مورد حمایت بغداد از تروریسم سخنی به میان نیامد. موضوع کلاً و برای همیشه از دستور کار خارج شده بود</a:t>
            </a:r>
            <a:r>
              <a:rPr lang="fa-IR" sz="2800">
                <a:latin typeface="Calibri" pitchFamily="34" charset="0"/>
                <a:ea typeface="Calibri" pitchFamily="34" charset="0"/>
                <a:cs typeface="B Mitra" pitchFamily="2" charset="-78"/>
              </a:rPr>
              <a:t>.» (تیمرمن، 1376: 237)</a:t>
            </a:r>
            <a:endParaRPr lang="fa-IR" sz="4000">
              <a:ea typeface="Calibri" pitchFamily="34" charset="0"/>
            </a:endParaRPr>
          </a:p>
        </p:txBody>
      </p:sp>
      <p:pic>
        <p:nvPicPr>
          <p:cNvPr id="88068" name="Picture 2" descr="J:\نقش آمریکا در جنگ\New folder\maxresdefault.jpg"/>
          <p:cNvPicPr>
            <a:picLocks noChangeAspect="1" noChangeArrowheads="1"/>
          </p:cNvPicPr>
          <p:nvPr/>
        </p:nvPicPr>
        <p:blipFill>
          <a:blip r:embed="rId2"/>
          <a:srcRect/>
          <a:stretch>
            <a:fillRect/>
          </a:stretch>
        </p:blipFill>
        <p:spPr bwMode="auto">
          <a:xfrm>
            <a:off x="2332038" y="71438"/>
            <a:ext cx="4429125" cy="2490787"/>
          </a:xfrm>
          <a:prstGeom prst="rect">
            <a:avLst/>
          </a:prstGeom>
          <a:noFill/>
          <a:ln w="9525">
            <a:noFill/>
            <a:miter lim="800000"/>
            <a:headEnd/>
            <a:tailEnd/>
          </a:ln>
        </p:spPr>
      </p:pic>
      <p:sp>
        <p:nvSpPr>
          <p:cNvPr id="88069" name="Rectangle 5"/>
          <p:cNvSpPr>
            <a:spLocks noChangeArrowheads="1"/>
          </p:cNvSpPr>
          <p:nvPr/>
        </p:nvSpPr>
        <p:spPr bwMode="auto">
          <a:xfrm>
            <a:off x="6864350" y="1058863"/>
            <a:ext cx="1493838" cy="369887"/>
          </a:xfrm>
          <a:prstGeom prst="rect">
            <a:avLst/>
          </a:prstGeom>
          <a:noFill/>
          <a:ln w="9525">
            <a:noFill/>
            <a:miter lim="800000"/>
            <a:headEnd/>
            <a:tailEnd/>
          </a:ln>
        </p:spPr>
        <p:txBody>
          <a:bodyPr>
            <a:spAutoFit/>
          </a:bodyPr>
          <a:lstStyle/>
          <a:p>
            <a:pPr rtl="1"/>
            <a:r>
              <a:rPr lang="fa-IR">
                <a:latin typeface="Calibri" pitchFamily="34" charset="0"/>
                <a:ea typeface="Calibri" pitchFamily="34" charset="0"/>
                <a:cs typeface="B Mitra" pitchFamily="2" charset="-78"/>
              </a:rPr>
              <a:t> ریچارد مورفی</a:t>
            </a:r>
            <a:endParaRPr lang="en-US">
              <a:latin typeface="Perpetua" pitchFamily="18" charset="0"/>
              <a:ea typeface="Calibri" pitchFamily="34" charset="0"/>
              <a:cs typeface="B Mitra" pitchFamily="2" charset="-7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ChangeArrowheads="1"/>
          </p:cNvSpPr>
          <p:nvPr/>
        </p:nvSpPr>
        <p:spPr bwMode="auto">
          <a:xfrm>
            <a:off x="285750" y="1285875"/>
            <a:ext cx="8505825" cy="4894263"/>
          </a:xfrm>
          <a:prstGeom prst="rect">
            <a:avLst/>
          </a:prstGeom>
          <a:noFill/>
          <a:ln w="9525">
            <a:noFill/>
            <a:miter lim="800000"/>
            <a:headEnd/>
            <a:tailEnd/>
          </a:ln>
        </p:spPr>
        <p:txBody>
          <a:bodyPr anchor="ctr">
            <a:spAutoFit/>
          </a:bodyPr>
          <a:lstStyle/>
          <a:p>
            <a:pPr algn="justLow" rtl="1" eaLnBrk="0" hangingPunct="0"/>
            <a:r>
              <a:rPr lang="fa-IR" sz="2400">
                <a:latin typeface="Calibri" pitchFamily="34" charset="0"/>
                <a:ea typeface="Calibri" pitchFamily="34" charset="0"/>
                <a:cs typeface="B Mitra" pitchFamily="2" charset="-78"/>
              </a:rPr>
              <a:t>در سال 1979 میلادی [1357 شمسی] </a:t>
            </a:r>
            <a:r>
              <a:rPr lang="fa-IR" sz="2400">
                <a:solidFill>
                  <a:srgbClr val="FF0000"/>
                </a:solidFill>
                <a:latin typeface="Calibri" pitchFamily="34" charset="0"/>
                <a:ea typeface="Calibri" pitchFamily="34" charset="0"/>
                <a:cs typeface="B Mitra" pitchFamily="2" charset="-78"/>
              </a:rPr>
              <a:t>آمریکا،</a:t>
            </a:r>
            <a:r>
              <a:rPr lang="fa-IR" sz="2400">
                <a:latin typeface="Calibri" pitchFamily="34" charset="0"/>
                <a:ea typeface="Calibri" pitchFamily="34" charset="0"/>
                <a:cs typeface="B Mitra" pitchFamily="2" charset="-78"/>
              </a:rPr>
              <a:t> عراق را به دلیل روابطش با برخی سازمان های انقلابی فلسطینی [به تعبیر آمریکایی ها تروریستی] در فهرست کشورهای [به اصطلاح] حامی تروریست قرار داد. </a:t>
            </a:r>
            <a:endParaRPr lang="en-US" sz="2400">
              <a:latin typeface="Calibri" pitchFamily="34" charset="0"/>
              <a:ea typeface="Calibri" pitchFamily="34" charset="0"/>
              <a:cs typeface="B Mitra" pitchFamily="2" charset="-78"/>
            </a:endParaRPr>
          </a:p>
          <a:p>
            <a:pPr algn="justLow" rtl="1" eaLnBrk="0" hangingPunct="0"/>
            <a:r>
              <a:rPr lang="fa-IR" sz="2400">
                <a:latin typeface="Calibri" pitchFamily="34" charset="0"/>
                <a:ea typeface="Calibri" pitchFamily="34" charset="0"/>
                <a:cs typeface="B Mitra" pitchFamily="2" charset="-78"/>
              </a:rPr>
              <a:t>کشوری که در این فهرست قرار می گیرد مشمول ممنوعیت خرید و واردات سلاح و ممنوعیت کمک اقتصادی می شود و هر گونه صادرات اقلام با کاربرد دو گانه به آن کشور محدود می شود. </a:t>
            </a:r>
            <a:endParaRPr lang="en-US" sz="2400">
              <a:latin typeface="Calibri" pitchFamily="34" charset="0"/>
              <a:ea typeface="Calibri" pitchFamily="34" charset="0"/>
              <a:cs typeface="B Mitra" pitchFamily="2" charset="-78"/>
            </a:endParaRPr>
          </a:p>
          <a:p>
            <a:pPr algn="justLow" rtl="1" eaLnBrk="0" hangingPunct="0"/>
            <a:r>
              <a:rPr lang="fa-IR" sz="2400">
                <a:latin typeface="Calibri" pitchFamily="34" charset="0"/>
                <a:ea typeface="Calibri" pitchFamily="34" charset="0"/>
                <a:cs typeface="B Mitra" pitchFamily="2" charset="-78"/>
              </a:rPr>
              <a:t>دولت آمریکا بعد از شروع جنگ با ایران با وجود اینکه نام عراق در این فهرست بود آمریکایی ها به شدت به عراق کمک مادی می کردند در سال 1982 میلادی به این نتیجه رسیدند که شکست عراق در برابر ایران به ضرر منافع آنهاست. لذا در فوریه 1982 میلادی [1360] </a:t>
            </a:r>
            <a:r>
              <a:rPr lang="fa-IR" sz="2400" b="1">
                <a:latin typeface="Calibri" pitchFamily="34" charset="0"/>
                <a:ea typeface="Calibri" pitchFamily="34" charset="0"/>
                <a:cs typeface="B Mitra" pitchFamily="2" charset="-78"/>
              </a:rPr>
              <a:t>دولت </a:t>
            </a:r>
            <a:r>
              <a:rPr lang="fa-IR" sz="2400" b="1">
                <a:solidFill>
                  <a:srgbClr val="FF0000"/>
                </a:solidFill>
                <a:latin typeface="Calibri" pitchFamily="34" charset="0"/>
                <a:ea typeface="Calibri" pitchFamily="34" charset="0"/>
                <a:cs typeface="B Mitra" pitchFamily="2" charset="-78"/>
              </a:rPr>
              <a:t>آمریکا</a:t>
            </a:r>
            <a:r>
              <a:rPr lang="fa-IR" sz="2400" b="1">
                <a:latin typeface="Calibri" pitchFamily="34" charset="0"/>
                <a:ea typeface="Calibri" pitchFamily="34" charset="0"/>
                <a:cs typeface="B Mitra" pitchFamily="2" charset="-78"/>
              </a:rPr>
              <a:t> بدون مشورت با کنگره</a:t>
            </a:r>
            <a:r>
              <a:rPr lang="fa-IR" sz="2400">
                <a:latin typeface="Calibri" pitchFamily="34" charset="0"/>
                <a:ea typeface="Calibri" pitchFamily="34" charset="0"/>
                <a:cs typeface="B Mitra" pitchFamily="2" charset="-78"/>
              </a:rPr>
              <a:t>، عراق را از فهرست کشورهای حامی تروریست خارج کرد. </a:t>
            </a:r>
            <a:r>
              <a:rPr lang="fa-IR" sz="2400" b="1">
                <a:latin typeface="Calibri" pitchFamily="34" charset="0"/>
                <a:ea typeface="Calibri" pitchFamily="34" charset="0"/>
                <a:cs typeface="B Mitra" pitchFamily="2" charset="-78"/>
              </a:rPr>
              <a:t>دلیل رسمی خروج عراق از فهرست کشورهای حامی تروریست همچنان مبهم است</a:t>
            </a:r>
            <a:r>
              <a:rPr lang="fa-IR" sz="2400">
                <a:latin typeface="Calibri" pitchFamily="34" charset="0"/>
                <a:ea typeface="Calibri" pitchFamily="34" charset="0"/>
                <a:cs typeface="B Mitra" pitchFamily="2" charset="-78"/>
              </a:rPr>
              <a:t>. اما این اقدام حسن نیت آمریکا در برابر عراق نشان داد و زمینه کاهش محدودیت صادرات اقلام با کاربرد دوگانه عراق را نیز فراهم کرد. واقعیت دیگر این است که این اقدام آمریکایی ها با موضع دیرینه ادعایی وزارت خارجه این کشور نسبت به کشورهای حامی تروریست در تقابل بود. (ویلمسه، 1392: 73)</a:t>
            </a:r>
          </a:p>
        </p:txBody>
      </p:sp>
      <p:sp>
        <p:nvSpPr>
          <p:cNvPr id="89091" name="Rectangle 11"/>
          <p:cNvSpPr>
            <a:spLocks noChangeArrowheads="1"/>
          </p:cNvSpPr>
          <p:nvPr/>
        </p:nvSpPr>
        <p:spPr bwMode="auto">
          <a:xfrm>
            <a:off x="357188" y="357188"/>
            <a:ext cx="8358187" cy="646112"/>
          </a:xfrm>
          <a:prstGeom prst="rect">
            <a:avLst/>
          </a:prstGeom>
          <a:noFill/>
          <a:ln w="9525">
            <a:noFill/>
            <a:miter lim="800000"/>
            <a:headEnd/>
            <a:tailEnd/>
          </a:ln>
        </p:spPr>
        <p:txBody>
          <a:bodyPr>
            <a:spAutoFit/>
          </a:bodyPr>
          <a:lstStyle/>
          <a:p>
            <a:pPr algn="ctr" rtl="1"/>
            <a:r>
              <a:rPr lang="fa-IR" sz="3600" b="1">
                <a:latin typeface="Calibri" pitchFamily="34" charset="0"/>
                <a:ea typeface="Calibri" pitchFamily="34" charset="0"/>
                <a:cs typeface="B Titr" pitchFamily="2" charset="-78"/>
              </a:rPr>
              <a:t>نتایج خط خوردن عراق از فهرست حامیان تروریسم </a:t>
            </a:r>
            <a:endParaRPr lang="en-US">
              <a:ea typeface="Calibri" pitchFamily="34" charset="0"/>
            </a:endParaRPr>
          </a:p>
        </p:txBody>
      </p:sp>
      <p:sp>
        <p:nvSpPr>
          <p:cNvPr id="5" name="Slide Number Placeholder 4"/>
          <p:cNvSpPr>
            <a:spLocks noGrp="1"/>
          </p:cNvSpPr>
          <p:nvPr>
            <p:ph type="sldNum" sz="quarter" idx="12"/>
          </p:nvPr>
        </p:nvSpPr>
        <p:spPr/>
        <p:txBody>
          <a:bodyPr/>
          <a:lstStyle/>
          <a:p>
            <a:pPr>
              <a:defRPr/>
            </a:pPr>
            <a:fld id="{7DB39226-0B6C-49B5-99FF-9BDD2F1C3927}" type="slidenum">
              <a:rPr lang="en-US"/>
              <a:pPr>
                <a:defRPr/>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ChangeArrowheads="1"/>
          </p:cNvSpPr>
          <p:nvPr/>
        </p:nvSpPr>
        <p:spPr bwMode="auto">
          <a:xfrm>
            <a:off x="5018088" y="1249363"/>
            <a:ext cx="3840162" cy="3108325"/>
          </a:xfrm>
          <a:prstGeom prst="rect">
            <a:avLst/>
          </a:prstGeom>
          <a:noFill/>
          <a:ln w="9525">
            <a:noFill/>
            <a:miter lim="800000"/>
            <a:headEnd/>
            <a:tailEnd/>
          </a:ln>
        </p:spPr>
        <p:txBody>
          <a:bodyPr anchor="ctr">
            <a:spAutoFit/>
          </a:bodyPr>
          <a:lstStyle/>
          <a:p>
            <a:pPr algn="justLow" rtl="1" eaLnBrk="0" hangingPunct="0"/>
            <a:r>
              <a:rPr lang="fa-IR" sz="2800">
                <a:latin typeface="Calibri" pitchFamily="34" charset="0"/>
                <a:ea typeface="Calibri" pitchFamily="34" charset="0"/>
                <a:cs typeface="B Mitra" pitchFamily="2" charset="-78"/>
              </a:rPr>
              <a:t>در قبال کوتاه آمدن صدام از پیگیری حمله اسرائیل به تأسیسات اتمی عراق  کرک پاتریک نماینده آمریکا در سازمان ملل پس از دیدار مخفیانه با سعدون حمادی و زیر امور خارجه وقت عراق و صلاح عمر العلی نماینده عـراق در  سـازمان ملل در تاریـخ 19</a:t>
            </a:r>
            <a:endParaRPr lang="fa-IR" sz="4000">
              <a:ea typeface="Calibri" pitchFamily="34" charset="0"/>
            </a:endParaRPr>
          </a:p>
        </p:txBody>
      </p:sp>
      <p:sp>
        <p:nvSpPr>
          <p:cNvPr id="90115" name="Rectangle 3"/>
          <p:cNvSpPr>
            <a:spLocks noChangeArrowheads="1"/>
          </p:cNvSpPr>
          <p:nvPr/>
        </p:nvSpPr>
        <p:spPr bwMode="auto">
          <a:xfrm>
            <a:off x="774700" y="285750"/>
            <a:ext cx="7654925" cy="646113"/>
          </a:xfrm>
          <a:prstGeom prst="rect">
            <a:avLst/>
          </a:prstGeom>
          <a:noFill/>
          <a:ln w="9525">
            <a:noFill/>
            <a:miter lim="800000"/>
            <a:headEnd/>
            <a:tailEnd/>
          </a:ln>
        </p:spPr>
        <p:txBody>
          <a:bodyPr wrap="none">
            <a:spAutoFit/>
          </a:bodyPr>
          <a:lstStyle/>
          <a:p>
            <a:pPr algn="ctr" rtl="1"/>
            <a:r>
              <a:rPr lang="fa-IR" sz="3600" b="1">
                <a:latin typeface="Calibri" pitchFamily="34" charset="0"/>
                <a:ea typeface="Calibri" pitchFamily="34" charset="0"/>
                <a:cs typeface="B Titr" pitchFamily="2" charset="-78"/>
              </a:rPr>
              <a:t>حمایت سیاسی از صدام حتی در مقابل اسرائیل </a:t>
            </a:r>
            <a:endParaRPr lang="en-US">
              <a:ea typeface="Calibri" pitchFamily="34" charset="0"/>
            </a:endParaRPr>
          </a:p>
        </p:txBody>
      </p:sp>
      <p:sp>
        <p:nvSpPr>
          <p:cNvPr id="6" name="Slide Number Placeholder 5"/>
          <p:cNvSpPr>
            <a:spLocks noGrp="1"/>
          </p:cNvSpPr>
          <p:nvPr>
            <p:ph type="sldNum" sz="quarter" idx="12"/>
          </p:nvPr>
        </p:nvSpPr>
        <p:spPr/>
        <p:txBody>
          <a:bodyPr/>
          <a:lstStyle/>
          <a:p>
            <a:pPr>
              <a:defRPr/>
            </a:pPr>
            <a:fld id="{6D848605-41C3-4C75-9FE5-42FFE04B9602}" type="slidenum">
              <a:rPr lang="en-US"/>
              <a:pPr>
                <a:defRPr/>
              </a:pPr>
              <a:t>29</a:t>
            </a:fld>
            <a:endParaRPr lang="en-US"/>
          </a:p>
        </p:txBody>
      </p:sp>
      <p:pic>
        <p:nvPicPr>
          <p:cNvPr id="90117" name="Picture 2" descr="J:\نقش آمریکا در جنگ\New folder\پاتریکs.jpg"/>
          <p:cNvPicPr>
            <a:picLocks noChangeAspect="1" noChangeArrowheads="1"/>
          </p:cNvPicPr>
          <p:nvPr/>
        </p:nvPicPr>
        <p:blipFill>
          <a:blip r:embed="rId2"/>
          <a:srcRect l="17284" t="26826" r="28397" b="9859"/>
          <a:stretch>
            <a:fillRect/>
          </a:stretch>
        </p:blipFill>
        <p:spPr bwMode="auto">
          <a:xfrm>
            <a:off x="357188" y="1384300"/>
            <a:ext cx="2357437" cy="2559050"/>
          </a:xfrm>
          <a:prstGeom prst="rect">
            <a:avLst/>
          </a:prstGeom>
          <a:noFill/>
          <a:ln w="9525">
            <a:noFill/>
            <a:miter lim="800000"/>
            <a:headEnd/>
            <a:tailEnd/>
          </a:ln>
        </p:spPr>
      </p:pic>
      <p:pic>
        <p:nvPicPr>
          <p:cNvPr id="90118" name="Picture 3" descr="C:\Users\basij\Desktop\عکس نقش آ»ریکا\13-سعدون حمادی\465504_650.jpg"/>
          <p:cNvPicPr>
            <a:picLocks noChangeAspect="1" noChangeArrowheads="1"/>
          </p:cNvPicPr>
          <p:nvPr/>
        </p:nvPicPr>
        <p:blipFill>
          <a:blip r:embed="rId3"/>
          <a:srcRect l="6250"/>
          <a:stretch>
            <a:fillRect/>
          </a:stretch>
        </p:blipFill>
        <p:spPr bwMode="auto">
          <a:xfrm>
            <a:off x="2755900" y="1357313"/>
            <a:ext cx="2262188" cy="2571750"/>
          </a:xfrm>
          <a:prstGeom prst="rect">
            <a:avLst/>
          </a:prstGeom>
          <a:noFill/>
          <a:ln w="9525">
            <a:noFill/>
            <a:miter lim="800000"/>
            <a:headEnd/>
            <a:tailEnd/>
          </a:ln>
        </p:spPr>
      </p:pic>
      <p:sp>
        <p:nvSpPr>
          <p:cNvPr id="90119" name="Rectangle 7"/>
          <p:cNvSpPr>
            <a:spLocks noChangeArrowheads="1"/>
          </p:cNvSpPr>
          <p:nvPr/>
        </p:nvSpPr>
        <p:spPr bwMode="auto">
          <a:xfrm>
            <a:off x="214313" y="4429125"/>
            <a:ext cx="8715375" cy="1816100"/>
          </a:xfrm>
          <a:prstGeom prst="rect">
            <a:avLst/>
          </a:prstGeom>
          <a:noFill/>
          <a:ln w="9525">
            <a:noFill/>
            <a:miter lim="800000"/>
            <a:headEnd/>
            <a:tailEnd/>
          </a:ln>
        </p:spPr>
        <p:txBody>
          <a:bodyPr>
            <a:spAutoFit/>
          </a:bodyPr>
          <a:lstStyle/>
          <a:p>
            <a:pPr algn="justLow" rtl="1" eaLnBrk="0" hangingPunct="0"/>
            <a:r>
              <a:rPr lang="fa-IR" sz="2800">
                <a:latin typeface="Calibri" pitchFamily="34" charset="0"/>
                <a:ea typeface="Calibri" pitchFamily="34" charset="0"/>
                <a:cs typeface="B Mitra" pitchFamily="2" charset="-78"/>
              </a:rPr>
              <a:t>ژوئن 1981 به قطع نامه محکومیت اسرائیل در حمله به پایگاه اوسیراک رأی مثبت داد چند هفته بعد در بغداد صدام حسین که کاملاً از اوضاع راضی بود اعلام کرد که قصد دارد رئیس بخش حافظ منافع آمریکا در سفارت بلژیک را به صورت دوفاکتوی ایالات متحده در عراق بپذیرد. (فریدمن، 1383: 27)</a:t>
            </a:r>
          </a:p>
        </p:txBody>
      </p:sp>
      <p:sp>
        <p:nvSpPr>
          <p:cNvPr id="90120" name="Rectangle 8"/>
          <p:cNvSpPr>
            <a:spLocks noChangeArrowheads="1"/>
          </p:cNvSpPr>
          <p:nvPr/>
        </p:nvSpPr>
        <p:spPr bwMode="auto">
          <a:xfrm>
            <a:off x="3071813" y="4000500"/>
            <a:ext cx="1743075" cy="369888"/>
          </a:xfrm>
          <a:prstGeom prst="rect">
            <a:avLst/>
          </a:prstGeom>
          <a:noFill/>
          <a:ln w="9525">
            <a:noFill/>
            <a:miter lim="800000"/>
            <a:headEnd/>
            <a:tailEnd/>
          </a:ln>
        </p:spPr>
        <p:txBody>
          <a:bodyPr>
            <a:spAutoFit/>
          </a:bodyPr>
          <a:lstStyle/>
          <a:p>
            <a:pPr algn="ctr" rtl="1"/>
            <a:r>
              <a:rPr lang="fa-IR">
                <a:latin typeface="Calibri" pitchFamily="34" charset="0"/>
                <a:ea typeface="Calibri" pitchFamily="34" charset="0"/>
                <a:cs typeface="B Mitra" pitchFamily="2" charset="-78"/>
              </a:rPr>
              <a:t>سعدون حمادی</a:t>
            </a:r>
            <a:endParaRPr lang="en-US">
              <a:latin typeface="Perpetua" pitchFamily="18" charset="0"/>
              <a:ea typeface="Calibri" pitchFamily="34" charset="0"/>
              <a:cs typeface="B Mitra" pitchFamily="2" charset="-78"/>
            </a:endParaRPr>
          </a:p>
        </p:txBody>
      </p:sp>
      <p:sp>
        <p:nvSpPr>
          <p:cNvPr id="90121" name="Rectangle 9"/>
          <p:cNvSpPr>
            <a:spLocks noChangeArrowheads="1"/>
          </p:cNvSpPr>
          <p:nvPr/>
        </p:nvSpPr>
        <p:spPr bwMode="auto">
          <a:xfrm>
            <a:off x="642938" y="4000500"/>
            <a:ext cx="1743075" cy="369888"/>
          </a:xfrm>
          <a:prstGeom prst="rect">
            <a:avLst/>
          </a:prstGeom>
          <a:noFill/>
          <a:ln w="9525">
            <a:noFill/>
            <a:miter lim="800000"/>
            <a:headEnd/>
            <a:tailEnd/>
          </a:ln>
        </p:spPr>
        <p:txBody>
          <a:bodyPr>
            <a:spAutoFit/>
          </a:bodyPr>
          <a:lstStyle/>
          <a:p>
            <a:pPr algn="ctr" rtl="1"/>
            <a:r>
              <a:rPr lang="fa-IR">
                <a:latin typeface="Calibri" pitchFamily="34" charset="0"/>
                <a:ea typeface="Calibri" pitchFamily="34" charset="0"/>
                <a:cs typeface="B Mitra" pitchFamily="2" charset="-78"/>
              </a:rPr>
              <a:t>جین کرگ پاتریک </a:t>
            </a:r>
            <a:endParaRPr lang="en-US">
              <a:latin typeface="Perpetua" pitchFamily="18" charset="0"/>
              <a:ea typeface="Calibri" pitchFamily="34" charset="0"/>
              <a:cs typeface="B Mitra" pitchFamily="2" charset="-7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r>
              <a:rPr lang="en-US" dirty="0"/>
              <a:t>3</a:t>
            </a:r>
          </a:p>
        </p:txBody>
      </p:sp>
      <p:pic>
        <p:nvPicPr>
          <p:cNvPr id="63491" name="Picture 3" descr="J:\نقش آمریکا در جنگ\index.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rot="506809">
            <a:off x="5983288" y="541338"/>
            <a:ext cx="2286000" cy="2854325"/>
          </a:xfrm>
          <a:prstGeom prst="rect">
            <a:avLst/>
          </a:prstGeom>
          <a:noFill/>
          <a:ln w="9525">
            <a:noFill/>
            <a:miter lim="800000"/>
            <a:headEnd/>
            <a:tailEnd/>
          </a:ln>
        </p:spPr>
      </p:pic>
      <p:pic>
        <p:nvPicPr>
          <p:cNvPr id="63492" name="Picture 4" descr="J:\نقش آمریکا در جنگ\guy-fawkes-white.jpg"/>
          <p:cNvPicPr>
            <a:picLocks noChangeAspect="1" noChangeArrowheads="1"/>
          </p:cNvPicPr>
          <p:nvPr/>
        </p:nvPicPr>
        <p:blipFill>
          <a:blip r:embed="rId4">
            <a:clrChange>
              <a:clrFrom>
                <a:srgbClr val="040404"/>
              </a:clrFrom>
              <a:clrTo>
                <a:srgbClr val="040404">
                  <a:alpha val="0"/>
                </a:srgbClr>
              </a:clrTo>
            </a:clrChange>
          </a:blip>
          <a:srcRect/>
          <a:stretch>
            <a:fillRect/>
          </a:stretch>
        </p:blipFill>
        <p:spPr bwMode="auto">
          <a:xfrm>
            <a:off x="3857625" y="428625"/>
            <a:ext cx="3000375" cy="3143250"/>
          </a:xfrm>
          <a:prstGeom prst="rect">
            <a:avLst/>
          </a:prstGeom>
          <a:noFill/>
          <a:ln w="9525">
            <a:noFill/>
            <a:miter lim="800000"/>
            <a:headEnd/>
            <a:tailEnd/>
          </a:ln>
        </p:spPr>
      </p:pic>
      <p:pic>
        <p:nvPicPr>
          <p:cNvPr id="63493" name="Picture 5" descr="J:\نقش آمریکا در جنگ\indesssx.jpg"/>
          <p:cNvPicPr>
            <a:picLocks noChangeAspect="1" noChangeArrowheads="1"/>
          </p:cNvPicPr>
          <p:nvPr/>
        </p:nvPicPr>
        <p:blipFill>
          <a:blip r:embed="rId5">
            <a:clrChange>
              <a:clrFrom>
                <a:srgbClr val="010101"/>
              </a:clrFrom>
              <a:clrTo>
                <a:srgbClr val="010101">
                  <a:alpha val="0"/>
                </a:srgbClr>
              </a:clrTo>
            </a:clrChange>
          </a:blip>
          <a:srcRect/>
          <a:stretch>
            <a:fillRect/>
          </a:stretch>
        </p:blipFill>
        <p:spPr bwMode="auto">
          <a:xfrm>
            <a:off x="1571625" y="357188"/>
            <a:ext cx="3378200" cy="3378200"/>
          </a:xfrm>
          <a:prstGeom prst="rect">
            <a:avLst/>
          </a:prstGeom>
          <a:noFill/>
          <a:ln w="9525">
            <a:noFill/>
            <a:miter lim="800000"/>
            <a:headEnd/>
            <a:tailEnd/>
          </a:ln>
        </p:spPr>
      </p:pic>
      <p:pic>
        <p:nvPicPr>
          <p:cNvPr id="63494" name="Picture 2" descr="J:\نقش آمریکا در جنگ\bushmaster.gif"/>
          <p:cNvPicPr>
            <a:picLocks noChangeAspect="1" noChangeArrowheads="1"/>
          </p:cNvPicPr>
          <p:nvPr/>
        </p:nvPicPr>
        <p:blipFill>
          <a:blip r:embed="rId6" cstate="print"/>
          <a:srcRect/>
          <a:stretch>
            <a:fillRect/>
          </a:stretch>
        </p:blipFill>
        <p:spPr bwMode="auto">
          <a:xfrm>
            <a:off x="315913" y="366713"/>
            <a:ext cx="1970087" cy="5634037"/>
          </a:xfrm>
          <a:prstGeom prst="rect">
            <a:avLst/>
          </a:prstGeom>
          <a:noFill/>
          <a:ln w="9525">
            <a:noFill/>
            <a:miter lim="800000"/>
            <a:headEnd/>
            <a:tailEnd/>
          </a:ln>
        </p:spPr>
      </p:pic>
      <p:sp>
        <p:nvSpPr>
          <p:cNvPr id="9" name="Rectangle 8"/>
          <p:cNvSpPr/>
          <p:nvPr/>
        </p:nvSpPr>
        <p:spPr>
          <a:xfrm>
            <a:off x="2143108" y="2357430"/>
            <a:ext cx="6715172" cy="2462213"/>
          </a:xfrm>
          <a:prstGeom prst="rect">
            <a:avLst/>
          </a:prstGeom>
        </p:spPr>
        <p:txBody>
          <a:bodyPr>
            <a:spAutoFit/>
          </a:bodyPr>
          <a:lstStyle/>
          <a:p>
            <a:pPr algn="ctr" rtl="1">
              <a:lnSpc>
                <a:spcPct val="200000"/>
              </a:lnSpc>
              <a:defRPr/>
            </a:pPr>
            <a:r>
              <a:rPr lang="fa-IR" sz="8800" b="1" dirty="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latin typeface="Calibri" pitchFamily="34" charset="0"/>
                <a:ea typeface="Calibri" pitchFamily="34" charset="0"/>
                <a:cs typeface="B Titr" pitchFamily="2" charset="-78"/>
              </a:rPr>
              <a:t>از تزویر تا زور </a:t>
            </a:r>
            <a:endParaRPr lang="en-US" sz="5400" b="1" dirty="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cs typeface="B Titr" pitchFamily="2" charset="-78"/>
            </a:endParaRPr>
          </a:p>
        </p:txBody>
      </p:sp>
      <p:sp>
        <p:nvSpPr>
          <p:cNvPr id="205825" name="Rectangle 1"/>
          <p:cNvSpPr>
            <a:spLocks noChangeArrowheads="1"/>
          </p:cNvSpPr>
          <p:nvPr/>
        </p:nvSpPr>
        <p:spPr bwMode="auto">
          <a:xfrm>
            <a:off x="-32" y="4286256"/>
            <a:ext cx="9144064" cy="2123658"/>
          </a:xfrm>
          <a:prstGeom prst="rect">
            <a:avLst/>
          </a:prstGeom>
          <a:noFill/>
          <a:ln w="9525">
            <a:noFill/>
            <a:miter lim="800000"/>
            <a:headEnd/>
            <a:tailEnd/>
          </a:ln>
          <a:effectLst/>
        </p:spPr>
        <p:txBody>
          <a:bodyPr anchor="ctr">
            <a:spAutoFit/>
          </a:bodyPr>
          <a:lstStyle/>
          <a:p>
            <a:pPr algn="ctr" eaLnBrk="0" hangingPunct="0">
              <a:lnSpc>
                <a:spcPct val="200000"/>
              </a:lnSpc>
              <a:defRPr/>
            </a:pPr>
            <a:r>
              <a:rPr lang="fa-IR" sz="6600"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Calibri" pitchFamily="34" charset="0"/>
                <a:ea typeface="Calibri" pitchFamily="34" charset="0"/>
                <a:cs typeface="B Titr" pitchFamily="2" charset="-78"/>
              </a:rPr>
              <a:t>نقش آمریکا در جنگ تحمیلی</a:t>
            </a:r>
            <a:r>
              <a:rPr lang="en-US" sz="6600"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Calibri" pitchFamily="34" charset="0"/>
                <a:ea typeface="Calibri" pitchFamily="34" charset="0"/>
                <a:cs typeface="B Titr" pitchFamily="2" charset="-78"/>
              </a:rPr>
              <a:t> </a:t>
            </a:r>
            <a:endParaRPr lang="en-US" sz="8800" dirty="0">
              <a:ln w="18415" cmpd="sng">
                <a:solidFill>
                  <a:srgbClr val="FFFFFF"/>
                </a:solidFill>
                <a:prstDash val="solid"/>
              </a:ln>
              <a:solidFill>
                <a:srgbClr val="FF0000"/>
              </a:solidFill>
              <a:effectLst>
                <a:outerShdw blurRad="63500" dir="3600000" algn="tl" rotWithShape="0">
                  <a:srgbClr val="000000">
                    <a:alpha val="70000"/>
                  </a:srgbClr>
                </a:outerShdw>
              </a:effectLst>
              <a:cs typeface="B Titr" pitchFamily="2" charset="-7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ChangeArrowheads="1"/>
          </p:cNvSpPr>
          <p:nvPr/>
        </p:nvSpPr>
        <p:spPr bwMode="auto">
          <a:xfrm>
            <a:off x="214313" y="2643188"/>
            <a:ext cx="8715375" cy="4154487"/>
          </a:xfrm>
          <a:prstGeom prst="rect">
            <a:avLst/>
          </a:prstGeom>
          <a:noFill/>
          <a:ln w="9525">
            <a:noFill/>
            <a:miter lim="800000"/>
            <a:headEnd/>
            <a:tailEnd/>
          </a:ln>
        </p:spPr>
        <p:txBody>
          <a:bodyPr anchor="ctr">
            <a:spAutoFit/>
          </a:bodyPr>
          <a:lstStyle/>
          <a:p>
            <a:pPr algn="justLow" rtl="1" eaLnBrk="0" hangingPunct="0"/>
            <a:r>
              <a:rPr lang="fa-IR" sz="2400">
                <a:latin typeface="Calibri" pitchFamily="34" charset="0"/>
                <a:ea typeface="Calibri" pitchFamily="34" charset="0"/>
                <a:cs typeface="B Mitra" pitchFamily="2" charset="-78"/>
              </a:rPr>
              <a:t>اولین نشانه موضع جانبدارانه آمریکا در قطع نامه های 479 [6 مهر 59] و 514 [21 فروردین 61 پس از فتح خرمشهر] و قطعنامه 522 [12 مهر 61] شورای امنیت آشکار شد.</a:t>
            </a:r>
          </a:p>
          <a:p>
            <a:pPr algn="justLow" rtl="1" eaLnBrk="0" hangingPunct="0"/>
            <a:r>
              <a:rPr lang="fa-IR" sz="2400">
                <a:latin typeface="Calibri" pitchFamily="34" charset="0"/>
                <a:ea typeface="Calibri" pitchFamily="34" charset="0"/>
                <a:cs typeface="B Mitra" pitchFamily="2" charset="-78"/>
              </a:rPr>
              <a:t>قطع نامه 479 را با قطع نامه 660 شورای امنیت درباره هجوم عراق به کویت مقایسه کنید.</a:t>
            </a:r>
          </a:p>
          <a:p>
            <a:pPr algn="justLow" rtl="1" eaLnBrk="0" hangingPunct="0"/>
            <a:r>
              <a:rPr lang="fa-IR" sz="2400" b="1">
                <a:latin typeface="Calibri" pitchFamily="34" charset="0"/>
                <a:ea typeface="Calibri" pitchFamily="34" charset="0"/>
                <a:cs typeface="B Mitra" pitchFamily="2" charset="-78"/>
              </a:rPr>
              <a:t>برخی تفاوت های آشکار در موضع گیری سازمان ملل در این دو رسوایی بزرگ غیرقابل توجیه است. در قطعنامه 1359 شمسی نه تنها عراق به عنوان متجاوز معرفی نشد بلکه هیچ کس خواستار عقب نشینی نیروهای این کشور به پشت مرزهای شناخته شده بین المللی نیز نشد. </a:t>
            </a:r>
          </a:p>
          <a:p>
            <a:pPr algn="justLow" rtl="1" eaLnBrk="0" hangingPunct="0"/>
            <a:r>
              <a:rPr lang="fa-IR" sz="2400">
                <a:latin typeface="Calibri" pitchFamily="34" charset="0"/>
                <a:ea typeface="Calibri" pitchFamily="34" charset="0"/>
                <a:cs typeface="B Mitra" pitchFamily="2" charset="-78"/>
              </a:rPr>
              <a:t>حتی در قطعنامه 514 و 522 در سال 61 هم هیچ اشاره ای به متجاوز نشد. </a:t>
            </a:r>
          </a:p>
          <a:p>
            <a:pPr algn="justLow" rtl="1" eaLnBrk="0" hangingPunct="0"/>
            <a:r>
              <a:rPr lang="fa-IR" sz="2400">
                <a:latin typeface="Calibri" pitchFamily="34" charset="0"/>
                <a:ea typeface="Calibri" pitchFamily="34" charset="0"/>
                <a:cs typeface="B Mitra" pitchFamily="2" charset="-78"/>
              </a:rPr>
              <a:t>در حالی که در قطنامه 660 برای کویت که در همان روز اول حمله عراق به کویت در 11 مرداد 1369 صادر شد، تکلیف همه چیز روشن بود، هم متجاوز تعیین شده بود و هم او را ملزم به عقب نشینی به مرزهای بین المللی می کرد. </a:t>
            </a:r>
            <a:endParaRPr lang="fa-IR" sz="3600">
              <a:ea typeface="Calibri" pitchFamily="34" charset="0"/>
            </a:endParaRPr>
          </a:p>
        </p:txBody>
      </p:sp>
      <p:sp>
        <p:nvSpPr>
          <p:cNvPr id="91139" name="Rectangle 2"/>
          <p:cNvSpPr>
            <a:spLocks noChangeArrowheads="1"/>
          </p:cNvSpPr>
          <p:nvPr/>
        </p:nvSpPr>
        <p:spPr bwMode="auto">
          <a:xfrm>
            <a:off x="285750" y="1357313"/>
            <a:ext cx="8572500" cy="1373187"/>
          </a:xfrm>
          <a:prstGeom prst="rect">
            <a:avLst/>
          </a:prstGeom>
          <a:noFill/>
          <a:ln w="9525">
            <a:noFill/>
            <a:miter lim="800000"/>
            <a:headEnd/>
            <a:tailEnd/>
          </a:ln>
        </p:spPr>
        <p:txBody>
          <a:bodyPr>
            <a:spAutoFit/>
          </a:bodyPr>
          <a:lstStyle/>
          <a:p>
            <a:pPr algn="ctr" rtl="1">
              <a:lnSpc>
                <a:spcPct val="130000"/>
              </a:lnSpc>
            </a:pPr>
            <a:r>
              <a:rPr lang="fa-IR" sz="3200" b="1">
                <a:latin typeface="Calibri" pitchFamily="34" charset="0"/>
                <a:ea typeface="Calibri" pitchFamily="34" charset="0"/>
                <a:cs typeface="B Titr" pitchFamily="2" charset="-78"/>
              </a:rPr>
              <a:t>رسوایی بزرگ تاریخی </a:t>
            </a:r>
            <a:r>
              <a:rPr lang="fa-IR" sz="3200" b="1">
                <a:solidFill>
                  <a:srgbClr val="FF0000"/>
                </a:solidFill>
                <a:latin typeface="Calibri" pitchFamily="34" charset="0"/>
                <a:ea typeface="Calibri" pitchFamily="34" charset="0"/>
                <a:cs typeface="B Titr" pitchFamily="2" charset="-78"/>
              </a:rPr>
              <a:t>آمریکا </a:t>
            </a:r>
          </a:p>
          <a:p>
            <a:pPr algn="ctr" rtl="1">
              <a:lnSpc>
                <a:spcPct val="130000"/>
              </a:lnSpc>
            </a:pPr>
            <a:r>
              <a:rPr lang="fa-IR" sz="3200" b="1">
                <a:latin typeface="Calibri" pitchFamily="34" charset="0"/>
                <a:ea typeface="Calibri" pitchFamily="34" charset="0"/>
                <a:cs typeface="B Titr" pitchFamily="2" charset="-78"/>
              </a:rPr>
              <a:t>در حمایت های قطع نامه ای از رژیم بعث در سازمان ملل</a:t>
            </a:r>
            <a:endParaRPr lang="en-US" sz="1600">
              <a:ea typeface="Calibri" pitchFamily="34" charset="0"/>
            </a:endParaRPr>
          </a:p>
        </p:txBody>
      </p:sp>
      <p:sp>
        <p:nvSpPr>
          <p:cNvPr id="5" name="Slide Number Placeholder 4"/>
          <p:cNvSpPr>
            <a:spLocks noGrp="1"/>
          </p:cNvSpPr>
          <p:nvPr>
            <p:ph type="sldNum" sz="quarter" idx="12"/>
          </p:nvPr>
        </p:nvSpPr>
        <p:spPr/>
        <p:txBody>
          <a:bodyPr/>
          <a:lstStyle/>
          <a:p>
            <a:pPr>
              <a:defRPr/>
            </a:pPr>
            <a:fld id="{135F5A45-2266-4063-954B-0BD2EE6810DF}" type="slidenum">
              <a:rPr lang="en-US"/>
              <a:pPr>
                <a:defRPr/>
              </a:pPr>
              <a:t>30</a:t>
            </a:fld>
            <a:endParaRPr lang="en-US"/>
          </a:p>
        </p:txBody>
      </p:sp>
      <p:pic>
        <p:nvPicPr>
          <p:cNvPr id="91141" name="Picture 3" descr="C:\Users\basij\Desktop\عکس نقش آ»ریکا\24-پرچم آمریکا\1911402131069021412513682180184223112193135121.jpg"/>
          <p:cNvPicPr>
            <a:picLocks noChangeAspect="1" noChangeArrowheads="1"/>
          </p:cNvPicPr>
          <p:nvPr/>
        </p:nvPicPr>
        <p:blipFill>
          <a:blip r:embed="rId2">
            <a:clrChange>
              <a:clrFrom>
                <a:srgbClr val="F3FFFF"/>
              </a:clrFrom>
              <a:clrTo>
                <a:srgbClr val="F3FFFF">
                  <a:alpha val="0"/>
                </a:srgbClr>
              </a:clrTo>
            </a:clrChange>
          </a:blip>
          <a:srcRect l="3448" t="11035" r="4311" b="10345"/>
          <a:stretch>
            <a:fillRect/>
          </a:stretch>
        </p:blipFill>
        <p:spPr bwMode="auto">
          <a:xfrm>
            <a:off x="2508250" y="85725"/>
            <a:ext cx="2492375" cy="1327150"/>
          </a:xfrm>
          <a:prstGeom prst="rect">
            <a:avLst/>
          </a:prstGeom>
          <a:noFill/>
          <a:ln w="9525">
            <a:noFill/>
            <a:miter lim="800000"/>
            <a:headEnd/>
            <a:tailEnd/>
          </a:ln>
        </p:spPr>
      </p:pic>
      <p:pic>
        <p:nvPicPr>
          <p:cNvPr id="91142" name="Picture 2" descr="J:\نقش آمریکا در جنگ\New folder\سازمان-ملل.gif"/>
          <p:cNvPicPr>
            <a:picLocks noChangeAspect="1" noChangeArrowheads="1"/>
          </p:cNvPicPr>
          <p:nvPr/>
        </p:nvPicPr>
        <p:blipFill>
          <a:blip r:embed="rId3">
            <a:clrChange>
              <a:clrFrom>
                <a:srgbClr val="FFFFFF"/>
              </a:clrFrom>
              <a:clrTo>
                <a:srgbClr val="FFFFFF">
                  <a:alpha val="0"/>
                </a:srgbClr>
              </a:clrTo>
            </a:clrChange>
          </a:blip>
          <a:srcRect b="7533"/>
          <a:stretch>
            <a:fillRect/>
          </a:stretch>
        </p:blipFill>
        <p:spPr bwMode="auto">
          <a:xfrm>
            <a:off x="5053013" y="71438"/>
            <a:ext cx="1804987" cy="1522412"/>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214313" y="1000125"/>
            <a:ext cx="8643937" cy="3108325"/>
          </a:xfrm>
          <a:prstGeom prst="rect">
            <a:avLst/>
          </a:prstGeom>
          <a:noFill/>
          <a:ln w="9525">
            <a:noFill/>
            <a:miter lim="800000"/>
            <a:headEnd/>
            <a:tailEnd/>
          </a:ln>
        </p:spPr>
        <p:txBody>
          <a:bodyPr anchor="ctr">
            <a:spAutoFit/>
          </a:bodyPr>
          <a:lstStyle/>
          <a:p>
            <a:pPr algn="justLow" rtl="1" eaLnBrk="0" hangingPunct="0"/>
            <a:r>
              <a:rPr lang="fa-IR" sz="2800">
                <a:latin typeface="Calibri" pitchFamily="34" charset="0"/>
                <a:ea typeface="Calibri" pitchFamily="34" charset="0"/>
                <a:cs typeface="B Mitra" pitchFamily="2" charset="-78"/>
              </a:rPr>
              <a:t>با بروز مشکلات جدی در عراق و ظهور آثار اقتصادی جنگ، آمریکا به حمایت سیاسی و اطلاعاتی و فروش تسلیحات بسنده نمی کند و برای حمایت از صدام مستقیما وارد میدان کمک مالی به صدام می شود. در دسامبر 1982 ایالات متحده 210 میلیون دلار وام تخصیص داد که در فاصله سال های 1980 تا 1990 نیز 7/4 میلیارد دلار وام تضمین شده (عملاً بلاعوض) برای تجهیز صنایع نظامی عراق به آن کشور اعطا کرد. بهبود روابط آمریکا با عراق موجب افزایش قابل ملاحظه واردات نفت آمریکا از عراق شد به گونه ای که در 1990 آمریکا 24درصد </a:t>
            </a:r>
          </a:p>
        </p:txBody>
      </p:sp>
      <p:sp>
        <p:nvSpPr>
          <p:cNvPr id="92163" name="Rectangle 6"/>
          <p:cNvSpPr>
            <a:spLocks noChangeArrowheads="1"/>
          </p:cNvSpPr>
          <p:nvPr/>
        </p:nvSpPr>
        <p:spPr bwMode="auto">
          <a:xfrm>
            <a:off x="714375" y="285750"/>
            <a:ext cx="7724775" cy="646113"/>
          </a:xfrm>
          <a:prstGeom prst="rect">
            <a:avLst/>
          </a:prstGeom>
          <a:noFill/>
          <a:ln w="9525">
            <a:noFill/>
            <a:miter lim="800000"/>
            <a:headEnd/>
            <a:tailEnd/>
          </a:ln>
        </p:spPr>
        <p:txBody>
          <a:bodyPr>
            <a:spAutoFit/>
          </a:bodyPr>
          <a:lstStyle/>
          <a:p>
            <a:pPr algn="ctr" rtl="1"/>
            <a:r>
              <a:rPr lang="fa-IR" sz="3600" b="1">
                <a:latin typeface="Calibri" pitchFamily="34" charset="0"/>
                <a:ea typeface="Calibri" pitchFamily="34" charset="0"/>
                <a:cs typeface="B Titr" pitchFamily="2" charset="-78"/>
              </a:rPr>
              <a:t>اولین حمایت های مالی و نفتی </a:t>
            </a:r>
            <a:r>
              <a:rPr lang="fa-IR" sz="3600" b="1">
                <a:solidFill>
                  <a:srgbClr val="FF0000"/>
                </a:solidFill>
                <a:latin typeface="Calibri" pitchFamily="34" charset="0"/>
                <a:ea typeface="Calibri" pitchFamily="34" charset="0"/>
                <a:cs typeface="B Titr" pitchFamily="2" charset="-78"/>
              </a:rPr>
              <a:t>آمریکا</a:t>
            </a:r>
            <a:r>
              <a:rPr lang="fa-IR" sz="3600" b="1">
                <a:latin typeface="Calibri" pitchFamily="34" charset="0"/>
                <a:ea typeface="Calibri" pitchFamily="34" charset="0"/>
                <a:cs typeface="B Titr" pitchFamily="2" charset="-78"/>
              </a:rPr>
              <a:t> از عراق</a:t>
            </a:r>
            <a:endParaRPr lang="en-US">
              <a:ea typeface="Calibri" pitchFamily="34" charset="0"/>
            </a:endParaRPr>
          </a:p>
        </p:txBody>
      </p:sp>
      <p:sp>
        <p:nvSpPr>
          <p:cNvPr id="5" name="Slide Number Placeholder 4"/>
          <p:cNvSpPr>
            <a:spLocks noGrp="1"/>
          </p:cNvSpPr>
          <p:nvPr>
            <p:ph type="sldNum" sz="quarter" idx="12"/>
          </p:nvPr>
        </p:nvSpPr>
        <p:spPr/>
        <p:txBody>
          <a:bodyPr/>
          <a:lstStyle/>
          <a:p>
            <a:pPr>
              <a:defRPr/>
            </a:pPr>
            <a:fld id="{B30BB40C-2CC3-4407-BA63-169DCF08168D}" type="slidenum">
              <a:rPr lang="en-US"/>
              <a:pPr>
                <a:defRPr/>
              </a:pPr>
              <a:t>31</a:t>
            </a:fld>
            <a:endParaRPr lang="en-US"/>
          </a:p>
        </p:txBody>
      </p:sp>
      <p:pic>
        <p:nvPicPr>
          <p:cNvPr id="92165" name="Picture 2" descr="J:\اقتصاد مقاومتی\36-Pictures-Money-Banknotes-1.jpg"/>
          <p:cNvPicPr>
            <a:picLocks noChangeAspect="1" noChangeArrowheads="1"/>
          </p:cNvPicPr>
          <p:nvPr/>
        </p:nvPicPr>
        <p:blipFill>
          <a:blip r:embed="rId3"/>
          <a:srcRect/>
          <a:stretch>
            <a:fillRect/>
          </a:stretch>
        </p:blipFill>
        <p:spPr bwMode="auto">
          <a:xfrm>
            <a:off x="80963" y="3652838"/>
            <a:ext cx="4348162" cy="3105150"/>
          </a:xfrm>
          <a:prstGeom prst="rect">
            <a:avLst/>
          </a:prstGeom>
          <a:noFill/>
          <a:ln w="9525">
            <a:noFill/>
            <a:miter lim="800000"/>
            <a:headEnd/>
            <a:tailEnd/>
          </a:ln>
        </p:spPr>
      </p:pic>
      <p:sp>
        <p:nvSpPr>
          <p:cNvPr id="92166" name="Rectangle 7"/>
          <p:cNvSpPr>
            <a:spLocks noChangeArrowheads="1"/>
          </p:cNvSpPr>
          <p:nvPr/>
        </p:nvSpPr>
        <p:spPr bwMode="auto">
          <a:xfrm>
            <a:off x="4500563" y="3995738"/>
            <a:ext cx="4357687" cy="2678112"/>
          </a:xfrm>
          <a:prstGeom prst="rect">
            <a:avLst/>
          </a:prstGeom>
          <a:noFill/>
          <a:ln w="9525">
            <a:noFill/>
            <a:miter lim="800000"/>
            <a:headEnd/>
            <a:tailEnd/>
          </a:ln>
        </p:spPr>
        <p:txBody>
          <a:bodyPr>
            <a:spAutoFit/>
          </a:bodyPr>
          <a:lstStyle/>
          <a:p>
            <a:pPr algn="justLow" rtl="1"/>
            <a:r>
              <a:rPr lang="fa-IR" sz="2800">
                <a:latin typeface="Calibri" pitchFamily="34" charset="0"/>
                <a:ea typeface="Calibri" pitchFamily="34" charset="0"/>
                <a:cs typeface="B Mitra" pitchFamily="2" charset="-78"/>
              </a:rPr>
              <a:t>از صادرات نفت عراق که شامل 8 درصد واردات نفت آن کشور می شد را خریداری می کرد در ادامه این همکاری ها کمپانی ها نفتی آمریکایی خطوط جدید حمل و نقل نفت در عراق با هزینه ای معادل 484 میلیون دلار احداث می کنند. </a:t>
            </a:r>
            <a:endParaRPr lang="en-US" sz="2800">
              <a:latin typeface="Calibri" pitchFamily="34" charset="0"/>
              <a:ea typeface="Calibri" pitchFamily="34" charset="0"/>
              <a:cs typeface="B Mitra" pitchFamily="2" charset="-78"/>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357188" y="714375"/>
            <a:ext cx="8397875" cy="2678113"/>
          </a:xfrm>
          <a:prstGeom prst="rect">
            <a:avLst/>
          </a:prstGeom>
          <a:noFill/>
          <a:ln w="9525">
            <a:noFill/>
            <a:miter lim="800000"/>
            <a:headEnd/>
            <a:tailEnd/>
          </a:ln>
        </p:spPr>
        <p:txBody>
          <a:bodyPr anchor="ctr">
            <a:spAutoFit/>
          </a:bodyPr>
          <a:lstStyle/>
          <a:p>
            <a:pPr algn="justLow" rtl="1"/>
            <a:r>
              <a:rPr lang="fa-IR" sz="2800">
                <a:latin typeface="Calibri" pitchFamily="34" charset="0"/>
                <a:ea typeface="Calibri" pitchFamily="34" charset="0"/>
                <a:cs typeface="B Mitra" pitchFamily="2" charset="-78"/>
              </a:rPr>
              <a:t>جورج شولتز وزیر امور خارجه آمریکا، در 10 مه 1983 (21 اردیبهشت 1362) در خلال سفر به پاریس، محرمانه با طارق عزیز، همتای عراقی اش دیدار کرد. شولتز به پاریس رفته بود تا با متحدان اروپایی در سازمان ملل همکاری و توسعه اقتصادی در مورد تهدید ایران به مذاکره بپردازد. طارق عزیر با شولتز همدلی نشان داد و پیشنهاد کرد عراق در زمینه های گروه های تروریستی هوادار ایران اطلاعاتی در اختیار آمریکا قرار دهد (تیمرمن، 1376: 265). </a:t>
            </a:r>
            <a:endParaRPr lang="fa-IR" sz="4000">
              <a:ea typeface="Calibri" pitchFamily="34" charset="0"/>
            </a:endParaRPr>
          </a:p>
        </p:txBody>
      </p:sp>
      <p:sp>
        <p:nvSpPr>
          <p:cNvPr id="93187" name="Rectangle 3"/>
          <p:cNvSpPr>
            <a:spLocks noChangeArrowheads="1"/>
          </p:cNvSpPr>
          <p:nvPr/>
        </p:nvSpPr>
        <p:spPr bwMode="auto">
          <a:xfrm>
            <a:off x="428625" y="77788"/>
            <a:ext cx="8358188" cy="708025"/>
          </a:xfrm>
          <a:prstGeom prst="rect">
            <a:avLst/>
          </a:prstGeom>
          <a:noFill/>
          <a:ln w="9525">
            <a:noFill/>
            <a:miter lim="800000"/>
            <a:headEnd/>
            <a:tailEnd/>
          </a:ln>
        </p:spPr>
        <p:txBody>
          <a:bodyPr>
            <a:spAutoFit/>
          </a:bodyPr>
          <a:lstStyle/>
          <a:p>
            <a:pPr algn="ctr" rtl="1"/>
            <a:r>
              <a:rPr lang="fa-IR" sz="4000" b="1">
                <a:latin typeface="Calibri" pitchFamily="34" charset="0"/>
                <a:ea typeface="Calibri" pitchFamily="34" charset="0"/>
                <a:cs typeface="B Titr" pitchFamily="2" charset="-78"/>
              </a:rPr>
              <a:t>ایجاد ارتباط تروریستی </a:t>
            </a:r>
            <a:r>
              <a:rPr lang="fa-IR" sz="4000" b="1">
                <a:solidFill>
                  <a:srgbClr val="FF0000"/>
                </a:solidFill>
                <a:latin typeface="Calibri" pitchFamily="34" charset="0"/>
                <a:ea typeface="Calibri" pitchFamily="34" charset="0"/>
                <a:cs typeface="B Titr" pitchFamily="2" charset="-78"/>
              </a:rPr>
              <a:t>آمریکا</a:t>
            </a:r>
            <a:r>
              <a:rPr lang="fa-IR" sz="4000" b="1">
                <a:latin typeface="Calibri" pitchFamily="34" charset="0"/>
                <a:ea typeface="Calibri" pitchFamily="34" charset="0"/>
                <a:cs typeface="B Titr" pitchFamily="2" charset="-78"/>
              </a:rPr>
              <a:t> و صدام </a:t>
            </a:r>
            <a:endParaRPr lang="en-US" sz="2000">
              <a:ea typeface="Calibri" pitchFamily="34" charset="0"/>
            </a:endParaRPr>
          </a:p>
        </p:txBody>
      </p:sp>
      <p:sp>
        <p:nvSpPr>
          <p:cNvPr id="6" name="Slide Number Placeholder 5"/>
          <p:cNvSpPr>
            <a:spLocks noGrp="1"/>
          </p:cNvSpPr>
          <p:nvPr>
            <p:ph type="sldNum" sz="quarter" idx="12"/>
          </p:nvPr>
        </p:nvSpPr>
        <p:spPr/>
        <p:txBody>
          <a:bodyPr/>
          <a:lstStyle/>
          <a:p>
            <a:pPr>
              <a:defRPr/>
            </a:pPr>
            <a:fld id="{9096F78B-96E1-413E-B26B-D510F6EC23D9}" type="slidenum">
              <a:rPr lang="en-US"/>
              <a:pPr>
                <a:defRPr/>
              </a:pPr>
              <a:t>32</a:t>
            </a:fld>
            <a:endParaRPr lang="en-US"/>
          </a:p>
        </p:txBody>
      </p:sp>
      <p:pic>
        <p:nvPicPr>
          <p:cNvPr id="93189" name="Picture 2" descr="J:\نقش آمریکا در جنگ\New folder\387abf06f1ec73b76839a77a8bcaa0ba.jpg"/>
          <p:cNvPicPr>
            <a:picLocks noChangeAspect="1" noChangeArrowheads="1"/>
          </p:cNvPicPr>
          <p:nvPr/>
        </p:nvPicPr>
        <p:blipFill>
          <a:blip r:embed="rId2"/>
          <a:srcRect/>
          <a:stretch>
            <a:fillRect/>
          </a:stretch>
        </p:blipFill>
        <p:spPr bwMode="auto">
          <a:xfrm>
            <a:off x="474663" y="3857625"/>
            <a:ext cx="2811462" cy="2857500"/>
          </a:xfrm>
          <a:prstGeom prst="rect">
            <a:avLst/>
          </a:prstGeom>
          <a:noFill/>
          <a:ln w="9525">
            <a:noFill/>
            <a:miter lim="800000"/>
            <a:headEnd/>
            <a:tailEnd/>
          </a:ln>
        </p:spPr>
      </p:pic>
      <p:sp>
        <p:nvSpPr>
          <p:cNvPr id="93190" name="Rectangle 6"/>
          <p:cNvSpPr>
            <a:spLocks noChangeArrowheads="1"/>
          </p:cNvSpPr>
          <p:nvPr/>
        </p:nvSpPr>
        <p:spPr bwMode="auto">
          <a:xfrm>
            <a:off x="1428750" y="3429000"/>
            <a:ext cx="1000125" cy="369888"/>
          </a:xfrm>
          <a:prstGeom prst="rect">
            <a:avLst/>
          </a:prstGeom>
          <a:noFill/>
          <a:ln w="9525">
            <a:noFill/>
            <a:miter lim="800000"/>
            <a:headEnd/>
            <a:tailEnd/>
          </a:ln>
        </p:spPr>
        <p:txBody>
          <a:bodyPr>
            <a:spAutoFit/>
          </a:bodyPr>
          <a:lstStyle/>
          <a:p>
            <a:pPr algn="ctr"/>
            <a:r>
              <a:rPr lang="fa-IR">
                <a:latin typeface="Calibri" pitchFamily="34" charset="0"/>
                <a:ea typeface="Calibri" pitchFamily="34" charset="0"/>
                <a:cs typeface="B Mitra" pitchFamily="2" charset="-78"/>
              </a:rPr>
              <a:t>جورج شولتز</a:t>
            </a:r>
            <a:endParaRPr lang="en-US">
              <a:latin typeface="Perpetua" pitchFamily="18" charset="0"/>
              <a:ea typeface="Calibri" pitchFamily="34" charset="0"/>
              <a:cs typeface="B Mitra" pitchFamily="2" charset="-78"/>
            </a:endParaRPr>
          </a:p>
        </p:txBody>
      </p:sp>
      <p:pic>
        <p:nvPicPr>
          <p:cNvPr id="93191" name="Picture 3" descr="C:\Users\basij\Desktop\عکس نقش آ»ریکا\04-طارق عزیز در ملاقات با رامسفلد و سایر مقامات آمریکایی\03 (1).jpg"/>
          <p:cNvPicPr>
            <a:picLocks noChangeAspect="1" noChangeArrowheads="1"/>
          </p:cNvPicPr>
          <p:nvPr/>
        </p:nvPicPr>
        <p:blipFill>
          <a:blip r:embed="rId3"/>
          <a:srcRect l="5330" r="4303"/>
          <a:stretch>
            <a:fillRect/>
          </a:stretch>
        </p:blipFill>
        <p:spPr bwMode="auto">
          <a:xfrm>
            <a:off x="3357563" y="3890963"/>
            <a:ext cx="3000375" cy="2824162"/>
          </a:xfrm>
          <a:prstGeom prst="rect">
            <a:avLst/>
          </a:prstGeom>
          <a:noFill/>
          <a:ln w="9525">
            <a:noFill/>
            <a:miter lim="800000"/>
            <a:headEnd/>
            <a:tailEnd/>
          </a:ln>
        </p:spPr>
      </p:pic>
      <p:sp>
        <p:nvSpPr>
          <p:cNvPr id="93192" name="Rectangle 8"/>
          <p:cNvSpPr>
            <a:spLocks noChangeArrowheads="1"/>
          </p:cNvSpPr>
          <p:nvPr/>
        </p:nvSpPr>
        <p:spPr bwMode="auto">
          <a:xfrm>
            <a:off x="4429125" y="3487738"/>
            <a:ext cx="1000125" cy="369887"/>
          </a:xfrm>
          <a:prstGeom prst="rect">
            <a:avLst/>
          </a:prstGeom>
          <a:noFill/>
          <a:ln w="9525">
            <a:noFill/>
            <a:miter lim="800000"/>
            <a:headEnd/>
            <a:tailEnd/>
          </a:ln>
        </p:spPr>
        <p:txBody>
          <a:bodyPr>
            <a:spAutoFit/>
          </a:bodyPr>
          <a:lstStyle/>
          <a:p>
            <a:pPr algn="ctr"/>
            <a:r>
              <a:rPr lang="fa-IR">
                <a:latin typeface="Calibri" pitchFamily="34" charset="0"/>
                <a:ea typeface="Calibri" pitchFamily="34" charset="0"/>
                <a:cs typeface="B Mitra" pitchFamily="2" charset="-78"/>
              </a:rPr>
              <a:t>طارق عزیز</a:t>
            </a:r>
            <a:endParaRPr lang="en-US">
              <a:latin typeface="Perpetua" pitchFamily="18" charset="0"/>
              <a:ea typeface="Calibri" pitchFamily="34" charset="0"/>
              <a:cs typeface="B Mitra" pitchFamily="2" charset="-78"/>
            </a:endParaRPr>
          </a:p>
        </p:txBody>
      </p:sp>
      <p:pic>
        <p:nvPicPr>
          <p:cNvPr id="93193" name="Picture 4" descr="J:\نقش آمریکا در جنگ\New folder\index.jpg"/>
          <p:cNvPicPr>
            <a:picLocks noChangeAspect="1" noChangeArrowheads="1"/>
          </p:cNvPicPr>
          <p:nvPr/>
        </p:nvPicPr>
        <p:blipFill>
          <a:blip r:embed="rId4"/>
          <a:srcRect/>
          <a:stretch>
            <a:fillRect/>
          </a:stretch>
        </p:blipFill>
        <p:spPr bwMode="auto">
          <a:xfrm>
            <a:off x="6429375" y="3867150"/>
            <a:ext cx="2278063" cy="2846388"/>
          </a:xfrm>
          <a:prstGeom prst="rect">
            <a:avLst/>
          </a:prstGeom>
          <a:noFill/>
          <a:ln w="9525">
            <a:noFill/>
            <a:miter lim="800000"/>
            <a:headEnd/>
            <a:tailEnd/>
          </a:ln>
        </p:spPr>
      </p:pic>
      <p:sp>
        <p:nvSpPr>
          <p:cNvPr id="93194" name="Rectangle 10"/>
          <p:cNvSpPr>
            <a:spLocks noChangeArrowheads="1"/>
          </p:cNvSpPr>
          <p:nvPr/>
        </p:nvSpPr>
        <p:spPr bwMode="auto">
          <a:xfrm>
            <a:off x="6858000" y="3429000"/>
            <a:ext cx="1428750" cy="369888"/>
          </a:xfrm>
          <a:prstGeom prst="rect">
            <a:avLst/>
          </a:prstGeom>
          <a:noFill/>
          <a:ln w="9525">
            <a:noFill/>
            <a:miter lim="800000"/>
            <a:headEnd/>
            <a:tailEnd/>
          </a:ln>
        </p:spPr>
        <p:txBody>
          <a:bodyPr>
            <a:spAutoFit/>
          </a:bodyPr>
          <a:lstStyle/>
          <a:p>
            <a:pPr algn="ctr"/>
            <a:r>
              <a:rPr lang="fa-IR">
                <a:latin typeface="Calibri" pitchFamily="34" charset="0"/>
                <a:cs typeface="B Mitra" pitchFamily="2" charset="-78"/>
              </a:rPr>
              <a:t>مسعود رجوی</a:t>
            </a:r>
            <a:endParaRPr lang="en-US">
              <a:latin typeface="Perpetua"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ChangeArrowheads="1"/>
          </p:cNvSpPr>
          <p:nvPr/>
        </p:nvSpPr>
        <p:spPr bwMode="auto">
          <a:xfrm>
            <a:off x="571500" y="2227263"/>
            <a:ext cx="7929563" cy="3416300"/>
          </a:xfrm>
          <a:prstGeom prst="rect">
            <a:avLst/>
          </a:prstGeom>
          <a:noFill/>
          <a:ln w="9525">
            <a:noFill/>
            <a:miter lim="800000"/>
            <a:headEnd/>
            <a:tailEnd/>
          </a:ln>
        </p:spPr>
        <p:txBody>
          <a:bodyPr anchor="ctr">
            <a:spAutoFit/>
          </a:bodyPr>
          <a:lstStyle/>
          <a:p>
            <a:pPr algn="justLow" rtl="1" eaLnBrk="0" hangingPunct="0"/>
            <a:r>
              <a:rPr lang="fa-IR" sz="2400">
                <a:latin typeface="Calibri" pitchFamily="34" charset="0"/>
                <a:ea typeface="Calibri" pitchFamily="34" charset="0"/>
                <a:cs typeface="B Mitra" pitchFamily="2" charset="-78"/>
              </a:rPr>
              <a:t>در دسامبر 1982 بنگاه اعتبار کالای (</a:t>
            </a:r>
            <a:r>
              <a:rPr lang="en-US" sz="2400">
                <a:latin typeface="Calibri" pitchFamily="34" charset="0"/>
                <a:ea typeface="Calibri" pitchFamily="34" charset="0"/>
                <a:cs typeface="B Mitra" pitchFamily="2" charset="-78"/>
              </a:rPr>
              <a:t>ccc</a:t>
            </a:r>
            <a:r>
              <a:rPr lang="fa-IR" sz="2400">
                <a:latin typeface="Calibri" pitchFamily="34" charset="0"/>
                <a:ea typeface="Calibri" pitchFamily="34" charset="0"/>
                <a:cs typeface="B Mitra" pitchFamily="2" charset="-78"/>
              </a:rPr>
              <a:t>) شاخه ای از وزارت کشاورزی آمریکا بی سرو صدا اعتباری به مبلغ 300 میلیون دلار برای خرید گندم و برنج را در اختیار دولت عراق قرار داد. تضمین (</a:t>
            </a:r>
            <a:r>
              <a:rPr lang="en-US" sz="2400">
                <a:latin typeface="Calibri" pitchFamily="34" charset="0"/>
                <a:ea typeface="Calibri" pitchFamily="34" charset="0"/>
                <a:cs typeface="B Mitra" pitchFamily="2" charset="-78"/>
              </a:rPr>
              <a:t>ccc</a:t>
            </a:r>
            <a:r>
              <a:rPr lang="fa-IR" sz="2400">
                <a:latin typeface="Calibri" pitchFamily="34" charset="0"/>
                <a:ea typeface="Calibri" pitchFamily="34" charset="0"/>
                <a:cs typeface="B Mitra" pitchFamily="2" charset="-78"/>
              </a:rPr>
              <a:t>) به صورت وام نبود. بلکه در زمینه صدور غله، عراق را جزء دولت های کامله الوداد قلمداد می کرد. به برکت این اقدام عراق یک شبه در بازارهای مالی آمریکا اعتبار پیدا کرد. دولت آمریکا تضمین داد که اگر عراق تا سه سال آینده پول غله خود را نپردازد، خود رأساً پول طلبکاران عراق را پرداخت خواهد کرد (تیمرمن، 1376: 259). </a:t>
            </a:r>
            <a:endParaRPr lang="en-US" sz="1400"/>
          </a:p>
          <a:p>
            <a:pPr algn="justLow" rtl="1" eaLnBrk="0" hangingPunct="0"/>
            <a:r>
              <a:rPr lang="fa-IR" sz="2400">
                <a:latin typeface="Calibri" pitchFamily="34" charset="0"/>
                <a:cs typeface="B Mitra" pitchFamily="2" charset="-78"/>
              </a:rPr>
              <a:t>در نیمه سال 1983 وزارت کشاورزی آمریکا 20 درصد ب راعتبار عراق افزود و در پایان همان سال، اعتبار عراق را دو برابر کردو غله ای به میزان یک میلیارد دلار به عراق فروخت (تیمرمن، 1376: 260)</a:t>
            </a:r>
            <a:endParaRPr lang="fa-IR" sz="3600"/>
          </a:p>
        </p:txBody>
      </p:sp>
      <p:sp>
        <p:nvSpPr>
          <p:cNvPr id="94211" name="Rectangle 2"/>
          <p:cNvSpPr>
            <a:spLocks noChangeArrowheads="1"/>
          </p:cNvSpPr>
          <p:nvPr/>
        </p:nvSpPr>
        <p:spPr bwMode="auto">
          <a:xfrm>
            <a:off x="642938" y="642938"/>
            <a:ext cx="7715250" cy="1384300"/>
          </a:xfrm>
          <a:prstGeom prst="rect">
            <a:avLst/>
          </a:prstGeom>
          <a:noFill/>
          <a:ln w="9525">
            <a:noFill/>
            <a:miter lim="800000"/>
            <a:headEnd/>
            <a:tailEnd/>
          </a:ln>
        </p:spPr>
        <p:txBody>
          <a:bodyPr>
            <a:spAutoFit/>
          </a:bodyPr>
          <a:lstStyle/>
          <a:p>
            <a:pPr algn="ctr" rtl="1">
              <a:lnSpc>
                <a:spcPct val="150000"/>
              </a:lnSpc>
            </a:pPr>
            <a:r>
              <a:rPr lang="fa-IR" sz="2800" b="1">
                <a:latin typeface="Calibri" pitchFamily="34" charset="0"/>
                <a:ea typeface="Calibri" pitchFamily="34" charset="0"/>
                <a:cs typeface="B Titr" pitchFamily="2" charset="-78"/>
              </a:rPr>
              <a:t>تغییر رویکرد </a:t>
            </a:r>
            <a:r>
              <a:rPr lang="fa-IR" sz="2800" b="1">
                <a:solidFill>
                  <a:srgbClr val="FF0000"/>
                </a:solidFill>
                <a:latin typeface="Calibri" pitchFamily="34" charset="0"/>
                <a:ea typeface="Calibri" pitchFamily="34" charset="0"/>
                <a:cs typeface="B Titr" pitchFamily="2" charset="-78"/>
              </a:rPr>
              <a:t>امریکا</a:t>
            </a:r>
            <a:r>
              <a:rPr lang="fa-IR" sz="2800" b="1">
                <a:latin typeface="Calibri" pitchFamily="34" charset="0"/>
                <a:ea typeface="Calibri" pitchFamily="34" charset="0"/>
                <a:cs typeface="B Titr" pitchFamily="2" charset="-78"/>
              </a:rPr>
              <a:t> به عراق از کشوری حامی تروریست تا ارتباط </a:t>
            </a:r>
            <a:r>
              <a:rPr lang="fa-IR" sz="2800" b="1">
                <a:solidFill>
                  <a:srgbClr val="FF0000"/>
                </a:solidFill>
                <a:latin typeface="Calibri" pitchFamily="34" charset="0"/>
                <a:ea typeface="Calibri" pitchFamily="34" charset="0"/>
                <a:cs typeface="B Titr" pitchFamily="2" charset="-78"/>
              </a:rPr>
              <a:t>کامله الوداد </a:t>
            </a:r>
            <a:r>
              <a:rPr lang="fa-IR" sz="2800" b="1">
                <a:latin typeface="Calibri" pitchFamily="34" charset="0"/>
                <a:ea typeface="Calibri" pitchFamily="34" charset="0"/>
                <a:cs typeface="B Titr" pitchFamily="2" charset="-78"/>
              </a:rPr>
              <a:t>و دادن غله بدون</a:t>
            </a:r>
            <a:r>
              <a:rPr lang="fa-IR" sz="2800" b="1">
                <a:latin typeface="Calibri" pitchFamily="34" charset="0"/>
                <a:ea typeface="Calibri" pitchFamily="34" charset="0"/>
                <a:cs typeface="B Mitra" pitchFamily="2" charset="-78"/>
              </a:rPr>
              <a:t> </a:t>
            </a:r>
            <a:r>
              <a:rPr lang="fa-IR" sz="2800" b="1">
                <a:latin typeface="Calibri" pitchFamily="34" charset="0"/>
                <a:ea typeface="Calibri" pitchFamily="34" charset="0"/>
                <a:cs typeface="B Titr" pitchFamily="2" charset="-78"/>
              </a:rPr>
              <a:t>اخذ پول </a:t>
            </a:r>
            <a:endParaRPr lang="en-US" sz="1400"/>
          </a:p>
        </p:txBody>
      </p:sp>
      <p:sp>
        <p:nvSpPr>
          <p:cNvPr id="5" name="Slide Number Placeholder 4"/>
          <p:cNvSpPr>
            <a:spLocks noGrp="1"/>
          </p:cNvSpPr>
          <p:nvPr>
            <p:ph type="sldNum" sz="quarter" idx="12"/>
          </p:nvPr>
        </p:nvSpPr>
        <p:spPr/>
        <p:txBody>
          <a:bodyPr/>
          <a:lstStyle/>
          <a:p>
            <a:pPr>
              <a:defRPr/>
            </a:pPr>
            <a:fld id="{C1262E51-9ED5-4838-B9E8-82AE4F2EACDF}" type="slidenum">
              <a:rPr lang="en-US"/>
              <a:pPr>
                <a:defRPr/>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ChangeArrowheads="1"/>
          </p:cNvSpPr>
          <p:nvPr/>
        </p:nvSpPr>
        <p:spPr bwMode="auto">
          <a:xfrm>
            <a:off x="642938" y="1668463"/>
            <a:ext cx="7929562" cy="4832350"/>
          </a:xfrm>
          <a:prstGeom prst="rect">
            <a:avLst/>
          </a:prstGeom>
          <a:noFill/>
          <a:ln w="9525">
            <a:noFill/>
            <a:miter lim="800000"/>
            <a:headEnd/>
            <a:tailEnd/>
          </a:ln>
        </p:spPr>
        <p:txBody>
          <a:bodyPr anchor="ctr">
            <a:spAutoFit/>
          </a:bodyPr>
          <a:lstStyle/>
          <a:p>
            <a:pPr algn="justLow" rtl="1" eaLnBrk="0" hangingPunct="0"/>
            <a:r>
              <a:rPr lang="fa-IR" sz="2800">
                <a:latin typeface="Calibri" pitchFamily="34" charset="0"/>
                <a:ea typeface="Calibri" pitchFamily="34" charset="0"/>
                <a:cs typeface="B Mitra" pitchFamily="2" charset="-78"/>
              </a:rPr>
              <a:t>هیچ کس بدون مجوز رسمی به عراق اسحله صادر نمی کرد و به همین دلیل حوبش آنچه را که بعدها در آن دفتر کوچک در ویرجینای آمریکا روی داد را باور نمی کرد. در آن بعد از ظهر زمستانی رابرت جانسون [از مأموران سیا] روی صندلی خود به عقب تکیه داد و لیست خرید یک میلیارد دلاری حسین کامل (داماد صدام) را بررسی کرد. او همراه با همکارش اقلام را مرور کردند: موشک ها، قطعات دفاعی الکترونیک، تانک ها، هلی کوپتر ها و ... . سپس جانسون اظهار داشت که مشکلی وجود ندارد .(فریدمن، 1383: 41) فریدمن توضیح می دهد که که در این گفتگوها از واژه عراق استفاده نشده و به جای آن کلمه اردن مورد استفاده قرار می رفت و همچنین «تنها مشکل این افراد این بود که با استفاده از مدارک جعلی بتوانند حمل کالاها به عراق را مخفی کنند» (فریدمن، 1383: 42)</a:t>
            </a:r>
            <a:endParaRPr lang="fa-IR" sz="4000">
              <a:ea typeface="Calibri" pitchFamily="34" charset="0"/>
            </a:endParaRPr>
          </a:p>
        </p:txBody>
      </p:sp>
      <p:sp>
        <p:nvSpPr>
          <p:cNvPr id="6" name="Rectangle 5"/>
          <p:cNvSpPr/>
          <p:nvPr/>
        </p:nvSpPr>
        <p:spPr>
          <a:xfrm>
            <a:off x="571472" y="-3555"/>
            <a:ext cx="7929586" cy="1692771"/>
          </a:xfrm>
          <a:prstGeom prst="rect">
            <a:avLst/>
          </a:prstGeom>
        </p:spPr>
        <p:txBody>
          <a:bodyPr>
            <a:spAutoFit/>
          </a:bodyPr>
          <a:lstStyle/>
          <a:p>
            <a:pPr algn="ctr" rtl="1">
              <a:lnSpc>
                <a:spcPct val="130000"/>
              </a:lnSpc>
              <a:defRPr/>
            </a:pPr>
            <a:r>
              <a:rPr lang="fa-IR"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a typeface="Calibri" pitchFamily="34" charset="0"/>
                <a:cs typeface="B Titr" pitchFamily="2" charset="-78"/>
              </a:rPr>
              <a:t>سند سازی </a:t>
            </a:r>
            <a:r>
              <a:rPr lang="fa-IR" sz="4000" b="1" dirty="0">
                <a:ln w="1905"/>
                <a:solidFill>
                  <a:srgbClr val="FF0000"/>
                </a:solidFill>
                <a:effectLst>
                  <a:innerShdw blurRad="69850" dist="43180" dir="5400000">
                    <a:srgbClr val="000000">
                      <a:alpha val="65000"/>
                    </a:srgbClr>
                  </a:innerShdw>
                </a:effectLst>
                <a:latin typeface="Calibri" pitchFamily="34" charset="0"/>
                <a:ea typeface="Calibri" pitchFamily="34" charset="0"/>
                <a:cs typeface="B Titr" pitchFamily="2" charset="-78"/>
              </a:rPr>
              <a:t>امریکایی</a:t>
            </a:r>
            <a:r>
              <a:rPr lang="fa-IR"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a typeface="Calibri" pitchFamily="34" charset="0"/>
                <a:cs typeface="B Titr" pitchFamily="2" charset="-78"/>
              </a:rPr>
              <a:t> ها برای</a:t>
            </a:r>
          </a:p>
          <a:p>
            <a:pPr algn="ctr" rtl="1">
              <a:lnSpc>
                <a:spcPct val="130000"/>
              </a:lnSpc>
              <a:defRPr/>
            </a:pPr>
            <a:r>
              <a:rPr lang="fa-IR"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a typeface="Calibri" pitchFamily="34" charset="0"/>
                <a:cs typeface="B Titr" pitchFamily="2" charset="-78"/>
              </a:rPr>
              <a:t>ارسال کمک های ممنوعه به عراق </a:t>
            </a:r>
            <a:endParaRPr lang="en-US"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p:txBody>
          <a:bodyPr/>
          <a:lstStyle/>
          <a:p>
            <a:pPr>
              <a:defRPr/>
            </a:pPr>
            <a:fld id="{AFCF6587-3556-4125-9F89-14A2CA44021A}" type="slidenum">
              <a:rPr lang="en-US"/>
              <a:pPr>
                <a:defRPr/>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
          <p:cNvSpPr>
            <a:spLocks noChangeArrowheads="1"/>
          </p:cNvSpPr>
          <p:nvPr/>
        </p:nvSpPr>
        <p:spPr bwMode="auto">
          <a:xfrm>
            <a:off x="500063" y="1846263"/>
            <a:ext cx="8143875" cy="4154487"/>
          </a:xfrm>
          <a:prstGeom prst="rect">
            <a:avLst/>
          </a:prstGeom>
          <a:noFill/>
          <a:ln w="9525">
            <a:noFill/>
            <a:miter lim="800000"/>
            <a:headEnd/>
            <a:tailEnd/>
          </a:ln>
        </p:spPr>
        <p:txBody>
          <a:bodyPr anchor="ctr">
            <a:spAutoFit/>
          </a:bodyPr>
          <a:lstStyle/>
          <a:p>
            <a:pPr algn="justLow" rtl="1" eaLnBrk="0" hangingPunct="0"/>
            <a:r>
              <a:rPr lang="fa-IR" sz="2400">
                <a:latin typeface="Calibri" pitchFamily="34" charset="0"/>
                <a:ea typeface="Calibri" pitchFamily="34" charset="0"/>
                <a:cs typeface="B Mitra" pitchFamily="2" charset="-78"/>
              </a:rPr>
              <a:t>باعقب نشيني عراق از ايران در بهار سال 1982 اين نگراني در واشنگتن پديد آمد كه مبادا عراق در نهايت بازنده جنگ شود و مشاهدات ايران پيروزمندي كه بخواهد انقلاب بنياد گرايانه اش را به مرزهاي غربي صادر كند و در قلب جهان عرب گسترش دهد، آن چيزي نبودكه آمريكا مي خواست. اين رويدادها در گزارش كميته روابط خارجي سناي آمريكا مورد بررسي قرارگرفت و راه را براي تمايل بيشتر امريكا به جانب عراق هموار ساخت. درگزارش آمده بود «ايالات متحده آمريكا گام هايي در مسير پشتيباني از عراق و ممانعت از پيروزي ايرانيان برداشته است» (تيمرمن،1376:258 ) </a:t>
            </a:r>
            <a:endParaRPr lang="en-US" sz="1400">
              <a:ea typeface="Calibri" pitchFamily="34" charset="0"/>
            </a:endParaRPr>
          </a:p>
          <a:p>
            <a:pPr algn="justLow" rtl="1" eaLnBrk="0" hangingPunct="0"/>
            <a:r>
              <a:rPr lang="fa-IR" sz="2400">
                <a:latin typeface="Calibri" pitchFamily="34" charset="0"/>
                <a:ea typeface="Calibri" pitchFamily="34" charset="0"/>
                <a:cs typeface="B Mitra" pitchFamily="2" charset="-78"/>
              </a:rPr>
              <a:t>از آن زمان ميلياردها دلار به صورت وام، تجهيزات نظامي وهمچنين سيل دائم اطلاعات با ارزش نظامی مربوط به جابجایی نیروهای ارتش ایران که واشنگتن توسط ماهواره های جاسوسی و جاسوسان خود در ایران به دست می آورد در اختیار صدام قرار داد (خالوزاده، 1383: 488).</a:t>
            </a:r>
            <a:endParaRPr lang="fa-IR" sz="3600"/>
          </a:p>
        </p:txBody>
      </p:sp>
      <p:sp>
        <p:nvSpPr>
          <p:cNvPr id="96259" name="Rectangle 2"/>
          <p:cNvSpPr>
            <a:spLocks noChangeArrowheads="1"/>
          </p:cNvSpPr>
          <p:nvPr/>
        </p:nvSpPr>
        <p:spPr bwMode="auto">
          <a:xfrm>
            <a:off x="138113" y="714375"/>
            <a:ext cx="8791575" cy="646113"/>
          </a:xfrm>
          <a:prstGeom prst="rect">
            <a:avLst/>
          </a:prstGeom>
          <a:noFill/>
          <a:ln w="9525">
            <a:noFill/>
            <a:miter lim="800000"/>
            <a:headEnd/>
            <a:tailEnd/>
          </a:ln>
        </p:spPr>
        <p:txBody>
          <a:bodyPr wrap="none">
            <a:spAutoFit/>
          </a:bodyPr>
          <a:lstStyle/>
          <a:p>
            <a:pPr algn="ctr" rtl="1"/>
            <a:r>
              <a:rPr lang="fa-IR" sz="3600" b="1">
                <a:latin typeface="Calibri" pitchFamily="34" charset="0"/>
                <a:ea typeface="Calibri" pitchFamily="34" charset="0"/>
                <a:cs typeface="B Titr" pitchFamily="2" charset="-78"/>
              </a:rPr>
              <a:t>وحشت </a:t>
            </a:r>
            <a:r>
              <a:rPr lang="fa-IR" sz="3600" b="1">
                <a:solidFill>
                  <a:srgbClr val="FF0000"/>
                </a:solidFill>
                <a:latin typeface="Calibri" pitchFamily="34" charset="0"/>
                <a:ea typeface="Calibri" pitchFamily="34" charset="0"/>
                <a:cs typeface="B Titr" pitchFamily="2" charset="-78"/>
              </a:rPr>
              <a:t>آمریکا</a:t>
            </a:r>
            <a:r>
              <a:rPr lang="fa-IR" sz="3600" b="1">
                <a:latin typeface="Calibri" pitchFamily="34" charset="0"/>
                <a:ea typeface="Calibri" pitchFamily="34" charset="0"/>
                <a:cs typeface="B Titr" pitchFamily="2" charset="-78"/>
              </a:rPr>
              <a:t> از پیروزی های جمهوری اسلامی ایران </a:t>
            </a:r>
            <a:endParaRPr lang="en-US">
              <a:ea typeface="Calibri" pitchFamily="34" charset="0"/>
            </a:endParaRPr>
          </a:p>
        </p:txBody>
      </p:sp>
      <p:sp>
        <p:nvSpPr>
          <p:cNvPr id="5" name="Slide Number Placeholder 4"/>
          <p:cNvSpPr>
            <a:spLocks noGrp="1"/>
          </p:cNvSpPr>
          <p:nvPr>
            <p:ph type="sldNum" sz="quarter" idx="12"/>
          </p:nvPr>
        </p:nvSpPr>
        <p:spPr/>
        <p:txBody>
          <a:bodyPr/>
          <a:lstStyle/>
          <a:p>
            <a:pPr>
              <a:defRPr/>
            </a:pPr>
            <a:fld id="{6D152D93-74A8-4663-B3D9-FC4D1D93703E}" type="slidenum">
              <a:rPr lang="en-US"/>
              <a:pPr>
                <a:defRPr/>
              </a:pPr>
              <a:t>35</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
          <p:cNvSpPr>
            <a:spLocks noChangeArrowheads="1"/>
          </p:cNvSpPr>
          <p:nvPr/>
        </p:nvSpPr>
        <p:spPr bwMode="auto">
          <a:xfrm>
            <a:off x="714375" y="1428750"/>
            <a:ext cx="7786688" cy="2678113"/>
          </a:xfrm>
          <a:prstGeom prst="rect">
            <a:avLst/>
          </a:prstGeom>
          <a:noFill/>
          <a:ln w="9525">
            <a:noFill/>
            <a:miter lim="800000"/>
            <a:headEnd/>
            <a:tailEnd/>
          </a:ln>
        </p:spPr>
        <p:txBody>
          <a:bodyPr anchor="ctr">
            <a:spAutoFit/>
          </a:bodyPr>
          <a:lstStyle/>
          <a:p>
            <a:pPr algn="justLow" rtl="1" eaLnBrk="0" hangingPunct="0"/>
            <a:r>
              <a:rPr lang="fa-IR" sz="2800">
                <a:latin typeface="Calibri" pitchFamily="34" charset="0"/>
                <a:ea typeface="Calibri" pitchFamily="34" charset="0"/>
                <a:cs typeface="B Mitra" pitchFamily="2" charset="-78"/>
              </a:rPr>
              <a:t>در سال های 1982 و 1983 که او بر مبادلات اسلحه در خاور میانه نظارت می کرد، متوجه مسائل عجیبی شد. گاهی او تلگرام هایی را می خواند که در آنها به انتقال تسلیحات ایالات متحده از طرق کشور ثالث به عراق اشاره شده بود. او می دانست چنین انتقال هایی غیر قانونی است... تجهیزات نظامی ایالات متحده شامل مهمات، قطعات یدکی، وسایل دفاعی الکترونیک و رایانه ها به دستور کاخ سفید به عراق ارسال می شد. (فریدمن، 1383: 52-51) . </a:t>
            </a:r>
            <a:endParaRPr lang="fa-IR" sz="4000">
              <a:ea typeface="Calibri" pitchFamily="34" charset="0"/>
            </a:endParaRPr>
          </a:p>
        </p:txBody>
      </p:sp>
      <p:sp>
        <p:nvSpPr>
          <p:cNvPr id="97283" name="Rectangle 2"/>
          <p:cNvSpPr>
            <a:spLocks noChangeArrowheads="1"/>
          </p:cNvSpPr>
          <p:nvPr/>
        </p:nvSpPr>
        <p:spPr bwMode="auto">
          <a:xfrm>
            <a:off x="571500" y="357188"/>
            <a:ext cx="8001000" cy="1077912"/>
          </a:xfrm>
          <a:prstGeom prst="rect">
            <a:avLst/>
          </a:prstGeom>
          <a:noFill/>
          <a:ln w="9525">
            <a:noFill/>
            <a:miter lim="800000"/>
            <a:headEnd/>
            <a:tailEnd/>
          </a:ln>
        </p:spPr>
        <p:txBody>
          <a:bodyPr>
            <a:spAutoFit/>
          </a:bodyPr>
          <a:lstStyle/>
          <a:p>
            <a:pPr algn="ctr" rtl="1"/>
            <a:r>
              <a:rPr lang="fa-IR" sz="3200" b="1">
                <a:latin typeface="Calibri" pitchFamily="34" charset="0"/>
                <a:ea typeface="Calibri" pitchFamily="34" charset="0"/>
                <a:cs typeface="B Titr" pitchFamily="2" charset="-78"/>
              </a:rPr>
              <a:t>تقلب و واسطه تراشی </a:t>
            </a:r>
            <a:r>
              <a:rPr lang="fa-IR" sz="3200" b="1">
                <a:solidFill>
                  <a:srgbClr val="FF0000"/>
                </a:solidFill>
                <a:latin typeface="Calibri" pitchFamily="34" charset="0"/>
                <a:ea typeface="Calibri" pitchFamily="34" charset="0"/>
                <a:cs typeface="B Titr" pitchFamily="2" charset="-78"/>
              </a:rPr>
              <a:t>آمریکا</a:t>
            </a:r>
            <a:r>
              <a:rPr lang="fa-IR" sz="3200" b="1">
                <a:latin typeface="Calibri" pitchFamily="34" charset="0"/>
                <a:ea typeface="Calibri" pitchFamily="34" charset="0"/>
                <a:cs typeface="B Titr" pitchFamily="2" charset="-78"/>
              </a:rPr>
              <a:t> برای ارائه کمک های غیر قانونی به عراق بر علیه ایران </a:t>
            </a:r>
            <a:endParaRPr lang="en-US" sz="1600">
              <a:ea typeface="Calibri" pitchFamily="34" charset="0"/>
            </a:endParaRPr>
          </a:p>
        </p:txBody>
      </p:sp>
      <p:sp>
        <p:nvSpPr>
          <p:cNvPr id="5" name="Slide Number Placeholder 4"/>
          <p:cNvSpPr>
            <a:spLocks noGrp="1"/>
          </p:cNvSpPr>
          <p:nvPr>
            <p:ph type="sldNum" sz="quarter" idx="12"/>
          </p:nvPr>
        </p:nvSpPr>
        <p:spPr/>
        <p:txBody>
          <a:bodyPr/>
          <a:lstStyle/>
          <a:p>
            <a:pPr>
              <a:defRPr/>
            </a:pPr>
            <a:fld id="{28AB403D-2DEB-4D05-81D4-558F9C792DA1}" type="slidenum">
              <a:rPr lang="en-US"/>
              <a:pPr>
                <a:defRPr/>
              </a:pPr>
              <a:t>36</a:t>
            </a:fld>
            <a:endParaRPr lang="en-US"/>
          </a:p>
        </p:txBody>
      </p:sp>
      <p:pic>
        <p:nvPicPr>
          <p:cNvPr id="97285" name="Picture 2" descr="J:\نقش آمریکا در جنگ\New folder\Portrait_of_Milton_Friedman.jpg"/>
          <p:cNvPicPr>
            <a:picLocks noChangeAspect="1" noChangeArrowheads="1"/>
          </p:cNvPicPr>
          <p:nvPr/>
        </p:nvPicPr>
        <p:blipFill>
          <a:blip r:embed="rId2"/>
          <a:srcRect/>
          <a:stretch>
            <a:fillRect/>
          </a:stretch>
        </p:blipFill>
        <p:spPr bwMode="auto">
          <a:xfrm>
            <a:off x="295275" y="4071938"/>
            <a:ext cx="2062163" cy="2571750"/>
          </a:xfrm>
          <a:prstGeom prst="rect">
            <a:avLst/>
          </a:prstGeom>
          <a:noFill/>
          <a:ln w="9525">
            <a:noFill/>
            <a:miter lim="800000"/>
            <a:headEnd/>
            <a:tailEnd/>
          </a:ln>
        </p:spPr>
      </p:pic>
      <p:sp>
        <p:nvSpPr>
          <p:cNvPr id="97286" name="Rectangle 6"/>
          <p:cNvSpPr>
            <a:spLocks noChangeArrowheads="1"/>
          </p:cNvSpPr>
          <p:nvPr/>
        </p:nvSpPr>
        <p:spPr bwMode="auto">
          <a:xfrm>
            <a:off x="2428875" y="4037013"/>
            <a:ext cx="6072188" cy="2247900"/>
          </a:xfrm>
          <a:prstGeom prst="rect">
            <a:avLst/>
          </a:prstGeom>
          <a:noFill/>
          <a:ln w="9525">
            <a:noFill/>
            <a:miter lim="800000"/>
            <a:headEnd/>
            <a:tailEnd/>
          </a:ln>
        </p:spPr>
        <p:txBody>
          <a:bodyPr>
            <a:spAutoFit/>
          </a:bodyPr>
          <a:lstStyle/>
          <a:p>
            <a:pPr algn="justLow" rtl="1"/>
            <a:r>
              <a:rPr lang="fa-IR" sz="2800">
                <a:latin typeface="Calibri" pitchFamily="34" charset="0"/>
                <a:ea typeface="Calibri" pitchFamily="34" charset="0"/>
                <a:cs typeface="B Mitra" pitchFamily="2" charset="-78"/>
              </a:rPr>
              <a:t>به اعتقاد تایشر «دولت برای این انتقال ها، اشخاص سوم و کانال هایی خصوصی می یافت، من این را سیاست کثیف می نامم ... چنین فعالیتی باید با مجوز سری رئیس جمهوری انجام می گرفت ... [اما] این معاملات در هیچ دفتری به ثبت نمی رسید» (فریدمن، 1383: 53)</a:t>
            </a:r>
            <a:endParaRPr lang="en-US" sz="2800">
              <a:latin typeface="Perpetua" pitchFamily="18" charset="0"/>
              <a:ea typeface="Calibri" pitchFamily="34" charset="0"/>
              <a:cs typeface="B Mitra" pitchFamily="2" charset="-78"/>
            </a:endParaRPr>
          </a:p>
        </p:txBody>
      </p:sp>
      <p:sp>
        <p:nvSpPr>
          <p:cNvPr id="97287" name="Rectangle 7"/>
          <p:cNvSpPr>
            <a:spLocks noChangeArrowheads="1"/>
          </p:cNvSpPr>
          <p:nvPr/>
        </p:nvSpPr>
        <p:spPr bwMode="auto">
          <a:xfrm>
            <a:off x="2357438" y="6286500"/>
            <a:ext cx="1571625" cy="369888"/>
          </a:xfrm>
          <a:prstGeom prst="rect">
            <a:avLst/>
          </a:prstGeom>
          <a:noFill/>
          <a:ln w="9525">
            <a:noFill/>
            <a:miter lim="800000"/>
            <a:headEnd/>
            <a:tailEnd/>
          </a:ln>
        </p:spPr>
        <p:txBody>
          <a:bodyPr>
            <a:spAutoFit/>
          </a:bodyPr>
          <a:lstStyle/>
          <a:p>
            <a:r>
              <a:rPr lang="fa-IR">
                <a:latin typeface="Calibri" pitchFamily="34" charset="0"/>
                <a:ea typeface="Calibri" pitchFamily="34" charset="0"/>
                <a:cs typeface="B Mitra" pitchFamily="2" charset="-78"/>
              </a:rPr>
              <a:t>میلتون فریدمن</a:t>
            </a:r>
            <a:endParaRPr lang="en-US">
              <a:latin typeface="Perpetua" pitchFamily="18" charset="0"/>
              <a:ea typeface="Calibri" pitchFamily="34" charset="0"/>
              <a:cs typeface="B Mitra" pitchFamily="2" charset="-78"/>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ChangeArrowheads="1"/>
          </p:cNvSpPr>
          <p:nvPr/>
        </p:nvSpPr>
        <p:spPr bwMode="auto">
          <a:xfrm>
            <a:off x="428625" y="1535113"/>
            <a:ext cx="8215313" cy="4524375"/>
          </a:xfrm>
          <a:prstGeom prst="rect">
            <a:avLst/>
          </a:prstGeom>
          <a:noFill/>
          <a:ln w="9525">
            <a:noFill/>
            <a:miter lim="800000"/>
            <a:headEnd/>
            <a:tailEnd/>
          </a:ln>
        </p:spPr>
        <p:txBody>
          <a:bodyPr anchor="ctr">
            <a:spAutoFit/>
          </a:bodyPr>
          <a:lstStyle/>
          <a:p>
            <a:pPr algn="justLow" rtl="1" eaLnBrk="0" hangingPunct="0"/>
            <a:r>
              <a:rPr lang="fa-IR" sz="2400">
                <a:latin typeface="Calibri" pitchFamily="34" charset="0"/>
                <a:ea typeface="Calibri" pitchFamily="34" charset="0"/>
                <a:cs typeface="B Mitra" pitchFamily="2" charset="-78"/>
              </a:rPr>
              <a:t>از موضوعات شاخص در رسوایی عراق گیت، وام ها و اعتبارات مالی مهمی بود که بانک ناسیونال دلاورو آنها را پرداخت کرده بودند. در دسامبر 1982 [آذر 1361] شعبه آتلانتا و اگزیم بانک وزارت کشاورزی امریکا تصمیم گرفت به عراق وام بدهد. تقریباً 11 ماه پیش از این، امریکا به طور رسمی نام این کشور را از کشورهای حامی تروریسم حذف کرده بود تا راه برای تأمین اعتبار، تأمین وام و صادرات تجهیزات کاربرد دوگانه به عراق فراهم شود. (ویلمسه، 1392: 100)</a:t>
            </a:r>
            <a:endParaRPr lang="en-US" sz="1400">
              <a:ea typeface="Calibri" pitchFamily="34" charset="0"/>
            </a:endParaRPr>
          </a:p>
          <a:p>
            <a:pPr algn="justLow" rtl="1" eaLnBrk="0" hangingPunct="0"/>
            <a:r>
              <a:rPr lang="fa-IR" sz="2400">
                <a:latin typeface="Calibri" pitchFamily="34" charset="0"/>
                <a:ea typeface="Calibri" pitchFamily="34" charset="0"/>
                <a:cs typeface="B Mitra" pitchFamily="2" charset="-78"/>
              </a:rPr>
              <a:t>موضوع اعطای این اعتبارات با توجه به اینکه چنین اعتباراتی پیش از آغاز جنگ ایران و عراق وجود نداشت و به طور قطع به ایران اعطا نشده، به تنهایی دلیلی بر کمک آشکار آمریکا به عراق محسوب می شد و در نتیجه مبین جانب داری عمیق آمریکا از عراق بود. </a:t>
            </a:r>
            <a:r>
              <a:rPr lang="fa-IR" sz="2400" b="1">
                <a:latin typeface="Calibri" pitchFamily="34" charset="0"/>
                <a:ea typeface="Calibri" pitchFamily="34" charset="0"/>
                <a:cs typeface="B Mitra" pitchFamily="2" charset="-78"/>
              </a:rPr>
              <a:t>در ماجرای عراق گیت روشن شد که کاخ سفید با دور زدن قوانین آمریکا مخفیانه به عراق کمک کرده تا این کشور بتواند به تسلیحات ارزشمند و گران قیمتی دست پیدا کند.</a:t>
            </a:r>
            <a:r>
              <a:rPr lang="fa-IR" sz="2400">
                <a:latin typeface="Calibri" pitchFamily="34" charset="0"/>
                <a:ea typeface="Calibri" pitchFamily="34" charset="0"/>
                <a:cs typeface="B Mitra" pitchFamily="2" charset="-78"/>
              </a:rPr>
              <a:t> با این حال اینجا تنها کاری که می توان کرد این است که این مورد را به مواردی که پیش از این افشاء شده اضافه کنیم (ویلمسه، 1392: 104)</a:t>
            </a:r>
            <a:endParaRPr lang="fa-IR" sz="3600"/>
          </a:p>
        </p:txBody>
      </p:sp>
      <p:sp>
        <p:nvSpPr>
          <p:cNvPr id="98307" name="Rectangle 2"/>
          <p:cNvSpPr>
            <a:spLocks noChangeArrowheads="1"/>
          </p:cNvSpPr>
          <p:nvPr/>
        </p:nvSpPr>
        <p:spPr bwMode="auto">
          <a:xfrm>
            <a:off x="642938" y="571500"/>
            <a:ext cx="8072437" cy="708025"/>
          </a:xfrm>
          <a:prstGeom prst="rect">
            <a:avLst/>
          </a:prstGeom>
          <a:noFill/>
          <a:ln w="9525">
            <a:noFill/>
            <a:miter lim="800000"/>
            <a:headEnd/>
            <a:tailEnd/>
          </a:ln>
        </p:spPr>
        <p:txBody>
          <a:bodyPr>
            <a:spAutoFit/>
          </a:bodyPr>
          <a:lstStyle/>
          <a:p>
            <a:pPr algn="ctr" rtl="1"/>
            <a:r>
              <a:rPr lang="fa-IR" sz="4000" b="1">
                <a:latin typeface="Calibri" pitchFamily="34" charset="0"/>
                <a:ea typeface="Calibri" pitchFamily="34" charset="0"/>
                <a:cs typeface="B Titr" pitchFamily="2" charset="-78"/>
              </a:rPr>
              <a:t>عراق گیت و کمک های مالی </a:t>
            </a:r>
            <a:r>
              <a:rPr lang="fa-IR" sz="4000" b="1">
                <a:solidFill>
                  <a:srgbClr val="FF0000"/>
                </a:solidFill>
                <a:latin typeface="Calibri" pitchFamily="34" charset="0"/>
                <a:ea typeface="Calibri" pitchFamily="34" charset="0"/>
                <a:cs typeface="B Titr" pitchFamily="2" charset="-78"/>
              </a:rPr>
              <a:t>امریکا</a:t>
            </a:r>
            <a:r>
              <a:rPr lang="fa-IR" sz="4000" b="1">
                <a:latin typeface="Calibri" pitchFamily="34" charset="0"/>
                <a:ea typeface="Calibri" pitchFamily="34" charset="0"/>
                <a:cs typeface="B Titr" pitchFamily="2" charset="-78"/>
              </a:rPr>
              <a:t> به عراق</a:t>
            </a:r>
            <a:endParaRPr lang="en-US" sz="2000">
              <a:ea typeface="Calibri" pitchFamily="34" charset="0"/>
            </a:endParaRPr>
          </a:p>
        </p:txBody>
      </p:sp>
      <p:sp>
        <p:nvSpPr>
          <p:cNvPr id="5" name="Slide Number Placeholder 4"/>
          <p:cNvSpPr>
            <a:spLocks noGrp="1"/>
          </p:cNvSpPr>
          <p:nvPr>
            <p:ph type="sldNum" sz="quarter" idx="12"/>
          </p:nvPr>
        </p:nvSpPr>
        <p:spPr/>
        <p:txBody>
          <a:bodyPr/>
          <a:lstStyle/>
          <a:p>
            <a:pPr>
              <a:defRPr/>
            </a:pPr>
            <a:fld id="{DF2DB163-22E0-4FB8-8F00-AB4E56801DD2}" type="slidenum">
              <a:rPr lang="en-US"/>
              <a:pPr>
                <a:defRPr/>
              </a:pPr>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D963EB-4EA5-49A1-AADA-A5D9E593D6C0}" type="slidenum">
              <a:rPr lang="en-US"/>
              <a:pPr fontAlgn="base">
                <a:spcBef>
                  <a:spcPct val="0"/>
                </a:spcBef>
                <a:spcAft>
                  <a:spcPct val="0"/>
                </a:spcAft>
              </a:pPr>
              <a:t>38</a:t>
            </a:fld>
            <a:endParaRPr lang="en-US"/>
          </a:p>
        </p:txBody>
      </p:sp>
      <p:sp>
        <p:nvSpPr>
          <p:cNvPr id="99331" name="Rectangle 2"/>
          <p:cNvSpPr>
            <a:spLocks noChangeArrowheads="1"/>
          </p:cNvSpPr>
          <p:nvPr/>
        </p:nvSpPr>
        <p:spPr bwMode="auto">
          <a:xfrm>
            <a:off x="142875" y="785813"/>
            <a:ext cx="7929563" cy="3970337"/>
          </a:xfrm>
          <a:prstGeom prst="rect">
            <a:avLst/>
          </a:prstGeom>
          <a:noFill/>
          <a:ln w="9525">
            <a:noFill/>
            <a:miter lim="800000"/>
            <a:headEnd/>
            <a:tailEnd/>
          </a:ln>
        </p:spPr>
        <p:txBody>
          <a:bodyPr>
            <a:spAutoFit/>
          </a:bodyPr>
          <a:lstStyle/>
          <a:p>
            <a:pPr algn="ctr" rtl="1">
              <a:lnSpc>
                <a:spcPct val="150000"/>
              </a:lnSpc>
            </a:pPr>
            <a:r>
              <a:rPr lang="fa-IR" sz="6000">
                <a:solidFill>
                  <a:srgbClr val="00B050"/>
                </a:solidFill>
                <a:latin typeface="Trebuchet MS" pitchFamily="34" charset="0"/>
                <a:cs typeface="B Titr" pitchFamily="2" charset="-78"/>
              </a:rPr>
              <a:t>مرحله سوم:</a:t>
            </a:r>
          </a:p>
          <a:p>
            <a:pPr algn="ctr" rtl="1">
              <a:lnSpc>
                <a:spcPct val="150000"/>
              </a:lnSpc>
            </a:pPr>
            <a:r>
              <a:rPr lang="fa-IR" sz="5400">
                <a:solidFill>
                  <a:srgbClr val="FF0000"/>
                </a:solidFill>
                <a:latin typeface="Trebuchet MS" pitchFamily="34" charset="0"/>
                <a:cs typeface="B Titr" pitchFamily="2" charset="-78"/>
              </a:rPr>
              <a:t>علنی کردن روابط برای نقویت حداکثری صدام. </a:t>
            </a:r>
            <a:endParaRPr lang="en-US" sz="5400">
              <a:solidFill>
                <a:srgbClr val="FF0000"/>
              </a:solidFill>
              <a:latin typeface="Trebuchet MS" pitchFamily="34" charset="0"/>
              <a:cs typeface="B Titr" pitchFamily="2" charset="-78"/>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285D9D1-F69E-40F4-B2A5-C073802B76AB}" type="slidenum">
              <a:rPr lang="en-US"/>
              <a:pPr>
                <a:defRPr/>
              </a:pPr>
              <a:t>39</a:t>
            </a:fld>
            <a:endParaRPr lang="en-US"/>
          </a:p>
        </p:txBody>
      </p:sp>
      <p:sp>
        <p:nvSpPr>
          <p:cNvPr id="100355" name="Rectangle 2"/>
          <p:cNvSpPr>
            <a:spLocks noChangeArrowheads="1"/>
          </p:cNvSpPr>
          <p:nvPr/>
        </p:nvSpPr>
        <p:spPr bwMode="auto">
          <a:xfrm>
            <a:off x="2786063" y="2303463"/>
            <a:ext cx="6072187" cy="2554287"/>
          </a:xfrm>
          <a:prstGeom prst="rect">
            <a:avLst/>
          </a:prstGeom>
          <a:noFill/>
          <a:ln w="9525">
            <a:noFill/>
            <a:miter lim="800000"/>
            <a:headEnd/>
            <a:tailEnd/>
          </a:ln>
        </p:spPr>
        <p:txBody>
          <a:bodyPr>
            <a:spAutoFit/>
          </a:bodyPr>
          <a:lstStyle/>
          <a:p>
            <a:pPr algn="justLow" rtl="1"/>
            <a:r>
              <a:rPr lang="fa-IR" sz="3200">
                <a:latin typeface="Calibri" pitchFamily="34" charset="0"/>
                <a:ea typeface="Calibri" pitchFamily="34" charset="0"/>
                <a:cs typeface="B Mitra" pitchFamily="2" charset="-78"/>
              </a:rPr>
              <a:t>وقتی خبرنگار روزنامه «الوطن العربی» از سعدون حمادی پس از ملاقاتش با جورج شولتز (وزیرخارجه آمریکا) علت این ملاقات را جویا شد، او پاسخ داد: این اولین بار نیست که ما پیام های تبریک به هم می دهیم، من قبلاً با ونس (وزیر خارجه قبلی آمریکا)</a:t>
            </a:r>
            <a:endParaRPr lang="en-US" sz="3200">
              <a:latin typeface="Perpetua" pitchFamily="18" charset="0"/>
              <a:ea typeface="Calibri" pitchFamily="34" charset="0"/>
              <a:cs typeface="B Mitra" pitchFamily="2" charset="-78"/>
            </a:endParaRPr>
          </a:p>
        </p:txBody>
      </p:sp>
      <p:sp>
        <p:nvSpPr>
          <p:cNvPr id="100356" name="Rectangle 3"/>
          <p:cNvSpPr>
            <a:spLocks noChangeArrowheads="1"/>
          </p:cNvSpPr>
          <p:nvPr/>
        </p:nvSpPr>
        <p:spPr bwMode="auto">
          <a:xfrm>
            <a:off x="2857500" y="9525"/>
            <a:ext cx="6072188" cy="2252663"/>
          </a:xfrm>
          <a:prstGeom prst="rect">
            <a:avLst/>
          </a:prstGeom>
          <a:noFill/>
          <a:ln w="9525">
            <a:noFill/>
            <a:miter lim="800000"/>
            <a:headEnd/>
            <a:tailEnd/>
          </a:ln>
        </p:spPr>
        <p:txBody>
          <a:bodyPr>
            <a:spAutoFit/>
          </a:bodyPr>
          <a:lstStyle/>
          <a:p>
            <a:pPr algn="ctr" rtl="1">
              <a:lnSpc>
                <a:spcPct val="130000"/>
              </a:lnSpc>
            </a:pPr>
            <a:r>
              <a:rPr lang="fa-IR" sz="3600">
                <a:latin typeface="Calibri" pitchFamily="34" charset="0"/>
                <a:ea typeface="Calibri" pitchFamily="34" charset="0"/>
                <a:cs typeface="B Titr" pitchFamily="2" charset="-78"/>
              </a:rPr>
              <a:t>ارتباط بسیار گسترده دیپلماتیک </a:t>
            </a:r>
          </a:p>
          <a:p>
            <a:pPr algn="ctr" rtl="1">
              <a:lnSpc>
                <a:spcPct val="130000"/>
              </a:lnSpc>
            </a:pPr>
            <a:r>
              <a:rPr lang="fa-IR" sz="3600">
                <a:latin typeface="Calibri" pitchFamily="34" charset="0"/>
                <a:ea typeface="Calibri" pitchFamily="34" charset="0"/>
                <a:cs typeface="B Titr" pitchFamily="2" charset="-78"/>
              </a:rPr>
              <a:t>بین دو کشور </a:t>
            </a:r>
          </a:p>
          <a:p>
            <a:pPr algn="ctr" rtl="1">
              <a:lnSpc>
                <a:spcPct val="130000"/>
              </a:lnSpc>
            </a:pPr>
            <a:r>
              <a:rPr lang="fa-IR" sz="3600">
                <a:latin typeface="Calibri" pitchFamily="34" charset="0"/>
                <a:ea typeface="Calibri" pitchFamily="34" charset="0"/>
                <a:cs typeface="B Titr" pitchFamily="2" charset="-78"/>
              </a:rPr>
              <a:t>که ظاهراً هیچ رابطه ای نداشتند</a:t>
            </a:r>
            <a:endParaRPr lang="en-US" sz="3600">
              <a:latin typeface="Calibri" pitchFamily="34" charset="0"/>
              <a:ea typeface="Calibri" pitchFamily="34" charset="0"/>
              <a:cs typeface="B Titr" pitchFamily="2" charset="-78"/>
            </a:endParaRPr>
          </a:p>
        </p:txBody>
      </p:sp>
      <p:pic>
        <p:nvPicPr>
          <p:cNvPr id="100357" name="Picture 2" descr="C:\Users\basij\Desktop\عکس نقش آ»ریکا\13-سعدون حمادی\page-5815.jpg"/>
          <p:cNvPicPr>
            <a:picLocks noChangeAspect="1" noChangeArrowheads="1"/>
          </p:cNvPicPr>
          <p:nvPr/>
        </p:nvPicPr>
        <p:blipFill>
          <a:blip r:embed="rId2"/>
          <a:srcRect/>
          <a:stretch>
            <a:fillRect/>
          </a:stretch>
        </p:blipFill>
        <p:spPr bwMode="auto">
          <a:xfrm>
            <a:off x="142875" y="773113"/>
            <a:ext cx="2630488" cy="3462337"/>
          </a:xfrm>
          <a:prstGeom prst="rect">
            <a:avLst/>
          </a:prstGeom>
          <a:noFill/>
          <a:ln w="9525">
            <a:noFill/>
            <a:miter lim="800000"/>
            <a:headEnd/>
            <a:tailEnd/>
          </a:ln>
        </p:spPr>
      </p:pic>
      <p:sp>
        <p:nvSpPr>
          <p:cNvPr id="100358" name="Rectangle 6"/>
          <p:cNvSpPr>
            <a:spLocks noChangeArrowheads="1"/>
          </p:cNvSpPr>
          <p:nvPr/>
        </p:nvSpPr>
        <p:spPr bwMode="auto">
          <a:xfrm>
            <a:off x="214313" y="4786313"/>
            <a:ext cx="8643937" cy="1570037"/>
          </a:xfrm>
          <a:prstGeom prst="rect">
            <a:avLst/>
          </a:prstGeom>
          <a:noFill/>
          <a:ln w="9525">
            <a:noFill/>
            <a:miter lim="800000"/>
            <a:headEnd/>
            <a:tailEnd/>
          </a:ln>
        </p:spPr>
        <p:txBody>
          <a:bodyPr>
            <a:spAutoFit/>
          </a:bodyPr>
          <a:lstStyle/>
          <a:p>
            <a:pPr algn="justLow" rtl="1"/>
            <a:r>
              <a:rPr lang="fa-IR" sz="3200">
                <a:latin typeface="Calibri" pitchFamily="34" charset="0"/>
                <a:ea typeface="Calibri" pitchFamily="34" charset="0"/>
                <a:cs typeface="B Mitra" pitchFamily="2" charset="-78"/>
              </a:rPr>
              <a:t>ملاقات کرده ام و درپاریس با کیسینجر و هیگ (وزیر جنگ امریکا) نشست هایی داشته ام و اغلب اوقات با شولتز ملاقات دارم. </a:t>
            </a:r>
          </a:p>
          <a:p>
            <a:pPr algn="justLow" rtl="1"/>
            <a:r>
              <a:rPr lang="fa-IR" sz="3200">
                <a:latin typeface="Calibri" pitchFamily="34" charset="0"/>
                <a:ea typeface="Calibri" pitchFamily="34" charset="0"/>
                <a:cs typeface="B Mitra" pitchFamily="2" charset="-78"/>
              </a:rPr>
              <a:t>این در حالی بود که هنوز چند ماه از روی کار آمدن شولتز نگذشته بود. </a:t>
            </a:r>
            <a:endParaRPr lang="en-US" sz="3200">
              <a:latin typeface="Perpetua" pitchFamily="18" charset="0"/>
              <a:ea typeface="Calibri" pitchFamily="34" charset="0"/>
              <a:cs typeface="B Mitra" pitchFamily="2" charset="-78"/>
            </a:endParaRPr>
          </a:p>
        </p:txBody>
      </p:sp>
      <p:sp>
        <p:nvSpPr>
          <p:cNvPr id="100359" name="Rectangle 7"/>
          <p:cNvSpPr>
            <a:spLocks noChangeArrowheads="1"/>
          </p:cNvSpPr>
          <p:nvPr/>
        </p:nvSpPr>
        <p:spPr bwMode="auto">
          <a:xfrm>
            <a:off x="785813" y="4344988"/>
            <a:ext cx="1138237" cy="369887"/>
          </a:xfrm>
          <a:prstGeom prst="rect">
            <a:avLst/>
          </a:prstGeom>
          <a:noFill/>
          <a:ln w="9525">
            <a:noFill/>
            <a:miter lim="800000"/>
            <a:headEnd/>
            <a:tailEnd/>
          </a:ln>
        </p:spPr>
        <p:txBody>
          <a:bodyPr wrap="none">
            <a:spAutoFit/>
          </a:bodyPr>
          <a:lstStyle/>
          <a:p>
            <a:r>
              <a:rPr lang="fa-IR">
                <a:latin typeface="Calibri" pitchFamily="34" charset="0"/>
                <a:ea typeface="Calibri" pitchFamily="34" charset="0"/>
                <a:cs typeface="B Mitra" pitchFamily="2" charset="-78"/>
              </a:rPr>
              <a:t>سعدون حمادی</a:t>
            </a:r>
            <a:endParaRPr lang="en-US">
              <a:latin typeface="Perpetua" pitchFamily="18" charset="0"/>
              <a:ea typeface="Calibri" pitchFamily="34" charset="0"/>
              <a:cs typeface="B Mitra" pitchFamily="2" charset="-7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88DDAAC-BF57-4921-83F6-022675A7ED9D}" type="slidenum">
              <a:rPr lang="en-US"/>
              <a:pPr>
                <a:defRPr/>
              </a:pPr>
              <a:t>4</a:t>
            </a:fld>
            <a:endParaRPr lang="en-US"/>
          </a:p>
        </p:txBody>
      </p:sp>
      <p:sp>
        <p:nvSpPr>
          <p:cNvPr id="64515" name="Rectangle 2"/>
          <p:cNvSpPr>
            <a:spLocks noChangeArrowheads="1"/>
          </p:cNvSpPr>
          <p:nvPr/>
        </p:nvSpPr>
        <p:spPr bwMode="auto">
          <a:xfrm>
            <a:off x="323850" y="214313"/>
            <a:ext cx="8501063" cy="1023937"/>
          </a:xfrm>
          <a:prstGeom prst="rect">
            <a:avLst/>
          </a:prstGeom>
          <a:noFill/>
          <a:ln w="9525">
            <a:noFill/>
            <a:miter lim="800000"/>
            <a:headEnd/>
            <a:tailEnd/>
          </a:ln>
        </p:spPr>
        <p:txBody>
          <a:bodyPr>
            <a:spAutoFit/>
          </a:bodyPr>
          <a:lstStyle/>
          <a:p>
            <a:pPr algn="ctr" rtl="1">
              <a:lnSpc>
                <a:spcPct val="150000"/>
              </a:lnSpc>
            </a:pPr>
            <a:r>
              <a:rPr lang="fa-IR" sz="4400">
                <a:solidFill>
                  <a:srgbClr val="FF0000"/>
                </a:solidFill>
                <a:latin typeface="Verdana" pitchFamily="34" charset="0"/>
                <a:cs typeface="B Titr" pitchFamily="2" charset="-78"/>
              </a:rPr>
              <a:t>روایت جنگ آمریکا با ایران از خاک عراق:</a:t>
            </a:r>
          </a:p>
        </p:txBody>
      </p:sp>
      <p:sp>
        <p:nvSpPr>
          <p:cNvPr id="64516" name="Rectangle 1"/>
          <p:cNvSpPr>
            <a:spLocks noChangeArrowheads="1"/>
          </p:cNvSpPr>
          <p:nvPr/>
        </p:nvSpPr>
        <p:spPr bwMode="auto">
          <a:xfrm>
            <a:off x="357188" y="1319213"/>
            <a:ext cx="8286750" cy="4967287"/>
          </a:xfrm>
          <a:prstGeom prst="rect">
            <a:avLst/>
          </a:prstGeom>
          <a:noFill/>
          <a:ln w="9525">
            <a:noFill/>
            <a:miter lim="800000"/>
            <a:headEnd/>
            <a:tailEnd/>
          </a:ln>
        </p:spPr>
        <p:txBody>
          <a:bodyPr anchor="ctr">
            <a:spAutoFit/>
          </a:bodyPr>
          <a:lstStyle/>
          <a:p>
            <a:pPr marL="742950" indent="-742950" algn="justLow" rtl="1" eaLnBrk="0" hangingPunct="0">
              <a:lnSpc>
                <a:spcPct val="120000"/>
              </a:lnSpc>
              <a:buFontTx/>
              <a:buAutoNum type="arabicPeriod"/>
            </a:pPr>
            <a:r>
              <a:rPr lang="fa-IR" sz="2400">
                <a:latin typeface="Calibri" pitchFamily="34" charset="0"/>
                <a:cs typeface="B Mitra" pitchFamily="2" charset="-78"/>
              </a:rPr>
              <a:t>جرقه جنگ را چه کسی زد؟ </a:t>
            </a:r>
          </a:p>
          <a:p>
            <a:pPr marL="742950" indent="-742950" algn="justLow" rtl="1" eaLnBrk="0" hangingPunct="0">
              <a:lnSpc>
                <a:spcPct val="120000"/>
              </a:lnSpc>
              <a:buFontTx/>
              <a:buAutoNum type="arabicPeriod"/>
            </a:pPr>
            <a:r>
              <a:rPr lang="fa-IR" sz="2400">
                <a:latin typeface="Calibri" pitchFamily="34" charset="0"/>
                <a:cs typeface="B Mitra" pitchFamily="2" charset="-78"/>
              </a:rPr>
              <a:t>حمایت در حد کامله الوداد از کشوری که به ظاهر ارتباط دیپلماتیک نداشت.</a:t>
            </a:r>
          </a:p>
          <a:p>
            <a:pPr marL="742950" indent="-742950" algn="justLow" rtl="1" eaLnBrk="0" hangingPunct="0">
              <a:lnSpc>
                <a:spcPct val="120000"/>
              </a:lnSpc>
              <a:buFontTx/>
              <a:buAutoNum type="arabicPeriod"/>
            </a:pPr>
            <a:r>
              <a:rPr lang="fa-IR" sz="2400">
                <a:latin typeface="Calibri" pitchFamily="34" charset="0"/>
                <a:cs typeface="B Mitra" pitchFamily="2" charset="-78"/>
              </a:rPr>
              <a:t>علنی کردن روابط برای تقویت حداکثری صدام.</a:t>
            </a:r>
          </a:p>
          <a:p>
            <a:pPr marL="742950" indent="-742950" algn="justLow" rtl="1" eaLnBrk="0" hangingPunct="0">
              <a:lnSpc>
                <a:spcPct val="120000"/>
              </a:lnSpc>
              <a:buFontTx/>
              <a:buAutoNum type="arabicPeriod"/>
            </a:pPr>
            <a:r>
              <a:rPr lang="fa-IR" sz="2400">
                <a:latin typeface="Calibri" pitchFamily="34" charset="0"/>
                <a:cs typeface="B Mitra" pitchFamily="2" charset="-78"/>
              </a:rPr>
              <a:t>آمریکا نخ تسبیح همه دولت های شیطانی برای تجهیز همه جانبه عراق.</a:t>
            </a:r>
          </a:p>
          <a:p>
            <a:pPr marL="742950" indent="-742950" algn="justLow" rtl="1" eaLnBrk="0" hangingPunct="0">
              <a:lnSpc>
                <a:spcPct val="120000"/>
              </a:lnSpc>
              <a:buFontTx/>
              <a:buAutoNum type="arabicPeriod"/>
            </a:pPr>
            <a:r>
              <a:rPr lang="fa-IR" sz="2400">
                <a:latin typeface="Calibri" pitchFamily="34" charset="0"/>
                <a:cs typeface="B Mitra" pitchFamily="2" charset="-78"/>
              </a:rPr>
              <a:t>آمریکا بانی فشار حداکثری به ایران. </a:t>
            </a:r>
          </a:p>
          <a:p>
            <a:pPr marL="742950" indent="-742950" algn="justLow" rtl="1" eaLnBrk="0" hangingPunct="0">
              <a:lnSpc>
                <a:spcPct val="120000"/>
              </a:lnSpc>
              <a:buFontTx/>
              <a:buAutoNum type="arabicPeriod"/>
            </a:pPr>
            <a:r>
              <a:rPr lang="fa-IR" sz="2400">
                <a:latin typeface="Calibri" pitchFamily="34" charset="0"/>
                <a:cs typeface="B Mitra" pitchFamily="2" charset="-78"/>
              </a:rPr>
              <a:t>سازمان های اطلاعاتی آمریکا مستقیم در اختیار صدام. </a:t>
            </a:r>
          </a:p>
          <a:p>
            <a:pPr marL="742950" indent="-742950" algn="justLow" rtl="1" eaLnBrk="0" hangingPunct="0">
              <a:lnSpc>
                <a:spcPct val="120000"/>
              </a:lnSpc>
              <a:buFontTx/>
              <a:buAutoNum type="arabicPeriod"/>
            </a:pPr>
            <a:r>
              <a:rPr lang="fa-IR" sz="2400">
                <a:latin typeface="Calibri" pitchFamily="34" charset="0"/>
                <a:cs typeface="B Mitra" pitchFamily="2" charset="-78"/>
              </a:rPr>
              <a:t>بازگذاشتن دست صدام برای ارتکاب هر جنایت جنگی. </a:t>
            </a:r>
          </a:p>
          <a:p>
            <a:pPr marL="742950" indent="-742950" algn="justLow" rtl="1" eaLnBrk="0" hangingPunct="0">
              <a:lnSpc>
                <a:spcPct val="120000"/>
              </a:lnSpc>
              <a:buFontTx/>
              <a:buAutoNum type="arabicPeriod"/>
            </a:pPr>
            <a:r>
              <a:rPr lang="fa-IR" sz="2400">
                <a:latin typeface="Calibri" pitchFamily="34" charset="0"/>
                <a:cs typeface="B Mitra" pitchFamily="2" charset="-78"/>
              </a:rPr>
              <a:t>آمریکا هدایت مستقیم جنگ علیه ایران را به دست گرفت. </a:t>
            </a:r>
          </a:p>
          <a:p>
            <a:pPr marL="742950" indent="-742950" algn="justLow" rtl="1" eaLnBrk="0" hangingPunct="0">
              <a:lnSpc>
                <a:spcPct val="120000"/>
              </a:lnSpc>
              <a:buFontTx/>
              <a:buAutoNum type="arabicPeriod"/>
            </a:pPr>
            <a:r>
              <a:rPr lang="fa-IR" sz="2400">
                <a:latin typeface="Calibri" pitchFamily="34" charset="0"/>
                <a:cs typeface="B Mitra" pitchFamily="2" charset="-78"/>
              </a:rPr>
              <a:t>ورود مستقیم آمریکا به جنگ با ایران. </a:t>
            </a:r>
            <a:endParaRPr lang="en-US" sz="2400">
              <a:latin typeface="Calibri" pitchFamily="34" charset="0"/>
              <a:cs typeface="B Mitra" pitchFamily="2" charset="-78"/>
            </a:endParaRPr>
          </a:p>
          <a:p>
            <a:pPr marL="742950" indent="-742950" algn="justLow" rtl="1" eaLnBrk="0" hangingPunct="0">
              <a:lnSpc>
                <a:spcPct val="120000"/>
              </a:lnSpc>
            </a:pPr>
            <a:r>
              <a:rPr lang="fa-IR" sz="2400">
                <a:latin typeface="Calibri" pitchFamily="34" charset="0"/>
                <a:cs typeface="B Mitra" pitchFamily="2" charset="-78"/>
              </a:rPr>
              <a:t>10.       استیصال دشمن و ورود به عرصه کشتار گسترده غیر نظامیان. </a:t>
            </a:r>
          </a:p>
          <a:p>
            <a:pPr marL="742950" indent="-742950" algn="justLow" rtl="1" eaLnBrk="0" hangingPunct="0">
              <a:lnSpc>
                <a:spcPct val="120000"/>
              </a:lnSpc>
            </a:pPr>
            <a:r>
              <a:rPr lang="fa-IR" sz="2400">
                <a:latin typeface="Calibri" pitchFamily="34" charset="0"/>
                <a:cs typeface="B Mitra" pitchFamily="2" charset="-78"/>
              </a:rPr>
              <a:t>11.      تداوم به جنگ با ایران از خاک عراق بعد از صدام. </a:t>
            </a:r>
            <a:endParaRPr lang="fa-IR" sz="36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DA46172-609D-4263-B7E1-74CB208D75EA}" type="slidenum">
              <a:rPr lang="en-US"/>
              <a:pPr>
                <a:defRPr/>
              </a:pPr>
              <a:t>40</a:t>
            </a:fld>
            <a:endParaRPr lang="en-US"/>
          </a:p>
        </p:txBody>
      </p:sp>
      <p:sp>
        <p:nvSpPr>
          <p:cNvPr id="101379" name="Rectangle 2"/>
          <p:cNvSpPr>
            <a:spLocks noChangeArrowheads="1"/>
          </p:cNvSpPr>
          <p:nvPr/>
        </p:nvSpPr>
        <p:spPr bwMode="auto">
          <a:xfrm>
            <a:off x="3571875" y="-71438"/>
            <a:ext cx="3357563" cy="3651251"/>
          </a:xfrm>
          <a:prstGeom prst="rect">
            <a:avLst/>
          </a:prstGeom>
          <a:noFill/>
          <a:ln w="9525">
            <a:noFill/>
            <a:miter lim="800000"/>
            <a:headEnd/>
            <a:tailEnd/>
          </a:ln>
        </p:spPr>
        <p:txBody>
          <a:bodyPr>
            <a:spAutoFit/>
          </a:bodyPr>
          <a:lstStyle/>
          <a:p>
            <a:pPr algn="justLow" rtl="1">
              <a:lnSpc>
                <a:spcPct val="130000"/>
              </a:lnSpc>
            </a:pPr>
            <a:r>
              <a:rPr lang="fa-IR" sz="3600">
                <a:latin typeface="Calibri" pitchFamily="34" charset="0"/>
                <a:ea typeface="Calibri" pitchFamily="34" charset="0"/>
                <a:cs typeface="B Titr" pitchFamily="2" charset="-78"/>
              </a:rPr>
              <a:t>درخواست علنی صدام برای برقراری ارتباط رسمی دیپلماتیک با </a:t>
            </a:r>
            <a:r>
              <a:rPr lang="fa-IR" sz="3600">
                <a:solidFill>
                  <a:srgbClr val="FF0000"/>
                </a:solidFill>
                <a:latin typeface="Calibri" pitchFamily="34" charset="0"/>
                <a:ea typeface="Calibri" pitchFamily="34" charset="0"/>
                <a:cs typeface="B Titr" pitchFamily="2" charset="-78"/>
              </a:rPr>
              <a:t>آمریکا</a:t>
            </a:r>
            <a:endParaRPr lang="en-US" sz="3600">
              <a:solidFill>
                <a:srgbClr val="FF0000"/>
              </a:solidFill>
              <a:latin typeface="Perpetua" pitchFamily="18" charset="0"/>
              <a:ea typeface="Calibri" pitchFamily="34" charset="0"/>
              <a:cs typeface="B Titr" pitchFamily="2" charset="-78"/>
            </a:endParaRPr>
          </a:p>
        </p:txBody>
      </p:sp>
      <p:sp>
        <p:nvSpPr>
          <p:cNvPr id="101380" name="Rectangle 3"/>
          <p:cNvSpPr>
            <a:spLocks noChangeArrowheads="1"/>
          </p:cNvSpPr>
          <p:nvPr/>
        </p:nvSpPr>
        <p:spPr bwMode="auto">
          <a:xfrm>
            <a:off x="142875" y="3500438"/>
            <a:ext cx="8643938" cy="2062162"/>
          </a:xfrm>
          <a:prstGeom prst="rect">
            <a:avLst/>
          </a:prstGeom>
          <a:noFill/>
          <a:ln w="9525">
            <a:noFill/>
            <a:miter lim="800000"/>
            <a:headEnd/>
            <a:tailEnd/>
          </a:ln>
        </p:spPr>
        <p:txBody>
          <a:bodyPr>
            <a:spAutoFit/>
          </a:bodyPr>
          <a:lstStyle/>
          <a:p>
            <a:pPr algn="justLow" rtl="1"/>
            <a:r>
              <a:rPr lang="fa-IR" sz="3200">
                <a:latin typeface="Calibri" pitchFamily="34" charset="0"/>
                <a:ea typeface="Calibri" pitchFamily="34" charset="0"/>
                <a:cs typeface="B Mitra" pitchFamily="2" charset="-78"/>
              </a:rPr>
              <a:t>تیرماه 1361 بعد از شکست صدام در خرمشهر، صدام در مصاحبه با نشریه تایم آمریکا گفت: «مایلیم با آمریکا رابطه دوستانه داشته باشیم، ما چگونه می توانیم این روابط را برقرار کنیم»؛ بلافاصله ریگان پیام تبریک به مناسبت چهاردهمین سالگرد کودتای حزب بعث برای صدام فرستاد. </a:t>
            </a:r>
            <a:endParaRPr lang="en-US" sz="3200">
              <a:latin typeface="Perpetua" pitchFamily="18" charset="0"/>
              <a:ea typeface="Calibri" pitchFamily="34" charset="0"/>
              <a:cs typeface="B Mitra" pitchFamily="2" charset="-78"/>
            </a:endParaRPr>
          </a:p>
        </p:txBody>
      </p:sp>
      <p:pic>
        <p:nvPicPr>
          <p:cNvPr id="101381" name="Picture 3" descr="C:\Users\basij\Desktop\عکس نقش آ»ریکا\01-ریگان\ریگان (4).jpg"/>
          <p:cNvPicPr>
            <a:picLocks noChangeAspect="1" noChangeArrowheads="1"/>
          </p:cNvPicPr>
          <p:nvPr/>
        </p:nvPicPr>
        <p:blipFill>
          <a:blip r:embed="rId2"/>
          <a:srcRect/>
          <a:stretch>
            <a:fillRect/>
          </a:stretch>
        </p:blipFill>
        <p:spPr bwMode="auto">
          <a:xfrm>
            <a:off x="0" y="0"/>
            <a:ext cx="3500438" cy="2725738"/>
          </a:xfrm>
          <a:prstGeom prst="rect">
            <a:avLst/>
          </a:prstGeom>
          <a:noFill/>
          <a:ln w="9525">
            <a:noFill/>
            <a:miter lim="800000"/>
            <a:headEnd/>
            <a:tailEnd/>
          </a:ln>
        </p:spPr>
      </p:pic>
      <p:pic>
        <p:nvPicPr>
          <p:cNvPr id="101382" name="Picture 2" descr="J:\جدید\photos_الرئيس_العراقى_الراحل_صدام_حسين_13318.jpg"/>
          <p:cNvPicPr>
            <a:picLocks noChangeAspect="1" noChangeArrowheads="1"/>
          </p:cNvPicPr>
          <p:nvPr/>
        </p:nvPicPr>
        <p:blipFill>
          <a:blip r:embed="rId3"/>
          <a:srcRect/>
          <a:stretch>
            <a:fillRect/>
          </a:stretch>
        </p:blipFill>
        <p:spPr bwMode="auto">
          <a:xfrm>
            <a:off x="7026275" y="0"/>
            <a:ext cx="2117725" cy="2786063"/>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A7C0F2-717B-4AE9-AC45-90BDE677B06D}" type="slidenum">
              <a:rPr lang="fa-IR"/>
              <a:pPr>
                <a:defRPr/>
              </a:pPr>
              <a:t>41</a:t>
            </a:fld>
            <a:endParaRPr lang="fa-IR"/>
          </a:p>
        </p:txBody>
      </p:sp>
      <p:pic>
        <p:nvPicPr>
          <p:cNvPr id="3" name="Picture 3" descr="C:\Users\basij\Desktop\عکس نقش آ»ریکا\05- صدام در ملاقات با مقامات آمریکایی\50668_rumsfeld_sadan_hussein_big.JPG"/>
          <p:cNvPicPr>
            <a:picLocks noChangeAspect="1" noChangeArrowheads="1"/>
          </p:cNvPicPr>
          <p:nvPr/>
        </p:nvPicPr>
        <p:blipFill>
          <a:blip r:embed="rId2" cstate="print"/>
          <a:srcRect/>
          <a:stretch>
            <a:fillRect/>
          </a:stretch>
        </p:blipFill>
        <p:spPr bwMode="auto">
          <a:xfrm>
            <a:off x="1000100" y="285728"/>
            <a:ext cx="7873066" cy="4929222"/>
          </a:xfrm>
          <a:prstGeom prst="roundRect">
            <a:avLst>
              <a:gd name="adj" fmla="val 690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2404" name="Rectangle 3"/>
          <p:cNvSpPr>
            <a:spLocks noChangeArrowheads="1"/>
          </p:cNvSpPr>
          <p:nvPr/>
        </p:nvSpPr>
        <p:spPr bwMode="auto">
          <a:xfrm>
            <a:off x="142875" y="3500438"/>
            <a:ext cx="857250" cy="1816100"/>
          </a:xfrm>
          <a:prstGeom prst="rect">
            <a:avLst/>
          </a:prstGeom>
          <a:noFill/>
          <a:ln w="9525">
            <a:noFill/>
            <a:miter lim="800000"/>
            <a:headEnd/>
            <a:tailEnd/>
          </a:ln>
        </p:spPr>
        <p:txBody>
          <a:bodyPr>
            <a:spAutoFit/>
          </a:bodyPr>
          <a:lstStyle/>
          <a:p>
            <a:pPr algn="justLow" rtl="1"/>
            <a:r>
              <a:rPr lang="fa-IR" sz="1400">
                <a:latin typeface="Calibri" pitchFamily="34" charset="0"/>
                <a:ea typeface="Calibri" pitchFamily="34" charset="0"/>
                <a:cs typeface="B Mitra" pitchFamily="2" charset="-78"/>
              </a:rPr>
              <a:t>دیدار رسمی دونالد رامسفلد نماینده ویژه رئیس جمهور وقت آمریکا (ریگان) با صدام</a:t>
            </a:r>
            <a:endParaRPr lang="en-US" sz="1400">
              <a:latin typeface="Perpetua" pitchFamily="18" charset="0"/>
              <a:ea typeface="Calibri" pitchFamily="34" charset="0"/>
              <a:cs typeface="B Mitra" pitchFamily="2" charset="-78"/>
            </a:endParaRPr>
          </a:p>
        </p:txBody>
      </p:sp>
      <p:sp>
        <p:nvSpPr>
          <p:cNvPr id="102405" name="Rectangle 4"/>
          <p:cNvSpPr>
            <a:spLocks noChangeArrowheads="1"/>
          </p:cNvSpPr>
          <p:nvPr/>
        </p:nvSpPr>
        <p:spPr bwMode="auto">
          <a:xfrm>
            <a:off x="142875" y="5443538"/>
            <a:ext cx="8929688" cy="1200150"/>
          </a:xfrm>
          <a:prstGeom prst="rect">
            <a:avLst/>
          </a:prstGeom>
          <a:noFill/>
          <a:ln w="9525">
            <a:noFill/>
            <a:miter lim="800000"/>
            <a:headEnd/>
            <a:tailEnd/>
          </a:ln>
        </p:spPr>
        <p:txBody>
          <a:bodyPr>
            <a:spAutoFit/>
          </a:bodyPr>
          <a:lstStyle/>
          <a:p>
            <a:pPr algn="justLow" rtl="1" eaLnBrk="0" hangingPunct="0"/>
            <a:r>
              <a:rPr lang="fa-IR" sz="2400">
                <a:latin typeface="Calibri" pitchFamily="34" charset="0"/>
                <a:ea typeface="Calibri" pitchFamily="34" charset="0"/>
                <a:cs typeface="B Mitra" pitchFamily="2" charset="-78"/>
              </a:rPr>
              <a:t>در 17 دسامبر 1983 دونالد رامسفلد، فرستاده ویژه ریگان در خاور میانه وارد بغداد شد. وی نامه دست نوشته ای را برای صدام به همراه داشت: ریگان در این نامه از سر گیری روابط دیپلماتیک و گسترش ارتباط نظامی و تجاری با بغداد را پیشنهاد کرده بود. </a:t>
            </a:r>
            <a:endParaRPr lang="en-US" sz="1400">
              <a:ea typeface="Calibri"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ChangeArrowheads="1"/>
          </p:cNvSpPr>
          <p:nvPr/>
        </p:nvSpPr>
        <p:spPr bwMode="auto">
          <a:xfrm>
            <a:off x="357188" y="3544888"/>
            <a:ext cx="8572500" cy="3170237"/>
          </a:xfrm>
          <a:prstGeom prst="rect">
            <a:avLst/>
          </a:prstGeom>
          <a:noFill/>
          <a:ln w="9525">
            <a:noFill/>
            <a:miter lim="800000"/>
            <a:headEnd/>
            <a:tailEnd/>
          </a:ln>
        </p:spPr>
        <p:txBody>
          <a:bodyPr anchor="ctr">
            <a:spAutoFit/>
          </a:bodyPr>
          <a:lstStyle/>
          <a:p>
            <a:pPr algn="justLow" rtl="1" eaLnBrk="0" hangingPunct="0"/>
            <a:r>
              <a:rPr lang="fa-IR" sz="2000">
                <a:latin typeface="Calibri" pitchFamily="34" charset="0"/>
                <a:ea typeface="Calibri" pitchFamily="34" charset="0"/>
                <a:cs typeface="B Mitra" pitchFamily="2" charset="-78"/>
              </a:rPr>
              <a:t>اوج تلاش های آمریکا تشکیل نشست دونالد رامسفلد نماینده ویژه ریگان رئیس جمهور آمریکا با طارق عزیز و شخص صدام در دسامبر 1983 [آذر 1362] بود ... رامسفلد درباره نگرانی عراقی ها از بابت ادامه ارسال سلاح ها و قطعات یدکی آمریکایی به ایران از طریق طرف های ثالث، به آنها گفت:«آمریکا تلاش بیشتری خواهد کرد تا با همکاری عراق فهرست کشورهای ثالث مورد نظر را تعیین و فروش سلاح های مریکایی از طریق آنها به ایران را به حداقل برساند» (ویلمسه، 1392: 76)</a:t>
            </a:r>
            <a:endParaRPr lang="en-US" sz="1200">
              <a:ea typeface="Calibri" pitchFamily="34" charset="0"/>
            </a:endParaRPr>
          </a:p>
          <a:p>
            <a:pPr algn="justLow" rtl="1" eaLnBrk="0" hangingPunct="0"/>
            <a:r>
              <a:rPr lang="fa-IR" sz="2000">
                <a:latin typeface="Calibri" pitchFamily="34" charset="0"/>
                <a:ea typeface="Calibri" pitchFamily="34" charset="0"/>
                <a:cs typeface="B Mitra" pitchFamily="2" charset="-78"/>
              </a:rPr>
              <a:t>دراینجا بود که دولت ایالات متحده، کلاه به دست به صدام می گفت: «ما به شما احترام می گذاریم، چگونه می توانیم به شما کمک کنیم؟ اجازه دهید به شما کمک کنیم». صدام مؤدبانه گوش داد و سپس به رامسفلد گفت: «آمریکا باید تلاش کند تا جریان تسلیحات به ایران را قطع کند». اما ایالات متحده کار بیشتری انجام داد و آن پرداخت وام های تضمین شده دولتی به عراق بود. از جمله ابزاری که برای این کمک پنهانی انتخاب شده بود بانک صادرت واردات بود که در واشنگتن به اکسیمبانک معروف است ... </a:t>
            </a:r>
            <a:endParaRPr lang="fa-IR" sz="3200"/>
          </a:p>
        </p:txBody>
      </p:sp>
      <p:sp>
        <p:nvSpPr>
          <p:cNvPr id="103427" name="Rectangle 2"/>
          <p:cNvSpPr>
            <a:spLocks noChangeArrowheads="1"/>
          </p:cNvSpPr>
          <p:nvPr/>
        </p:nvSpPr>
        <p:spPr bwMode="auto">
          <a:xfrm>
            <a:off x="-71438" y="190500"/>
            <a:ext cx="9144001" cy="523875"/>
          </a:xfrm>
          <a:prstGeom prst="rect">
            <a:avLst/>
          </a:prstGeom>
          <a:noFill/>
          <a:ln w="9525">
            <a:noFill/>
            <a:miter lim="800000"/>
            <a:headEnd/>
            <a:tailEnd/>
          </a:ln>
        </p:spPr>
        <p:txBody>
          <a:bodyPr>
            <a:spAutoFit/>
          </a:bodyPr>
          <a:lstStyle/>
          <a:p>
            <a:pPr algn="ctr" rtl="1"/>
            <a:r>
              <a:rPr lang="fa-IR" sz="2800" b="1">
                <a:latin typeface="Calibri" pitchFamily="34" charset="0"/>
                <a:ea typeface="Calibri" pitchFamily="34" charset="0"/>
                <a:cs typeface="B Titr" pitchFamily="2" charset="-78"/>
              </a:rPr>
              <a:t>حمایت رسمی مستقیم از صدام و دلگرم کردن او بعد از شکست بزرگ </a:t>
            </a:r>
            <a:endParaRPr lang="en-US" sz="1400">
              <a:ea typeface="Calibri" pitchFamily="34" charset="0"/>
            </a:endParaRPr>
          </a:p>
        </p:txBody>
      </p:sp>
      <p:sp>
        <p:nvSpPr>
          <p:cNvPr id="5" name="Slide Number Placeholder 4"/>
          <p:cNvSpPr>
            <a:spLocks noGrp="1"/>
          </p:cNvSpPr>
          <p:nvPr>
            <p:ph type="sldNum" sz="quarter" idx="12"/>
          </p:nvPr>
        </p:nvSpPr>
        <p:spPr/>
        <p:txBody>
          <a:bodyPr/>
          <a:lstStyle/>
          <a:p>
            <a:pPr>
              <a:defRPr/>
            </a:pPr>
            <a:fld id="{3127A71F-E8CC-448A-B76E-D0FFCF721EE4}" type="slidenum">
              <a:rPr lang="en-US"/>
              <a:pPr>
                <a:defRPr/>
              </a:pPr>
              <a:t>42</a:t>
            </a:fld>
            <a:endParaRPr lang="en-US"/>
          </a:p>
        </p:txBody>
      </p:sp>
      <p:pic>
        <p:nvPicPr>
          <p:cNvPr id="103429" name="Picture 2" descr="J:\عکس نقش آ»ریکا\06-دونالد رامسفلد\رامسفلد (5).jpg"/>
          <p:cNvPicPr>
            <a:picLocks noChangeAspect="1" noChangeArrowheads="1"/>
          </p:cNvPicPr>
          <p:nvPr/>
        </p:nvPicPr>
        <p:blipFill>
          <a:blip r:embed="rId2" cstate="print"/>
          <a:srcRect/>
          <a:stretch>
            <a:fillRect/>
          </a:stretch>
        </p:blipFill>
        <p:spPr bwMode="auto">
          <a:xfrm>
            <a:off x="571500" y="714375"/>
            <a:ext cx="3657600" cy="2743200"/>
          </a:xfrm>
          <a:prstGeom prst="rect">
            <a:avLst/>
          </a:prstGeom>
          <a:noFill/>
          <a:ln w="9525">
            <a:noFill/>
            <a:miter lim="800000"/>
            <a:headEnd/>
            <a:tailEnd/>
          </a:ln>
        </p:spPr>
      </p:pic>
      <p:pic>
        <p:nvPicPr>
          <p:cNvPr id="103430" name="Picture 4" descr="J:\عکس نقش آ»ریکا\04-طارق عزیز در ملاقات با رامسفلد و سایر مقامات آمریکایی\03 (4).jpg"/>
          <p:cNvPicPr>
            <a:picLocks noChangeAspect="1" noChangeArrowheads="1"/>
          </p:cNvPicPr>
          <p:nvPr/>
        </p:nvPicPr>
        <p:blipFill>
          <a:blip r:embed="rId3"/>
          <a:srcRect/>
          <a:stretch>
            <a:fillRect/>
          </a:stretch>
        </p:blipFill>
        <p:spPr bwMode="auto">
          <a:xfrm>
            <a:off x="4895850" y="747713"/>
            <a:ext cx="3875088" cy="2714625"/>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D48389B-57CC-4542-B91D-5A779A6B6A27}" type="slidenum">
              <a:rPr lang="en-US"/>
              <a:pPr>
                <a:defRPr/>
              </a:pPr>
              <a:t>43</a:t>
            </a:fld>
            <a:endParaRPr lang="en-US"/>
          </a:p>
        </p:txBody>
      </p:sp>
      <p:sp>
        <p:nvSpPr>
          <p:cNvPr id="104451" name="Rectangle 2"/>
          <p:cNvSpPr>
            <a:spLocks noChangeArrowheads="1"/>
          </p:cNvSpPr>
          <p:nvPr/>
        </p:nvSpPr>
        <p:spPr bwMode="auto">
          <a:xfrm>
            <a:off x="214313" y="1571625"/>
            <a:ext cx="8643937" cy="2246313"/>
          </a:xfrm>
          <a:prstGeom prst="rect">
            <a:avLst/>
          </a:prstGeom>
          <a:noFill/>
          <a:ln w="9525">
            <a:noFill/>
            <a:miter lim="800000"/>
            <a:headEnd/>
            <a:tailEnd/>
          </a:ln>
        </p:spPr>
        <p:txBody>
          <a:bodyPr>
            <a:spAutoFit/>
          </a:bodyPr>
          <a:lstStyle/>
          <a:p>
            <a:pPr algn="justLow" rtl="1"/>
            <a:r>
              <a:rPr lang="fa-IR" sz="2800">
                <a:latin typeface="Calibri" pitchFamily="34" charset="0"/>
                <a:ea typeface="Calibri" pitchFamily="34" charset="0"/>
                <a:cs typeface="B Mitra" pitchFamily="2" charset="-78"/>
              </a:rPr>
              <a:t>از شهریور 1361 ملاقات های فشرده استفان سولارز نماینده حامی پروپاقرص اسرائیل در کنگره آمریکا با صدام آغاز شد؛ صدام در مذاکراتی که متن آن در بیانیه این عضو کمیته روابط خارجی کنگره آمریکا فاش شد، موجودیت اسرائیل و تضمین امنیت آن را به رسمیت شناخت. بلافاصله آریل شارون وزیر جنگ رژیم صهیونیستی اعلام کرد آنچه امروز از امنیت اسرائیل مهم تر است این امنیت عراق است.  </a:t>
            </a:r>
            <a:endParaRPr lang="en-US" sz="2800">
              <a:latin typeface="Perpetua" pitchFamily="18" charset="0"/>
              <a:ea typeface="Calibri" pitchFamily="34" charset="0"/>
              <a:cs typeface="B Mitra" pitchFamily="2" charset="-78"/>
            </a:endParaRPr>
          </a:p>
        </p:txBody>
      </p:sp>
      <p:sp>
        <p:nvSpPr>
          <p:cNvPr id="104452" name="Rectangle 3"/>
          <p:cNvSpPr>
            <a:spLocks noChangeArrowheads="1"/>
          </p:cNvSpPr>
          <p:nvPr/>
        </p:nvSpPr>
        <p:spPr bwMode="auto">
          <a:xfrm>
            <a:off x="214313" y="9525"/>
            <a:ext cx="8715375" cy="1490663"/>
          </a:xfrm>
          <a:prstGeom prst="rect">
            <a:avLst/>
          </a:prstGeom>
          <a:noFill/>
          <a:ln w="9525">
            <a:noFill/>
            <a:miter lim="800000"/>
            <a:headEnd/>
            <a:tailEnd/>
          </a:ln>
        </p:spPr>
        <p:txBody>
          <a:bodyPr>
            <a:spAutoFit/>
          </a:bodyPr>
          <a:lstStyle/>
          <a:p>
            <a:pPr algn="ctr" rtl="1">
              <a:lnSpc>
                <a:spcPct val="130000"/>
              </a:lnSpc>
            </a:pPr>
            <a:r>
              <a:rPr lang="fa-IR" sz="3600">
                <a:latin typeface="Calibri" pitchFamily="34" charset="0"/>
                <a:ea typeface="Calibri" pitchFamily="34" charset="0"/>
                <a:cs typeface="B Titr" pitchFamily="2" charset="-78"/>
              </a:rPr>
              <a:t>بیعت صدام با اسرائیل؛</a:t>
            </a:r>
          </a:p>
          <a:p>
            <a:pPr algn="ctr" rtl="1">
              <a:lnSpc>
                <a:spcPct val="130000"/>
              </a:lnSpc>
            </a:pPr>
            <a:r>
              <a:rPr lang="fa-IR" sz="3600">
                <a:latin typeface="Calibri" pitchFamily="34" charset="0"/>
                <a:ea typeface="Calibri" pitchFamily="34" charset="0"/>
                <a:cs typeface="B Titr" pitchFamily="2" charset="-78"/>
              </a:rPr>
              <a:t>شرط برقراری روابط رسمی </a:t>
            </a:r>
            <a:r>
              <a:rPr lang="fa-IR" sz="3600">
                <a:solidFill>
                  <a:srgbClr val="FF0000"/>
                </a:solidFill>
                <a:latin typeface="Calibri" pitchFamily="34" charset="0"/>
                <a:ea typeface="Calibri" pitchFamily="34" charset="0"/>
                <a:cs typeface="B Titr" pitchFamily="2" charset="-78"/>
              </a:rPr>
              <a:t>آمریکا </a:t>
            </a:r>
            <a:r>
              <a:rPr lang="fa-IR" sz="3600">
                <a:latin typeface="Calibri" pitchFamily="34" charset="0"/>
                <a:ea typeface="Calibri" pitchFamily="34" charset="0"/>
                <a:cs typeface="B Titr" pitchFamily="2" charset="-78"/>
              </a:rPr>
              <a:t>با عراق</a:t>
            </a:r>
            <a:endParaRPr lang="en-US" sz="3600">
              <a:latin typeface="Calibri" pitchFamily="34" charset="0"/>
              <a:ea typeface="Calibri" pitchFamily="34" charset="0"/>
              <a:cs typeface="B Titr" pitchFamily="2" charset="-78"/>
            </a:endParaRPr>
          </a:p>
        </p:txBody>
      </p:sp>
      <p:pic>
        <p:nvPicPr>
          <p:cNvPr id="104453" name="Picture 2" descr="J:\نقش آمریکا در جنگ\New folder\13920325000081_PhotoA.jpg"/>
          <p:cNvPicPr>
            <a:picLocks noChangeAspect="1" noChangeArrowheads="1"/>
          </p:cNvPicPr>
          <p:nvPr/>
        </p:nvPicPr>
        <p:blipFill>
          <a:blip r:embed="rId2"/>
          <a:srcRect/>
          <a:stretch>
            <a:fillRect/>
          </a:stretch>
        </p:blipFill>
        <p:spPr bwMode="auto">
          <a:xfrm>
            <a:off x="1230313" y="4143375"/>
            <a:ext cx="4286250" cy="2571750"/>
          </a:xfrm>
          <a:prstGeom prst="rect">
            <a:avLst/>
          </a:prstGeom>
          <a:noFill/>
          <a:ln w="9525">
            <a:noFill/>
            <a:miter lim="800000"/>
            <a:headEnd/>
            <a:tailEnd/>
          </a:ln>
        </p:spPr>
      </p:pic>
      <p:pic>
        <p:nvPicPr>
          <p:cNvPr id="104454" name="Picture 2" descr="J:\جدید\0bb69d6b4b53985a68b760baa7accd57.jpg"/>
          <p:cNvPicPr>
            <a:picLocks noChangeAspect="1" noChangeArrowheads="1"/>
          </p:cNvPicPr>
          <p:nvPr/>
        </p:nvPicPr>
        <p:blipFill>
          <a:blip r:embed="rId3"/>
          <a:srcRect/>
          <a:stretch>
            <a:fillRect/>
          </a:stretch>
        </p:blipFill>
        <p:spPr bwMode="auto">
          <a:xfrm>
            <a:off x="5559425" y="4137025"/>
            <a:ext cx="2270125" cy="2587625"/>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7C0219B-7274-4711-9630-5EF8AD80248A}" type="slidenum">
              <a:rPr lang="en-US"/>
              <a:pPr>
                <a:defRPr/>
              </a:pPr>
              <a:t>44</a:t>
            </a:fld>
            <a:endParaRPr lang="en-US"/>
          </a:p>
        </p:txBody>
      </p:sp>
      <p:sp>
        <p:nvSpPr>
          <p:cNvPr id="105475" name="Rectangle 3"/>
          <p:cNvSpPr>
            <a:spLocks noChangeArrowheads="1"/>
          </p:cNvSpPr>
          <p:nvPr/>
        </p:nvSpPr>
        <p:spPr bwMode="auto">
          <a:xfrm>
            <a:off x="5500688" y="1643063"/>
            <a:ext cx="3429000" cy="4524375"/>
          </a:xfrm>
          <a:prstGeom prst="rect">
            <a:avLst/>
          </a:prstGeom>
          <a:noFill/>
          <a:ln w="9525">
            <a:noFill/>
            <a:miter lim="800000"/>
            <a:headEnd/>
            <a:tailEnd/>
          </a:ln>
        </p:spPr>
        <p:txBody>
          <a:bodyPr>
            <a:spAutoFit/>
          </a:bodyPr>
          <a:lstStyle/>
          <a:p>
            <a:pPr algn="justLow" rtl="1"/>
            <a:r>
              <a:rPr lang="fa-IR" sz="3200">
                <a:latin typeface="Calibri" pitchFamily="34" charset="0"/>
                <a:ea typeface="Calibri" pitchFamily="34" charset="0"/>
                <a:cs typeface="B Mitra" pitchFamily="2" charset="-78"/>
              </a:rPr>
              <a:t>در تابستان 1362 ذخایر ارزی صدام به صفر رسید؛ تیمرمن می نویسد: «در این شرایط که نگرانی شدید طلبکاران کویتی و سعودی شدت یافته بود تنها کشوری که می توانست بداد صدام برسد آمریکا بود؛ به زودی بهترین منبع وام عراق شد».</a:t>
            </a:r>
            <a:endParaRPr lang="en-US" sz="3200">
              <a:latin typeface="Perpetua" pitchFamily="18" charset="0"/>
              <a:ea typeface="Calibri" pitchFamily="34" charset="0"/>
              <a:cs typeface="B Mitra" pitchFamily="2" charset="-78"/>
            </a:endParaRPr>
          </a:p>
        </p:txBody>
      </p:sp>
      <p:sp>
        <p:nvSpPr>
          <p:cNvPr id="105476" name="Rectangle 4"/>
          <p:cNvSpPr>
            <a:spLocks noChangeArrowheads="1"/>
          </p:cNvSpPr>
          <p:nvPr/>
        </p:nvSpPr>
        <p:spPr bwMode="auto">
          <a:xfrm>
            <a:off x="214313" y="728663"/>
            <a:ext cx="8715375" cy="771525"/>
          </a:xfrm>
          <a:prstGeom prst="rect">
            <a:avLst/>
          </a:prstGeom>
          <a:noFill/>
          <a:ln w="9525">
            <a:noFill/>
            <a:miter lim="800000"/>
            <a:headEnd/>
            <a:tailEnd/>
          </a:ln>
        </p:spPr>
        <p:txBody>
          <a:bodyPr>
            <a:spAutoFit/>
          </a:bodyPr>
          <a:lstStyle/>
          <a:p>
            <a:pPr algn="ctr" rtl="1">
              <a:lnSpc>
                <a:spcPct val="130000"/>
              </a:lnSpc>
            </a:pPr>
            <a:r>
              <a:rPr lang="fa-IR" sz="3600">
                <a:latin typeface="Calibri" pitchFamily="34" charset="0"/>
                <a:ea typeface="Calibri" pitchFamily="34" charset="0"/>
                <a:cs typeface="B Titr" pitchFamily="2" charset="-78"/>
              </a:rPr>
              <a:t>نجات صدام از سقوط قطعی</a:t>
            </a:r>
            <a:endParaRPr lang="en-US" sz="3600">
              <a:latin typeface="Calibri" pitchFamily="34" charset="0"/>
              <a:ea typeface="Calibri" pitchFamily="34" charset="0"/>
              <a:cs typeface="B Titr" pitchFamily="2" charset="-78"/>
            </a:endParaRPr>
          </a:p>
        </p:txBody>
      </p:sp>
      <p:pic>
        <p:nvPicPr>
          <p:cNvPr id="105477" name="Picture 2" descr="J:\اقتصاد مقاومتی\ALYpVrXDQd.jpg"/>
          <p:cNvPicPr>
            <a:picLocks noChangeAspect="1" noChangeArrowheads="1"/>
          </p:cNvPicPr>
          <p:nvPr/>
        </p:nvPicPr>
        <p:blipFill>
          <a:blip r:embed="rId2">
            <a:lum bright="20000"/>
          </a:blip>
          <a:srcRect/>
          <a:stretch>
            <a:fillRect/>
          </a:stretch>
        </p:blipFill>
        <p:spPr bwMode="auto">
          <a:xfrm>
            <a:off x="123825" y="1868488"/>
            <a:ext cx="5354638" cy="3571875"/>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35907B7-B4CA-4020-9C85-127AECAC91B3}" type="slidenum">
              <a:rPr lang="en-US"/>
              <a:pPr>
                <a:defRPr/>
              </a:pPr>
              <a:t>45</a:t>
            </a:fld>
            <a:endParaRPr lang="en-US"/>
          </a:p>
        </p:txBody>
      </p:sp>
      <p:sp>
        <p:nvSpPr>
          <p:cNvPr id="106499" name="Rectangle 2"/>
          <p:cNvSpPr>
            <a:spLocks noChangeArrowheads="1"/>
          </p:cNvSpPr>
          <p:nvPr/>
        </p:nvSpPr>
        <p:spPr bwMode="auto">
          <a:xfrm>
            <a:off x="285750" y="2216150"/>
            <a:ext cx="5786438" cy="3048000"/>
          </a:xfrm>
          <a:prstGeom prst="rect">
            <a:avLst/>
          </a:prstGeom>
          <a:noFill/>
          <a:ln w="9525">
            <a:noFill/>
            <a:miter lim="800000"/>
            <a:headEnd/>
            <a:tailEnd/>
          </a:ln>
        </p:spPr>
        <p:txBody>
          <a:bodyPr>
            <a:spAutoFit/>
          </a:bodyPr>
          <a:lstStyle/>
          <a:p>
            <a:pPr algn="justLow" rtl="1"/>
            <a:r>
              <a:rPr lang="fa-IR" sz="3200">
                <a:latin typeface="Calibri" pitchFamily="34" charset="0"/>
                <a:ea typeface="Calibri" pitchFamily="34" charset="0"/>
                <a:cs typeface="B Mitra" pitchFamily="2" charset="-78"/>
              </a:rPr>
              <a:t>بعد از عملیات آزاد سازی خرمشهر و به ویژه بعد از عملیات رمضان روابط سیاسی آمریکا با عراق به حدی می رسد که عین ظاهر قطع روابط سیاسی، تقریباً هر ماه یک بار و در پاره ای اوقات دو یا سه بار در ماه دیدارهای سیاسی در سطح معاون رئیس جمـهور، وزیـر خـارجه، مـعاونـین وزیر خـارجـه و</a:t>
            </a:r>
            <a:endParaRPr lang="en-US" sz="3200">
              <a:latin typeface="Perpetua" pitchFamily="18" charset="0"/>
              <a:ea typeface="Calibri" pitchFamily="34" charset="0"/>
              <a:cs typeface="B Mitra" pitchFamily="2" charset="-78"/>
            </a:endParaRPr>
          </a:p>
        </p:txBody>
      </p:sp>
      <p:sp>
        <p:nvSpPr>
          <p:cNvPr id="106500" name="Rectangle 3"/>
          <p:cNvSpPr>
            <a:spLocks noChangeArrowheads="1"/>
          </p:cNvSpPr>
          <p:nvPr/>
        </p:nvSpPr>
        <p:spPr bwMode="auto">
          <a:xfrm>
            <a:off x="142875" y="1098550"/>
            <a:ext cx="5929313" cy="973138"/>
          </a:xfrm>
          <a:prstGeom prst="rect">
            <a:avLst/>
          </a:prstGeom>
          <a:noFill/>
          <a:ln w="9525">
            <a:noFill/>
            <a:miter lim="800000"/>
            <a:headEnd/>
            <a:tailEnd/>
          </a:ln>
        </p:spPr>
        <p:txBody>
          <a:bodyPr>
            <a:spAutoFit/>
          </a:bodyPr>
          <a:lstStyle/>
          <a:p>
            <a:pPr algn="ctr" rtl="1">
              <a:lnSpc>
                <a:spcPct val="130000"/>
              </a:lnSpc>
            </a:pPr>
            <a:r>
              <a:rPr lang="fa-IR" sz="4400">
                <a:latin typeface="Calibri" pitchFamily="34" charset="0"/>
                <a:ea typeface="Calibri" pitchFamily="34" charset="0"/>
                <a:cs typeface="B Titr" pitchFamily="2" charset="-78"/>
              </a:rPr>
              <a:t>روابط رسمی </a:t>
            </a:r>
            <a:r>
              <a:rPr lang="fa-IR" sz="4400">
                <a:solidFill>
                  <a:srgbClr val="FF0000"/>
                </a:solidFill>
                <a:latin typeface="Calibri" pitchFamily="34" charset="0"/>
                <a:ea typeface="Calibri" pitchFamily="34" charset="0"/>
                <a:cs typeface="B Titr" pitchFamily="2" charset="-78"/>
              </a:rPr>
              <a:t>آمریکا </a:t>
            </a:r>
            <a:r>
              <a:rPr lang="fa-IR" sz="4400">
                <a:latin typeface="Calibri" pitchFamily="34" charset="0"/>
                <a:ea typeface="Calibri" pitchFamily="34" charset="0"/>
                <a:cs typeface="B Titr" pitchFamily="2" charset="-78"/>
              </a:rPr>
              <a:t>با عراق</a:t>
            </a:r>
            <a:endParaRPr lang="en-US" sz="4400">
              <a:latin typeface="Calibri" pitchFamily="34" charset="0"/>
              <a:ea typeface="Calibri" pitchFamily="34" charset="0"/>
              <a:cs typeface="B Titr" pitchFamily="2" charset="-78"/>
            </a:endParaRPr>
          </a:p>
        </p:txBody>
      </p:sp>
      <p:pic>
        <p:nvPicPr>
          <p:cNvPr id="106501" name="Picture 2" descr="J:\نقش آمریکا در جنگ\New folder\000000000 dde)_57.jpg"/>
          <p:cNvPicPr>
            <a:picLocks noChangeAspect="1" noChangeArrowheads="1"/>
          </p:cNvPicPr>
          <p:nvPr/>
        </p:nvPicPr>
        <p:blipFill>
          <a:blip r:embed="rId2"/>
          <a:srcRect/>
          <a:stretch>
            <a:fillRect/>
          </a:stretch>
        </p:blipFill>
        <p:spPr bwMode="auto">
          <a:xfrm>
            <a:off x="6072188" y="571500"/>
            <a:ext cx="2928937" cy="3505200"/>
          </a:xfrm>
          <a:prstGeom prst="rect">
            <a:avLst/>
          </a:prstGeom>
          <a:noFill/>
          <a:ln w="9525">
            <a:noFill/>
            <a:miter lim="800000"/>
            <a:headEnd/>
            <a:tailEnd/>
          </a:ln>
        </p:spPr>
      </p:pic>
      <p:sp>
        <p:nvSpPr>
          <p:cNvPr id="106502" name="Rectangle 6"/>
          <p:cNvSpPr>
            <a:spLocks noChangeArrowheads="1"/>
          </p:cNvSpPr>
          <p:nvPr/>
        </p:nvSpPr>
        <p:spPr bwMode="auto">
          <a:xfrm>
            <a:off x="285750" y="5216525"/>
            <a:ext cx="8643938" cy="1570038"/>
          </a:xfrm>
          <a:prstGeom prst="rect">
            <a:avLst/>
          </a:prstGeom>
          <a:noFill/>
          <a:ln w="9525">
            <a:noFill/>
            <a:miter lim="800000"/>
            <a:headEnd/>
            <a:tailEnd/>
          </a:ln>
        </p:spPr>
        <p:txBody>
          <a:bodyPr>
            <a:spAutoFit/>
          </a:bodyPr>
          <a:lstStyle/>
          <a:p>
            <a:pPr algn="justLow" rtl="1"/>
            <a:r>
              <a:rPr lang="fa-IR" sz="3200">
                <a:latin typeface="Calibri" pitchFamily="34" charset="0"/>
                <a:ea typeface="Calibri" pitchFamily="34" charset="0"/>
                <a:cs typeface="B Mitra" pitchFamily="2" charset="-78"/>
              </a:rPr>
              <a:t>نمایندگی سازمان ملل برگزار می شد. روابط اقتصادی و نظامی نیز بدون ممنوعیت ادامه می یابد تا جایی که ویلیام کوانت مشاور پیشین امنیت ملی آمریکا می گوید: «واشنگتن در جنگ طرف عراق را گرفته است». </a:t>
            </a:r>
            <a:endParaRPr lang="en-US" sz="3200">
              <a:latin typeface="Perpetua" pitchFamily="18" charset="0"/>
              <a:ea typeface="Calibri" pitchFamily="34" charset="0"/>
              <a:cs typeface="B Mitra" pitchFamily="2" charset="-78"/>
            </a:endParaRPr>
          </a:p>
        </p:txBody>
      </p:sp>
      <p:sp>
        <p:nvSpPr>
          <p:cNvPr id="106503" name="Rectangle 7"/>
          <p:cNvSpPr>
            <a:spLocks noChangeArrowheads="1"/>
          </p:cNvSpPr>
          <p:nvPr/>
        </p:nvSpPr>
        <p:spPr bwMode="auto">
          <a:xfrm>
            <a:off x="6424613" y="4211638"/>
            <a:ext cx="2362200" cy="646112"/>
          </a:xfrm>
          <a:prstGeom prst="rect">
            <a:avLst/>
          </a:prstGeom>
          <a:noFill/>
          <a:ln w="9525">
            <a:noFill/>
            <a:miter lim="800000"/>
            <a:headEnd/>
            <a:tailEnd/>
          </a:ln>
        </p:spPr>
        <p:txBody>
          <a:bodyPr>
            <a:spAutoFit/>
          </a:bodyPr>
          <a:lstStyle/>
          <a:p>
            <a:pPr algn="ctr" rtl="1"/>
            <a:r>
              <a:rPr lang="fa-IR">
                <a:latin typeface="Calibri" pitchFamily="34" charset="0"/>
                <a:ea typeface="Calibri" pitchFamily="34" charset="0"/>
                <a:cs typeface="B Mitra" pitchFamily="2" charset="-78"/>
              </a:rPr>
              <a:t>ویلیام کوانت مشاور پیشین امنیت ملی آمریکا</a:t>
            </a:r>
            <a:endParaRPr lang="en-US">
              <a:latin typeface="Perpetua" pitchFamily="18" charset="0"/>
              <a:ea typeface="Calibri" pitchFamily="34" charset="0"/>
              <a:cs typeface="B Mitra" pitchFamily="2" charset="-7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F569DD3-6898-4D9D-95FE-D5D1E8E24129}" type="slidenum">
              <a:rPr lang="en-US"/>
              <a:pPr>
                <a:defRPr/>
              </a:pPr>
              <a:t>46</a:t>
            </a:fld>
            <a:endParaRPr lang="en-US"/>
          </a:p>
        </p:txBody>
      </p:sp>
      <p:sp>
        <p:nvSpPr>
          <p:cNvPr id="107523" name="Rectangle 3"/>
          <p:cNvSpPr>
            <a:spLocks noChangeArrowheads="1"/>
          </p:cNvSpPr>
          <p:nvPr/>
        </p:nvSpPr>
        <p:spPr bwMode="auto">
          <a:xfrm>
            <a:off x="214313" y="3740150"/>
            <a:ext cx="8715375" cy="3046413"/>
          </a:xfrm>
          <a:prstGeom prst="rect">
            <a:avLst/>
          </a:prstGeom>
          <a:noFill/>
          <a:ln w="9525">
            <a:noFill/>
            <a:miter lim="800000"/>
            <a:headEnd/>
            <a:tailEnd/>
          </a:ln>
        </p:spPr>
        <p:txBody>
          <a:bodyPr>
            <a:spAutoFit/>
          </a:bodyPr>
          <a:lstStyle/>
          <a:p>
            <a:pPr algn="justLow" rtl="1"/>
            <a:r>
              <a:rPr lang="fa-IR" sz="3200">
                <a:latin typeface="Calibri" pitchFamily="34" charset="0"/>
                <a:ea typeface="Calibri" pitchFamily="34" charset="0"/>
                <a:cs typeface="B Mitra" pitchFamily="2" charset="-78"/>
              </a:rPr>
              <a:t>صدام میخاییل یوحنا، یهودی زاده غربگرا را به وزارت خارجه منصوب کرد. در اردیبهشت 1362 ملاقات این عنصر مرموز با جرج شولتز وزیر امور خارجه وقت امریکا نه تنها برقراری روابط مستقیم با آمریکا را هموار کرد بلکه موجب تحول اساسی در روابط عراق و فرانسه شد. سیر صعود معاهدات فرانسه و عراق بالا گرفت و هواپیماهای پیشرفته سوپراتاندارد فرانسوی به عراق تحویل شد. </a:t>
            </a:r>
            <a:endParaRPr lang="en-US" sz="3200">
              <a:latin typeface="Perpetua" pitchFamily="18" charset="0"/>
              <a:ea typeface="Calibri" pitchFamily="34" charset="0"/>
              <a:cs typeface="B Mitra" pitchFamily="2" charset="-78"/>
            </a:endParaRPr>
          </a:p>
        </p:txBody>
      </p:sp>
      <p:sp>
        <p:nvSpPr>
          <p:cNvPr id="107524" name="Rectangle 4"/>
          <p:cNvSpPr>
            <a:spLocks noChangeArrowheads="1"/>
          </p:cNvSpPr>
          <p:nvPr/>
        </p:nvSpPr>
        <p:spPr bwMode="auto">
          <a:xfrm>
            <a:off x="285750" y="2286000"/>
            <a:ext cx="8643938" cy="1490663"/>
          </a:xfrm>
          <a:prstGeom prst="rect">
            <a:avLst/>
          </a:prstGeom>
          <a:noFill/>
          <a:ln w="9525">
            <a:noFill/>
            <a:miter lim="800000"/>
            <a:headEnd/>
            <a:tailEnd/>
          </a:ln>
        </p:spPr>
        <p:txBody>
          <a:bodyPr>
            <a:spAutoFit/>
          </a:bodyPr>
          <a:lstStyle/>
          <a:p>
            <a:pPr algn="ctr" rtl="1">
              <a:lnSpc>
                <a:spcPct val="130000"/>
              </a:lnSpc>
            </a:pPr>
            <a:r>
              <a:rPr lang="fa-IR" sz="3600" b="1">
                <a:latin typeface="Calibri" pitchFamily="34" charset="0"/>
                <a:ea typeface="Calibri" pitchFamily="34" charset="0"/>
                <a:cs typeface="B Mitra" pitchFamily="2" charset="-78"/>
              </a:rPr>
              <a:t>زمینه سازی ایجاد روابط مستمر و حمایت بیشتر فرانسه از صدام برای ارتباط قوی تر با غرب </a:t>
            </a:r>
            <a:endParaRPr lang="en-US" sz="3600" b="1">
              <a:latin typeface="Perpetua" pitchFamily="18" charset="0"/>
              <a:ea typeface="Calibri" pitchFamily="34" charset="0"/>
              <a:cs typeface="B Mitra" pitchFamily="2" charset="-78"/>
            </a:endParaRPr>
          </a:p>
        </p:txBody>
      </p:sp>
      <p:pic>
        <p:nvPicPr>
          <p:cNvPr id="107525" name="Picture 2" descr="C:\Users\basij\Desktop\عکس نقش آ»ریکا\04-طارق عزیز در ملاقات با رامسفلد و سایر مقامات آمریکایی\03 (5).jpg"/>
          <p:cNvPicPr>
            <a:picLocks noChangeAspect="1" noChangeArrowheads="1"/>
          </p:cNvPicPr>
          <p:nvPr/>
        </p:nvPicPr>
        <p:blipFill>
          <a:blip r:embed="rId2"/>
          <a:srcRect/>
          <a:stretch>
            <a:fillRect/>
          </a:stretch>
        </p:blipFill>
        <p:spPr bwMode="auto">
          <a:xfrm>
            <a:off x="93663" y="82550"/>
            <a:ext cx="2214562" cy="2214563"/>
          </a:xfrm>
          <a:prstGeom prst="rect">
            <a:avLst/>
          </a:prstGeom>
          <a:noFill/>
          <a:ln w="9525">
            <a:noFill/>
            <a:miter lim="800000"/>
            <a:headEnd/>
            <a:tailEnd/>
          </a:ln>
        </p:spPr>
      </p:pic>
      <p:pic>
        <p:nvPicPr>
          <p:cNvPr id="107526" name="Picture 3" descr="J:\نقش آمریکا در جنگ\New folder\387abf06f1ec73b76839a77a8bcaa0ba.jpg"/>
          <p:cNvPicPr>
            <a:picLocks noChangeAspect="1" noChangeArrowheads="1"/>
          </p:cNvPicPr>
          <p:nvPr/>
        </p:nvPicPr>
        <p:blipFill>
          <a:blip r:embed="rId3"/>
          <a:srcRect/>
          <a:stretch>
            <a:fillRect/>
          </a:stretch>
        </p:blipFill>
        <p:spPr bwMode="auto">
          <a:xfrm>
            <a:off x="6818313" y="71438"/>
            <a:ext cx="2214562" cy="2251075"/>
          </a:xfrm>
          <a:prstGeom prst="rect">
            <a:avLst/>
          </a:prstGeom>
          <a:noFill/>
          <a:ln w="9525">
            <a:noFill/>
            <a:miter lim="800000"/>
            <a:headEnd/>
            <a:tailEnd/>
          </a:ln>
        </p:spPr>
      </p:pic>
      <p:sp>
        <p:nvSpPr>
          <p:cNvPr id="107527" name="Rectangle 7"/>
          <p:cNvSpPr>
            <a:spLocks noChangeArrowheads="1"/>
          </p:cNvSpPr>
          <p:nvPr/>
        </p:nvSpPr>
        <p:spPr bwMode="auto">
          <a:xfrm>
            <a:off x="2311400" y="928688"/>
            <a:ext cx="4475163" cy="771525"/>
          </a:xfrm>
          <a:prstGeom prst="rect">
            <a:avLst/>
          </a:prstGeom>
          <a:noFill/>
          <a:ln w="9525">
            <a:noFill/>
            <a:miter lim="800000"/>
            <a:headEnd/>
            <a:tailEnd/>
          </a:ln>
        </p:spPr>
        <p:txBody>
          <a:bodyPr wrap="none">
            <a:spAutoFit/>
          </a:bodyPr>
          <a:lstStyle/>
          <a:p>
            <a:pPr algn="ctr" rtl="1">
              <a:lnSpc>
                <a:spcPct val="130000"/>
              </a:lnSpc>
            </a:pPr>
            <a:r>
              <a:rPr lang="fa-IR" sz="3600">
                <a:latin typeface="Calibri" pitchFamily="34" charset="0"/>
                <a:ea typeface="Calibri" pitchFamily="34" charset="0"/>
                <a:cs typeface="B Titr" pitchFamily="2" charset="-78"/>
              </a:rPr>
              <a:t>ملاقات طارق عزیز با شولتز</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457C513-AB12-4715-BFAC-FAADF2F2AEBC}" type="slidenum">
              <a:rPr lang="en-US"/>
              <a:pPr>
                <a:defRPr/>
              </a:pPr>
              <a:t>47</a:t>
            </a:fld>
            <a:endParaRPr lang="en-US"/>
          </a:p>
        </p:txBody>
      </p:sp>
      <p:pic>
        <p:nvPicPr>
          <p:cNvPr id="108547" name="Picture 3" descr="I:\images.jpg"/>
          <p:cNvPicPr>
            <a:picLocks noChangeAspect="1" noChangeArrowheads="1"/>
          </p:cNvPicPr>
          <p:nvPr/>
        </p:nvPicPr>
        <p:blipFill>
          <a:blip r:embed="rId2"/>
          <a:srcRect/>
          <a:stretch>
            <a:fillRect/>
          </a:stretch>
        </p:blipFill>
        <p:spPr bwMode="auto">
          <a:xfrm>
            <a:off x="4929188" y="0"/>
            <a:ext cx="4143375" cy="2959100"/>
          </a:xfrm>
          <a:prstGeom prst="rect">
            <a:avLst/>
          </a:prstGeom>
          <a:noFill/>
          <a:ln w="9525">
            <a:noFill/>
            <a:miter lim="800000"/>
            <a:headEnd/>
            <a:tailEnd/>
          </a:ln>
        </p:spPr>
      </p:pic>
      <p:pic>
        <p:nvPicPr>
          <p:cNvPr id="108548" name="Picture 4" descr="I:\188847_819.jpg"/>
          <p:cNvPicPr>
            <a:picLocks noChangeAspect="1" noChangeArrowheads="1"/>
          </p:cNvPicPr>
          <p:nvPr/>
        </p:nvPicPr>
        <p:blipFill>
          <a:blip r:embed="rId3"/>
          <a:srcRect/>
          <a:stretch>
            <a:fillRect/>
          </a:stretch>
        </p:blipFill>
        <p:spPr bwMode="auto">
          <a:xfrm>
            <a:off x="73025" y="0"/>
            <a:ext cx="4856163" cy="2928938"/>
          </a:xfrm>
          <a:prstGeom prst="rect">
            <a:avLst/>
          </a:prstGeom>
          <a:noFill/>
          <a:ln w="9525">
            <a:noFill/>
            <a:miter lim="800000"/>
            <a:headEnd/>
            <a:tailEnd/>
          </a:ln>
        </p:spPr>
      </p:pic>
      <p:pic>
        <p:nvPicPr>
          <p:cNvPr id="108549" name="Picture 5" descr="I:\13725420152996.jpg"/>
          <p:cNvPicPr>
            <a:picLocks noChangeAspect="1" noChangeArrowheads="1"/>
          </p:cNvPicPr>
          <p:nvPr/>
        </p:nvPicPr>
        <p:blipFill>
          <a:blip r:embed="rId4"/>
          <a:srcRect/>
          <a:stretch>
            <a:fillRect/>
          </a:stretch>
        </p:blipFill>
        <p:spPr bwMode="auto">
          <a:xfrm>
            <a:off x="1571625" y="2928938"/>
            <a:ext cx="5715000" cy="3825875"/>
          </a:xfrm>
          <a:prstGeom prst="rect">
            <a:avLst/>
          </a:prstGeom>
          <a:noFill/>
          <a:ln w="9525">
            <a:noFill/>
            <a:miter lim="800000"/>
            <a:headEnd/>
            <a:tailEnd/>
          </a:ln>
        </p:spPr>
      </p:pic>
      <p:sp>
        <p:nvSpPr>
          <p:cNvPr id="108550" name="Rectangle 6"/>
          <p:cNvSpPr>
            <a:spLocks noChangeArrowheads="1"/>
          </p:cNvSpPr>
          <p:nvPr/>
        </p:nvSpPr>
        <p:spPr bwMode="auto">
          <a:xfrm>
            <a:off x="7577138" y="2987675"/>
            <a:ext cx="1138237" cy="369888"/>
          </a:xfrm>
          <a:prstGeom prst="rect">
            <a:avLst/>
          </a:prstGeom>
          <a:noFill/>
          <a:ln w="9525">
            <a:noFill/>
            <a:miter lim="800000"/>
            <a:headEnd/>
            <a:tailEnd/>
          </a:ln>
        </p:spPr>
        <p:txBody>
          <a:bodyPr wrap="none">
            <a:spAutoFit/>
          </a:bodyPr>
          <a:lstStyle/>
          <a:p>
            <a:r>
              <a:rPr lang="fa-IR">
                <a:latin typeface="Calibri" pitchFamily="34" charset="0"/>
                <a:cs typeface="B Mitra" pitchFamily="2" charset="-78"/>
              </a:rPr>
              <a:t>موشک اگزوسه</a:t>
            </a:r>
            <a:endParaRPr lang="en-US">
              <a:latin typeface="Perpetua" pitchFamily="18" charset="0"/>
            </a:endParaRPr>
          </a:p>
        </p:txBody>
      </p:sp>
      <p:sp>
        <p:nvSpPr>
          <p:cNvPr id="108551" name="Rectangle 7"/>
          <p:cNvSpPr>
            <a:spLocks noChangeArrowheads="1"/>
          </p:cNvSpPr>
          <p:nvPr/>
        </p:nvSpPr>
        <p:spPr bwMode="auto">
          <a:xfrm>
            <a:off x="98425" y="5286375"/>
            <a:ext cx="1473200" cy="369888"/>
          </a:xfrm>
          <a:prstGeom prst="rect">
            <a:avLst/>
          </a:prstGeom>
          <a:noFill/>
          <a:ln w="9525">
            <a:noFill/>
            <a:miter lim="800000"/>
            <a:headEnd/>
            <a:tailEnd/>
          </a:ln>
        </p:spPr>
        <p:txBody>
          <a:bodyPr wrap="none">
            <a:spAutoFit/>
          </a:bodyPr>
          <a:lstStyle/>
          <a:p>
            <a:r>
              <a:rPr lang="fa-IR">
                <a:latin typeface="Calibri" pitchFamily="34" charset="0"/>
                <a:cs typeface="B Mitra" pitchFamily="2" charset="-78"/>
              </a:rPr>
              <a:t>جنگنده سوپر اتاندارد</a:t>
            </a:r>
            <a:endParaRPr lang="en-US">
              <a:latin typeface="Perpetua"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
          <p:cNvSpPr>
            <a:spLocks noChangeArrowheads="1"/>
          </p:cNvSpPr>
          <p:nvPr/>
        </p:nvSpPr>
        <p:spPr bwMode="auto">
          <a:xfrm>
            <a:off x="500063" y="1000125"/>
            <a:ext cx="8143875" cy="2678113"/>
          </a:xfrm>
          <a:prstGeom prst="rect">
            <a:avLst/>
          </a:prstGeom>
          <a:noFill/>
          <a:ln w="9525">
            <a:noFill/>
            <a:miter lim="800000"/>
            <a:headEnd/>
            <a:tailEnd/>
          </a:ln>
        </p:spPr>
        <p:txBody>
          <a:bodyPr anchor="ctr">
            <a:spAutoFit/>
          </a:bodyPr>
          <a:lstStyle/>
          <a:p>
            <a:pPr algn="justLow" rtl="1" eaLnBrk="0" hangingPunct="0"/>
            <a:r>
              <a:rPr lang="fa-IR" sz="2400">
                <a:latin typeface="Calibri" pitchFamily="34" charset="0"/>
                <a:ea typeface="Calibri" pitchFamily="34" charset="0"/>
                <a:cs typeface="B Mitra" pitchFamily="2" charset="-78"/>
              </a:rPr>
              <a:t>روابط واشنگتن با عراق چه در خفا و چه در سطح رسمی گرم تر می شد.  صدام شهرت خود را به عنوان یک یاغی بین المللی حفظ کرده بود، اما کاخ سفید منافع خود را در وادی حمایت از او جستجو می کرد. طبیعی بود اظهار تمایل ایالات متحده سرانجام به از سرگیری کامل روابط دیپلماتیک منتهی می شود. در 26 نوامبر 1984، روزی که روابط آمریکا و عراق رسماً برقرار شد، رونالد ریگان، طارق عزیز، وزیر امور خارجه عراق را به نشانه دوستی در کاخ سفید پذیرفت ... در وزارت خارجه ایالات متحده، دفتری به منظور مدیریت سیاست ایالات متحده تأسیس شد. این در حالی بود که جنگ ایران و عراق در خلیج فارس ادامه داشت. (فریدمن، 1383 :60) </a:t>
            </a:r>
            <a:endParaRPr lang="fa-IR" sz="3200">
              <a:ea typeface="Calibri" pitchFamily="34" charset="0"/>
            </a:endParaRPr>
          </a:p>
        </p:txBody>
      </p:sp>
      <p:sp>
        <p:nvSpPr>
          <p:cNvPr id="109571" name="Rectangle 3"/>
          <p:cNvSpPr>
            <a:spLocks noChangeArrowheads="1"/>
          </p:cNvSpPr>
          <p:nvPr/>
        </p:nvSpPr>
        <p:spPr bwMode="auto">
          <a:xfrm>
            <a:off x="1143000" y="142875"/>
            <a:ext cx="6977063" cy="769938"/>
          </a:xfrm>
          <a:prstGeom prst="rect">
            <a:avLst/>
          </a:prstGeom>
          <a:noFill/>
          <a:ln w="9525">
            <a:noFill/>
            <a:miter lim="800000"/>
            <a:headEnd/>
            <a:tailEnd/>
          </a:ln>
        </p:spPr>
        <p:txBody>
          <a:bodyPr wrap="none">
            <a:spAutoFit/>
          </a:bodyPr>
          <a:lstStyle/>
          <a:p>
            <a:pPr algn="justLow" rtl="1"/>
            <a:r>
              <a:rPr lang="fa-IR" sz="4400" b="1">
                <a:latin typeface="Calibri" pitchFamily="34" charset="0"/>
                <a:ea typeface="Calibri" pitchFamily="34" charset="0"/>
                <a:cs typeface="B Titr" pitchFamily="2" charset="-78"/>
              </a:rPr>
              <a:t>برقراری روابط دیپلماتیک با صدام </a:t>
            </a:r>
            <a:endParaRPr lang="en-US" sz="2400">
              <a:ea typeface="Calibri" pitchFamily="34" charset="0"/>
            </a:endParaRPr>
          </a:p>
        </p:txBody>
      </p:sp>
      <p:sp>
        <p:nvSpPr>
          <p:cNvPr id="6" name="Slide Number Placeholder 5"/>
          <p:cNvSpPr>
            <a:spLocks noGrp="1"/>
          </p:cNvSpPr>
          <p:nvPr>
            <p:ph type="sldNum" sz="quarter" idx="12"/>
          </p:nvPr>
        </p:nvSpPr>
        <p:spPr/>
        <p:txBody>
          <a:bodyPr/>
          <a:lstStyle/>
          <a:p>
            <a:pPr>
              <a:defRPr/>
            </a:pPr>
            <a:fld id="{BB7E8ED0-7A45-46C0-BC95-81E5A57CA88A}" type="slidenum">
              <a:rPr lang="en-US"/>
              <a:pPr>
                <a:defRPr/>
              </a:pPr>
              <a:t>48</a:t>
            </a:fld>
            <a:endParaRPr lang="en-US"/>
          </a:p>
        </p:txBody>
      </p:sp>
      <p:pic>
        <p:nvPicPr>
          <p:cNvPr id="109573" name="Picture 3" descr="J:\نقش آمریکا در جنگ\معاون دستیار وزیر امور خارجه برای شرق نزدیک.jpg"/>
          <p:cNvPicPr>
            <a:picLocks noChangeAspect="1" noChangeArrowheads="1"/>
          </p:cNvPicPr>
          <p:nvPr/>
        </p:nvPicPr>
        <p:blipFill>
          <a:blip r:embed="rId2"/>
          <a:srcRect/>
          <a:stretch>
            <a:fillRect/>
          </a:stretch>
        </p:blipFill>
        <p:spPr bwMode="auto">
          <a:xfrm>
            <a:off x="4214813" y="3643313"/>
            <a:ext cx="4808537" cy="2701925"/>
          </a:xfrm>
          <a:prstGeom prst="rect">
            <a:avLst/>
          </a:prstGeom>
          <a:noFill/>
          <a:ln w="9525">
            <a:noFill/>
            <a:miter lim="800000"/>
            <a:headEnd/>
            <a:tailEnd/>
          </a:ln>
        </p:spPr>
      </p:pic>
      <p:pic>
        <p:nvPicPr>
          <p:cNvPr id="109574" name="Picture 4" descr="J:\نقش آمریکا در جنگ\دیدار صدام با سفیر آمزیکا.jpg"/>
          <p:cNvPicPr>
            <a:picLocks noChangeAspect="1" noChangeArrowheads="1"/>
          </p:cNvPicPr>
          <p:nvPr/>
        </p:nvPicPr>
        <p:blipFill>
          <a:blip r:embed="rId3"/>
          <a:srcRect/>
          <a:stretch>
            <a:fillRect/>
          </a:stretch>
        </p:blipFill>
        <p:spPr bwMode="auto">
          <a:xfrm>
            <a:off x="109538" y="3643313"/>
            <a:ext cx="4044950" cy="2695575"/>
          </a:xfrm>
          <a:prstGeom prst="rect">
            <a:avLst/>
          </a:prstGeom>
          <a:noFill/>
          <a:ln w="9525">
            <a:noFill/>
            <a:miter lim="800000"/>
            <a:headEnd/>
            <a:tailEnd/>
          </a:ln>
        </p:spPr>
      </p:pic>
      <p:sp>
        <p:nvSpPr>
          <p:cNvPr id="109575" name="Rectangle 10"/>
          <p:cNvSpPr>
            <a:spLocks noChangeArrowheads="1"/>
          </p:cNvSpPr>
          <p:nvPr/>
        </p:nvSpPr>
        <p:spPr bwMode="auto">
          <a:xfrm>
            <a:off x="357188" y="6357938"/>
            <a:ext cx="3929062" cy="338137"/>
          </a:xfrm>
          <a:prstGeom prst="rect">
            <a:avLst/>
          </a:prstGeom>
          <a:noFill/>
          <a:ln w="9525">
            <a:noFill/>
            <a:miter lim="800000"/>
            <a:headEnd/>
            <a:tailEnd/>
          </a:ln>
        </p:spPr>
        <p:txBody>
          <a:bodyPr>
            <a:spAutoFit/>
          </a:bodyPr>
          <a:lstStyle/>
          <a:p>
            <a:pPr algn="ctr" rtl="1"/>
            <a:r>
              <a:rPr lang="fa-IR" sz="1600">
                <a:latin typeface="Calibri" pitchFamily="34" charset="0"/>
                <a:ea typeface="Calibri" pitchFamily="34" charset="0"/>
                <a:cs typeface="B Mitra" pitchFamily="2" charset="-78"/>
              </a:rPr>
              <a:t>دیدار صدام با سفیر آمریکا در عراق (گلاسپی) در سال 1990</a:t>
            </a:r>
            <a:endParaRPr lang="en-US" sz="1600">
              <a:latin typeface="Perpetua" pitchFamily="18" charset="0"/>
              <a:ea typeface="Calibri" pitchFamily="34" charset="0"/>
              <a:cs typeface="B Mitra" pitchFamily="2" charset="-78"/>
            </a:endParaRPr>
          </a:p>
        </p:txBody>
      </p:sp>
      <p:sp>
        <p:nvSpPr>
          <p:cNvPr id="109576" name="Rectangle 11"/>
          <p:cNvSpPr>
            <a:spLocks noChangeArrowheads="1"/>
          </p:cNvSpPr>
          <p:nvPr/>
        </p:nvSpPr>
        <p:spPr bwMode="auto">
          <a:xfrm>
            <a:off x="4214813" y="6357938"/>
            <a:ext cx="4714875" cy="307975"/>
          </a:xfrm>
          <a:prstGeom prst="rect">
            <a:avLst/>
          </a:prstGeom>
          <a:noFill/>
          <a:ln w="9525">
            <a:noFill/>
            <a:miter lim="800000"/>
            <a:headEnd/>
            <a:tailEnd/>
          </a:ln>
        </p:spPr>
        <p:txBody>
          <a:bodyPr>
            <a:spAutoFit/>
          </a:bodyPr>
          <a:lstStyle/>
          <a:p>
            <a:pPr algn="ctr" rtl="1"/>
            <a:r>
              <a:rPr lang="fa-IR" sz="1400">
                <a:latin typeface="Calibri" pitchFamily="34" charset="0"/>
                <a:ea typeface="Calibri" pitchFamily="34" charset="0"/>
                <a:cs typeface="B Mitra" pitchFamily="2" charset="-78"/>
              </a:rPr>
              <a:t> دیدار صدام با معاون دستیار وزیر امور خارجه آمریکا در خاورمیانه در سال آخر جنگ</a:t>
            </a:r>
            <a:endParaRPr lang="en-US" sz="1400">
              <a:latin typeface="Calibri" pitchFamily="34" charset="0"/>
              <a:ea typeface="Calibri" pitchFamily="34" charset="0"/>
              <a:cs typeface="B Mitra" pitchFamily="2" charset="-78"/>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D90F8B3-09E2-428D-9FDA-539AED356BA1}" type="slidenum">
              <a:rPr lang="en-US"/>
              <a:pPr>
                <a:defRPr/>
              </a:pPr>
              <a:t>49</a:t>
            </a:fld>
            <a:endParaRPr lang="en-US"/>
          </a:p>
        </p:txBody>
      </p:sp>
      <p:pic>
        <p:nvPicPr>
          <p:cNvPr id="6" name="Picture 5" descr="J:\نقش آمریکا در جنگ\شهردار دیترویت Coleman Young صدام را در سال 1980 شهروند افتخاری معرفی کرد.jpg"/>
          <p:cNvPicPr>
            <a:picLocks noChangeAspect="1" noChangeArrowheads="1"/>
          </p:cNvPicPr>
          <p:nvPr/>
        </p:nvPicPr>
        <p:blipFill>
          <a:blip r:embed="rId2"/>
          <a:srcRect/>
          <a:stretch>
            <a:fillRect/>
          </a:stretch>
        </p:blipFill>
        <p:spPr bwMode="auto">
          <a:xfrm>
            <a:off x="285750" y="928688"/>
            <a:ext cx="5389563" cy="5000625"/>
          </a:xfrm>
          <a:prstGeom prst="rect">
            <a:avLst/>
          </a:prstGeom>
          <a:ln>
            <a:noFill/>
          </a:ln>
          <a:effectLst>
            <a:outerShdw blurRad="190500" algn="tl" rotWithShape="0">
              <a:srgbClr val="000000">
                <a:alpha val="70000"/>
              </a:srgbClr>
            </a:outerShdw>
          </a:effectLst>
        </p:spPr>
      </p:pic>
      <p:sp>
        <p:nvSpPr>
          <p:cNvPr id="110596" name="Rectangle 6"/>
          <p:cNvSpPr>
            <a:spLocks noChangeArrowheads="1"/>
          </p:cNvSpPr>
          <p:nvPr/>
        </p:nvSpPr>
        <p:spPr bwMode="auto">
          <a:xfrm>
            <a:off x="571500" y="5857875"/>
            <a:ext cx="7572375" cy="954088"/>
          </a:xfrm>
          <a:prstGeom prst="rect">
            <a:avLst/>
          </a:prstGeom>
          <a:noFill/>
          <a:ln w="9525">
            <a:noFill/>
            <a:miter lim="800000"/>
            <a:headEnd/>
            <a:tailEnd/>
          </a:ln>
        </p:spPr>
        <p:txBody>
          <a:bodyPr>
            <a:spAutoFit/>
          </a:bodyPr>
          <a:lstStyle/>
          <a:p>
            <a:pPr algn="justLow" rtl="1"/>
            <a:r>
              <a:rPr lang="fa-IR" sz="2800">
                <a:latin typeface="Perpetua" pitchFamily="18" charset="0"/>
                <a:cs typeface="B Mitra" pitchFamily="2" charset="-78"/>
              </a:rPr>
              <a:t>شهردار دیترویت </a:t>
            </a:r>
            <a:r>
              <a:rPr lang="en-US" sz="2800">
                <a:latin typeface="Perpetua" pitchFamily="18" charset="0"/>
                <a:cs typeface="B Mitra" pitchFamily="2" charset="-78"/>
              </a:rPr>
              <a:t>Coleman Young </a:t>
            </a:r>
            <a:r>
              <a:rPr lang="fa-IR" sz="2800">
                <a:latin typeface="Perpetua" pitchFamily="18" charset="0"/>
                <a:cs typeface="B Mitra" pitchFamily="2" charset="-78"/>
              </a:rPr>
              <a:t> (کلمن یانگ) صدام را در سال 1980 شهروند افتخاری دیترویت آمریکا معرفی کرد</a:t>
            </a:r>
            <a:endParaRPr lang="en-US" sz="2800">
              <a:latin typeface="Perpetua" pitchFamily="18" charset="0"/>
              <a:cs typeface="B Mitra" pitchFamily="2" charset="-78"/>
            </a:endParaRPr>
          </a:p>
        </p:txBody>
      </p:sp>
      <p:sp>
        <p:nvSpPr>
          <p:cNvPr id="110597" name="Rectangle 7"/>
          <p:cNvSpPr>
            <a:spLocks noChangeArrowheads="1"/>
          </p:cNvSpPr>
          <p:nvPr/>
        </p:nvSpPr>
        <p:spPr bwMode="auto">
          <a:xfrm>
            <a:off x="1982788" y="142875"/>
            <a:ext cx="5081587" cy="771525"/>
          </a:xfrm>
          <a:prstGeom prst="rect">
            <a:avLst/>
          </a:prstGeom>
          <a:noFill/>
          <a:ln w="9525">
            <a:noFill/>
            <a:miter lim="800000"/>
            <a:headEnd/>
            <a:tailEnd/>
          </a:ln>
        </p:spPr>
        <p:txBody>
          <a:bodyPr wrap="none">
            <a:spAutoFit/>
          </a:bodyPr>
          <a:lstStyle/>
          <a:p>
            <a:pPr algn="ctr" rtl="1">
              <a:lnSpc>
                <a:spcPct val="130000"/>
              </a:lnSpc>
            </a:pPr>
            <a:r>
              <a:rPr lang="fa-IR" sz="3600">
                <a:latin typeface="Calibri" pitchFamily="34" charset="0"/>
                <a:ea typeface="Calibri" pitchFamily="34" charset="0"/>
                <a:cs typeface="B Titr" pitchFamily="2" charset="-78"/>
              </a:rPr>
              <a:t>صدام شهروند افتخاری </a:t>
            </a:r>
            <a:r>
              <a:rPr lang="fa-IR" sz="3600">
                <a:solidFill>
                  <a:srgbClr val="FF0000"/>
                </a:solidFill>
                <a:latin typeface="Calibri" pitchFamily="34" charset="0"/>
                <a:ea typeface="Calibri" pitchFamily="34" charset="0"/>
                <a:cs typeface="B Titr" pitchFamily="2" charset="-78"/>
              </a:rPr>
              <a:t>آمریکا</a:t>
            </a:r>
          </a:p>
        </p:txBody>
      </p:sp>
      <p:sp>
        <p:nvSpPr>
          <p:cNvPr id="110598" name="Rectangle 8"/>
          <p:cNvSpPr>
            <a:spLocks noChangeArrowheads="1"/>
          </p:cNvSpPr>
          <p:nvPr/>
        </p:nvSpPr>
        <p:spPr bwMode="auto">
          <a:xfrm>
            <a:off x="5786438" y="1028700"/>
            <a:ext cx="3071812" cy="4400550"/>
          </a:xfrm>
          <a:prstGeom prst="rect">
            <a:avLst/>
          </a:prstGeom>
          <a:noFill/>
          <a:ln w="9525">
            <a:noFill/>
            <a:miter lim="800000"/>
            <a:headEnd/>
            <a:tailEnd/>
          </a:ln>
        </p:spPr>
        <p:txBody>
          <a:bodyPr>
            <a:spAutoFit/>
          </a:bodyPr>
          <a:lstStyle/>
          <a:p>
            <a:pPr algn="justLow" rtl="1"/>
            <a:r>
              <a:rPr lang="fa-IR" sz="4000">
                <a:latin typeface="Perpetua" pitchFamily="18" charset="0"/>
                <a:cs typeface="B Mitra" pitchFamily="2" charset="-78"/>
              </a:rPr>
              <a:t>روابط صمیمانه صدام و آمریکا به جایی رسید که صدام طی مراسم رسمی به عنوان شهروند افتخاری دیترویت آمریکا معرفی شد. </a:t>
            </a:r>
            <a:endParaRPr lang="en-US" sz="4000">
              <a:latin typeface="Perpetua" pitchFamily="18" charset="0"/>
              <a:cs typeface="B Mitra" pitchFamily="2" charset="-7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9739731-AE4F-4394-90C7-ECE66B7B2C64}" type="slidenum">
              <a:rPr lang="en-US"/>
              <a:pPr fontAlgn="base">
                <a:spcBef>
                  <a:spcPct val="0"/>
                </a:spcBef>
                <a:spcAft>
                  <a:spcPct val="0"/>
                </a:spcAft>
              </a:pPr>
              <a:t>5</a:t>
            </a:fld>
            <a:endParaRPr lang="en-US"/>
          </a:p>
        </p:txBody>
      </p:sp>
      <p:sp>
        <p:nvSpPr>
          <p:cNvPr id="65539" name="Rectangle 2"/>
          <p:cNvSpPr>
            <a:spLocks noChangeArrowheads="1"/>
          </p:cNvSpPr>
          <p:nvPr/>
        </p:nvSpPr>
        <p:spPr bwMode="auto">
          <a:xfrm>
            <a:off x="0" y="1495425"/>
            <a:ext cx="8072438" cy="2862263"/>
          </a:xfrm>
          <a:prstGeom prst="rect">
            <a:avLst/>
          </a:prstGeom>
          <a:noFill/>
          <a:ln w="9525">
            <a:noFill/>
            <a:miter lim="800000"/>
            <a:headEnd/>
            <a:tailEnd/>
          </a:ln>
        </p:spPr>
        <p:txBody>
          <a:bodyPr>
            <a:spAutoFit/>
          </a:bodyPr>
          <a:lstStyle/>
          <a:p>
            <a:pPr algn="ctr" rtl="1">
              <a:lnSpc>
                <a:spcPct val="150000"/>
              </a:lnSpc>
            </a:pPr>
            <a:r>
              <a:rPr lang="fa-IR" sz="6000">
                <a:solidFill>
                  <a:srgbClr val="00B050"/>
                </a:solidFill>
                <a:latin typeface="Trebuchet MS" pitchFamily="34" charset="0"/>
                <a:cs typeface="B Titr" pitchFamily="2" charset="-78"/>
              </a:rPr>
              <a:t>مرحله اول:</a:t>
            </a:r>
          </a:p>
          <a:p>
            <a:pPr algn="ctr" rtl="1">
              <a:lnSpc>
                <a:spcPct val="150000"/>
              </a:lnSpc>
            </a:pPr>
            <a:r>
              <a:rPr lang="fa-IR" sz="6000">
                <a:solidFill>
                  <a:srgbClr val="FF0000"/>
                </a:solidFill>
                <a:latin typeface="Trebuchet MS" pitchFamily="34" charset="0"/>
                <a:cs typeface="B Titr" pitchFamily="2" charset="-78"/>
              </a:rPr>
              <a:t>جرقّه جنگ را چه کسی زد؟</a:t>
            </a:r>
            <a:endParaRPr lang="en-US" sz="6000">
              <a:solidFill>
                <a:srgbClr val="FF0000"/>
              </a:solidFill>
              <a:latin typeface="Trebuchet MS" pitchFamily="34" charset="0"/>
              <a:cs typeface="B Titr" pitchFamily="2" charset="-78"/>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D73495E-B57D-4FB3-AD64-F2C1A4DB5A02}" type="slidenum">
              <a:rPr lang="en-US"/>
              <a:pPr>
                <a:defRPr/>
              </a:pPr>
              <a:t>50</a:t>
            </a:fld>
            <a:endParaRPr lang="en-US"/>
          </a:p>
        </p:txBody>
      </p:sp>
      <p:sp>
        <p:nvSpPr>
          <p:cNvPr id="111619" name="Rectangle 3"/>
          <p:cNvSpPr>
            <a:spLocks noChangeArrowheads="1"/>
          </p:cNvSpPr>
          <p:nvPr/>
        </p:nvSpPr>
        <p:spPr bwMode="auto">
          <a:xfrm>
            <a:off x="142875" y="5262563"/>
            <a:ext cx="8858250" cy="523875"/>
          </a:xfrm>
          <a:prstGeom prst="rect">
            <a:avLst/>
          </a:prstGeom>
          <a:noFill/>
          <a:ln w="9525">
            <a:noFill/>
            <a:miter lim="800000"/>
            <a:headEnd/>
            <a:tailEnd/>
          </a:ln>
        </p:spPr>
        <p:txBody>
          <a:bodyPr>
            <a:spAutoFit/>
          </a:bodyPr>
          <a:lstStyle/>
          <a:p>
            <a:pPr algn="ctr" rtl="1"/>
            <a:r>
              <a:rPr lang="fa-IR" sz="2800">
                <a:latin typeface="Calibri" pitchFamily="34" charset="0"/>
                <a:ea typeface="Calibri" pitchFamily="34" charset="0"/>
                <a:cs typeface="B Mitra" pitchFamily="2" charset="-78"/>
              </a:rPr>
              <a:t>ملاقات ریگان رئیس جمهور وقت آمریکا و طارق عزیز وزیر امورخارجه رژیم بعث</a:t>
            </a:r>
            <a:endParaRPr lang="en-US" sz="2800">
              <a:latin typeface="Perpetua" pitchFamily="18" charset="0"/>
              <a:ea typeface="Calibri" pitchFamily="34" charset="0"/>
              <a:cs typeface="B Mitra" pitchFamily="2" charset="-78"/>
            </a:endParaRPr>
          </a:p>
        </p:txBody>
      </p:sp>
      <p:pic>
        <p:nvPicPr>
          <p:cNvPr id="111620" name="Picture 2" descr="J:\جدید\Ronald_Reagan_and_Tareq_Aziz_November_26,_1984.gif"/>
          <p:cNvPicPr>
            <a:picLocks noChangeAspect="1" noChangeArrowheads="1"/>
          </p:cNvPicPr>
          <p:nvPr/>
        </p:nvPicPr>
        <p:blipFill>
          <a:blip r:embed="rId2"/>
          <a:srcRect/>
          <a:stretch>
            <a:fillRect/>
          </a:stretch>
        </p:blipFill>
        <p:spPr bwMode="auto">
          <a:xfrm>
            <a:off x="41275" y="52388"/>
            <a:ext cx="9048750" cy="4071937"/>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
          <p:cNvSpPr>
            <a:spLocks noChangeArrowheads="1"/>
          </p:cNvSpPr>
          <p:nvPr/>
        </p:nvSpPr>
        <p:spPr bwMode="auto">
          <a:xfrm>
            <a:off x="714375" y="1643063"/>
            <a:ext cx="7715250" cy="3540125"/>
          </a:xfrm>
          <a:prstGeom prst="rect">
            <a:avLst/>
          </a:prstGeom>
          <a:noFill/>
          <a:ln w="9525">
            <a:noFill/>
            <a:miter lim="800000"/>
            <a:headEnd/>
            <a:tailEnd/>
          </a:ln>
        </p:spPr>
        <p:txBody>
          <a:bodyPr anchor="ctr">
            <a:spAutoFit/>
          </a:bodyPr>
          <a:lstStyle/>
          <a:p>
            <a:pPr algn="justLow" rtl="1" eaLnBrk="0" hangingPunct="0"/>
            <a:r>
              <a:rPr lang="fa-IR" sz="3200">
                <a:latin typeface="Calibri" pitchFamily="34" charset="0"/>
                <a:ea typeface="Calibri" pitchFamily="34" charset="0"/>
                <a:cs typeface="B Mitra" pitchFamily="2" charset="-78"/>
              </a:rPr>
              <a:t>روابط دو طرف هنوز فراز و نشیب های فراوانی داشت، اما نه از این بابت که آمریکا بطور علنی عراق را به دلیل کاربرد سلاح شیمیایی محکوم کرد؛ زیرا سرانجام ثابت شد که حتی جنگ شیمیایی عراق نیز مانعی برای برقراری روابط دوباره رسمی دیپلماتیک این کشور با آمریکا نیست و این روابط در 26 نوامبر 1984 [5 آبان 1363] با دیدار طارق عزیز و ریگان در کاخ سفید برقرار شد. (ویلمسه، 1392: 78-77)</a:t>
            </a:r>
            <a:endParaRPr lang="fa-IR" sz="4400">
              <a:ea typeface="Calibri" pitchFamily="34" charset="0"/>
            </a:endParaRPr>
          </a:p>
        </p:txBody>
      </p:sp>
      <p:sp>
        <p:nvSpPr>
          <p:cNvPr id="112643" name="Rectangle 2"/>
          <p:cNvSpPr>
            <a:spLocks noChangeArrowheads="1"/>
          </p:cNvSpPr>
          <p:nvPr/>
        </p:nvSpPr>
        <p:spPr bwMode="auto">
          <a:xfrm>
            <a:off x="785813" y="214313"/>
            <a:ext cx="7572375" cy="1335087"/>
          </a:xfrm>
          <a:prstGeom prst="rect">
            <a:avLst/>
          </a:prstGeom>
          <a:noFill/>
          <a:ln w="9525">
            <a:noFill/>
            <a:miter lim="800000"/>
            <a:headEnd/>
            <a:tailEnd/>
          </a:ln>
        </p:spPr>
        <p:txBody>
          <a:bodyPr>
            <a:spAutoFit/>
          </a:bodyPr>
          <a:lstStyle/>
          <a:p>
            <a:pPr algn="ctr" rtl="1">
              <a:lnSpc>
                <a:spcPct val="130000"/>
              </a:lnSpc>
            </a:pPr>
            <a:r>
              <a:rPr lang="fa-IR" sz="3200" b="1">
                <a:latin typeface="Calibri" pitchFamily="34" charset="0"/>
                <a:ea typeface="Calibri" pitchFamily="34" charset="0"/>
                <a:cs typeface="B Titr" pitchFamily="2" charset="-78"/>
              </a:rPr>
              <a:t>برقراری روابط با عراق بعد از کاربرد گسترده سلاح شیمیایی و نقض گستاخانه حقوق بشر</a:t>
            </a:r>
            <a:endParaRPr lang="en-US" sz="1600">
              <a:ea typeface="Calibri" pitchFamily="34" charset="0"/>
            </a:endParaRPr>
          </a:p>
        </p:txBody>
      </p:sp>
      <p:sp>
        <p:nvSpPr>
          <p:cNvPr id="5" name="Slide Number Placeholder 4"/>
          <p:cNvSpPr>
            <a:spLocks noGrp="1"/>
          </p:cNvSpPr>
          <p:nvPr>
            <p:ph type="sldNum" sz="quarter" idx="12"/>
          </p:nvPr>
        </p:nvSpPr>
        <p:spPr/>
        <p:txBody>
          <a:bodyPr/>
          <a:lstStyle/>
          <a:p>
            <a:pPr>
              <a:defRPr/>
            </a:pPr>
            <a:fld id="{900A2552-B48F-4947-9326-329A00BAF496}" type="slidenum">
              <a:rPr lang="en-US"/>
              <a:pPr>
                <a:defRPr/>
              </a:pPr>
              <a:t>51</a:t>
            </a:fld>
            <a:endParaRPr lang="en-US"/>
          </a:p>
        </p:txBody>
      </p:sp>
      <p:pic>
        <p:nvPicPr>
          <p:cNvPr id="112645" name="Picture 2" descr="J:\عکس نقش آ»ریکا\آرم س م ر32\1.bmp"/>
          <p:cNvPicPr>
            <a:picLocks noChangeAspect="1" noChangeArrowheads="1"/>
          </p:cNvPicPr>
          <p:nvPr/>
        </p:nvPicPr>
        <p:blipFill>
          <a:blip r:embed="rId3"/>
          <a:srcRect l="78047" t="69698" r="1752" b="8212"/>
          <a:stretch>
            <a:fillRect/>
          </a:stretch>
        </p:blipFill>
        <p:spPr bwMode="auto">
          <a:xfrm>
            <a:off x="6429375" y="5119688"/>
            <a:ext cx="1614488" cy="1612900"/>
          </a:xfrm>
          <a:prstGeom prst="rect">
            <a:avLst/>
          </a:prstGeom>
          <a:noFill/>
          <a:ln w="9525">
            <a:noFill/>
            <a:miter lim="800000"/>
            <a:headEnd/>
            <a:tailEnd/>
          </a:ln>
        </p:spPr>
      </p:pic>
      <p:pic>
        <p:nvPicPr>
          <p:cNvPr id="112646" name="Picture 3" descr="J:\نقش آمریکا در جنگ\دیوید کلی متخصص سلاح های بیولوژیکی انگلیس در سال 1985عراق از ایالات متحده 8 گونه از سیاه زخم (سلاح های بیولوژیک)، خریداری کرده است.jpg"/>
          <p:cNvPicPr>
            <a:picLocks noChangeAspect="1" noChangeArrowheads="1"/>
          </p:cNvPicPr>
          <p:nvPr/>
        </p:nvPicPr>
        <p:blipFill>
          <a:blip r:embed="rId4"/>
          <a:srcRect/>
          <a:stretch>
            <a:fillRect/>
          </a:stretch>
        </p:blipFill>
        <p:spPr bwMode="auto">
          <a:xfrm>
            <a:off x="90488" y="4572000"/>
            <a:ext cx="3195637" cy="2143125"/>
          </a:xfrm>
          <a:prstGeom prst="rect">
            <a:avLst/>
          </a:prstGeom>
          <a:noFill/>
          <a:ln w="9525">
            <a:noFill/>
            <a:miter lim="800000"/>
            <a:headEnd/>
            <a:tailEnd/>
          </a:ln>
        </p:spPr>
      </p:pic>
      <p:sp>
        <p:nvSpPr>
          <p:cNvPr id="112647" name="Rectangle 6"/>
          <p:cNvSpPr>
            <a:spLocks noChangeArrowheads="1"/>
          </p:cNvSpPr>
          <p:nvPr/>
        </p:nvSpPr>
        <p:spPr bwMode="auto">
          <a:xfrm>
            <a:off x="3286125" y="5286375"/>
            <a:ext cx="2643188" cy="954088"/>
          </a:xfrm>
          <a:prstGeom prst="rect">
            <a:avLst/>
          </a:prstGeom>
          <a:noFill/>
          <a:ln w="9525">
            <a:noFill/>
            <a:miter lim="800000"/>
            <a:headEnd/>
            <a:tailEnd/>
          </a:ln>
        </p:spPr>
        <p:txBody>
          <a:bodyPr>
            <a:spAutoFit/>
          </a:bodyPr>
          <a:lstStyle/>
          <a:p>
            <a:pPr rtl="1"/>
            <a:r>
              <a:rPr lang="fa-IR" sz="1400">
                <a:latin typeface="Perpetua" pitchFamily="18" charset="0"/>
                <a:cs typeface="B Mitra" pitchFamily="2" charset="-78"/>
              </a:rPr>
              <a:t>دیوید کلی متخصص سلاح های بیولوژیکی انگلیس: در سال 1985عراق از ایالات متحده 8 گونه از عناصر عامل سیاه زخم (برای سلاح های بیولوژیک)، خریداری کرده است</a:t>
            </a:r>
            <a:endParaRPr lang="en-US" sz="1400">
              <a:latin typeface="Perpetua" pitchFamily="18" charset="0"/>
              <a:cs typeface="B Mitra" pitchFamily="2" charset="-78"/>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C60381-2483-47EB-B105-A0861F322506}" type="slidenum">
              <a:rPr lang="en-US"/>
              <a:pPr fontAlgn="base">
                <a:spcBef>
                  <a:spcPct val="0"/>
                </a:spcBef>
                <a:spcAft>
                  <a:spcPct val="0"/>
                </a:spcAft>
              </a:pPr>
              <a:t>52</a:t>
            </a:fld>
            <a:endParaRPr lang="en-US"/>
          </a:p>
        </p:txBody>
      </p:sp>
      <p:sp>
        <p:nvSpPr>
          <p:cNvPr id="113667" name="Rectangle 2"/>
          <p:cNvSpPr>
            <a:spLocks noChangeArrowheads="1"/>
          </p:cNvSpPr>
          <p:nvPr/>
        </p:nvSpPr>
        <p:spPr bwMode="auto">
          <a:xfrm>
            <a:off x="142875" y="785813"/>
            <a:ext cx="7929563" cy="5216525"/>
          </a:xfrm>
          <a:prstGeom prst="rect">
            <a:avLst/>
          </a:prstGeom>
          <a:noFill/>
          <a:ln w="9525">
            <a:noFill/>
            <a:miter lim="800000"/>
            <a:headEnd/>
            <a:tailEnd/>
          </a:ln>
        </p:spPr>
        <p:txBody>
          <a:bodyPr>
            <a:spAutoFit/>
          </a:bodyPr>
          <a:lstStyle/>
          <a:p>
            <a:pPr algn="ctr" rtl="1">
              <a:lnSpc>
                <a:spcPct val="150000"/>
              </a:lnSpc>
            </a:pPr>
            <a:r>
              <a:rPr lang="fa-IR" sz="6000">
                <a:solidFill>
                  <a:srgbClr val="00B050"/>
                </a:solidFill>
                <a:latin typeface="Trebuchet MS" pitchFamily="34" charset="0"/>
                <a:cs typeface="B Titr" pitchFamily="2" charset="-78"/>
              </a:rPr>
              <a:t>مرحله چهارم:</a:t>
            </a:r>
          </a:p>
          <a:p>
            <a:pPr algn="ctr" rtl="1">
              <a:lnSpc>
                <a:spcPct val="150000"/>
              </a:lnSpc>
            </a:pPr>
            <a:r>
              <a:rPr lang="fa-IR" sz="5400">
                <a:solidFill>
                  <a:srgbClr val="FF0000"/>
                </a:solidFill>
                <a:latin typeface="Trebuchet MS" pitchFamily="34" charset="0"/>
                <a:cs typeface="B Titr" pitchFamily="2" charset="-78"/>
              </a:rPr>
              <a:t>آمریکا نخ تسبیح همه دولت های شیطانی برای تجهیز همه جانبه صدام.</a:t>
            </a:r>
            <a:endParaRPr lang="en-US" sz="5400">
              <a:solidFill>
                <a:srgbClr val="FF0000"/>
              </a:solidFill>
              <a:latin typeface="Trebuchet MS" pitchFamily="34" charset="0"/>
              <a:cs typeface="B Titr" pitchFamily="2" charset="-78"/>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
          <p:cNvSpPr>
            <a:spLocks noChangeArrowheads="1"/>
          </p:cNvSpPr>
          <p:nvPr/>
        </p:nvSpPr>
        <p:spPr bwMode="auto">
          <a:xfrm>
            <a:off x="500063" y="1857375"/>
            <a:ext cx="8143875" cy="4154488"/>
          </a:xfrm>
          <a:prstGeom prst="rect">
            <a:avLst/>
          </a:prstGeom>
          <a:noFill/>
          <a:ln w="9525">
            <a:noFill/>
            <a:miter lim="800000"/>
            <a:headEnd/>
            <a:tailEnd/>
          </a:ln>
        </p:spPr>
        <p:txBody>
          <a:bodyPr anchor="ctr">
            <a:spAutoFit/>
          </a:bodyPr>
          <a:lstStyle/>
          <a:p>
            <a:pPr algn="justLow" rtl="1" eaLnBrk="0" hangingPunct="0"/>
            <a:r>
              <a:rPr lang="fa-IR" sz="2400">
                <a:latin typeface="Calibri" pitchFamily="34" charset="0"/>
                <a:ea typeface="Calibri" pitchFamily="34" charset="0"/>
                <a:cs typeface="B Mitra" pitchFamily="2" charset="-78"/>
              </a:rPr>
              <a:t>در ابتدای تهاجم عراق، آمريكا به عنوان تماشاچي و خوشحال از تجاوز، موفقيت هاي ابتدايي صدام را تعقيب مي كرد. اما ازسال1982 كه ايران سرزمين هاي اشغالي را باز پس گرفت، شرايط تغييركرد. درفوريه همان سال عراق ازفهرست كشورهاي حامي تروريسم خارج شد. براي جلوگيري از شكست عراق و سقوط صدام حسين، دولت ريگان و سپس جرج بوش تصميم گرفتند به كمك صدام  بشتابند. تصميم رسمي توسط راهنماي شوراي امنيت ملي آمریكا در26 نوامبر 1983 گرفته شد. در بخشي از سند سري كه در اختيار عموم قرار گرفته آمده است: «آمريكا براي آنكه عراق شكست نخورد، تمام توان و امكانات لازم و قانوني خود را به كار خواهد گرفت» آمريكا كمك هاي گسترده خود به ر‍‍ژيم بغداد را چنين توجيه كرد: «هر شكست مهم عراق، در واقع يك شكست استراتژيك غرب است» (روزنامه لوموند،چاپ پاريس، همكاري هاي سري نظامي آمريكا و صدام در گذشته نوشته اريك لسر</a:t>
            </a:r>
            <a:r>
              <a:rPr lang="en-US" sz="2400">
                <a:latin typeface="Calibri" pitchFamily="34" charset="0"/>
                <a:ea typeface="Calibri" pitchFamily="34" charset="0"/>
                <a:cs typeface="B Mitra" pitchFamily="2" charset="-78"/>
              </a:rPr>
              <a:t>ericleser</a:t>
            </a:r>
            <a:r>
              <a:rPr lang="fa-IR" sz="2400">
                <a:latin typeface="Calibri" pitchFamily="34" charset="0"/>
                <a:ea typeface="Calibri" pitchFamily="34" charset="0"/>
                <a:cs typeface="B Mitra" pitchFamily="2" charset="-78"/>
              </a:rPr>
              <a:t>  ترجمه دكتر كاظم رنجبر، مارس2003، ص4)</a:t>
            </a:r>
            <a:endParaRPr lang="fa-IR" sz="3600"/>
          </a:p>
        </p:txBody>
      </p:sp>
      <p:sp>
        <p:nvSpPr>
          <p:cNvPr id="114691" name="Rectangle 2"/>
          <p:cNvSpPr>
            <a:spLocks noChangeArrowheads="1"/>
          </p:cNvSpPr>
          <p:nvPr/>
        </p:nvSpPr>
        <p:spPr bwMode="auto">
          <a:xfrm>
            <a:off x="579438" y="642938"/>
            <a:ext cx="7981950" cy="646112"/>
          </a:xfrm>
          <a:prstGeom prst="rect">
            <a:avLst/>
          </a:prstGeom>
          <a:noFill/>
          <a:ln w="9525">
            <a:noFill/>
            <a:miter lim="800000"/>
            <a:headEnd/>
            <a:tailEnd/>
          </a:ln>
        </p:spPr>
        <p:txBody>
          <a:bodyPr wrap="none">
            <a:spAutoFit/>
          </a:bodyPr>
          <a:lstStyle/>
          <a:p>
            <a:pPr algn="justLow" rtl="1"/>
            <a:r>
              <a:rPr lang="fa-IR" sz="3600" b="1">
                <a:latin typeface="Calibri" pitchFamily="34" charset="0"/>
                <a:ea typeface="Calibri" pitchFamily="34" charset="0"/>
                <a:cs typeface="B Titr" pitchFamily="2" charset="-78"/>
              </a:rPr>
              <a:t>روند افزايشي مداخله </a:t>
            </a:r>
            <a:r>
              <a:rPr lang="fa-IR" sz="3600" b="1">
                <a:solidFill>
                  <a:srgbClr val="FF0000"/>
                </a:solidFill>
                <a:latin typeface="Calibri" pitchFamily="34" charset="0"/>
                <a:ea typeface="Calibri" pitchFamily="34" charset="0"/>
                <a:cs typeface="B Titr" pitchFamily="2" charset="-78"/>
              </a:rPr>
              <a:t>آمريكا</a:t>
            </a:r>
            <a:r>
              <a:rPr lang="fa-IR" sz="3600" b="1">
                <a:latin typeface="Calibri" pitchFamily="34" charset="0"/>
                <a:ea typeface="Calibri" pitchFamily="34" charset="0"/>
                <a:cs typeface="B Titr" pitchFamily="2" charset="-78"/>
              </a:rPr>
              <a:t> در حمایت از صدام</a:t>
            </a:r>
            <a:endParaRPr lang="en-US" sz="2000">
              <a:ea typeface="Calibri" pitchFamily="34" charset="0"/>
            </a:endParaRPr>
          </a:p>
        </p:txBody>
      </p:sp>
      <p:sp>
        <p:nvSpPr>
          <p:cNvPr id="5" name="Slide Number Placeholder 4"/>
          <p:cNvSpPr>
            <a:spLocks noGrp="1"/>
          </p:cNvSpPr>
          <p:nvPr>
            <p:ph type="sldNum" sz="quarter" idx="12"/>
          </p:nvPr>
        </p:nvSpPr>
        <p:spPr/>
        <p:txBody>
          <a:bodyPr/>
          <a:lstStyle/>
          <a:p>
            <a:pPr>
              <a:defRPr/>
            </a:pPr>
            <a:fld id="{A4EBC262-B29E-4930-8B13-E0753F91CE44}" type="slidenum">
              <a:rPr lang="en-US"/>
              <a:pPr>
                <a:defRPr/>
              </a:pPr>
              <a:t>53</a:t>
            </a:fld>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ChangeArrowheads="1"/>
          </p:cNvSpPr>
          <p:nvPr/>
        </p:nvSpPr>
        <p:spPr bwMode="auto">
          <a:xfrm>
            <a:off x="571500" y="2714625"/>
            <a:ext cx="7858125" cy="3540125"/>
          </a:xfrm>
          <a:prstGeom prst="rect">
            <a:avLst/>
          </a:prstGeom>
          <a:noFill/>
          <a:ln w="9525">
            <a:noFill/>
            <a:miter lim="800000"/>
            <a:headEnd/>
            <a:tailEnd/>
          </a:ln>
        </p:spPr>
        <p:txBody>
          <a:bodyPr anchor="ctr">
            <a:spAutoFit/>
          </a:bodyPr>
          <a:lstStyle/>
          <a:p>
            <a:pPr algn="justLow" rtl="1" eaLnBrk="0" hangingPunct="0"/>
            <a:r>
              <a:rPr lang="fa-IR" sz="3200">
                <a:latin typeface="Calibri" pitchFamily="34" charset="0"/>
                <a:ea typeface="Calibri" pitchFamily="34" charset="0"/>
                <a:cs typeface="B Mitra" pitchFamily="2" charset="-78"/>
              </a:rPr>
              <a:t>بر اساس عملیات استانچ تجهیز نظامی عراق در اولویت سیاست خارجی ریگان قرار گرفت در یک سند طبقه بندی شده شورای امنیت ملی آمریکا مورخ 1983 آمده است که ایالات متحده باید [سایر کشورها را به تسلیح نظامی و تأمین مالی عراق در جنگ تشویق کنند] در نتیجه چنین سیاستی دولت ریگان عملاً و بطور پنهانی به اردن کویت و مصر اجازه داد تا اسلحه های آمریکایی شامل قطعات نظامی و هلی کوپترهای از نوع هیوز را به عراق ارسال دارند. </a:t>
            </a:r>
            <a:endParaRPr lang="fa-IR" sz="4400">
              <a:ea typeface="Calibri" pitchFamily="34" charset="0"/>
            </a:endParaRPr>
          </a:p>
        </p:txBody>
      </p:sp>
      <p:sp>
        <p:nvSpPr>
          <p:cNvPr id="5" name="Rectangle 4"/>
          <p:cNvSpPr/>
          <p:nvPr/>
        </p:nvSpPr>
        <p:spPr>
          <a:xfrm>
            <a:off x="714348" y="-142900"/>
            <a:ext cx="7715304" cy="2954655"/>
          </a:xfrm>
          <a:prstGeom prst="rect">
            <a:avLst/>
          </a:prstGeom>
        </p:spPr>
        <p:txBody>
          <a:bodyPr>
            <a:spAutoFit/>
          </a:bodyPr>
          <a:lstStyle/>
          <a:p>
            <a:pPr algn="ctr" rtl="1">
              <a:lnSpc>
                <a:spcPct val="150000"/>
              </a:lnSpc>
              <a:defRPr/>
            </a:pPr>
            <a:r>
              <a:rPr lang="fa-IR" sz="60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alibri" pitchFamily="34" charset="0"/>
                <a:ea typeface="Calibri" pitchFamily="34" charset="0"/>
                <a:cs typeface="B Titr" pitchFamily="2" charset="-78"/>
              </a:rPr>
              <a:t>عملیات استانچ؛</a:t>
            </a:r>
          </a:p>
          <a:p>
            <a:pPr algn="ctr" rtl="1">
              <a:lnSpc>
                <a:spcPct val="150000"/>
              </a:lnSpc>
              <a:defRPr/>
            </a:pPr>
            <a:r>
              <a:rPr lang="fa-IR" sz="3200" b="1" dirty="0">
                <a:latin typeface="Calibri" pitchFamily="34" charset="0"/>
                <a:ea typeface="Calibri" pitchFamily="34" charset="0"/>
                <a:cs typeface="B Titr" pitchFamily="2" charset="-78"/>
              </a:rPr>
              <a:t>تجهیز نظامی عراق و تشویق سایر کشورها به تجهیز گسترده صدام از سوی </a:t>
            </a:r>
            <a:r>
              <a:rPr lang="fa-IR" sz="3200" b="1" dirty="0">
                <a:solidFill>
                  <a:srgbClr val="FF0000"/>
                </a:solidFill>
                <a:latin typeface="Calibri" pitchFamily="34" charset="0"/>
                <a:ea typeface="Calibri" pitchFamily="34" charset="0"/>
                <a:cs typeface="B Titr" pitchFamily="2" charset="-78"/>
              </a:rPr>
              <a:t>آمریکا</a:t>
            </a:r>
            <a:endParaRPr lang="en-US" sz="1600" dirty="0">
              <a:solidFill>
                <a:srgbClr val="FF0000"/>
              </a:solidFill>
            </a:endParaRPr>
          </a:p>
        </p:txBody>
      </p:sp>
      <p:sp>
        <p:nvSpPr>
          <p:cNvPr id="6" name="Slide Number Placeholder 5"/>
          <p:cNvSpPr>
            <a:spLocks noGrp="1"/>
          </p:cNvSpPr>
          <p:nvPr>
            <p:ph type="sldNum" sz="quarter" idx="12"/>
          </p:nvPr>
        </p:nvSpPr>
        <p:spPr/>
        <p:txBody>
          <a:bodyPr/>
          <a:lstStyle/>
          <a:p>
            <a:pPr>
              <a:defRPr/>
            </a:pPr>
            <a:fld id="{34C0371E-4F0B-4885-8A5C-5439609367A5}" type="slidenum">
              <a:rPr lang="en-US"/>
              <a:pPr>
                <a:defRPr/>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ChangeArrowheads="1"/>
          </p:cNvSpPr>
          <p:nvPr/>
        </p:nvSpPr>
        <p:spPr bwMode="auto">
          <a:xfrm>
            <a:off x="357188" y="1071563"/>
            <a:ext cx="8358187" cy="3786187"/>
          </a:xfrm>
          <a:prstGeom prst="rect">
            <a:avLst/>
          </a:prstGeom>
          <a:noFill/>
          <a:ln w="9525">
            <a:noFill/>
            <a:miter lim="800000"/>
            <a:headEnd/>
            <a:tailEnd/>
          </a:ln>
        </p:spPr>
        <p:txBody>
          <a:bodyPr anchor="ctr">
            <a:spAutoFit/>
          </a:bodyPr>
          <a:lstStyle/>
          <a:p>
            <a:pPr algn="justLow" rtl="1" eaLnBrk="0" hangingPunct="0"/>
            <a:r>
              <a:rPr lang="fa-IR" sz="2400">
                <a:latin typeface="Calibri" pitchFamily="34" charset="0"/>
                <a:ea typeface="Calibri" pitchFamily="34" charset="0"/>
                <a:cs typeface="B Mitra" pitchFamily="2" charset="-78"/>
              </a:rPr>
              <a:t>به نظر مارتین ویلمسه «عراق گیت»  که نام آن یاداور ماجرای واتر گیت است، موضوع دیگری بود که در اوایل دهه 1990 میلادی [دهه 1370] برملا گردید و در آن مشخص شد که چگونه واشنگتن، لندن و رم به بغداد اطمینان دادند که سلاح کافی در اختیارش قرار خواهند داد، منوط به اینکه کاری به محل تأمین آن نداشته باشد و گاهی این سلاح ها حتی با کمک مستقیم سازمان اطلاعات آمریکا «سیا» به عراق واگذار شده بود. علاوه بر آن اعتبارات مالی عظیمی نیز در اختیار عراق قرار داده شده بود که بخشی از آن را می بایست به خرید فنآوری نظامی از غرب اختصاص می داد. </a:t>
            </a:r>
            <a:endParaRPr lang="en-US" sz="1400">
              <a:ea typeface="Calibri" pitchFamily="34" charset="0"/>
            </a:endParaRPr>
          </a:p>
          <a:p>
            <a:pPr algn="justLow" rtl="1" eaLnBrk="0" hangingPunct="0"/>
            <a:r>
              <a:rPr lang="fa-IR" sz="2400">
                <a:latin typeface="Calibri" pitchFamily="34" charset="0"/>
                <a:ea typeface="Calibri" pitchFamily="34" charset="0"/>
                <a:cs typeface="B Mitra" pitchFamily="2" charset="-78"/>
              </a:rPr>
              <a:t>ماجرای عراق گیت هیچ گاه به طور کامل افشا نشد و مدارک منتشر شده در این باره نیز نسبتاً ضعیف است. اما این موضوع هم یکی دیگر از رسوایی های دولت آمریکاست که افراد بسیاری مایل به ادامه تحقیقات درباره آن نبودند (ویلمسه، 1392: 96).</a:t>
            </a:r>
            <a:endParaRPr lang="fa-IR" sz="3600"/>
          </a:p>
        </p:txBody>
      </p:sp>
      <p:sp>
        <p:nvSpPr>
          <p:cNvPr id="116739" name="Rectangle 2"/>
          <p:cNvSpPr>
            <a:spLocks noChangeArrowheads="1"/>
          </p:cNvSpPr>
          <p:nvPr/>
        </p:nvSpPr>
        <p:spPr bwMode="auto">
          <a:xfrm>
            <a:off x="142875" y="357188"/>
            <a:ext cx="8858250" cy="584200"/>
          </a:xfrm>
          <a:prstGeom prst="rect">
            <a:avLst/>
          </a:prstGeom>
          <a:noFill/>
          <a:ln w="9525">
            <a:noFill/>
            <a:miter lim="800000"/>
            <a:headEnd/>
            <a:tailEnd/>
          </a:ln>
        </p:spPr>
        <p:txBody>
          <a:bodyPr>
            <a:spAutoFit/>
          </a:bodyPr>
          <a:lstStyle/>
          <a:p>
            <a:pPr algn="ctr" rtl="1"/>
            <a:r>
              <a:rPr lang="fa-IR" sz="3200" b="1">
                <a:latin typeface="Calibri" pitchFamily="34" charset="0"/>
                <a:ea typeface="Calibri" pitchFamily="34" charset="0"/>
                <a:cs typeface="B Titr" pitchFamily="2" charset="-78"/>
              </a:rPr>
              <a:t>عراق گیت تأمین سلاح صدام توسط واسطه ها از سوی </a:t>
            </a:r>
            <a:r>
              <a:rPr lang="fa-IR" sz="3200" b="1">
                <a:solidFill>
                  <a:srgbClr val="FF0000"/>
                </a:solidFill>
                <a:latin typeface="Calibri" pitchFamily="34" charset="0"/>
                <a:ea typeface="Calibri" pitchFamily="34" charset="0"/>
                <a:cs typeface="B Titr" pitchFamily="2" charset="-78"/>
              </a:rPr>
              <a:t>آمریکا</a:t>
            </a:r>
            <a:endParaRPr lang="en-US" sz="1600">
              <a:solidFill>
                <a:srgbClr val="FF0000"/>
              </a:solidFill>
              <a:ea typeface="Calibri" pitchFamily="34" charset="0"/>
            </a:endParaRPr>
          </a:p>
        </p:txBody>
      </p:sp>
      <p:sp>
        <p:nvSpPr>
          <p:cNvPr id="5" name="Slide Number Placeholder 4"/>
          <p:cNvSpPr>
            <a:spLocks noGrp="1"/>
          </p:cNvSpPr>
          <p:nvPr>
            <p:ph type="sldNum" sz="quarter" idx="12"/>
          </p:nvPr>
        </p:nvSpPr>
        <p:spPr/>
        <p:txBody>
          <a:bodyPr/>
          <a:lstStyle/>
          <a:p>
            <a:pPr>
              <a:defRPr/>
            </a:pPr>
            <a:fld id="{CE024EAD-5779-4D4D-9B27-67A110074507}" type="slidenum">
              <a:rPr lang="en-US"/>
              <a:pPr>
                <a:defRPr/>
              </a:pPr>
              <a:t>55</a:t>
            </a:fld>
            <a:endParaRPr lang="en-US"/>
          </a:p>
        </p:txBody>
      </p:sp>
      <p:pic>
        <p:nvPicPr>
          <p:cNvPr id="116741" name="Picture 2" descr="I:\جدید\7446778.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457200" y="4643438"/>
            <a:ext cx="3178175" cy="2143125"/>
          </a:xfrm>
          <a:prstGeom prst="rect">
            <a:avLst/>
          </a:prstGeom>
          <a:noFill/>
          <a:ln w="9525">
            <a:noFill/>
            <a:miter lim="800000"/>
            <a:headEnd/>
            <a:tailEnd/>
          </a:ln>
        </p:spPr>
      </p:pic>
      <p:pic>
        <p:nvPicPr>
          <p:cNvPr id="116742" name="Picture 3" descr="I:\جدید\Tank_T72_Desert%20crop.jpg"/>
          <p:cNvPicPr>
            <a:picLocks noChangeAspect="1" noChangeArrowheads="1"/>
          </p:cNvPicPr>
          <p:nvPr/>
        </p:nvPicPr>
        <p:blipFill>
          <a:blip r:embed="rId3">
            <a:clrChange>
              <a:clrFrom>
                <a:srgbClr val="FFFFFF"/>
              </a:clrFrom>
              <a:clrTo>
                <a:srgbClr val="FFFFFF">
                  <a:alpha val="0"/>
                </a:srgbClr>
              </a:clrTo>
            </a:clrChange>
          </a:blip>
          <a:srcRect b="9798"/>
          <a:stretch>
            <a:fillRect/>
          </a:stretch>
        </p:blipFill>
        <p:spPr bwMode="auto">
          <a:xfrm>
            <a:off x="3429000" y="4741863"/>
            <a:ext cx="3714750" cy="1973262"/>
          </a:xfrm>
          <a:prstGeom prst="rect">
            <a:avLst/>
          </a:prstGeom>
          <a:noFill/>
          <a:ln w="9525">
            <a:noFill/>
            <a:miter lim="800000"/>
            <a:headEnd/>
            <a:tailEnd/>
          </a:ln>
        </p:spPr>
      </p:pic>
      <p:pic>
        <p:nvPicPr>
          <p:cNvPr id="1028" name="Picture 4" descr="I:\جدید\rusarms_0261.jpg"/>
          <p:cNvPicPr>
            <a:picLocks noChangeAspect="1" noChangeArrowheads="1"/>
          </p:cNvPicPr>
          <p:nvPr/>
        </p:nvPicPr>
        <p:blipFill>
          <a:blip r:embed="rId4" cstate="print">
            <a:clrChange>
              <a:clrFrom>
                <a:srgbClr val="A8BDD8"/>
              </a:clrFrom>
              <a:clrTo>
                <a:srgbClr val="A8BDD8">
                  <a:alpha val="0"/>
                </a:srgbClr>
              </a:clrTo>
            </a:clrChange>
          </a:blip>
          <a:srcRect/>
          <a:stretch>
            <a:fillRect/>
          </a:stretch>
        </p:blipFill>
        <p:spPr bwMode="auto">
          <a:xfrm>
            <a:off x="7000924" y="4714884"/>
            <a:ext cx="2071670" cy="20088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
          <p:cNvSpPr>
            <a:spLocks noChangeArrowheads="1"/>
          </p:cNvSpPr>
          <p:nvPr/>
        </p:nvSpPr>
        <p:spPr bwMode="auto">
          <a:xfrm>
            <a:off x="428625" y="3000375"/>
            <a:ext cx="8286750" cy="3786188"/>
          </a:xfrm>
          <a:prstGeom prst="rect">
            <a:avLst/>
          </a:prstGeom>
          <a:noFill/>
          <a:ln w="9525">
            <a:noFill/>
            <a:miter lim="800000"/>
            <a:headEnd/>
            <a:tailEnd/>
          </a:ln>
        </p:spPr>
        <p:txBody>
          <a:bodyPr anchor="ctr">
            <a:spAutoFit/>
          </a:bodyPr>
          <a:lstStyle/>
          <a:p>
            <a:pPr algn="justLow" rtl="1" eaLnBrk="0" hangingPunct="0"/>
            <a:r>
              <a:rPr lang="fa-IR" sz="2400">
                <a:latin typeface="Calibri" pitchFamily="34" charset="0"/>
                <a:ea typeface="Calibri" pitchFamily="34" charset="0"/>
                <a:cs typeface="B Mitra" pitchFamily="2" charset="-78"/>
              </a:rPr>
              <a:t>آمريكا با وجود آگاهي به ديكتاتوري صدام و نقض حقوق بشر از جانب آن، اما نگراني عمده اش ايران بود نه عراق. آمريكا ترس داشت كه ايران باعث آشوب در خاورميانه شود و مراكز نفتي حياتي اين منطقه را با تهديد مواجه سازد. از اين رو از عراق حمايت مالي، اطلاعاتي، اقتصادي، نظامي و تجهيزاتي كرد. و بارها چشمان خود را در مقابل غارت و جنايات صدام بست. به اعتقاد آمريكايي ها موج حملات انساني ايران اين تهديد را به وجود آورده است كه ارتش عراق شكست بخورد، از اين رو واشنگتن تصميم گرفت تا مخفيانه وارد عمل شود. ليست خريدهاي عراق از آمريكا شامل اطلاعات كامپيوتري شده براي وزارت كشورصدام، هلي كوپتر، دوربين هاي تلويزيوني، تجهيزات تجزيه موادشميايي براي كميسيون انرژي اتمي عراق بوده است (هفته نامه نيوزويك، نگاهي به پيوندهاي آمريكا و صدام در طول 20ساله گذشته، صدام؛ ماري كه آمريكادرآستين خود پرورانده است،20 دسامبر 2003 در (خالوزاده ،1383 :493)</a:t>
            </a:r>
            <a:endParaRPr lang="fa-IR" sz="3600">
              <a:ea typeface="Calibri" pitchFamily="34" charset="0"/>
            </a:endParaRPr>
          </a:p>
        </p:txBody>
      </p:sp>
      <p:sp>
        <p:nvSpPr>
          <p:cNvPr id="117763" name="Rectangle 2"/>
          <p:cNvSpPr>
            <a:spLocks noChangeArrowheads="1"/>
          </p:cNvSpPr>
          <p:nvPr/>
        </p:nvSpPr>
        <p:spPr bwMode="auto">
          <a:xfrm>
            <a:off x="214313" y="71438"/>
            <a:ext cx="8715375" cy="1754187"/>
          </a:xfrm>
          <a:prstGeom prst="rect">
            <a:avLst/>
          </a:prstGeom>
          <a:noFill/>
          <a:ln w="9525">
            <a:noFill/>
            <a:miter lim="800000"/>
            <a:headEnd/>
            <a:tailEnd/>
          </a:ln>
        </p:spPr>
        <p:txBody>
          <a:bodyPr>
            <a:spAutoFit/>
          </a:bodyPr>
          <a:lstStyle/>
          <a:p>
            <a:pPr algn="ctr" rtl="1">
              <a:lnSpc>
                <a:spcPct val="150000"/>
              </a:lnSpc>
            </a:pPr>
            <a:r>
              <a:rPr lang="fa-IR" sz="3200" b="1">
                <a:latin typeface="Calibri" pitchFamily="34" charset="0"/>
                <a:ea typeface="Calibri" pitchFamily="34" charset="0"/>
                <a:cs typeface="B Titr" pitchFamily="2" charset="-78"/>
              </a:rPr>
              <a:t>حمایت صریح </a:t>
            </a:r>
            <a:r>
              <a:rPr lang="fa-IR" sz="3200" b="1">
                <a:solidFill>
                  <a:srgbClr val="FF0000"/>
                </a:solidFill>
                <a:latin typeface="Calibri" pitchFamily="34" charset="0"/>
                <a:ea typeface="Calibri" pitchFamily="34" charset="0"/>
                <a:cs typeface="B Titr" pitchFamily="2" charset="-78"/>
              </a:rPr>
              <a:t>آمریکا</a:t>
            </a:r>
            <a:r>
              <a:rPr lang="fa-IR" sz="3200" b="1">
                <a:latin typeface="Calibri" pitchFamily="34" charset="0"/>
                <a:ea typeface="Calibri" pitchFamily="34" charset="0"/>
                <a:cs typeface="B Titr" pitchFamily="2" charset="-78"/>
              </a:rPr>
              <a:t> از کشور ناقض حقوق بشر</a:t>
            </a:r>
            <a:endParaRPr lang="en-US" sz="1600">
              <a:ea typeface="Calibri" pitchFamily="34" charset="0"/>
            </a:endParaRPr>
          </a:p>
          <a:p>
            <a:pPr algn="ctr" rtl="1" eaLnBrk="0" hangingPunct="0">
              <a:lnSpc>
                <a:spcPct val="150000"/>
              </a:lnSpc>
            </a:pPr>
            <a:r>
              <a:rPr lang="fa-IR" sz="4000" b="1">
                <a:latin typeface="Calibri" pitchFamily="34" charset="0"/>
                <a:ea typeface="Calibri" pitchFamily="34" charset="0"/>
                <a:cs typeface="B Titr" pitchFamily="2" charset="-78"/>
              </a:rPr>
              <a:t>عراق ماری که </a:t>
            </a:r>
            <a:r>
              <a:rPr lang="fa-IR" sz="4000" b="1">
                <a:solidFill>
                  <a:srgbClr val="FF0000"/>
                </a:solidFill>
                <a:latin typeface="Calibri" pitchFamily="34" charset="0"/>
                <a:ea typeface="Calibri" pitchFamily="34" charset="0"/>
                <a:cs typeface="B Titr" pitchFamily="2" charset="-78"/>
              </a:rPr>
              <a:t>آمریکا</a:t>
            </a:r>
            <a:r>
              <a:rPr lang="fa-IR" sz="4000" b="1">
                <a:latin typeface="Calibri" pitchFamily="34" charset="0"/>
                <a:ea typeface="Calibri" pitchFamily="34" charset="0"/>
                <a:cs typeface="B Titr" pitchFamily="2" charset="-78"/>
              </a:rPr>
              <a:t> در آستین خود پروراند </a:t>
            </a:r>
            <a:endParaRPr lang="en-US" sz="2000"/>
          </a:p>
        </p:txBody>
      </p:sp>
      <p:sp>
        <p:nvSpPr>
          <p:cNvPr id="5" name="Slide Number Placeholder 4"/>
          <p:cNvSpPr>
            <a:spLocks noGrp="1"/>
          </p:cNvSpPr>
          <p:nvPr>
            <p:ph type="sldNum" sz="quarter" idx="12"/>
          </p:nvPr>
        </p:nvSpPr>
        <p:spPr/>
        <p:txBody>
          <a:bodyPr/>
          <a:lstStyle/>
          <a:p>
            <a:pPr>
              <a:defRPr/>
            </a:pPr>
            <a:fld id="{016DDB37-33D5-4C26-8083-C17AE99ABE96}" type="slidenum">
              <a:rPr lang="en-US"/>
              <a:pPr>
                <a:defRPr/>
              </a:pPr>
              <a:t>56</a:t>
            </a:fld>
            <a:endParaRPr lang="en-US"/>
          </a:p>
        </p:txBody>
      </p:sp>
      <p:pic>
        <p:nvPicPr>
          <p:cNvPr id="117765" name="Picture 2" descr="I:\جدید\1824346.jpg"/>
          <p:cNvPicPr>
            <a:picLocks noChangeAspect="1" noChangeArrowheads="1"/>
          </p:cNvPicPr>
          <p:nvPr/>
        </p:nvPicPr>
        <p:blipFill>
          <a:blip r:embed="rId2"/>
          <a:srcRect l="2945" t="1857" r="1939" b="67529"/>
          <a:stretch>
            <a:fillRect/>
          </a:stretch>
        </p:blipFill>
        <p:spPr bwMode="auto">
          <a:xfrm>
            <a:off x="2214563" y="1752600"/>
            <a:ext cx="4357687" cy="1247775"/>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
          <p:cNvSpPr>
            <a:spLocks noChangeArrowheads="1"/>
          </p:cNvSpPr>
          <p:nvPr/>
        </p:nvSpPr>
        <p:spPr bwMode="auto">
          <a:xfrm>
            <a:off x="428625" y="1285875"/>
            <a:ext cx="8358188" cy="4832350"/>
          </a:xfrm>
          <a:prstGeom prst="rect">
            <a:avLst/>
          </a:prstGeom>
          <a:noFill/>
          <a:ln w="9525">
            <a:noFill/>
            <a:miter lim="800000"/>
            <a:headEnd/>
            <a:tailEnd/>
          </a:ln>
        </p:spPr>
        <p:txBody>
          <a:bodyPr>
            <a:spAutoFit/>
          </a:bodyPr>
          <a:lstStyle/>
          <a:p>
            <a:pPr algn="justLow" rtl="1"/>
            <a:r>
              <a:rPr lang="fa-IR" sz="2800">
                <a:latin typeface="Perpetua" pitchFamily="18" charset="0"/>
                <a:cs typeface="B Mitra" pitchFamily="2" charset="-78"/>
              </a:rPr>
              <a:t>طی 15 سال قبل از تهاجم صدام به کویت سوداگران غرب و دولت های شان به عراق کمک کردند تا مخوف ترین و دهشت بارترین زرادخانه در خاورمیانه را ایجاد کند، زرادخانه ای که ابعاد آن در منطقه بی سابقه بود. آنها به عراق، تانک، جنگنده مافوق صوت، سلاح شیمیایی، موشک های دور برد و مواد مورد نیاز برای تولید سلاح هسته ای فروختند. شرکت ها، بانکداران و حامیانشان در دستگاه های دولتی گروه قدرتمند ذینفوذی به وجود آوردند که وجه مشترک همه آنها ایجاد غول خونخواری در خاورمیانه بود . هر گروه به سهم خود به ساختن ماشین مرگ آفرین صدام کمک کرد و برای حفظ ارتباط با عراق، به اعمال نفوذ در دستگاه های دولتی پرداخت. این سوداگران مرگ درعین حال که درگیر رقابتی بسیار شدید با یکدیگر بودند، وقتی پای دفاع از عراق به میان می آمد همه اختلاف ها را کنار گذاشته و بایکدیگر همصدا می شدند. (تیمرمن، 1376: 14-15) </a:t>
            </a:r>
            <a:endParaRPr lang="en-US" sz="2800">
              <a:latin typeface="Perpetua" pitchFamily="18" charset="0"/>
              <a:cs typeface="B Mitra" pitchFamily="2" charset="-78"/>
            </a:endParaRPr>
          </a:p>
        </p:txBody>
      </p:sp>
      <p:sp>
        <p:nvSpPr>
          <p:cNvPr id="118787" name="Rectangle 4"/>
          <p:cNvSpPr>
            <a:spLocks noChangeArrowheads="1"/>
          </p:cNvSpPr>
          <p:nvPr/>
        </p:nvSpPr>
        <p:spPr bwMode="auto">
          <a:xfrm>
            <a:off x="461963" y="0"/>
            <a:ext cx="8181975" cy="1384300"/>
          </a:xfrm>
          <a:prstGeom prst="rect">
            <a:avLst/>
          </a:prstGeom>
          <a:noFill/>
          <a:ln w="9525">
            <a:noFill/>
            <a:miter lim="800000"/>
            <a:headEnd/>
            <a:tailEnd/>
          </a:ln>
        </p:spPr>
        <p:txBody>
          <a:bodyPr>
            <a:spAutoFit/>
          </a:bodyPr>
          <a:lstStyle/>
          <a:p>
            <a:pPr algn="ctr" rtl="1">
              <a:lnSpc>
                <a:spcPct val="150000"/>
              </a:lnSpc>
            </a:pPr>
            <a:r>
              <a:rPr lang="fa-IR" sz="2800" b="1">
                <a:latin typeface="Perpetua" pitchFamily="18" charset="0"/>
                <a:cs typeface="B Titr" pitchFamily="2" charset="-78"/>
              </a:rPr>
              <a:t>اعترافات تحلیلگر و استراتژیست آمریکایی در خصوص تلاش </a:t>
            </a:r>
            <a:r>
              <a:rPr lang="fa-IR" sz="2800" b="1">
                <a:solidFill>
                  <a:srgbClr val="FF0000"/>
                </a:solidFill>
                <a:latin typeface="Perpetua" pitchFamily="18" charset="0"/>
                <a:cs typeface="B Titr" pitchFamily="2" charset="-78"/>
              </a:rPr>
              <a:t>آمریکا</a:t>
            </a:r>
            <a:r>
              <a:rPr lang="fa-IR" sz="2800" b="1">
                <a:latin typeface="Perpetua" pitchFamily="18" charset="0"/>
                <a:cs typeface="B Titr" pitchFamily="2" charset="-78"/>
              </a:rPr>
              <a:t> برای تجهیز زرادخانه عراق بر علیه ایران </a:t>
            </a:r>
            <a:endParaRPr lang="en-US" sz="2800">
              <a:latin typeface="Perpetua" pitchFamily="18" charset="0"/>
              <a:cs typeface="B Titr" pitchFamily="2" charset="-78"/>
            </a:endParaRPr>
          </a:p>
        </p:txBody>
      </p:sp>
      <p:sp>
        <p:nvSpPr>
          <p:cNvPr id="6" name="Slide Number Placeholder 5"/>
          <p:cNvSpPr>
            <a:spLocks noGrp="1"/>
          </p:cNvSpPr>
          <p:nvPr>
            <p:ph type="sldNum" sz="quarter" idx="12"/>
          </p:nvPr>
        </p:nvSpPr>
        <p:spPr/>
        <p:txBody>
          <a:bodyPr/>
          <a:lstStyle/>
          <a:p>
            <a:pPr>
              <a:defRPr/>
            </a:pPr>
            <a:fld id="{33B62905-2880-4398-A017-2DC8B0FD8AAC}" type="slidenum">
              <a:rPr lang="en-US"/>
              <a:pPr>
                <a:defRPr/>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D36C398-65CA-4CB2-A435-AB0256A5E0BE}" type="slidenum">
              <a:rPr lang="en-US"/>
              <a:pPr>
                <a:defRPr/>
              </a:pPr>
              <a:t>58</a:t>
            </a:fld>
            <a:endParaRPr lang="en-US"/>
          </a:p>
        </p:txBody>
      </p:sp>
      <p:pic>
        <p:nvPicPr>
          <p:cNvPr id="119811" name="Picture 2" descr="I:\جدید\n00172180-b.jpg"/>
          <p:cNvPicPr>
            <a:picLocks noChangeAspect="1" noChangeArrowheads="1"/>
          </p:cNvPicPr>
          <p:nvPr/>
        </p:nvPicPr>
        <p:blipFill>
          <a:blip r:embed="rId2"/>
          <a:srcRect/>
          <a:stretch>
            <a:fillRect/>
          </a:stretch>
        </p:blipFill>
        <p:spPr bwMode="auto">
          <a:xfrm>
            <a:off x="133350" y="4429125"/>
            <a:ext cx="3344863" cy="2295525"/>
          </a:xfrm>
          <a:prstGeom prst="rect">
            <a:avLst/>
          </a:prstGeom>
          <a:noFill/>
          <a:ln w="9525">
            <a:noFill/>
            <a:miter lim="800000"/>
            <a:headEnd/>
            <a:tailEnd/>
          </a:ln>
        </p:spPr>
      </p:pic>
      <p:pic>
        <p:nvPicPr>
          <p:cNvPr id="119812" name="Picture 3" descr="I:\جدید\imشششages.jpg"/>
          <p:cNvPicPr>
            <a:picLocks noChangeAspect="1" noChangeArrowheads="1"/>
          </p:cNvPicPr>
          <p:nvPr/>
        </p:nvPicPr>
        <p:blipFill>
          <a:blip r:embed="rId3"/>
          <a:srcRect/>
          <a:stretch>
            <a:fillRect/>
          </a:stretch>
        </p:blipFill>
        <p:spPr bwMode="auto">
          <a:xfrm>
            <a:off x="4210050" y="153988"/>
            <a:ext cx="2862263" cy="2000250"/>
          </a:xfrm>
          <a:prstGeom prst="rect">
            <a:avLst/>
          </a:prstGeom>
          <a:noFill/>
          <a:ln w="9525">
            <a:noFill/>
            <a:miter lim="800000"/>
            <a:headEnd/>
            <a:tailEnd/>
          </a:ln>
        </p:spPr>
      </p:pic>
      <p:pic>
        <p:nvPicPr>
          <p:cNvPr id="119813" name="Picture 4" descr="I:\جدید\alalam_634982800276980893_25f_4x3.jpg"/>
          <p:cNvPicPr>
            <a:picLocks noChangeAspect="1" noChangeArrowheads="1"/>
          </p:cNvPicPr>
          <p:nvPr/>
        </p:nvPicPr>
        <p:blipFill>
          <a:blip r:embed="rId4"/>
          <a:srcRect/>
          <a:stretch>
            <a:fillRect/>
          </a:stretch>
        </p:blipFill>
        <p:spPr bwMode="auto">
          <a:xfrm>
            <a:off x="142875" y="2228850"/>
            <a:ext cx="3714750" cy="2143125"/>
          </a:xfrm>
          <a:prstGeom prst="rect">
            <a:avLst/>
          </a:prstGeom>
          <a:noFill/>
          <a:ln w="9525">
            <a:noFill/>
            <a:miter lim="800000"/>
            <a:headEnd/>
            <a:tailEnd/>
          </a:ln>
        </p:spPr>
      </p:pic>
      <p:pic>
        <p:nvPicPr>
          <p:cNvPr id="119814" name="Picture 5" descr="I:\جدید\13920505121805803891353.jpg"/>
          <p:cNvPicPr>
            <a:picLocks noChangeAspect="1" noChangeArrowheads="1"/>
          </p:cNvPicPr>
          <p:nvPr/>
        </p:nvPicPr>
        <p:blipFill>
          <a:blip r:embed="rId5"/>
          <a:srcRect/>
          <a:stretch>
            <a:fillRect/>
          </a:stretch>
        </p:blipFill>
        <p:spPr bwMode="auto">
          <a:xfrm>
            <a:off x="3894138" y="2212975"/>
            <a:ext cx="3092450" cy="2163763"/>
          </a:xfrm>
          <a:prstGeom prst="rect">
            <a:avLst/>
          </a:prstGeom>
          <a:noFill/>
          <a:ln w="9525">
            <a:noFill/>
            <a:miter lim="800000"/>
            <a:headEnd/>
            <a:tailEnd/>
          </a:ln>
        </p:spPr>
      </p:pic>
      <p:pic>
        <p:nvPicPr>
          <p:cNvPr id="119815" name="Picture 6" descr="I:\جدید\cobra.jpg3.jpg"/>
          <p:cNvPicPr>
            <a:picLocks noChangeAspect="1" noChangeArrowheads="1"/>
          </p:cNvPicPr>
          <p:nvPr/>
        </p:nvPicPr>
        <p:blipFill>
          <a:blip r:embed="rId6"/>
          <a:srcRect/>
          <a:stretch>
            <a:fillRect/>
          </a:stretch>
        </p:blipFill>
        <p:spPr bwMode="auto">
          <a:xfrm>
            <a:off x="142875" y="141288"/>
            <a:ext cx="4000500" cy="2033587"/>
          </a:xfrm>
          <a:prstGeom prst="rect">
            <a:avLst/>
          </a:prstGeom>
          <a:noFill/>
          <a:ln w="9525">
            <a:noFill/>
            <a:miter lim="800000"/>
            <a:headEnd/>
            <a:tailEnd/>
          </a:ln>
        </p:spPr>
      </p:pic>
      <p:pic>
        <p:nvPicPr>
          <p:cNvPr id="119816" name="Picture 7" descr="I:\جدید\59424_249.jpg"/>
          <p:cNvPicPr>
            <a:picLocks noChangeAspect="1" noChangeArrowheads="1"/>
          </p:cNvPicPr>
          <p:nvPr/>
        </p:nvPicPr>
        <p:blipFill>
          <a:blip r:embed="rId7"/>
          <a:srcRect/>
          <a:stretch>
            <a:fillRect/>
          </a:stretch>
        </p:blipFill>
        <p:spPr bwMode="auto">
          <a:xfrm>
            <a:off x="3527425" y="4445000"/>
            <a:ext cx="4714875" cy="2278063"/>
          </a:xfrm>
          <a:prstGeom prst="rect">
            <a:avLst/>
          </a:prstGeom>
          <a:noFill/>
          <a:ln w="9525">
            <a:noFill/>
            <a:miter lim="800000"/>
            <a:headEnd/>
            <a:tailEnd/>
          </a:ln>
        </p:spPr>
      </p:pic>
      <p:pic>
        <p:nvPicPr>
          <p:cNvPr id="119817" name="Picture 8" descr="I:\جدید\jebhee%20aragh%20(10)[1].jpg"/>
          <p:cNvPicPr>
            <a:picLocks noChangeAspect="1" noChangeArrowheads="1"/>
          </p:cNvPicPr>
          <p:nvPr/>
        </p:nvPicPr>
        <p:blipFill>
          <a:blip r:embed="rId8"/>
          <a:srcRect/>
          <a:stretch>
            <a:fillRect/>
          </a:stretch>
        </p:blipFill>
        <p:spPr bwMode="auto">
          <a:xfrm>
            <a:off x="7127875" y="142875"/>
            <a:ext cx="1909763" cy="2000250"/>
          </a:xfrm>
          <a:prstGeom prst="rect">
            <a:avLst/>
          </a:prstGeom>
          <a:noFill/>
          <a:ln w="9525">
            <a:noFill/>
            <a:miter lim="800000"/>
            <a:headEnd/>
            <a:tailEnd/>
          </a:ln>
        </p:spPr>
      </p:pic>
      <p:sp>
        <p:nvSpPr>
          <p:cNvPr id="119818" name="Rectangle 9"/>
          <p:cNvSpPr>
            <a:spLocks noChangeArrowheads="1"/>
          </p:cNvSpPr>
          <p:nvPr/>
        </p:nvSpPr>
        <p:spPr bwMode="auto">
          <a:xfrm>
            <a:off x="7000875" y="2071688"/>
            <a:ext cx="2071688" cy="1438275"/>
          </a:xfrm>
          <a:prstGeom prst="rect">
            <a:avLst/>
          </a:prstGeom>
          <a:noFill/>
          <a:ln w="9525">
            <a:noFill/>
            <a:miter lim="800000"/>
            <a:headEnd/>
            <a:tailEnd/>
          </a:ln>
        </p:spPr>
        <p:txBody>
          <a:bodyPr>
            <a:spAutoFit/>
          </a:bodyPr>
          <a:lstStyle/>
          <a:p>
            <a:pPr algn="justLow" rtl="1">
              <a:lnSpc>
                <a:spcPct val="150000"/>
              </a:lnSpc>
            </a:pPr>
            <a:r>
              <a:rPr lang="fa-IR" sz="2000" b="1">
                <a:latin typeface="Perpetua" pitchFamily="18" charset="0"/>
                <a:cs typeface="B Titr" pitchFamily="2" charset="-78"/>
              </a:rPr>
              <a:t>تلاش </a:t>
            </a:r>
            <a:r>
              <a:rPr lang="fa-IR" sz="2000" b="1">
                <a:solidFill>
                  <a:srgbClr val="FF0000"/>
                </a:solidFill>
                <a:latin typeface="Perpetua" pitchFamily="18" charset="0"/>
                <a:cs typeface="B Titr" pitchFamily="2" charset="-78"/>
              </a:rPr>
              <a:t>آمریکا</a:t>
            </a:r>
            <a:r>
              <a:rPr lang="fa-IR" sz="2000" b="1">
                <a:latin typeface="Perpetua" pitchFamily="18" charset="0"/>
                <a:cs typeface="B Titr" pitchFamily="2" charset="-78"/>
              </a:rPr>
              <a:t> برای تجهیز زرادخانه عراق بر علیه ایران </a:t>
            </a:r>
            <a:endParaRPr lang="en-US" sz="2000">
              <a:latin typeface="Perpetua" pitchFamily="18" charset="0"/>
            </a:endParaRPr>
          </a:p>
        </p:txBody>
      </p:sp>
      <p:pic>
        <p:nvPicPr>
          <p:cNvPr id="119819" name="Picture 9" descr="I:\جدید\6826908002.jpg"/>
          <p:cNvPicPr>
            <a:picLocks noChangeAspect="1" noChangeArrowheads="1"/>
          </p:cNvPicPr>
          <p:nvPr/>
        </p:nvPicPr>
        <p:blipFill>
          <a:blip r:embed="rId9"/>
          <a:srcRect/>
          <a:stretch>
            <a:fillRect/>
          </a:stretch>
        </p:blipFill>
        <p:spPr bwMode="auto">
          <a:xfrm>
            <a:off x="7000875" y="3571875"/>
            <a:ext cx="2030413" cy="1285875"/>
          </a:xfrm>
          <a:prstGeom prst="rect">
            <a:avLst/>
          </a:prstGeom>
          <a:noFill/>
          <a:ln w="9525">
            <a:noFill/>
            <a:miter lim="800000"/>
            <a:headEnd/>
            <a:tailEnd/>
          </a:ln>
        </p:spPr>
      </p:pic>
      <p:pic>
        <p:nvPicPr>
          <p:cNvPr id="119820" name="Picture 10" descr="I:\جدید\12_8902111005_L600.jpg"/>
          <p:cNvPicPr>
            <a:picLocks noChangeAspect="1" noChangeArrowheads="1"/>
          </p:cNvPicPr>
          <p:nvPr/>
        </p:nvPicPr>
        <p:blipFill>
          <a:blip r:embed="rId10">
            <a:clrChange>
              <a:clrFrom>
                <a:srgbClr val="E2DBD1"/>
              </a:clrFrom>
              <a:clrTo>
                <a:srgbClr val="E2DBD1">
                  <a:alpha val="0"/>
                </a:srgbClr>
              </a:clrTo>
            </a:clrChange>
          </a:blip>
          <a:srcRect l="29166" t="5383" r="19688" b="11185"/>
          <a:stretch>
            <a:fillRect/>
          </a:stretch>
        </p:blipFill>
        <p:spPr bwMode="auto">
          <a:xfrm>
            <a:off x="8215313" y="5072063"/>
            <a:ext cx="836612" cy="1571625"/>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Box 1"/>
          <p:cNvSpPr txBox="1">
            <a:spLocks noChangeArrowheads="1"/>
          </p:cNvSpPr>
          <p:nvPr/>
        </p:nvSpPr>
        <p:spPr bwMode="auto">
          <a:xfrm>
            <a:off x="5500688" y="1000125"/>
            <a:ext cx="3429000" cy="3786188"/>
          </a:xfrm>
          <a:prstGeom prst="rect">
            <a:avLst/>
          </a:prstGeom>
          <a:noFill/>
          <a:ln w="9525">
            <a:noFill/>
            <a:miter lim="800000"/>
            <a:headEnd/>
            <a:tailEnd/>
          </a:ln>
        </p:spPr>
        <p:txBody>
          <a:bodyPr>
            <a:spAutoFit/>
          </a:bodyPr>
          <a:lstStyle/>
          <a:p>
            <a:pPr algn="just" rtl="1"/>
            <a:r>
              <a:rPr lang="fa-IR" sz="2400">
                <a:latin typeface="Perpetua" pitchFamily="18" charset="0"/>
                <a:cs typeface="B Nazanin" pitchFamily="2" charset="-78"/>
              </a:rPr>
              <a:t>سایر اتباع آمریکایی، تاجران اسلحه ای چون سارکیس سوغانلین از کارگزاران سیا در میامی بودند، وی در طول دهه 80 میلادی ده ها میلیارد دلار جنگ افزار نظامی برای عراق تهیه کرد و سپس لیست معاملات خود را به واشنگتن ارسال نمود(فریدمن، 1383: 69) وی در سال 1984 واسطه فروش 45 فروند بالگرد مدل بل به عراق شد. </a:t>
            </a:r>
            <a:endParaRPr lang="en-US" sz="2400">
              <a:latin typeface="Perpetua" pitchFamily="18" charset="0"/>
              <a:cs typeface="B Nazanin" pitchFamily="2" charset="-78"/>
            </a:endParaRPr>
          </a:p>
        </p:txBody>
      </p:sp>
      <p:sp>
        <p:nvSpPr>
          <p:cNvPr id="120835" name="Rectangle 2"/>
          <p:cNvSpPr>
            <a:spLocks noChangeArrowheads="1"/>
          </p:cNvSpPr>
          <p:nvPr/>
        </p:nvSpPr>
        <p:spPr bwMode="auto">
          <a:xfrm>
            <a:off x="714375" y="214313"/>
            <a:ext cx="8001000" cy="646112"/>
          </a:xfrm>
          <a:prstGeom prst="rect">
            <a:avLst/>
          </a:prstGeom>
          <a:noFill/>
          <a:ln w="9525">
            <a:noFill/>
            <a:miter lim="800000"/>
            <a:headEnd/>
            <a:tailEnd/>
          </a:ln>
        </p:spPr>
        <p:txBody>
          <a:bodyPr>
            <a:spAutoFit/>
          </a:bodyPr>
          <a:lstStyle/>
          <a:p>
            <a:pPr algn="ctr" rtl="1"/>
            <a:r>
              <a:rPr lang="fa-IR" sz="3600" b="1">
                <a:latin typeface="Perpetua" pitchFamily="18" charset="0"/>
                <a:ea typeface="0 Titr Bold"/>
                <a:cs typeface="0 Titr Bold"/>
              </a:rPr>
              <a:t>ده ها میلیارد دلار کمک تسلیحاتی </a:t>
            </a:r>
            <a:r>
              <a:rPr lang="fa-IR" sz="3600" b="1">
                <a:solidFill>
                  <a:srgbClr val="FF0000"/>
                </a:solidFill>
                <a:latin typeface="Perpetua" pitchFamily="18" charset="0"/>
                <a:ea typeface="0 Titr Bold"/>
                <a:cs typeface="0 Titr Bold"/>
              </a:rPr>
              <a:t>امریکا</a:t>
            </a:r>
            <a:r>
              <a:rPr lang="fa-IR" sz="3600" b="1">
                <a:latin typeface="Perpetua" pitchFamily="18" charset="0"/>
                <a:ea typeface="0 Titr Bold"/>
                <a:cs typeface="0 Titr Bold"/>
              </a:rPr>
              <a:t> به صدام</a:t>
            </a:r>
            <a:endParaRPr lang="en-US" sz="3600">
              <a:latin typeface="Perpetua" pitchFamily="18" charset="0"/>
              <a:ea typeface="0 Titr Bold"/>
              <a:cs typeface="0 Titr Bold"/>
            </a:endParaRPr>
          </a:p>
        </p:txBody>
      </p:sp>
      <p:sp>
        <p:nvSpPr>
          <p:cNvPr id="5" name="Slide Number Placeholder 4"/>
          <p:cNvSpPr>
            <a:spLocks noGrp="1"/>
          </p:cNvSpPr>
          <p:nvPr>
            <p:ph type="sldNum" sz="quarter" idx="12"/>
          </p:nvPr>
        </p:nvSpPr>
        <p:spPr/>
        <p:txBody>
          <a:bodyPr/>
          <a:lstStyle/>
          <a:p>
            <a:pPr>
              <a:defRPr/>
            </a:pPr>
            <a:fld id="{B07CA6DA-AEB7-45E0-ACC4-A5BB30844117}" type="slidenum">
              <a:rPr lang="en-US"/>
              <a:pPr>
                <a:defRPr/>
              </a:pPr>
              <a:t>59</a:t>
            </a:fld>
            <a:endParaRPr lang="en-US"/>
          </a:p>
        </p:txBody>
      </p:sp>
      <p:pic>
        <p:nvPicPr>
          <p:cNvPr id="120837" name="Picture 2" descr="J:\نقش آمریکا در جنگ\New folder\page-6176.jpg"/>
          <p:cNvPicPr>
            <a:picLocks noChangeAspect="1" noChangeArrowheads="1"/>
          </p:cNvPicPr>
          <p:nvPr/>
        </p:nvPicPr>
        <p:blipFill>
          <a:blip r:embed="rId2"/>
          <a:srcRect/>
          <a:stretch>
            <a:fillRect/>
          </a:stretch>
        </p:blipFill>
        <p:spPr bwMode="auto">
          <a:xfrm>
            <a:off x="428625" y="868363"/>
            <a:ext cx="4929188" cy="3917950"/>
          </a:xfrm>
          <a:prstGeom prst="rect">
            <a:avLst/>
          </a:prstGeom>
          <a:noFill/>
          <a:ln w="9525">
            <a:noFill/>
            <a:miter lim="800000"/>
            <a:headEnd/>
            <a:tailEnd/>
          </a:ln>
        </p:spPr>
      </p:pic>
      <p:sp>
        <p:nvSpPr>
          <p:cNvPr id="120838" name="Rectangle 6"/>
          <p:cNvSpPr>
            <a:spLocks noChangeArrowheads="1"/>
          </p:cNvSpPr>
          <p:nvPr/>
        </p:nvSpPr>
        <p:spPr bwMode="auto">
          <a:xfrm>
            <a:off x="228600" y="4784725"/>
            <a:ext cx="8715375" cy="2216150"/>
          </a:xfrm>
          <a:prstGeom prst="rect">
            <a:avLst/>
          </a:prstGeom>
          <a:noFill/>
          <a:ln w="9525">
            <a:noFill/>
            <a:miter lim="800000"/>
            <a:headEnd/>
            <a:tailEnd/>
          </a:ln>
        </p:spPr>
        <p:txBody>
          <a:bodyPr>
            <a:spAutoFit/>
          </a:bodyPr>
          <a:lstStyle/>
          <a:p>
            <a:pPr algn="just" rtl="1"/>
            <a:r>
              <a:rPr lang="fa-IR" sz="2400">
                <a:latin typeface="Perpetua" pitchFamily="18" charset="0"/>
                <a:cs typeface="B Nazanin" pitchFamily="2" charset="-78"/>
              </a:rPr>
              <a:t>سوغانلین با جت اختصاصی خود عاملان سیا را به بغداد برد تا آنان بتوانند برخی از تجهیزات مربوط به انتقال تصاویر ماهواره های آمریکایی به عراق را نصب کنند. همچنین وی در اواسط دهه 1980 میلادی تعدادی از افسران ارتش آمریکا را به عراق برد تا با استراتژیست های عراقی متخصص در میدان نبرد ملاقات و مشورت کنند. به هر حال </a:t>
            </a:r>
            <a:r>
              <a:rPr lang="fa-IR" sz="2400" b="1">
                <a:latin typeface="Perpetua" pitchFamily="18" charset="0"/>
                <a:cs typeface="B Nazanin" pitchFamily="2" charset="-78"/>
              </a:rPr>
              <a:t>سوغانلین با عدنان خیر الله روابط شخصی و نزدیکی داشت</a:t>
            </a:r>
            <a:r>
              <a:rPr lang="fa-IR" sz="2400">
                <a:latin typeface="Perpetua" pitchFamily="18" charset="0"/>
                <a:cs typeface="B Nazanin" pitchFamily="2" charset="-78"/>
              </a:rPr>
              <a:t> (فریدمن، 1383: 70).</a:t>
            </a:r>
            <a:endParaRPr lang="en-US" sz="2400">
              <a:latin typeface="Perpetua" pitchFamily="18" charset="0"/>
              <a:cs typeface="B Nazanin" pitchFamily="2" charset="-78"/>
            </a:endParaRPr>
          </a:p>
          <a:p>
            <a:pPr algn="just"/>
            <a:endParaRPr lang="en-US">
              <a:latin typeface="Perpetua" pitchFamily="18" charset="0"/>
              <a:cs typeface="B Nazanin" pitchFamily="2" charset="-78"/>
            </a:endParaRPr>
          </a:p>
        </p:txBody>
      </p:sp>
      <p:sp>
        <p:nvSpPr>
          <p:cNvPr id="120839" name="Rectangle 7"/>
          <p:cNvSpPr>
            <a:spLocks noChangeArrowheads="1"/>
          </p:cNvSpPr>
          <p:nvPr/>
        </p:nvSpPr>
        <p:spPr bwMode="auto">
          <a:xfrm>
            <a:off x="428625" y="1071563"/>
            <a:ext cx="2357438" cy="369887"/>
          </a:xfrm>
          <a:prstGeom prst="rect">
            <a:avLst/>
          </a:prstGeom>
          <a:noFill/>
          <a:ln w="9525">
            <a:noFill/>
            <a:miter lim="800000"/>
            <a:headEnd/>
            <a:tailEnd/>
          </a:ln>
        </p:spPr>
        <p:txBody>
          <a:bodyPr>
            <a:spAutoFit/>
          </a:bodyPr>
          <a:lstStyle/>
          <a:p>
            <a:pPr algn="ctr" rtl="1"/>
            <a:r>
              <a:rPr lang="fa-IR">
                <a:latin typeface="Perpetua" pitchFamily="18" charset="0"/>
                <a:cs typeface="B Nazanin" pitchFamily="2" charset="-78"/>
              </a:rPr>
              <a:t>عدنان خیر الله وزیر دفاع صدام </a:t>
            </a:r>
            <a:endParaRPr lang="en-US">
              <a:latin typeface="Perpetua" pitchFamily="18" charset="0"/>
              <a:cs typeface="B Nazanin" pitchFamily="2" charset="-7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J:\نقش آمریکا در جنگ\index.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rot="506809">
            <a:off x="333375" y="4284663"/>
            <a:ext cx="2125663" cy="2655887"/>
          </a:xfrm>
          <a:prstGeom prst="rect">
            <a:avLst/>
          </a:prstGeom>
          <a:noFill/>
          <a:ln w="9525">
            <a:noFill/>
            <a:miter lim="800000"/>
            <a:headEnd/>
            <a:tailEnd/>
          </a:ln>
        </p:spPr>
      </p:pic>
      <p:sp>
        <p:nvSpPr>
          <p:cNvPr id="2" name="Title 1"/>
          <p:cNvSpPr>
            <a:spLocks noGrp="1"/>
          </p:cNvSpPr>
          <p:nvPr>
            <p:ph type="title"/>
          </p:nvPr>
        </p:nvSpPr>
        <p:spPr>
          <a:xfrm>
            <a:off x="285720" y="142852"/>
            <a:ext cx="8643998" cy="3071826"/>
          </a:xfrm>
        </p:spPr>
        <p:txBody>
          <a:bodyPr>
            <a:noAutofit/>
          </a:bodyPr>
          <a:lstStyle/>
          <a:p>
            <a:pPr algn="ctr" rtl="1" fontAlgn="auto">
              <a:lnSpc>
                <a:spcPct val="150000"/>
              </a:lnSpc>
              <a:spcAft>
                <a:spcPts val="0"/>
              </a:spcAft>
              <a:defRPr/>
            </a:pPr>
            <a:r>
              <a:rPr lang="fa-IR" sz="6000" b="1" dirty="0" smtClean="0">
                <a:ln w="17780" cmpd="sng">
                  <a:solidFill>
                    <a:srgbClr val="FFFFFF"/>
                  </a:solidFill>
                  <a:prstDash val="solid"/>
                  <a:miter lim="800000"/>
                </a:ln>
                <a:solidFill>
                  <a:srgbClr val="002060"/>
                </a:solidFill>
                <a:effectLst>
                  <a:outerShdw blurRad="38100" dist="38100" dir="2700000" algn="tl">
                    <a:srgbClr val="000000">
                      <a:alpha val="43137"/>
                    </a:srgbClr>
                  </a:outerShdw>
                </a:effectLst>
                <a:cs typeface="B Titr" pitchFamily="2" charset="-78"/>
              </a:rPr>
              <a:t>از ادعـای بـی طـرفی تــا </a:t>
            </a:r>
            <a:br>
              <a:rPr lang="fa-IR" sz="6000" b="1" dirty="0" smtClean="0">
                <a:ln w="17780" cmpd="sng">
                  <a:solidFill>
                    <a:srgbClr val="FFFFFF"/>
                  </a:solidFill>
                  <a:prstDash val="solid"/>
                  <a:miter lim="800000"/>
                </a:ln>
                <a:solidFill>
                  <a:srgbClr val="002060"/>
                </a:solidFill>
                <a:effectLst>
                  <a:outerShdw blurRad="38100" dist="38100" dir="2700000" algn="tl">
                    <a:srgbClr val="000000">
                      <a:alpha val="43137"/>
                    </a:srgbClr>
                  </a:outerShdw>
                </a:effectLst>
                <a:cs typeface="B Titr" pitchFamily="2" charset="-78"/>
              </a:rPr>
            </a:br>
            <a:r>
              <a:rPr lang="fa-IR" sz="6600" b="1" dirty="0" smtClean="0">
                <a:ln w="17780" cmpd="sng">
                  <a:solidFill>
                    <a:srgbClr val="FFFFFF"/>
                  </a:solidFill>
                  <a:prstDash val="solid"/>
                  <a:miter lim="800000"/>
                </a:ln>
                <a:solidFill>
                  <a:srgbClr val="FF0000"/>
                </a:solidFill>
                <a:effectLst>
                  <a:outerShdw blurRad="38100" dist="38100" dir="2700000" algn="tl">
                    <a:srgbClr val="000000">
                      <a:alpha val="43137"/>
                    </a:srgbClr>
                  </a:outerShdw>
                </a:effectLst>
                <a:cs typeface="B Titr" pitchFamily="2" charset="-78"/>
              </a:rPr>
              <a:t>مداخله مستقیم نظامی</a:t>
            </a:r>
            <a:endParaRPr lang="en-US" sz="6000" b="1" dirty="0">
              <a:ln w="17780" cmpd="sng">
                <a:solidFill>
                  <a:srgbClr val="FFFFFF"/>
                </a:solidFill>
                <a:prstDash val="solid"/>
                <a:miter lim="800000"/>
              </a:ln>
              <a:solidFill>
                <a:srgbClr val="FF0000"/>
              </a:solidFill>
              <a:effectLst>
                <a:outerShdw blurRad="38100" dist="38100" dir="2700000" algn="tl">
                  <a:srgbClr val="000000">
                    <a:alpha val="43137"/>
                  </a:srgbClr>
                </a:outerShdw>
              </a:effectLst>
              <a:cs typeface="B Titr" pitchFamily="2" charset="-78"/>
            </a:endParaRPr>
          </a:p>
        </p:txBody>
      </p:sp>
      <p:sp>
        <p:nvSpPr>
          <p:cNvPr id="204801" name="Rectangle 1"/>
          <p:cNvSpPr>
            <a:spLocks noChangeArrowheads="1"/>
          </p:cNvSpPr>
          <p:nvPr/>
        </p:nvSpPr>
        <p:spPr bwMode="auto">
          <a:xfrm>
            <a:off x="71438" y="3621088"/>
            <a:ext cx="8929687" cy="2630487"/>
          </a:xfrm>
          <a:prstGeom prst="rect">
            <a:avLst/>
          </a:prstGeom>
          <a:noFill/>
          <a:ln w="9525">
            <a:noFill/>
            <a:miter lim="800000"/>
            <a:headEnd/>
            <a:tailEnd/>
          </a:ln>
          <a:effectLst/>
        </p:spPr>
        <p:txBody>
          <a:bodyPr anchor="ctr">
            <a:spAutoFit/>
          </a:bodyPr>
          <a:lstStyle/>
          <a:p>
            <a:pPr algn="ctr" rtl="1">
              <a:lnSpc>
                <a:spcPct val="150000"/>
              </a:lnSpc>
              <a:defRPr/>
            </a:pPr>
            <a:r>
              <a:rPr lang="fa-IR" sz="3200" b="1" dirty="0">
                <a:latin typeface="Calibri" pitchFamily="34" charset="0"/>
                <a:ea typeface="Calibri" pitchFamily="34" charset="0"/>
                <a:cs typeface="B Mitra" pitchFamily="2" charset="-78"/>
              </a:rPr>
              <a:t>در جنگ تحمیلی اغلب کشورهای جهان و همه کشورهای قدرتمند از صدام وحمایت می کردند،</a:t>
            </a:r>
          </a:p>
          <a:p>
            <a:pPr algn="ctr" rtl="1">
              <a:lnSpc>
                <a:spcPct val="150000"/>
              </a:lnSpc>
              <a:defRPr/>
            </a:pPr>
            <a:endParaRPr lang="en-US" sz="1400" b="1" dirty="0"/>
          </a:p>
          <a:p>
            <a:pPr algn="ctr" rtl="1" eaLnBrk="0" hangingPunct="0">
              <a:lnSpc>
                <a:spcPct val="150000"/>
              </a:lnSpc>
              <a:defRPr/>
            </a:pPr>
            <a:r>
              <a:rPr lang="fa-IR" sz="3200" b="1" dirty="0">
                <a:latin typeface="Calibri" pitchFamily="34" charset="0"/>
                <a:ea typeface="Calibri" pitchFamily="34" charset="0"/>
                <a:cs typeface="B Titr" pitchFamily="2" charset="-78"/>
              </a:rPr>
              <a:t>اما در این میان نقش </a:t>
            </a:r>
            <a:r>
              <a:rPr lang="fa-IR" sz="3200" b="1" dirty="0">
                <a:solidFill>
                  <a:srgbClr val="FF0000"/>
                </a:solidFill>
                <a:effectLst>
                  <a:outerShdw blurRad="38100" dist="38100" dir="2700000" algn="tl">
                    <a:srgbClr val="000000">
                      <a:alpha val="43137"/>
                    </a:srgbClr>
                  </a:outerShdw>
                </a:effectLst>
                <a:latin typeface="Calibri" pitchFamily="34" charset="0"/>
                <a:ea typeface="Calibri" pitchFamily="34" charset="0"/>
                <a:cs typeface="B Titr" pitchFamily="2" charset="-78"/>
              </a:rPr>
              <a:t>ایالات متحده آمریکا </a:t>
            </a:r>
            <a:r>
              <a:rPr lang="fa-IR" sz="3200" b="1" dirty="0">
                <a:latin typeface="Calibri" pitchFamily="34" charset="0"/>
                <a:ea typeface="Calibri" pitchFamily="34" charset="0"/>
                <a:cs typeface="B Titr" pitchFamily="2" charset="-78"/>
              </a:rPr>
              <a:t>بسیار </a:t>
            </a:r>
            <a:r>
              <a:rPr lang="fa-IR" sz="3200" b="1" dirty="0">
                <a:solidFill>
                  <a:srgbClr val="FF0000"/>
                </a:solidFill>
                <a:effectLst>
                  <a:outerShdw blurRad="38100" dist="38100" dir="2700000" algn="tl">
                    <a:srgbClr val="000000">
                      <a:alpha val="43137"/>
                    </a:srgbClr>
                  </a:outerShdw>
                </a:effectLst>
                <a:latin typeface="Calibri" pitchFamily="34" charset="0"/>
                <a:ea typeface="Calibri" pitchFamily="34" charset="0"/>
                <a:cs typeface="B Titr" pitchFamily="2" charset="-78"/>
              </a:rPr>
              <a:t>مزورانه</a:t>
            </a:r>
            <a:r>
              <a:rPr lang="fa-IR" sz="3200" b="1" dirty="0">
                <a:effectLst>
                  <a:outerShdw blurRad="38100" dist="38100" dir="2700000" algn="tl">
                    <a:srgbClr val="000000">
                      <a:alpha val="43137"/>
                    </a:srgbClr>
                  </a:outerShdw>
                </a:effectLst>
                <a:latin typeface="Calibri" pitchFamily="34" charset="0"/>
                <a:ea typeface="Calibri" pitchFamily="34" charset="0"/>
                <a:cs typeface="B Titr" pitchFamily="2" charset="-78"/>
              </a:rPr>
              <a:t> </a:t>
            </a:r>
            <a:r>
              <a:rPr lang="fa-IR" sz="3200" b="1" dirty="0">
                <a:latin typeface="Calibri" pitchFamily="34" charset="0"/>
                <a:ea typeface="Calibri" pitchFamily="34" charset="0"/>
                <a:cs typeface="B Titr" pitchFamily="2" charset="-78"/>
              </a:rPr>
              <a:t>بود</a:t>
            </a:r>
            <a:endParaRPr lang="fa-IR" sz="4400" b="1" dirty="0">
              <a:cs typeface="B Titr" pitchFamily="2" charset="-78"/>
            </a:endParaRPr>
          </a:p>
        </p:txBody>
      </p:sp>
      <p:sp>
        <p:nvSpPr>
          <p:cNvPr id="5" name="Slide Number Placeholder 4"/>
          <p:cNvSpPr>
            <a:spLocks noGrp="1"/>
          </p:cNvSpPr>
          <p:nvPr>
            <p:ph type="sldNum" sz="quarter" idx="12"/>
          </p:nvPr>
        </p:nvSpPr>
        <p:spPr/>
        <p:txBody>
          <a:bodyPr/>
          <a:lstStyle/>
          <a:p>
            <a:pPr>
              <a:defRPr/>
            </a:pPr>
            <a:fld id="{5E6C203F-0925-43A3-A61A-4DACF3B204FA}" type="slidenum">
              <a:rPr lang="en-US"/>
              <a:pPr>
                <a:defRPr/>
              </a:pPr>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CC8618A-C112-4F39-98FB-59BD57719814}" type="slidenum">
              <a:rPr lang="en-US"/>
              <a:pPr>
                <a:defRPr/>
              </a:pPr>
              <a:t>60</a:t>
            </a:fld>
            <a:endParaRPr lang="en-US"/>
          </a:p>
        </p:txBody>
      </p:sp>
      <p:pic>
        <p:nvPicPr>
          <p:cNvPr id="121859" name="Picture 2" descr="J:\جدید\index.jpg"/>
          <p:cNvPicPr>
            <a:picLocks noChangeAspect="1" noChangeArrowheads="1"/>
          </p:cNvPicPr>
          <p:nvPr/>
        </p:nvPicPr>
        <p:blipFill>
          <a:blip r:embed="rId2"/>
          <a:srcRect/>
          <a:stretch>
            <a:fillRect/>
          </a:stretch>
        </p:blipFill>
        <p:spPr bwMode="auto">
          <a:xfrm>
            <a:off x="214313" y="2357438"/>
            <a:ext cx="5932487" cy="4214812"/>
          </a:xfrm>
          <a:prstGeom prst="rect">
            <a:avLst/>
          </a:prstGeom>
          <a:noFill/>
          <a:ln w="9525">
            <a:noFill/>
            <a:miter lim="800000"/>
            <a:headEnd/>
            <a:tailEnd/>
          </a:ln>
        </p:spPr>
      </p:pic>
      <p:pic>
        <p:nvPicPr>
          <p:cNvPr id="121860" name="Picture 3" descr="J:\جدید\IRQ_Al_Fao_01.jpg"/>
          <p:cNvPicPr>
            <a:picLocks noChangeAspect="1" noChangeArrowheads="1"/>
          </p:cNvPicPr>
          <p:nvPr/>
        </p:nvPicPr>
        <p:blipFill>
          <a:blip r:embed="rId3"/>
          <a:srcRect/>
          <a:stretch>
            <a:fillRect/>
          </a:stretch>
        </p:blipFill>
        <p:spPr bwMode="auto">
          <a:xfrm>
            <a:off x="3221038" y="142875"/>
            <a:ext cx="5851525" cy="3143250"/>
          </a:xfrm>
          <a:prstGeom prst="rect">
            <a:avLst/>
          </a:prstGeom>
          <a:noFill/>
          <a:ln w="9525">
            <a:noFill/>
            <a:miter lim="800000"/>
            <a:headEnd/>
            <a:tailEnd/>
          </a:ln>
        </p:spPr>
      </p:pic>
      <p:sp>
        <p:nvSpPr>
          <p:cNvPr id="121861" name="Rectangle 4"/>
          <p:cNvSpPr>
            <a:spLocks noChangeArrowheads="1"/>
          </p:cNvSpPr>
          <p:nvPr/>
        </p:nvSpPr>
        <p:spPr bwMode="auto">
          <a:xfrm>
            <a:off x="214313" y="174625"/>
            <a:ext cx="2824162" cy="1754188"/>
          </a:xfrm>
          <a:prstGeom prst="rect">
            <a:avLst/>
          </a:prstGeom>
          <a:noFill/>
          <a:ln w="9525">
            <a:noFill/>
            <a:miter lim="800000"/>
            <a:headEnd/>
            <a:tailEnd/>
          </a:ln>
        </p:spPr>
        <p:txBody>
          <a:bodyPr>
            <a:spAutoFit/>
          </a:bodyPr>
          <a:lstStyle/>
          <a:p>
            <a:pPr algn="justLow" rtl="1">
              <a:lnSpc>
                <a:spcPct val="150000"/>
              </a:lnSpc>
            </a:pPr>
            <a:r>
              <a:rPr lang="fa-IR" b="1">
                <a:latin typeface="Perpetua" pitchFamily="18" charset="0"/>
                <a:cs typeface="B Titr" pitchFamily="2" charset="-78"/>
              </a:rPr>
              <a:t>اعترافات تحلیلگر و استراتژیست آمریکایی در خصوص تلاش </a:t>
            </a:r>
            <a:r>
              <a:rPr lang="fa-IR" b="1">
                <a:solidFill>
                  <a:srgbClr val="FF0000"/>
                </a:solidFill>
                <a:latin typeface="Perpetua" pitchFamily="18" charset="0"/>
                <a:cs typeface="B Titr" pitchFamily="2" charset="-78"/>
              </a:rPr>
              <a:t>آمریکا</a:t>
            </a:r>
            <a:r>
              <a:rPr lang="fa-IR" b="1">
                <a:latin typeface="Perpetua" pitchFamily="18" charset="0"/>
                <a:cs typeface="B Titr" pitchFamily="2" charset="-78"/>
              </a:rPr>
              <a:t> برای تجهیز زرادخانه عراق بر علیه ایران </a:t>
            </a:r>
            <a:endParaRPr lang="en-US">
              <a:latin typeface="Perpetua" pitchFamily="18" charset="0"/>
              <a:cs typeface="B Titr" pitchFamily="2" charset="-78"/>
            </a:endParaRPr>
          </a:p>
        </p:txBody>
      </p:sp>
      <p:pic>
        <p:nvPicPr>
          <p:cNvPr id="121862" name="Picture 2" descr="I:\جدید\rusarms_0261.jpg"/>
          <p:cNvPicPr>
            <a:picLocks noChangeAspect="1" noChangeArrowheads="1"/>
          </p:cNvPicPr>
          <p:nvPr/>
        </p:nvPicPr>
        <p:blipFill>
          <a:blip r:embed="rId4"/>
          <a:srcRect/>
          <a:stretch>
            <a:fillRect/>
          </a:stretch>
        </p:blipFill>
        <p:spPr bwMode="auto">
          <a:xfrm>
            <a:off x="6286500" y="3429000"/>
            <a:ext cx="2578100" cy="2500313"/>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ChangeArrowheads="1"/>
          </p:cNvSpPr>
          <p:nvPr/>
        </p:nvSpPr>
        <p:spPr bwMode="auto">
          <a:xfrm>
            <a:off x="3214688" y="1779588"/>
            <a:ext cx="5715000" cy="4894262"/>
          </a:xfrm>
          <a:prstGeom prst="rect">
            <a:avLst/>
          </a:prstGeom>
          <a:noFill/>
          <a:ln w="9525">
            <a:noFill/>
            <a:miter lim="800000"/>
            <a:headEnd/>
            <a:tailEnd/>
          </a:ln>
        </p:spPr>
        <p:txBody>
          <a:bodyPr anchor="ctr">
            <a:spAutoFit/>
          </a:bodyPr>
          <a:lstStyle/>
          <a:p>
            <a:pPr algn="justLow" rtl="1" eaLnBrk="0" hangingPunct="0"/>
            <a:r>
              <a:rPr lang="fa-IR" sz="2400">
                <a:latin typeface="Calibri" pitchFamily="34" charset="0"/>
                <a:ea typeface="Calibri" pitchFamily="34" charset="0"/>
                <a:cs typeface="B Mitra" pitchFamily="2" charset="-78"/>
              </a:rPr>
              <a:t>در بهار 1984 اکسیمبانک تحت فشار قرار گرفت تا برای پروژه خط لوله جدید عقبه عراق 500 میلیون دلار وام تضمینی را پشتوانه آن مالیات دهندگان آمریکایی بودند، به عراق پرداخت کند. قرار بود این خط لوله یک میلیون بشکه نفت خام را روزانه از شمال غرب عراق به بندر عقبه در اردن منتقل کند و بدین ترتیب نفت را از منطقه جنگی خلیج فارس دور کرده و به دریای سرخ برساند. از آنجا که این خط لوله از جنگ و تنگه هرمز که ایران تهدید به بستن آن می کرد، دور بود، ایجاد اختلاف در فروش نفت از سوی تهران را دشوار تر می ساخت و این امر برای صدام بسیار حیاتی بود (فریدمن، 1383: 59-58)</a:t>
            </a:r>
          </a:p>
          <a:p>
            <a:pPr algn="justLow" rtl="1" eaLnBrk="0" hangingPunct="0"/>
            <a:r>
              <a:rPr lang="fa-IR" sz="2400">
                <a:latin typeface="Calibri" pitchFamily="34" charset="0"/>
                <a:ea typeface="Calibri" pitchFamily="34" charset="0"/>
                <a:cs typeface="B Mitra" pitchFamily="2" charset="-78"/>
              </a:rPr>
              <a:t>چند میلیارد دلار اعتبار ساخت این خط لوله توسط آمریکا تأمین شد و آمریکا به صدام تضمین داد که اسرائیل به این خط لوله که از 20 کیلومتری مرز فلسطین اشغالی عبور می کند هیچ تعرضی نکند. </a:t>
            </a:r>
            <a:endParaRPr lang="en-US" sz="1400">
              <a:ea typeface="Calibri" pitchFamily="34" charset="0"/>
            </a:endParaRPr>
          </a:p>
        </p:txBody>
      </p:sp>
      <p:sp>
        <p:nvSpPr>
          <p:cNvPr id="122883" name="Rectangle 2"/>
          <p:cNvSpPr>
            <a:spLocks noChangeArrowheads="1"/>
          </p:cNvSpPr>
          <p:nvPr/>
        </p:nvSpPr>
        <p:spPr bwMode="auto">
          <a:xfrm>
            <a:off x="142875" y="214313"/>
            <a:ext cx="8858250" cy="1477962"/>
          </a:xfrm>
          <a:prstGeom prst="rect">
            <a:avLst/>
          </a:prstGeom>
          <a:noFill/>
          <a:ln w="9525">
            <a:noFill/>
            <a:miter lim="800000"/>
            <a:headEnd/>
            <a:tailEnd/>
          </a:ln>
        </p:spPr>
        <p:txBody>
          <a:bodyPr>
            <a:spAutoFit/>
          </a:bodyPr>
          <a:lstStyle/>
          <a:p>
            <a:pPr algn="ctr" rtl="1">
              <a:lnSpc>
                <a:spcPct val="150000"/>
              </a:lnSpc>
            </a:pPr>
            <a:r>
              <a:rPr lang="fa-IR" sz="2800" b="1">
                <a:latin typeface="Calibri" pitchFamily="34" charset="0"/>
                <a:ea typeface="Calibri" pitchFamily="34" charset="0"/>
                <a:cs typeface="B Titr" pitchFamily="2" charset="-78"/>
              </a:rPr>
              <a:t>حمایت های </a:t>
            </a:r>
            <a:r>
              <a:rPr lang="fa-IR" sz="2800" b="1">
                <a:solidFill>
                  <a:srgbClr val="FF0000"/>
                </a:solidFill>
                <a:latin typeface="Calibri" pitchFamily="34" charset="0"/>
                <a:ea typeface="Calibri" pitchFamily="34" charset="0"/>
                <a:cs typeface="B Titr" pitchFamily="2" charset="-78"/>
              </a:rPr>
              <a:t>آمریکا</a:t>
            </a:r>
            <a:r>
              <a:rPr lang="fa-IR" sz="2800" b="1">
                <a:latin typeface="Calibri" pitchFamily="34" charset="0"/>
                <a:ea typeface="Calibri" pitchFamily="34" charset="0"/>
                <a:cs typeface="B Titr" pitchFamily="2" charset="-78"/>
              </a:rPr>
              <a:t> برای حفظ قدرت اقتصادی صدام؛</a:t>
            </a:r>
          </a:p>
          <a:p>
            <a:pPr algn="ctr" rtl="1">
              <a:lnSpc>
                <a:spcPct val="150000"/>
              </a:lnSpc>
            </a:pPr>
            <a:r>
              <a:rPr lang="fa-IR" sz="3200" b="1">
                <a:latin typeface="Calibri" pitchFamily="34" charset="0"/>
                <a:ea typeface="Calibri" pitchFamily="34" charset="0"/>
                <a:cs typeface="B Titr" pitchFamily="2" charset="-78"/>
              </a:rPr>
              <a:t>احداث خط لوله نفت عقبه با پول </a:t>
            </a:r>
            <a:r>
              <a:rPr lang="fa-IR" sz="3200" b="1">
                <a:solidFill>
                  <a:srgbClr val="FF0000"/>
                </a:solidFill>
                <a:latin typeface="Calibri" pitchFamily="34" charset="0"/>
                <a:ea typeface="Calibri" pitchFamily="34" charset="0"/>
                <a:cs typeface="B Titr" pitchFamily="2" charset="-78"/>
              </a:rPr>
              <a:t>آمریکا</a:t>
            </a:r>
            <a:r>
              <a:rPr lang="fa-IR" sz="3200" b="1">
                <a:latin typeface="Calibri" pitchFamily="34" charset="0"/>
                <a:ea typeface="Calibri" pitchFamily="34" charset="0"/>
                <a:cs typeface="B Mitra" pitchFamily="2" charset="-78"/>
              </a:rPr>
              <a:t> </a:t>
            </a:r>
            <a:r>
              <a:rPr lang="fa-IR" sz="3200" b="1">
                <a:latin typeface="Calibri" pitchFamily="34" charset="0"/>
                <a:ea typeface="Calibri" pitchFamily="34" charset="0"/>
                <a:cs typeface="B Titr" pitchFamily="2" charset="-78"/>
              </a:rPr>
              <a:t>زیر سایه اسرائیل </a:t>
            </a:r>
            <a:endParaRPr lang="en-US" sz="1600"/>
          </a:p>
        </p:txBody>
      </p:sp>
      <p:sp>
        <p:nvSpPr>
          <p:cNvPr id="5" name="Slide Number Placeholder 4"/>
          <p:cNvSpPr>
            <a:spLocks noGrp="1"/>
          </p:cNvSpPr>
          <p:nvPr>
            <p:ph type="sldNum" sz="quarter" idx="12"/>
          </p:nvPr>
        </p:nvSpPr>
        <p:spPr/>
        <p:txBody>
          <a:bodyPr/>
          <a:lstStyle/>
          <a:p>
            <a:pPr>
              <a:defRPr/>
            </a:pPr>
            <a:fld id="{5B8112EF-007F-41A4-B8B9-8A57A547F29D}" type="slidenum">
              <a:rPr lang="en-US"/>
              <a:pPr>
                <a:defRPr/>
              </a:pPr>
              <a:t>61</a:t>
            </a:fld>
            <a:endParaRPr lang="en-US"/>
          </a:p>
        </p:txBody>
      </p:sp>
      <p:pic>
        <p:nvPicPr>
          <p:cNvPr id="122885" name="Picture 2" descr="I:\جدید\81370223-6048821.jpg"/>
          <p:cNvPicPr>
            <a:picLocks noChangeAspect="1" noChangeArrowheads="1"/>
          </p:cNvPicPr>
          <p:nvPr/>
        </p:nvPicPr>
        <p:blipFill>
          <a:blip r:embed="rId2"/>
          <a:srcRect/>
          <a:stretch>
            <a:fillRect/>
          </a:stretch>
        </p:blipFill>
        <p:spPr bwMode="auto">
          <a:xfrm>
            <a:off x="214313" y="1928813"/>
            <a:ext cx="3000375" cy="4467225"/>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92FD0BB-CAE0-4CDB-9994-E9888759F16C}" type="slidenum">
              <a:rPr lang="en-US"/>
              <a:pPr>
                <a:defRPr/>
              </a:pPr>
              <a:t>62</a:t>
            </a:fld>
            <a:endParaRPr lang="en-US"/>
          </a:p>
        </p:txBody>
      </p:sp>
      <p:sp>
        <p:nvSpPr>
          <p:cNvPr id="123907" name="Rectangle 3"/>
          <p:cNvSpPr>
            <a:spLocks noChangeArrowheads="1"/>
          </p:cNvSpPr>
          <p:nvPr/>
        </p:nvSpPr>
        <p:spPr bwMode="auto">
          <a:xfrm>
            <a:off x="6858000" y="306388"/>
            <a:ext cx="2000250" cy="5908675"/>
          </a:xfrm>
          <a:prstGeom prst="rect">
            <a:avLst/>
          </a:prstGeom>
          <a:noFill/>
          <a:ln w="9525">
            <a:noFill/>
            <a:miter lim="800000"/>
            <a:headEnd/>
            <a:tailEnd/>
          </a:ln>
        </p:spPr>
        <p:txBody>
          <a:bodyPr>
            <a:spAutoFit/>
          </a:bodyPr>
          <a:lstStyle/>
          <a:p>
            <a:pPr algn="justLow" rtl="1">
              <a:lnSpc>
                <a:spcPct val="150000"/>
              </a:lnSpc>
            </a:pPr>
            <a:r>
              <a:rPr lang="fa-IR" sz="2800" b="1">
                <a:latin typeface="Calibri" pitchFamily="34" charset="0"/>
                <a:ea typeface="Calibri" pitchFamily="34" charset="0"/>
                <a:cs typeface="B Titr" pitchFamily="2" charset="-78"/>
              </a:rPr>
              <a:t>حمایت های </a:t>
            </a:r>
            <a:r>
              <a:rPr lang="fa-IR" sz="2800" b="1">
                <a:solidFill>
                  <a:srgbClr val="FF0000"/>
                </a:solidFill>
                <a:latin typeface="Calibri" pitchFamily="34" charset="0"/>
                <a:ea typeface="Calibri" pitchFamily="34" charset="0"/>
                <a:cs typeface="B Titr" pitchFamily="2" charset="-78"/>
              </a:rPr>
              <a:t>آمریکا</a:t>
            </a:r>
            <a:r>
              <a:rPr lang="fa-IR" sz="2800" b="1">
                <a:latin typeface="Calibri" pitchFamily="34" charset="0"/>
                <a:ea typeface="Calibri" pitchFamily="34" charset="0"/>
                <a:cs typeface="B Titr" pitchFamily="2" charset="-78"/>
              </a:rPr>
              <a:t> برای حفظ قدرت اقتصادی صدام؛ احداث خط لوله نفت عقبه با پول </a:t>
            </a:r>
            <a:r>
              <a:rPr lang="fa-IR" sz="2800" b="1">
                <a:solidFill>
                  <a:srgbClr val="FF0000"/>
                </a:solidFill>
                <a:latin typeface="Calibri" pitchFamily="34" charset="0"/>
                <a:ea typeface="Calibri" pitchFamily="34" charset="0"/>
                <a:cs typeface="B Titr" pitchFamily="2" charset="-78"/>
              </a:rPr>
              <a:t>آمریکا</a:t>
            </a:r>
            <a:r>
              <a:rPr lang="fa-IR" sz="2800" b="1">
                <a:latin typeface="Calibri" pitchFamily="34" charset="0"/>
                <a:ea typeface="Calibri" pitchFamily="34" charset="0"/>
                <a:cs typeface="B Mitra" pitchFamily="2" charset="-78"/>
              </a:rPr>
              <a:t> </a:t>
            </a:r>
            <a:r>
              <a:rPr lang="fa-IR" sz="2800" b="1">
                <a:latin typeface="Calibri" pitchFamily="34" charset="0"/>
                <a:ea typeface="Calibri" pitchFamily="34" charset="0"/>
                <a:cs typeface="B Titr" pitchFamily="2" charset="-78"/>
              </a:rPr>
              <a:t>زیر سایه اسرائیل </a:t>
            </a:r>
            <a:endParaRPr lang="en-US" sz="1400"/>
          </a:p>
        </p:txBody>
      </p:sp>
      <p:pic>
        <p:nvPicPr>
          <p:cNvPr id="123908" name="Picture 2" descr="I:\886_38i0q7.jpg"/>
          <p:cNvPicPr>
            <a:picLocks noChangeAspect="1" noChangeArrowheads="1"/>
          </p:cNvPicPr>
          <p:nvPr/>
        </p:nvPicPr>
        <p:blipFill>
          <a:blip r:embed="rId2"/>
          <a:srcRect l="16772" t="22858" r="26991" b="28571"/>
          <a:stretch>
            <a:fillRect/>
          </a:stretch>
        </p:blipFill>
        <p:spPr bwMode="auto">
          <a:xfrm>
            <a:off x="357188" y="571500"/>
            <a:ext cx="6408737" cy="4357688"/>
          </a:xfrm>
          <a:prstGeom prst="rect">
            <a:avLst/>
          </a:prstGeom>
          <a:noFill/>
          <a:ln w="9525">
            <a:noFill/>
            <a:miter lim="800000"/>
            <a:headEnd/>
            <a:tailEnd/>
          </a:ln>
        </p:spPr>
      </p:pic>
      <p:sp>
        <p:nvSpPr>
          <p:cNvPr id="123909" name="Rectangle 6"/>
          <p:cNvSpPr>
            <a:spLocks noChangeArrowheads="1"/>
          </p:cNvSpPr>
          <p:nvPr/>
        </p:nvSpPr>
        <p:spPr bwMode="auto">
          <a:xfrm>
            <a:off x="1214438" y="5143500"/>
            <a:ext cx="4152900" cy="369888"/>
          </a:xfrm>
          <a:prstGeom prst="rect">
            <a:avLst/>
          </a:prstGeom>
          <a:noFill/>
          <a:ln w="9525">
            <a:noFill/>
            <a:miter lim="800000"/>
            <a:headEnd/>
            <a:tailEnd/>
          </a:ln>
        </p:spPr>
        <p:txBody>
          <a:bodyPr wrap="none">
            <a:spAutoFit/>
          </a:bodyPr>
          <a:lstStyle/>
          <a:p>
            <a:r>
              <a:rPr lang="fa-IR" b="1">
                <a:latin typeface="Calibri" pitchFamily="34" charset="0"/>
                <a:ea typeface="Calibri" pitchFamily="34" charset="0"/>
                <a:cs typeface="B Titr" pitchFamily="2" charset="-78"/>
              </a:rPr>
              <a:t>خط لوله نفت عقبه در امتداد مرز فلسطین اشغالی</a:t>
            </a:r>
            <a:endParaRPr lang="en-US">
              <a:latin typeface="Perpetua" pitchFamily="18" charset="0"/>
              <a:ea typeface="Calibri" pitchFamily="34" charset="0"/>
              <a:cs typeface="B Titr" pitchFamily="2" charset="-78"/>
            </a:endParaRPr>
          </a:p>
        </p:txBody>
      </p:sp>
      <p:cxnSp>
        <p:nvCxnSpPr>
          <p:cNvPr id="9" name="Straight Arrow Connector 8"/>
          <p:cNvCxnSpPr>
            <a:stCxn id="123909" idx="0"/>
          </p:cNvCxnSpPr>
          <p:nvPr/>
        </p:nvCxnSpPr>
        <p:spPr>
          <a:xfrm rot="16200000" flipV="1">
            <a:off x="1645444" y="3498056"/>
            <a:ext cx="1285875" cy="200501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
          <p:cNvSpPr>
            <a:spLocks noChangeArrowheads="1"/>
          </p:cNvSpPr>
          <p:nvPr/>
        </p:nvSpPr>
        <p:spPr bwMode="auto">
          <a:xfrm>
            <a:off x="4071938" y="968375"/>
            <a:ext cx="4643437" cy="4032250"/>
          </a:xfrm>
          <a:prstGeom prst="rect">
            <a:avLst/>
          </a:prstGeom>
          <a:noFill/>
          <a:ln w="9525">
            <a:noFill/>
            <a:miter lim="800000"/>
            <a:headEnd/>
            <a:tailEnd/>
          </a:ln>
        </p:spPr>
        <p:txBody>
          <a:bodyPr anchor="ctr">
            <a:spAutoFit/>
          </a:bodyPr>
          <a:lstStyle/>
          <a:p>
            <a:pPr algn="justLow" rtl="1" eaLnBrk="0" hangingPunct="0"/>
            <a:r>
              <a:rPr lang="fa-IR" sz="3200">
                <a:latin typeface="Calibri" pitchFamily="34" charset="0"/>
                <a:ea typeface="Calibri" pitchFamily="34" charset="0"/>
                <a:cs typeface="B Mitra" pitchFamily="2" charset="-78"/>
              </a:rPr>
              <a:t>ایالات متحده در سال های 1980 ارتش عراق را به طور همه جانبه ای مسلح کرد. در سال 1983 دونالد رامسفلد موافقت نامه همکاری نظامی با صدام حسین را امضاء کرد. برای جلوگیری از شکست عراق در جنگ علیه ایران، آمریکا سلاح شیمیایی و بیولوژیـکی   در اخـتـیــارش گـــذارد  و  در بــرابـر</a:t>
            </a:r>
            <a:endParaRPr lang="fa-IR" sz="4400">
              <a:ea typeface="Calibri" pitchFamily="34" charset="0"/>
            </a:endParaRPr>
          </a:p>
        </p:txBody>
      </p:sp>
      <p:sp>
        <p:nvSpPr>
          <p:cNvPr id="124931" name="Rectangle 3"/>
          <p:cNvSpPr>
            <a:spLocks noChangeArrowheads="1"/>
          </p:cNvSpPr>
          <p:nvPr/>
        </p:nvSpPr>
        <p:spPr bwMode="auto">
          <a:xfrm>
            <a:off x="428625" y="220663"/>
            <a:ext cx="8042275" cy="708025"/>
          </a:xfrm>
          <a:prstGeom prst="rect">
            <a:avLst/>
          </a:prstGeom>
          <a:noFill/>
          <a:ln w="9525">
            <a:noFill/>
            <a:miter lim="800000"/>
            <a:headEnd/>
            <a:tailEnd/>
          </a:ln>
        </p:spPr>
        <p:txBody>
          <a:bodyPr>
            <a:spAutoFit/>
          </a:bodyPr>
          <a:lstStyle/>
          <a:p>
            <a:pPr algn="justLow" rtl="1"/>
            <a:r>
              <a:rPr lang="fa-IR" sz="4000" b="1">
                <a:latin typeface="Calibri" pitchFamily="34" charset="0"/>
                <a:ea typeface="Calibri" pitchFamily="34" charset="0"/>
                <a:cs typeface="B Titr" pitchFamily="2" charset="-78"/>
              </a:rPr>
              <a:t>تسلیح همه جانبه ارتش عراق توسط </a:t>
            </a:r>
            <a:r>
              <a:rPr lang="fa-IR" sz="4000" b="1">
                <a:solidFill>
                  <a:srgbClr val="FF0000"/>
                </a:solidFill>
                <a:latin typeface="Calibri" pitchFamily="34" charset="0"/>
                <a:ea typeface="Calibri" pitchFamily="34" charset="0"/>
                <a:cs typeface="B Titr" pitchFamily="2" charset="-78"/>
              </a:rPr>
              <a:t>آمریکا</a:t>
            </a:r>
            <a:endParaRPr lang="en-US" sz="2000">
              <a:solidFill>
                <a:srgbClr val="FF0000"/>
              </a:solidFill>
              <a:ea typeface="Calibri" pitchFamily="34" charset="0"/>
            </a:endParaRPr>
          </a:p>
        </p:txBody>
      </p:sp>
      <p:sp>
        <p:nvSpPr>
          <p:cNvPr id="6" name="Slide Number Placeholder 5"/>
          <p:cNvSpPr>
            <a:spLocks noGrp="1"/>
          </p:cNvSpPr>
          <p:nvPr>
            <p:ph type="sldNum" sz="quarter" idx="12"/>
          </p:nvPr>
        </p:nvSpPr>
        <p:spPr/>
        <p:txBody>
          <a:bodyPr/>
          <a:lstStyle/>
          <a:p>
            <a:pPr>
              <a:defRPr/>
            </a:pPr>
            <a:fld id="{08A0B909-7868-42A7-A66A-450D9669CDCF}" type="slidenum">
              <a:rPr lang="en-US"/>
              <a:pPr>
                <a:defRPr/>
              </a:pPr>
              <a:t>63</a:t>
            </a:fld>
            <a:endParaRPr lang="en-US"/>
          </a:p>
        </p:txBody>
      </p:sp>
      <p:pic>
        <p:nvPicPr>
          <p:cNvPr id="124933" name="Picture 2" descr="C:\Users\basij\Desktop\عکس نقش آ»ریکا\06-دونالد رامسفلد\رامسفلد (5).jpg"/>
          <p:cNvPicPr>
            <a:picLocks noChangeAspect="1" noChangeArrowheads="1"/>
          </p:cNvPicPr>
          <p:nvPr/>
        </p:nvPicPr>
        <p:blipFill>
          <a:blip r:embed="rId2"/>
          <a:srcRect/>
          <a:stretch>
            <a:fillRect/>
          </a:stretch>
        </p:blipFill>
        <p:spPr bwMode="auto">
          <a:xfrm>
            <a:off x="166688" y="1214438"/>
            <a:ext cx="3905250" cy="3286125"/>
          </a:xfrm>
          <a:prstGeom prst="rect">
            <a:avLst/>
          </a:prstGeom>
          <a:noFill/>
          <a:ln w="9525">
            <a:noFill/>
            <a:miter lim="800000"/>
            <a:headEnd/>
            <a:tailEnd/>
          </a:ln>
        </p:spPr>
      </p:pic>
      <p:sp>
        <p:nvSpPr>
          <p:cNvPr id="124934" name="Rectangle 6"/>
          <p:cNvSpPr>
            <a:spLocks noChangeArrowheads="1"/>
          </p:cNvSpPr>
          <p:nvPr/>
        </p:nvSpPr>
        <p:spPr bwMode="auto">
          <a:xfrm>
            <a:off x="260350" y="4994275"/>
            <a:ext cx="8501063" cy="1077913"/>
          </a:xfrm>
          <a:prstGeom prst="rect">
            <a:avLst/>
          </a:prstGeom>
          <a:noFill/>
          <a:ln w="9525">
            <a:noFill/>
            <a:miter lim="800000"/>
            <a:headEnd/>
            <a:tailEnd/>
          </a:ln>
        </p:spPr>
        <p:txBody>
          <a:bodyPr>
            <a:spAutoFit/>
          </a:bodyPr>
          <a:lstStyle/>
          <a:p>
            <a:pPr algn="justLow" rtl="1"/>
            <a:r>
              <a:rPr lang="fa-IR" sz="3200">
                <a:latin typeface="Calibri" pitchFamily="34" charset="0"/>
                <a:ea typeface="Calibri" pitchFamily="34" charset="0"/>
                <a:cs typeface="B Mitra" pitchFamily="2" charset="-78"/>
              </a:rPr>
              <a:t>استفاده از این سلاح ها از طرف صدام علیه نیروهای نظامی ایران و کردهای عراقی کاملاً چشمان خود را بست (خالوزاده، 1383: 487).</a:t>
            </a:r>
            <a:endParaRPr lang="en-US" sz="3200">
              <a:latin typeface="Perpetua" pitchFamily="18" charset="0"/>
              <a:ea typeface="Calibri" pitchFamily="34" charset="0"/>
              <a:cs typeface="B Mitra" pitchFamily="2" charset="-78"/>
            </a:endParaRPr>
          </a:p>
        </p:txBody>
      </p:sp>
      <p:sp>
        <p:nvSpPr>
          <p:cNvPr id="124935" name="Rectangle 7"/>
          <p:cNvSpPr>
            <a:spLocks noChangeArrowheads="1"/>
          </p:cNvSpPr>
          <p:nvPr/>
        </p:nvSpPr>
        <p:spPr bwMode="auto">
          <a:xfrm>
            <a:off x="1500188" y="4600575"/>
            <a:ext cx="1227137" cy="400050"/>
          </a:xfrm>
          <a:prstGeom prst="rect">
            <a:avLst/>
          </a:prstGeom>
          <a:noFill/>
          <a:ln w="9525">
            <a:noFill/>
            <a:miter lim="800000"/>
            <a:headEnd/>
            <a:tailEnd/>
          </a:ln>
        </p:spPr>
        <p:txBody>
          <a:bodyPr wrap="none">
            <a:spAutoFit/>
          </a:bodyPr>
          <a:lstStyle/>
          <a:p>
            <a:r>
              <a:rPr lang="fa-IR" sz="2000">
                <a:latin typeface="Calibri" pitchFamily="34" charset="0"/>
                <a:ea typeface="Calibri" pitchFamily="34" charset="0"/>
                <a:cs typeface="B Mitra" pitchFamily="2" charset="-78"/>
              </a:rPr>
              <a:t>دونالد رامسفلد </a:t>
            </a:r>
            <a:endParaRPr lang="en-US" sz="2000">
              <a:latin typeface="Perpetua" pitchFamily="18" charset="0"/>
              <a:ea typeface="Calibri" pitchFamily="34" charset="0"/>
              <a:cs typeface="B Mitra" pitchFamily="2" charset="-78"/>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
          <p:cNvSpPr>
            <a:spLocks noChangeArrowheads="1"/>
          </p:cNvSpPr>
          <p:nvPr/>
        </p:nvSpPr>
        <p:spPr bwMode="auto">
          <a:xfrm>
            <a:off x="571500" y="1495425"/>
            <a:ext cx="8001000" cy="2862263"/>
          </a:xfrm>
          <a:prstGeom prst="rect">
            <a:avLst/>
          </a:prstGeom>
          <a:noFill/>
          <a:ln w="9525">
            <a:noFill/>
            <a:miter lim="800000"/>
            <a:headEnd/>
            <a:tailEnd/>
          </a:ln>
        </p:spPr>
        <p:txBody>
          <a:bodyPr anchor="ctr">
            <a:spAutoFit/>
          </a:bodyPr>
          <a:lstStyle/>
          <a:p>
            <a:pPr algn="justLow" rtl="1" eaLnBrk="0" hangingPunct="0"/>
            <a:r>
              <a:rPr lang="fa-IR" sz="3600">
                <a:latin typeface="Calibri" pitchFamily="34" charset="0"/>
                <a:ea typeface="Calibri" pitchFamily="34" charset="0"/>
                <a:cs typeface="B Mitra" pitchFamily="2" charset="-78"/>
              </a:rPr>
              <a:t>حدود 771 مجوز برای اقلامی که کاربرد دوگانه نظامی و غیر نظامی داشتند صادر شد، اقلام صادر شده. البته آمار صادرات چنین اقلامی تا پیش از سال 1985 میلادی [1364 شمسی]  به دلایل نا مشخص موجود نیست در این میان تنها 39 درخواست مجوز رد شده است (ویلمسه، 1392: 107-106).</a:t>
            </a:r>
            <a:endParaRPr lang="fa-IR" sz="4800">
              <a:ea typeface="Calibri" pitchFamily="34" charset="0"/>
            </a:endParaRPr>
          </a:p>
        </p:txBody>
      </p:sp>
      <p:sp>
        <p:nvSpPr>
          <p:cNvPr id="125955" name="Rectangle 2"/>
          <p:cNvSpPr>
            <a:spLocks noChangeArrowheads="1"/>
          </p:cNvSpPr>
          <p:nvPr/>
        </p:nvSpPr>
        <p:spPr bwMode="auto">
          <a:xfrm>
            <a:off x="214313" y="214313"/>
            <a:ext cx="8715375" cy="1077912"/>
          </a:xfrm>
          <a:prstGeom prst="rect">
            <a:avLst/>
          </a:prstGeom>
          <a:noFill/>
          <a:ln w="9525">
            <a:noFill/>
            <a:miter lim="800000"/>
            <a:headEnd/>
            <a:tailEnd/>
          </a:ln>
        </p:spPr>
        <p:txBody>
          <a:bodyPr>
            <a:spAutoFit/>
          </a:bodyPr>
          <a:lstStyle/>
          <a:p>
            <a:pPr algn="ctr" rtl="1"/>
            <a:r>
              <a:rPr lang="fa-IR" sz="3200">
                <a:latin typeface="Calibri" pitchFamily="34" charset="0"/>
                <a:ea typeface="Calibri" pitchFamily="34" charset="0"/>
                <a:cs typeface="B Titr" pitchFamily="2" charset="-78"/>
              </a:rPr>
              <a:t>صدور 771 مجوز  برای صادرات کالا با کاربرد دوگانه از آمریکا به عراق </a:t>
            </a:r>
            <a:endParaRPr lang="en-US">
              <a:ea typeface="Calibri" pitchFamily="34" charset="0"/>
              <a:cs typeface="B Titr" pitchFamily="2" charset="-78"/>
            </a:endParaRPr>
          </a:p>
        </p:txBody>
      </p:sp>
      <p:sp>
        <p:nvSpPr>
          <p:cNvPr id="5" name="Slide Number Placeholder 4"/>
          <p:cNvSpPr>
            <a:spLocks noGrp="1"/>
          </p:cNvSpPr>
          <p:nvPr>
            <p:ph type="sldNum" sz="quarter" idx="12"/>
          </p:nvPr>
        </p:nvSpPr>
        <p:spPr/>
        <p:txBody>
          <a:bodyPr/>
          <a:lstStyle/>
          <a:p>
            <a:pPr>
              <a:defRPr/>
            </a:pPr>
            <a:fld id="{ADDA6387-A5B1-4F71-902E-96AF937CB48B}" type="slidenum">
              <a:rPr lang="en-US"/>
              <a:pPr>
                <a:defRPr/>
              </a:pPr>
              <a:t>64</a:t>
            </a:fld>
            <a:endParaRPr lang="en-US"/>
          </a:p>
        </p:txBody>
      </p:sp>
      <p:pic>
        <p:nvPicPr>
          <p:cNvPr id="125957" name="Picture 3" descr="I:\عکس نقش آ»ریکا\23-پرچم قدیم عراق\۱۹۶۳—۱۹۹۱.pn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4143375" y="4487863"/>
            <a:ext cx="3214688" cy="2136775"/>
          </a:xfrm>
          <a:prstGeom prst="rect">
            <a:avLst/>
          </a:prstGeom>
          <a:noFill/>
          <a:ln w="9525">
            <a:noFill/>
            <a:miter lim="800000"/>
            <a:headEnd/>
            <a:tailEnd/>
          </a:ln>
        </p:spPr>
      </p:pic>
      <p:pic>
        <p:nvPicPr>
          <p:cNvPr id="125958" name="Picture 5" descr="I:\عکس نقش آ»ریکا\24-پرچم آمریکا\1911402131069021412513682180184223112193135121.jpg"/>
          <p:cNvPicPr>
            <a:picLocks noChangeAspect="1" noChangeArrowheads="1"/>
          </p:cNvPicPr>
          <p:nvPr/>
        </p:nvPicPr>
        <p:blipFill>
          <a:blip r:embed="rId3">
            <a:clrChange>
              <a:clrFrom>
                <a:srgbClr val="FFFFFF"/>
              </a:clrFrom>
              <a:clrTo>
                <a:srgbClr val="FFFFFF">
                  <a:alpha val="0"/>
                </a:srgbClr>
              </a:clrTo>
            </a:clrChange>
          </a:blip>
          <a:srcRect l="5110" t="9290" r="5878" b="12711"/>
          <a:stretch>
            <a:fillRect/>
          </a:stretch>
        </p:blipFill>
        <p:spPr bwMode="auto">
          <a:xfrm>
            <a:off x="1357313" y="4392613"/>
            <a:ext cx="4043362" cy="2214562"/>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
          <p:cNvSpPr>
            <a:spLocks noChangeArrowheads="1"/>
          </p:cNvSpPr>
          <p:nvPr/>
        </p:nvSpPr>
        <p:spPr bwMode="auto">
          <a:xfrm>
            <a:off x="285750" y="785813"/>
            <a:ext cx="8429625" cy="2554287"/>
          </a:xfrm>
          <a:prstGeom prst="rect">
            <a:avLst/>
          </a:prstGeom>
          <a:noFill/>
          <a:ln w="9525">
            <a:noFill/>
            <a:miter lim="800000"/>
            <a:headEnd/>
            <a:tailEnd/>
          </a:ln>
        </p:spPr>
        <p:txBody>
          <a:bodyPr anchor="ctr">
            <a:spAutoFit/>
          </a:bodyPr>
          <a:lstStyle/>
          <a:p>
            <a:pPr algn="justLow" rtl="1" eaLnBrk="0" hangingPunct="0"/>
            <a:r>
              <a:rPr lang="fa-IR" sz="3200">
                <a:latin typeface="Calibri" pitchFamily="34" charset="0"/>
                <a:ea typeface="Calibri" pitchFamily="34" charset="0"/>
                <a:cs typeface="B Mitra" pitchFamily="2" charset="-78"/>
              </a:rPr>
              <a:t>گام اول در تجهیز ارتش عراق از سوی آمریکا فروش انواع هلی کوپتر بود. به دنبال نخستين معامله فروش هلي كوپتر هيوز به عراق معاملات ديگري از اين قماش بين دوكشور امريكا و عراق صورت گرفت. در واقع معامله هليكوپتر راه هايي را كه ازسال 1967 بين دو كشور بسته شده بودند به روي عراق گشود.</a:t>
            </a:r>
            <a:endParaRPr lang="fa-IR" sz="4400">
              <a:ea typeface="Calibri" pitchFamily="34" charset="0"/>
            </a:endParaRPr>
          </a:p>
        </p:txBody>
      </p:sp>
      <p:sp>
        <p:nvSpPr>
          <p:cNvPr id="126979" name="Rectangle 2"/>
          <p:cNvSpPr>
            <a:spLocks noChangeArrowheads="1"/>
          </p:cNvSpPr>
          <p:nvPr/>
        </p:nvSpPr>
        <p:spPr bwMode="auto">
          <a:xfrm>
            <a:off x="214313" y="142875"/>
            <a:ext cx="8786812" cy="584200"/>
          </a:xfrm>
          <a:prstGeom prst="rect">
            <a:avLst/>
          </a:prstGeom>
          <a:noFill/>
          <a:ln w="9525">
            <a:noFill/>
            <a:miter lim="800000"/>
            <a:headEnd/>
            <a:tailEnd/>
          </a:ln>
        </p:spPr>
        <p:txBody>
          <a:bodyPr>
            <a:spAutoFit/>
          </a:bodyPr>
          <a:lstStyle/>
          <a:p>
            <a:pPr algn="ctr" rtl="1"/>
            <a:r>
              <a:rPr lang="fa-IR" sz="3200" b="1">
                <a:latin typeface="Calibri" pitchFamily="34" charset="0"/>
                <a:ea typeface="Calibri" pitchFamily="34" charset="0"/>
                <a:cs typeface="B Titr" pitchFamily="2" charset="-78"/>
              </a:rPr>
              <a:t>فروش هلی کوپتر اولین کمک نظامی آمریکا به عراق</a:t>
            </a:r>
            <a:endParaRPr lang="en-US" sz="1600">
              <a:ea typeface="Calibri" pitchFamily="34" charset="0"/>
            </a:endParaRPr>
          </a:p>
        </p:txBody>
      </p:sp>
      <p:sp>
        <p:nvSpPr>
          <p:cNvPr id="5" name="Slide Number Placeholder 4"/>
          <p:cNvSpPr>
            <a:spLocks noGrp="1"/>
          </p:cNvSpPr>
          <p:nvPr>
            <p:ph type="sldNum" sz="quarter" idx="12"/>
          </p:nvPr>
        </p:nvSpPr>
        <p:spPr/>
        <p:txBody>
          <a:bodyPr/>
          <a:lstStyle/>
          <a:p>
            <a:pPr>
              <a:defRPr/>
            </a:pPr>
            <a:fld id="{3EAE3440-569C-4A7E-B54F-ED5FD5A89E14}" type="slidenum">
              <a:rPr lang="en-US"/>
              <a:pPr>
                <a:defRPr/>
              </a:pPr>
              <a:t>65</a:t>
            </a:fld>
            <a:endParaRPr lang="en-US"/>
          </a:p>
        </p:txBody>
      </p:sp>
      <p:pic>
        <p:nvPicPr>
          <p:cNvPr id="126981" name="Picture 2" descr="C:\Users\basij\Desktop\عکس نقش آ»ریکا\12-هلی کوپتر هیوز\g_ccks_biggin_hill_helicopters_large_a.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714375" y="2928938"/>
            <a:ext cx="5572125" cy="3714750"/>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
          <p:cNvSpPr>
            <a:spLocks noChangeArrowheads="1"/>
          </p:cNvSpPr>
          <p:nvPr/>
        </p:nvSpPr>
        <p:spPr bwMode="auto">
          <a:xfrm>
            <a:off x="142875" y="2386013"/>
            <a:ext cx="8786813" cy="4400550"/>
          </a:xfrm>
          <a:prstGeom prst="rect">
            <a:avLst/>
          </a:prstGeom>
          <a:noFill/>
          <a:ln w="9525">
            <a:noFill/>
            <a:miter lim="800000"/>
            <a:headEnd/>
            <a:tailEnd/>
          </a:ln>
        </p:spPr>
        <p:txBody>
          <a:bodyPr anchor="ctr">
            <a:spAutoFit/>
          </a:bodyPr>
          <a:lstStyle/>
          <a:p>
            <a:pPr algn="justLow" rtl="1" eaLnBrk="0" hangingPunct="0"/>
            <a:r>
              <a:rPr lang="fa-IR" sz="2800">
                <a:latin typeface="Calibri" pitchFamily="34" charset="0"/>
                <a:ea typeface="Calibri" pitchFamily="34" charset="0"/>
                <a:cs typeface="B Mitra" pitchFamily="2" charset="-78"/>
              </a:rPr>
              <a:t>هووارد تيچر در گزارشي كه درسال 1995 به عنوان شاهد براي قاضي پرونده محاكمه فروشندگان سلاح به عراق تهيه كرده چنين مي نويسد: «ايالات متحده آمريكا، به طور فعال و همه جانبه اي درجنگ عراق عليه ايران، به كشور عراق كمك مي كرد. اين كمك ها، شامل كمك هاي مالي، اطلاعات نظامي، مشاركت مشاوران نظامي آمريكا همراه با تحويل سلاح هاي مختلف به وسيله كشورهاي ثالث بود، تا آمريكا مطمئن باشدكه عراق به ميزان كافي تجهيزات نظامي دراختيار دارد تا در جنگ شكست نخورد. او مي افزايد كه رئيس سازمان سياي آمريكا در آن زمان ويليام كيسي، يك شركت شيميايي را به عنوان پوشش ظاهري حقوقي به كارگرفته بودكه توسط آن شركت، بمب هاي خوشه اي ساخت آمريكا را در جنگ عراق عليه ايران، به رژيم مي فروخت» (خالوزاده،1383:489)</a:t>
            </a:r>
            <a:endParaRPr lang="en-US" sz="1600">
              <a:ea typeface="Calibri" pitchFamily="34" charset="0"/>
            </a:endParaRPr>
          </a:p>
        </p:txBody>
      </p:sp>
      <p:sp>
        <p:nvSpPr>
          <p:cNvPr id="128003" name="Rectangle 2"/>
          <p:cNvSpPr>
            <a:spLocks noChangeArrowheads="1"/>
          </p:cNvSpPr>
          <p:nvPr/>
        </p:nvSpPr>
        <p:spPr bwMode="auto">
          <a:xfrm>
            <a:off x="-71438" y="285750"/>
            <a:ext cx="7000876" cy="708025"/>
          </a:xfrm>
          <a:prstGeom prst="rect">
            <a:avLst/>
          </a:prstGeom>
          <a:noFill/>
          <a:ln w="9525">
            <a:noFill/>
            <a:miter lim="800000"/>
            <a:headEnd/>
            <a:tailEnd/>
          </a:ln>
        </p:spPr>
        <p:txBody>
          <a:bodyPr>
            <a:spAutoFit/>
          </a:bodyPr>
          <a:lstStyle/>
          <a:p>
            <a:pPr algn="ctr" rtl="1"/>
            <a:r>
              <a:rPr lang="fa-IR" sz="4000" b="1">
                <a:latin typeface="Calibri" pitchFamily="34" charset="0"/>
                <a:ea typeface="Calibri" pitchFamily="34" charset="0"/>
                <a:cs typeface="B Titr" pitchFamily="2" charset="-78"/>
              </a:rPr>
              <a:t>واگذاری بمب های خوشه ای به صدام </a:t>
            </a:r>
            <a:endParaRPr lang="en-US" sz="2000">
              <a:ea typeface="Calibri" pitchFamily="34" charset="0"/>
            </a:endParaRPr>
          </a:p>
        </p:txBody>
      </p:sp>
      <p:sp>
        <p:nvSpPr>
          <p:cNvPr id="5" name="Slide Number Placeholder 4"/>
          <p:cNvSpPr>
            <a:spLocks noGrp="1"/>
          </p:cNvSpPr>
          <p:nvPr>
            <p:ph type="sldNum" sz="quarter" idx="12"/>
          </p:nvPr>
        </p:nvSpPr>
        <p:spPr/>
        <p:txBody>
          <a:bodyPr/>
          <a:lstStyle/>
          <a:p>
            <a:pPr>
              <a:defRPr/>
            </a:pPr>
            <a:fld id="{FC18A050-46F9-4EBF-A36E-1E41A9A69F36}" type="slidenum">
              <a:rPr lang="en-US"/>
              <a:pPr>
                <a:defRPr/>
              </a:pPr>
              <a:t>66</a:t>
            </a:fld>
            <a:endParaRPr lang="en-US"/>
          </a:p>
        </p:txBody>
      </p:sp>
      <p:pic>
        <p:nvPicPr>
          <p:cNvPr id="128005" name="Picture 2" descr="C:\Users\basij\Desktop\عکس نقش آ»ریکا\26-هاوارد تیچر\3503039218_f0c7eaed7f_m.jpg"/>
          <p:cNvPicPr>
            <a:picLocks noChangeAspect="1" noChangeArrowheads="1"/>
          </p:cNvPicPr>
          <p:nvPr/>
        </p:nvPicPr>
        <p:blipFill>
          <a:blip r:embed="rId2"/>
          <a:srcRect/>
          <a:stretch>
            <a:fillRect/>
          </a:stretch>
        </p:blipFill>
        <p:spPr bwMode="auto">
          <a:xfrm>
            <a:off x="6858000" y="58738"/>
            <a:ext cx="2000250" cy="2432050"/>
          </a:xfrm>
          <a:prstGeom prst="rect">
            <a:avLst/>
          </a:prstGeom>
          <a:noFill/>
          <a:ln w="9525">
            <a:noFill/>
            <a:miter lim="800000"/>
            <a:headEnd/>
            <a:tailEnd/>
          </a:ln>
        </p:spPr>
      </p:pic>
      <p:sp>
        <p:nvSpPr>
          <p:cNvPr id="128006" name="Rectangle 9"/>
          <p:cNvSpPr>
            <a:spLocks noChangeArrowheads="1"/>
          </p:cNvSpPr>
          <p:nvPr/>
        </p:nvSpPr>
        <p:spPr bwMode="auto">
          <a:xfrm>
            <a:off x="214313" y="1039813"/>
            <a:ext cx="6572250" cy="1384300"/>
          </a:xfrm>
          <a:prstGeom prst="rect">
            <a:avLst/>
          </a:prstGeom>
          <a:noFill/>
          <a:ln w="9525">
            <a:noFill/>
            <a:miter lim="800000"/>
            <a:headEnd/>
            <a:tailEnd/>
          </a:ln>
        </p:spPr>
        <p:txBody>
          <a:bodyPr>
            <a:spAutoFit/>
          </a:bodyPr>
          <a:lstStyle/>
          <a:p>
            <a:pPr algn="justLow" rtl="1"/>
            <a:r>
              <a:rPr lang="fa-IR" sz="2800">
                <a:solidFill>
                  <a:srgbClr val="000000"/>
                </a:solidFill>
                <a:latin typeface="Calibri" pitchFamily="34" charset="0"/>
                <a:ea typeface="Calibri" pitchFamily="34" charset="0"/>
                <a:cs typeface="B Mitra" pitchFamily="2" charset="-78"/>
              </a:rPr>
              <a:t>هووارد تيچر در گزارشي كه درسال 1995 به عنوان شاهد براي قاضي پرونده محاكمه فروشندگان سلاح به عراق تهيه كرده چنين مي نويسد: </a:t>
            </a:r>
            <a:endParaRPr lang="en-US">
              <a:latin typeface="Perpetua" pitchFamily="18" charset="0"/>
              <a:ea typeface="Calibri" pitchFamily="34" charset="0"/>
              <a:cs typeface="B Mitra" pitchFamily="2" charset="-78"/>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9276D5E-BBED-4E64-B4FB-B462F54204C6}" type="slidenum">
              <a:rPr lang="en-US"/>
              <a:pPr>
                <a:defRPr/>
              </a:pPr>
              <a:t>67</a:t>
            </a:fld>
            <a:endParaRPr lang="en-US"/>
          </a:p>
        </p:txBody>
      </p:sp>
      <p:pic>
        <p:nvPicPr>
          <p:cNvPr id="129027" name="Picture 3" descr="C:\Users\basij\Desktop\عکس نقش آ»ریکا\27-بمب های خوشه ای\13711385076322.jpg"/>
          <p:cNvPicPr>
            <a:picLocks noChangeAspect="1" noChangeArrowheads="1"/>
          </p:cNvPicPr>
          <p:nvPr/>
        </p:nvPicPr>
        <p:blipFill>
          <a:blip r:embed="rId2"/>
          <a:srcRect/>
          <a:stretch>
            <a:fillRect/>
          </a:stretch>
        </p:blipFill>
        <p:spPr bwMode="auto">
          <a:xfrm>
            <a:off x="328613" y="4143375"/>
            <a:ext cx="3794125" cy="2532063"/>
          </a:xfrm>
          <a:prstGeom prst="rect">
            <a:avLst/>
          </a:prstGeom>
          <a:noFill/>
          <a:ln w="9525">
            <a:noFill/>
            <a:miter lim="800000"/>
            <a:headEnd/>
            <a:tailEnd/>
          </a:ln>
        </p:spPr>
      </p:pic>
      <p:pic>
        <p:nvPicPr>
          <p:cNvPr id="129028" name="Picture 4" descr="C:\Users\basij\Desktop\عکس نقش آ»ریکا\27-بمب های خوشه ای\81651896-6529489.jpg"/>
          <p:cNvPicPr>
            <a:picLocks noChangeAspect="1" noChangeArrowheads="1"/>
          </p:cNvPicPr>
          <p:nvPr/>
        </p:nvPicPr>
        <p:blipFill>
          <a:blip r:embed="rId3"/>
          <a:srcRect/>
          <a:stretch>
            <a:fillRect/>
          </a:stretch>
        </p:blipFill>
        <p:spPr bwMode="auto">
          <a:xfrm>
            <a:off x="4186238" y="4154488"/>
            <a:ext cx="4743450" cy="2498725"/>
          </a:xfrm>
          <a:prstGeom prst="rect">
            <a:avLst/>
          </a:prstGeom>
          <a:noFill/>
          <a:ln w="9525">
            <a:noFill/>
            <a:miter lim="800000"/>
            <a:headEnd/>
            <a:tailEnd/>
          </a:ln>
        </p:spPr>
      </p:pic>
      <p:pic>
        <p:nvPicPr>
          <p:cNvPr id="129029" name="Picture 5" descr="C:\Users\basij\Desktop\عکس نقش آ»ریکا\27-بمب های خوشه ای\13711385054086.jpg"/>
          <p:cNvPicPr>
            <a:picLocks noChangeAspect="1" noChangeArrowheads="1"/>
          </p:cNvPicPr>
          <p:nvPr/>
        </p:nvPicPr>
        <p:blipFill>
          <a:blip r:embed="rId4"/>
          <a:srcRect/>
          <a:stretch>
            <a:fillRect/>
          </a:stretch>
        </p:blipFill>
        <p:spPr bwMode="auto">
          <a:xfrm>
            <a:off x="357188" y="1590675"/>
            <a:ext cx="3775075" cy="2481263"/>
          </a:xfrm>
          <a:prstGeom prst="rect">
            <a:avLst/>
          </a:prstGeom>
          <a:noFill/>
          <a:ln w="9525">
            <a:noFill/>
            <a:miter lim="800000"/>
            <a:headEnd/>
            <a:tailEnd/>
          </a:ln>
        </p:spPr>
      </p:pic>
      <p:pic>
        <p:nvPicPr>
          <p:cNvPr id="129030" name="Picture 2" descr="C:\Users\basij\Desktop\عکس نقش آ»ریکا\26-هاوارد تیچر\3503039218_f0c7eaed7f_m.jpg"/>
          <p:cNvPicPr>
            <a:picLocks noChangeAspect="1" noChangeArrowheads="1"/>
          </p:cNvPicPr>
          <p:nvPr/>
        </p:nvPicPr>
        <p:blipFill>
          <a:blip r:embed="rId5"/>
          <a:srcRect/>
          <a:stretch>
            <a:fillRect/>
          </a:stretch>
        </p:blipFill>
        <p:spPr bwMode="auto">
          <a:xfrm>
            <a:off x="7000875" y="142875"/>
            <a:ext cx="2000250" cy="2432050"/>
          </a:xfrm>
          <a:prstGeom prst="rect">
            <a:avLst/>
          </a:prstGeom>
          <a:noFill/>
          <a:ln w="9525">
            <a:noFill/>
            <a:miter lim="800000"/>
            <a:headEnd/>
            <a:tailEnd/>
          </a:ln>
        </p:spPr>
      </p:pic>
      <p:sp>
        <p:nvSpPr>
          <p:cNvPr id="129031" name="Rectangle 6"/>
          <p:cNvSpPr>
            <a:spLocks noChangeArrowheads="1"/>
          </p:cNvSpPr>
          <p:nvPr/>
        </p:nvSpPr>
        <p:spPr bwMode="auto">
          <a:xfrm>
            <a:off x="0" y="577850"/>
            <a:ext cx="7000875" cy="708025"/>
          </a:xfrm>
          <a:prstGeom prst="rect">
            <a:avLst/>
          </a:prstGeom>
          <a:noFill/>
          <a:ln w="9525">
            <a:noFill/>
            <a:miter lim="800000"/>
            <a:headEnd/>
            <a:tailEnd/>
          </a:ln>
        </p:spPr>
        <p:txBody>
          <a:bodyPr>
            <a:spAutoFit/>
          </a:bodyPr>
          <a:lstStyle/>
          <a:p>
            <a:pPr algn="ctr" rtl="1"/>
            <a:r>
              <a:rPr lang="fa-IR" sz="4000" b="1">
                <a:latin typeface="Calibri" pitchFamily="34" charset="0"/>
                <a:ea typeface="Calibri" pitchFamily="34" charset="0"/>
                <a:cs typeface="B Titr" pitchFamily="2" charset="-78"/>
              </a:rPr>
              <a:t>واگذاری بمب های خوشه ای به صدام </a:t>
            </a:r>
            <a:endParaRPr lang="en-US" sz="2000">
              <a:ea typeface="Calibri" pitchFamily="34" charset="0"/>
            </a:endParaRPr>
          </a:p>
        </p:txBody>
      </p:sp>
      <p:pic>
        <p:nvPicPr>
          <p:cNvPr id="129032" name="Picture 2" descr="I:\جدید\n00112522-t.jpg"/>
          <p:cNvPicPr>
            <a:picLocks noChangeAspect="1" noChangeArrowheads="1"/>
          </p:cNvPicPr>
          <p:nvPr/>
        </p:nvPicPr>
        <p:blipFill>
          <a:blip r:embed="rId6"/>
          <a:srcRect/>
          <a:stretch>
            <a:fillRect/>
          </a:stretch>
        </p:blipFill>
        <p:spPr bwMode="auto">
          <a:xfrm>
            <a:off x="4203700" y="2071688"/>
            <a:ext cx="2679700" cy="2000250"/>
          </a:xfrm>
          <a:prstGeom prst="rect">
            <a:avLst/>
          </a:prstGeom>
          <a:noFill/>
          <a:ln w="9525">
            <a:noFill/>
            <a:miter lim="800000"/>
            <a:headEnd/>
            <a:tailEnd/>
          </a:ln>
        </p:spPr>
      </p:pic>
      <p:sp>
        <p:nvSpPr>
          <p:cNvPr id="129033" name="Rectangle 8"/>
          <p:cNvSpPr>
            <a:spLocks noChangeArrowheads="1"/>
          </p:cNvSpPr>
          <p:nvPr/>
        </p:nvSpPr>
        <p:spPr bwMode="auto">
          <a:xfrm>
            <a:off x="7358063" y="2714625"/>
            <a:ext cx="1270000" cy="461963"/>
          </a:xfrm>
          <a:prstGeom prst="rect">
            <a:avLst/>
          </a:prstGeom>
          <a:noFill/>
          <a:ln w="9525">
            <a:noFill/>
            <a:miter lim="800000"/>
            <a:headEnd/>
            <a:tailEnd/>
          </a:ln>
        </p:spPr>
        <p:txBody>
          <a:bodyPr wrap="none">
            <a:spAutoFit/>
          </a:bodyPr>
          <a:lstStyle/>
          <a:p>
            <a:r>
              <a:rPr lang="fa-IR" sz="2400">
                <a:solidFill>
                  <a:srgbClr val="000000"/>
                </a:solidFill>
                <a:latin typeface="Calibri" pitchFamily="34" charset="0"/>
                <a:ea typeface="Calibri" pitchFamily="34" charset="0"/>
                <a:cs typeface="B Mitra" pitchFamily="2" charset="-78"/>
              </a:rPr>
              <a:t>هووارد تيچر </a:t>
            </a:r>
            <a:endParaRPr lang="en-US" sz="2400">
              <a:latin typeface="Perpetua" pitchFamily="18" charset="0"/>
              <a:ea typeface="Calibri" pitchFamily="34" charset="0"/>
              <a:cs typeface="B Mitra" pitchFamily="2" charset="-78"/>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BBB380E-8225-4520-BBDB-965EED349A8B}" type="slidenum">
              <a:rPr lang="en-US"/>
              <a:pPr>
                <a:defRPr/>
              </a:pPr>
              <a:t>68</a:t>
            </a:fld>
            <a:endParaRPr lang="en-US"/>
          </a:p>
        </p:txBody>
      </p:sp>
      <p:sp>
        <p:nvSpPr>
          <p:cNvPr id="130051" name="Rectangle 2"/>
          <p:cNvSpPr>
            <a:spLocks noChangeArrowheads="1"/>
          </p:cNvSpPr>
          <p:nvPr/>
        </p:nvSpPr>
        <p:spPr bwMode="auto">
          <a:xfrm>
            <a:off x="571500" y="2786063"/>
            <a:ext cx="7929563" cy="3970337"/>
          </a:xfrm>
          <a:prstGeom prst="rect">
            <a:avLst/>
          </a:prstGeom>
          <a:noFill/>
          <a:ln w="9525">
            <a:noFill/>
            <a:miter lim="800000"/>
            <a:headEnd/>
            <a:tailEnd/>
          </a:ln>
        </p:spPr>
        <p:txBody>
          <a:bodyPr>
            <a:spAutoFit/>
          </a:bodyPr>
          <a:lstStyle/>
          <a:p>
            <a:pPr algn="justLow" rtl="1" eaLnBrk="0" hangingPunct="0"/>
            <a:r>
              <a:rPr lang="fa-IR" sz="2800">
                <a:latin typeface="Calibri" pitchFamily="34" charset="0"/>
                <a:ea typeface="Calibri" pitchFamily="34" charset="0"/>
                <a:cs typeface="B Mitra" pitchFamily="2" charset="-78"/>
              </a:rPr>
              <a:t>به گزارش روزنامه واشنگتن پست، «تاريخ همكاري آمريكا با صدام حسين درسال هاي پيش از حمله 1990 به كويت كه شامل ارائه اطلاعات امنيتي گسترده، تامين بمب هاي خوشه اي از طريق يك شركت شيميايي و تسهيل دستيابي عراق به مواد لازم براي ساخت سلاح هاي شيميايي و ميكروبي است نمونه اي جالب ازجنبه پنهان سياست خارجي آمريكاست. همين كافي بود تا صدام حسين به شريك استراتژيك آمريكا بدل شود و ديپلمات هاي آمريكايي در بغداد همواره از نيروهاي عراقي در مقابل ايران از نيروي خيري كه در برابر شر ايستاده ياد كنند»(روزنامه واشنگتن پست، نقش كليدي امريكا درتقويت عراق، مايكل دابز،30 دسامبر 2003)</a:t>
            </a:r>
            <a:endParaRPr lang="fa-IR" sz="4000">
              <a:ea typeface="Calibri" pitchFamily="34" charset="0"/>
            </a:endParaRPr>
          </a:p>
        </p:txBody>
      </p:sp>
      <p:sp>
        <p:nvSpPr>
          <p:cNvPr id="130052" name="Rectangle 5"/>
          <p:cNvSpPr>
            <a:spLocks noChangeArrowheads="1"/>
          </p:cNvSpPr>
          <p:nvPr/>
        </p:nvSpPr>
        <p:spPr bwMode="auto">
          <a:xfrm>
            <a:off x="357188" y="71438"/>
            <a:ext cx="8429625" cy="923925"/>
          </a:xfrm>
          <a:prstGeom prst="rect">
            <a:avLst/>
          </a:prstGeom>
          <a:noFill/>
          <a:ln w="9525">
            <a:noFill/>
            <a:miter lim="800000"/>
            <a:headEnd/>
            <a:tailEnd/>
          </a:ln>
        </p:spPr>
        <p:txBody>
          <a:bodyPr>
            <a:spAutoFit/>
          </a:bodyPr>
          <a:lstStyle/>
          <a:p>
            <a:pPr algn="ctr"/>
            <a:r>
              <a:rPr lang="fa-IR" sz="5400">
                <a:solidFill>
                  <a:srgbClr val="FF0000"/>
                </a:solidFill>
                <a:latin typeface="Calibri" pitchFamily="34" charset="0"/>
                <a:ea typeface="Calibri" pitchFamily="34" charset="0"/>
                <a:cs typeface="B Titr" pitchFamily="2" charset="-78"/>
              </a:rPr>
              <a:t>باز هم بمب خوشه ای</a:t>
            </a:r>
            <a:endParaRPr lang="en-US" sz="5400">
              <a:solidFill>
                <a:srgbClr val="FF0000"/>
              </a:solidFill>
              <a:latin typeface="Perpetua" pitchFamily="18" charset="0"/>
              <a:ea typeface="Calibri" pitchFamily="34" charset="0"/>
              <a:cs typeface="B Titr" pitchFamily="2" charset="-78"/>
            </a:endParaRPr>
          </a:p>
        </p:txBody>
      </p:sp>
      <p:pic>
        <p:nvPicPr>
          <p:cNvPr id="9218" name="Picture 2" descr="I:\جدید\heres-the-front-page-of-todays-washington-post.jpg"/>
          <p:cNvPicPr>
            <a:picLocks noChangeAspect="1" noChangeArrowheads="1"/>
          </p:cNvPicPr>
          <p:nvPr/>
        </p:nvPicPr>
        <p:blipFill>
          <a:blip r:embed="rId2"/>
          <a:srcRect b="70146"/>
          <a:stretch>
            <a:fillRect/>
          </a:stretch>
        </p:blipFill>
        <p:spPr bwMode="auto">
          <a:xfrm>
            <a:off x="419100" y="928688"/>
            <a:ext cx="8153400" cy="182562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Box 1"/>
          <p:cNvSpPr txBox="1">
            <a:spLocks noChangeArrowheads="1"/>
          </p:cNvSpPr>
          <p:nvPr/>
        </p:nvSpPr>
        <p:spPr bwMode="auto">
          <a:xfrm>
            <a:off x="214313" y="3500438"/>
            <a:ext cx="8643937" cy="2554287"/>
          </a:xfrm>
          <a:prstGeom prst="rect">
            <a:avLst/>
          </a:prstGeom>
          <a:noFill/>
          <a:ln w="9525">
            <a:noFill/>
            <a:miter lim="800000"/>
            <a:headEnd/>
            <a:tailEnd/>
          </a:ln>
        </p:spPr>
        <p:txBody>
          <a:bodyPr>
            <a:spAutoFit/>
          </a:bodyPr>
          <a:lstStyle/>
          <a:p>
            <a:pPr algn="just" rtl="1"/>
            <a:r>
              <a:rPr lang="fa-IR" sz="3200">
                <a:latin typeface="Perpetua" pitchFamily="18" charset="0"/>
                <a:cs typeface="B Nazanin" pitchFamily="2" charset="-78"/>
              </a:rPr>
              <a:t>همزمان با ملاقات بوش با مبارک، شاهزاده بندر بن سلطان، سفیر عربستان سعودی در واشنگتن، اعترافی غیر معمول کرد. وی به وزارت خارجه اذعان داشت که عربستان صدها بمب دوهزار پوندی </a:t>
            </a:r>
            <a:r>
              <a:rPr lang="en-US" sz="3200">
                <a:latin typeface="Perpetua" pitchFamily="18" charset="0"/>
                <a:cs typeface="B Nazanin" pitchFamily="2" charset="-78"/>
              </a:rPr>
              <a:t>MK-84</a:t>
            </a:r>
            <a:r>
              <a:rPr lang="fa-IR" sz="3200">
                <a:latin typeface="Perpetua" pitchFamily="18" charset="0"/>
                <a:cs typeface="B Nazanin" pitchFamily="2" charset="-78"/>
              </a:rPr>
              <a:t> ساخت آمریکا را در اختیار عراق قرارداده است.(فریدمن  64:1383)</a:t>
            </a:r>
            <a:endParaRPr lang="en-US" sz="3200">
              <a:latin typeface="Perpetua" pitchFamily="18" charset="0"/>
              <a:cs typeface="B Nazanin" pitchFamily="2" charset="-78"/>
            </a:endParaRPr>
          </a:p>
          <a:p>
            <a:pPr algn="just"/>
            <a:endParaRPr lang="en-US" sz="3200">
              <a:latin typeface="Perpetua" pitchFamily="18" charset="0"/>
              <a:cs typeface="B Nazanin" pitchFamily="2" charset="-78"/>
            </a:endParaRPr>
          </a:p>
        </p:txBody>
      </p:sp>
      <p:sp>
        <p:nvSpPr>
          <p:cNvPr id="131075" name="Rectangle 2"/>
          <p:cNvSpPr>
            <a:spLocks noChangeArrowheads="1"/>
          </p:cNvSpPr>
          <p:nvPr/>
        </p:nvSpPr>
        <p:spPr bwMode="auto">
          <a:xfrm>
            <a:off x="5214938" y="142875"/>
            <a:ext cx="3714750" cy="3416300"/>
          </a:xfrm>
          <a:prstGeom prst="rect">
            <a:avLst/>
          </a:prstGeom>
          <a:noFill/>
          <a:ln w="9525">
            <a:noFill/>
            <a:miter lim="800000"/>
            <a:headEnd/>
            <a:tailEnd/>
          </a:ln>
        </p:spPr>
        <p:txBody>
          <a:bodyPr>
            <a:spAutoFit/>
          </a:bodyPr>
          <a:lstStyle/>
          <a:p>
            <a:pPr algn="ctr" rtl="1">
              <a:lnSpc>
                <a:spcPct val="150000"/>
              </a:lnSpc>
            </a:pPr>
            <a:r>
              <a:rPr lang="fa-IR" sz="3600" b="1">
                <a:latin typeface="Perpetua" pitchFamily="18" charset="0"/>
                <a:ea typeface="0 Titr Bold"/>
                <a:cs typeface="0 Titr Bold"/>
              </a:rPr>
              <a:t>صدها بمب 2000 پوندی </a:t>
            </a:r>
            <a:r>
              <a:rPr lang="fa-IR" sz="3600" b="1">
                <a:solidFill>
                  <a:srgbClr val="FF0000"/>
                </a:solidFill>
                <a:latin typeface="Perpetua" pitchFamily="18" charset="0"/>
                <a:ea typeface="0 Titr Bold"/>
                <a:cs typeface="0 Titr Bold"/>
              </a:rPr>
              <a:t>آمریکایی</a:t>
            </a:r>
          </a:p>
          <a:p>
            <a:pPr algn="ctr" rtl="1">
              <a:lnSpc>
                <a:spcPct val="150000"/>
              </a:lnSpc>
            </a:pPr>
            <a:r>
              <a:rPr lang="fa-IR" sz="3600" b="1">
                <a:latin typeface="Perpetua" pitchFamily="18" charset="0"/>
                <a:ea typeface="0 Titr Bold"/>
                <a:cs typeface="0 Titr Bold"/>
              </a:rPr>
              <a:t>پیشکش رئیس جمهور آمریکا به صدام</a:t>
            </a:r>
            <a:endParaRPr lang="en-US" sz="3600">
              <a:latin typeface="Perpetua" pitchFamily="18" charset="0"/>
              <a:ea typeface="0 Titr Bold"/>
              <a:cs typeface="0 Titr Bold"/>
            </a:endParaRPr>
          </a:p>
        </p:txBody>
      </p:sp>
      <p:sp>
        <p:nvSpPr>
          <p:cNvPr id="5" name="Slide Number Placeholder 4"/>
          <p:cNvSpPr>
            <a:spLocks noGrp="1"/>
          </p:cNvSpPr>
          <p:nvPr>
            <p:ph type="sldNum" sz="quarter" idx="12"/>
          </p:nvPr>
        </p:nvSpPr>
        <p:spPr/>
        <p:txBody>
          <a:bodyPr/>
          <a:lstStyle/>
          <a:p>
            <a:pPr>
              <a:defRPr/>
            </a:pPr>
            <a:fld id="{923F6330-0C9C-44AF-8910-461E699AD043}" type="slidenum">
              <a:rPr lang="en-US"/>
              <a:pPr>
                <a:defRPr/>
              </a:pPr>
              <a:t>69</a:t>
            </a:fld>
            <a:endParaRPr lang="en-US"/>
          </a:p>
        </p:txBody>
      </p:sp>
      <p:pic>
        <p:nvPicPr>
          <p:cNvPr id="131077" name="Picture 2" descr="J:\نقش آمریکا در جنگ\New folder\64289_569.jpg"/>
          <p:cNvPicPr>
            <a:picLocks noChangeAspect="1" noChangeArrowheads="1"/>
          </p:cNvPicPr>
          <p:nvPr/>
        </p:nvPicPr>
        <p:blipFill>
          <a:blip r:embed="rId2"/>
          <a:srcRect/>
          <a:stretch>
            <a:fillRect/>
          </a:stretch>
        </p:blipFill>
        <p:spPr bwMode="auto">
          <a:xfrm>
            <a:off x="142875" y="142875"/>
            <a:ext cx="5065713" cy="3071813"/>
          </a:xfrm>
          <a:prstGeom prst="rect">
            <a:avLst/>
          </a:prstGeom>
          <a:noFill/>
          <a:ln w="9525">
            <a:noFill/>
            <a:miter lim="800000"/>
            <a:headEnd/>
            <a:tailEnd/>
          </a:ln>
        </p:spPr>
      </p:pic>
      <p:sp>
        <p:nvSpPr>
          <p:cNvPr id="131078" name="Rectangle 6"/>
          <p:cNvSpPr>
            <a:spLocks noChangeArrowheads="1"/>
          </p:cNvSpPr>
          <p:nvPr/>
        </p:nvSpPr>
        <p:spPr bwMode="auto">
          <a:xfrm>
            <a:off x="1928813" y="3143250"/>
            <a:ext cx="1238250" cy="369888"/>
          </a:xfrm>
          <a:prstGeom prst="rect">
            <a:avLst/>
          </a:prstGeom>
          <a:noFill/>
          <a:ln w="9525">
            <a:noFill/>
            <a:miter lim="800000"/>
            <a:headEnd/>
            <a:tailEnd/>
          </a:ln>
        </p:spPr>
        <p:txBody>
          <a:bodyPr wrap="none">
            <a:spAutoFit/>
          </a:bodyPr>
          <a:lstStyle/>
          <a:p>
            <a:r>
              <a:rPr lang="fa-IR">
                <a:latin typeface="Perpetua" pitchFamily="18" charset="0"/>
                <a:cs typeface="B Nazanin" pitchFamily="2" charset="-78"/>
              </a:rPr>
              <a:t>بندر بن سلطان</a:t>
            </a:r>
            <a:endParaRPr lang="en-US">
              <a:latin typeface="Perpetua" pitchFamily="18" charset="0"/>
            </a:endParaRPr>
          </a:p>
        </p:txBody>
      </p:sp>
      <p:pic>
        <p:nvPicPr>
          <p:cNvPr id="131079" name="Picture 3" descr="C:\Users\basij\Desktop\عکس نقش آ»ریکا\42 بمبهای دوهرار پوندی\350px-Mk-84_xxl.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755900" y="5286375"/>
            <a:ext cx="6816725" cy="1714500"/>
          </a:xfrm>
          <a:prstGeom prst="rect">
            <a:avLst/>
          </a:prstGeom>
          <a:noFill/>
          <a:ln w="9525">
            <a:noFill/>
            <a:miter lim="800000"/>
            <a:headEnd/>
            <a:tailEnd/>
          </a:ln>
        </p:spPr>
      </p:pic>
      <p:pic>
        <p:nvPicPr>
          <p:cNvPr id="131080" name="Picture 2" descr="I:\جدید\15-5-26-17541320150408120524582.jpg"/>
          <p:cNvPicPr>
            <a:picLocks noChangeAspect="1" noChangeArrowheads="1"/>
          </p:cNvPicPr>
          <p:nvPr/>
        </p:nvPicPr>
        <p:blipFill>
          <a:blip r:embed="rId4"/>
          <a:srcRect/>
          <a:stretch>
            <a:fillRect/>
          </a:stretch>
        </p:blipFill>
        <p:spPr bwMode="auto">
          <a:xfrm>
            <a:off x="428625" y="5451475"/>
            <a:ext cx="2500313" cy="1274763"/>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5"/>
          <p:cNvSpPr>
            <a:spLocks noChangeArrowheads="1"/>
          </p:cNvSpPr>
          <p:nvPr/>
        </p:nvSpPr>
        <p:spPr bwMode="auto">
          <a:xfrm>
            <a:off x="285750" y="142875"/>
            <a:ext cx="8501063" cy="2746375"/>
          </a:xfrm>
          <a:prstGeom prst="rect">
            <a:avLst/>
          </a:prstGeom>
          <a:noFill/>
          <a:ln w="9525">
            <a:noFill/>
            <a:miter lim="800000"/>
            <a:headEnd/>
            <a:tailEnd/>
          </a:ln>
        </p:spPr>
        <p:txBody>
          <a:bodyPr>
            <a:spAutoFit/>
          </a:bodyPr>
          <a:lstStyle/>
          <a:p>
            <a:pPr algn="ctr" rtl="1">
              <a:lnSpc>
                <a:spcPct val="150000"/>
              </a:lnSpc>
            </a:pPr>
            <a:r>
              <a:rPr lang="fa-IR" sz="6000">
                <a:solidFill>
                  <a:srgbClr val="FF0000"/>
                </a:solidFill>
                <a:latin typeface="Constantia" pitchFamily="18" charset="0"/>
                <a:cs typeface="B Titr" pitchFamily="2" charset="-78"/>
              </a:rPr>
              <a:t>آمریکا عامل اصلی جنگ بود</a:t>
            </a:r>
          </a:p>
          <a:p>
            <a:pPr algn="ctr" rtl="1">
              <a:lnSpc>
                <a:spcPct val="150000"/>
              </a:lnSpc>
            </a:pPr>
            <a:r>
              <a:rPr lang="fa-IR" sz="6000">
                <a:solidFill>
                  <a:srgbClr val="FF0000"/>
                </a:solidFill>
                <a:latin typeface="Constantia" pitchFamily="18" charset="0"/>
                <a:cs typeface="B Titr" pitchFamily="2" charset="-78"/>
              </a:rPr>
              <a:t> </a:t>
            </a:r>
            <a:r>
              <a:rPr lang="fa-IR" sz="5400">
                <a:latin typeface="Constantia" pitchFamily="18" charset="0"/>
                <a:cs typeface="B Titr" pitchFamily="2" charset="-78"/>
              </a:rPr>
              <a:t>اما ژست بی طرفی می گرفت</a:t>
            </a:r>
            <a:endParaRPr lang="en-US" sz="6000">
              <a:solidFill>
                <a:srgbClr val="FF0000"/>
              </a:solidFill>
              <a:latin typeface="Constantia" pitchFamily="18" charset="0"/>
              <a:cs typeface="B Titr" pitchFamily="2" charset="-78"/>
            </a:endParaRPr>
          </a:p>
        </p:txBody>
      </p:sp>
      <p:sp>
        <p:nvSpPr>
          <p:cNvPr id="5" name="Rectangle 1"/>
          <p:cNvSpPr>
            <a:spLocks noGrp="1" noChangeArrowheads="1"/>
          </p:cNvSpPr>
          <p:nvPr>
            <p:ph type="title"/>
          </p:nvPr>
        </p:nvSpPr>
        <p:spPr>
          <a:xfrm>
            <a:off x="357158" y="2867095"/>
            <a:ext cx="8405842" cy="2062103"/>
          </a:xfrm>
        </p:spPr>
        <p:txBody>
          <a:bodyPr lIns="91440" rIns="91440" bIns="45720" anchor="ctr">
            <a:spAutoFit/>
          </a:bodyPr>
          <a:lstStyle/>
          <a:p>
            <a:pPr algn="justLow" rtl="1">
              <a:defRPr/>
            </a:pPr>
            <a:r>
              <a:rPr lang="fa-IR" sz="3200" dirty="0" smtClean="0">
                <a:solidFill>
                  <a:schemeClr val="tx1"/>
                </a:solidFill>
                <a:ea typeface="Calibri" pitchFamily="34" charset="0"/>
                <a:cs typeface="B Mitra" pitchFamily="2" charset="-78"/>
              </a:rPr>
              <a:t>وزارت امور خارجه ایالات متحده رسماً اعلام می دارد که در این مخاصمه سیاست بی طرفی مطلقی را اتخاذ نموده و از هیچ یک از طرفین درگیر جانبداری نخواهد کرد. وزیر دفاع وقت آمریکا نیز اظهارات مشابهی را به عمل می آورد. </a:t>
            </a:r>
          </a:p>
        </p:txBody>
      </p:sp>
      <p:sp>
        <p:nvSpPr>
          <p:cNvPr id="9" name="Slide Number Placeholder 8"/>
          <p:cNvSpPr>
            <a:spLocks noGrp="1"/>
          </p:cNvSpPr>
          <p:nvPr>
            <p:ph type="sldNum" sz="quarter" idx="12"/>
          </p:nvPr>
        </p:nvSpPr>
        <p:spPr/>
        <p:txBody>
          <a:bodyPr/>
          <a:lstStyle/>
          <a:p>
            <a:pPr>
              <a:defRPr/>
            </a:pPr>
            <a:fld id="{BCD300A0-D3E2-4299-BBEF-2DF381D29259}" type="slidenum">
              <a:rPr lang="en-US"/>
              <a:pPr>
                <a:defRPr/>
              </a:pPr>
              <a:t>7</a:t>
            </a:fld>
            <a:endParaRPr lang="en-US"/>
          </a:p>
        </p:txBody>
      </p:sp>
      <p:sp>
        <p:nvSpPr>
          <p:cNvPr id="10" name="Rectangle 9"/>
          <p:cNvSpPr/>
          <p:nvPr/>
        </p:nvSpPr>
        <p:spPr>
          <a:xfrm>
            <a:off x="0" y="6357938"/>
            <a:ext cx="571500" cy="500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a-IR" dirty="0"/>
              <a:t>3</a:t>
            </a:r>
            <a:endParaRPr lang="en-US" dirty="0"/>
          </a:p>
        </p:txBody>
      </p:sp>
      <p:pic>
        <p:nvPicPr>
          <p:cNvPr id="67590" name="Picture 2" descr="J:\نقش آمریکا در جنگ\A0516449.jpg"/>
          <p:cNvPicPr>
            <a:picLocks noChangeAspect="1" noChangeArrowheads="1"/>
          </p:cNvPicPr>
          <p:nvPr/>
        </p:nvPicPr>
        <p:blipFill>
          <a:blip r:embed="rId2"/>
          <a:srcRect/>
          <a:stretch>
            <a:fillRect/>
          </a:stretch>
        </p:blipFill>
        <p:spPr bwMode="auto">
          <a:xfrm>
            <a:off x="0" y="4500563"/>
            <a:ext cx="3571875" cy="2357437"/>
          </a:xfrm>
          <a:prstGeom prst="rect">
            <a:avLst/>
          </a:prstGeom>
          <a:noFill/>
          <a:ln w="9525">
            <a:noFill/>
            <a:miter lim="800000"/>
            <a:headEnd/>
            <a:tailEnd/>
          </a:ln>
        </p:spPr>
      </p:pic>
      <p:sp>
        <p:nvSpPr>
          <p:cNvPr id="67591" name="Rectangle 6"/>
          <p:cNvSpPr>
            <a:spLocks noChangeArrowheads="1"/>
          </p:cNvSpPr>
          <p:nvPr/>
        </p:nvSpPr>
        <p:spPr bwMode="auto">
          <a:xfrm>
            <a:off x="3532188" y="4867275"/>
            <a:ext cx="5214937" cy="2062163"/>
          </a:xfrm>
          <a:prstGeom prst="rect">
            <a:avLst/>
          </a:prstGeom>
          <a:noFill/>
          <a:ln w="9525">
            <a:noFill/>
            <a:miter lim="800000"/>
            <a:headEnd/>
            <a:tailEnd/>
          </a:ln>
        </p:spPr>
        <p:txBody>
          <a:bodyPr>
            <a:spAutoFit/>
          </a:bodyPr>
          <a:lstStyle/>
          <a:p>
            <a:pPr algn="justLow" rtl="1"/>
            <a:r>
              <a:rPr lang="fa-IR" sz="3200">
                <a:latin typeface="Calibri" pitchFamily="34" charset="0"/>
                <a:ea typeface="Calibri" pitchFamily="34" charset="0"/>
                <a:cs typeface="B Mitra" pitchFamily="2" charset="-78"/>
              </a:rPr>
              <a:t>به رغم این اظهارات رسمی عملکرد واقعی دولت آمریکا بیانگر حمایت آن کشور از عراق به طرق مختلف در طول جنگ بوده است. (ویلمسه: 1392: 18)</a:t>
            </a:r>
            <a:endParaRPr lang="en-US" sz="3200">
              <a:latin typeface="Calibri" pitchFamily="34" charset="0"/>
              <a:ea typeface="Calibri" pitchFamily="34" charset="0"/>
              <a:cs typeface="B Mitra" pitchFamily="2" charset="-78"/>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1"/>
          <p:cNvSpPr>
            <a:spLocks noChangeArrowheads="1"/>
          </p:cNvSpPr>
          <p:nvPr/>
        </p:nvSpPr>
        <p:spPr bwMode="auto">
          <a:xfrm>
            <a:off x="428625" y="1814513"/>
            <a:ext cx="8286750" cy="4400550"/>
          </a:xfrm>
          <a:prstGeom prst="rect">
            <a:avLst/>
          </a:prstGeom>
          <a:noFill/>
          <a:ln w="9525">
            <a:noFill/>
            <a:miter lim="800000"/>
            <a:headEnd/>
            <a:tailEnd/>
          </a:ln>
        </p:spPr>
        <p:txBody>
          <a:bodyPr anchor="ctr">
            <a:spAutoFit/>
          </a:bodyPr>
          <a:lstStyle/>
          <a:p>
            <a:pPr algn="justLow" rtl="1" eaLnBrk="0" hangingPunct="0"/>
            <a:r>
              <a:rPr lang="fa-IR" sz="2800">
                <a:latin typeface="Calibri" pitchFamily="34" charset="0"/>
                <a:ea typeface="Calibri" pitchFamily="34" charset="0"/>
                <a:cs typeface="B Mitra" pitchFamily="2" charset="-78"/>
              </a:rPr>
              <a:t>گزارش هایی درباره ارسال برخی تجهیزات جنگی آمریکایی به عراق وجود دارد. در اوایل دهه 1990 میلادی [دهه 70 شمسی] اداره حسابداری کل آمریکا درتماس با وزارت خارجه اطلاع داد که طبق تحقیقات انجام شده، در سال های 1981 تا 1986 [سالهای 60 تا 65] دست کم چهار کشور – که اسامی آنها در این سند نیامده- بدون اخذ مجوز از آمریکا و بدون طی مراحل قانونی اقدام به فروش برخی تجهیزات و تسلیحات آمریکایی به عراق کرده اند؛ مواردی نظیر قطعات یدکی توپ های هویتزر، چاشنی های انفجاری، موشک های تاو و تجهیزات نصب سلاح در بالگردهای آمریکایی. وزارت خارجه این ادعاهای اداره حسابداری کل آمریکا را به بهانه نداشتن سندمعتبر نادیده گرفت، بدون اینکه توضیح بیشتری بدهد (ویلمسه، 1392: 110-113)</a:t>
            </a:r>
            <a:endParaRPr lang="fa-IR" sz="4000">
              <a:ea typeface="Calibri" pitchFamily="34" charset="0"/>
            </a:endParaRPr>
          </a:p>
        </p:txBody>
      </p:sp>
      <p:sp>
        <p:nvSpPr>
          <p:cNvPr id="132099" name="Rectangle 2"/>
          <p:cNvSpPr>
            <a:spLocks noChangeArrowheads="1"/>
          </p:cNvSpPr>
          <p:nvPr/>
        </p:nvSpPr>
        <p:spPr bwMode="auto">
          <a:xfrm>
            <a:off x="428625" y="71438"/>
            <a:ext cx="8072438" cy="1684337"/>
          </a:xfrm>
          <a:prstGeom prst="rect">
            <a:avLst/>
          </a:prstGeom>
          <a:noFill/>
          <a:ln w="9525">
            <a:noFill/>
            <a:miter lim="800000"/>
            <a:headEnd/>
            <a:tailEnd/>
          </a:ln>
        </p:spPr>
        <p:txBody>
          <a:bodyPr>
            <a:spAutoFit/>
          </a:bodyPr>
          <a:lstStyle/>
          <a:p>
            <a:pPr algn="ctr" rtl="1">
              <a:lnSpc>
                <a:spcPct val="150000"/>
              </a:lnSpc>
            </a:pPr>
            <a:r>
              <a:rPr lang="fa-IR" sz="3600" b="1">
                <a:latin typeface="Calibri" pitchFamily="34" charset="0"/>
                <a:ea typeface="Calibri" pitchFamily="34" charset="0"/>
                <a:cs typeface="B Titr" pitchFamily="2" charset="-78"/>
              </a:rPr>
              <a:t>تحویل سلاح های </a:t>
            </a:r>
            <a:r>
              <a:rPr lang="fa-IR" sz="3600" b="1">
                <a:solidFill>
                  <a:srgbClr val="FF0000"/>
                </a:solidFill>
                <a:latin typeface="Calibri" pitchFamily="34" charset="0"/>
                <a:ea typeface="Calibri" pitchFamily="34" charset="0"/>
                <a:cs typeface="B Titr" pitchFamily="2" charset="-78"/>
              </a:rPr>
              <a:t>آمریکایی</a:t>
            </a:r>
            <a:r>
              <a:rPr lang="fa-IR" sz="3600" b="1">
                <a:latin typeface="Calibri" pitchFamily="34" charset="0"/>
                <a:ea typeface="Calibri" pitchFamily="34" charset="0"/>
                <a:cs typeface="B Titr" pitchFamily="2" charset="-78"/>
              </a:rPr>
              <a:t> توسط </a:t>
            </a:r>
          </a:p>
          <a:p>
            <a:pPr algn="ctr" rtl="1">
              <a:lnSpc>
                <a:spcPct val="150000"/>
              </a:lnSpc>
            </a:pPr>
            <a:r>
              <a:rPr lang="fa-IR" sz="3600" b="1">
                <a:latin typeface="Calibri" pitchFamily="34" charset="0"/>
                <a:ea typeface="Calibri" pitchFamily="34" charset="0"/>
                <a:cs typeface="B Titr" pitchFamily="2" charset="-78"/>
              </a:rPr>
              <a:t>کشورهای اقماری </a:t>
            </a:r>
            <a:r>
              <a:rPr lang="fa-IR" sz="3600" b="1">
                <a:solidFill>
                  <a:srgbClr val="FF0000"/>
                </a:solidFill>
                <a:latin typeface="Calibri" pitchFamily="34" charset="0"/>
                <a:ea typeface="Calibri" pitchFamily="34" charset="0"/>
                <a:cs typeface="B Titr" pitchFamily="2" charset="-78"/>
              </a:rPr>
              <a:t>آمریکا</a:t>
            </a:r>
            <a:endParaRPr lang="en-US">
              <a:solidFill>
                <a:srgbClr val="FF0000"/>
              </a:solidFill>
              <a:ea typeface="Calibri" pitchFamily="34" charset="0"/>
            </a:endParaRPr>
          </a:p>
        </p:txBody>
      </p:sp>
      <p:sp>
        <p:nvSpPr>
          <p:cNvPr id="5" name="Slide Number Placeholder 4"/>
          <p:cNvSpPr>
            <a:spLocks noGrp="1"/>
          </p:cNvSpPr>
          <p:nvPr>
            <p:ph type="sldNum" sz="quarter" idx="12"/>
          </p:nvPr>
        </p:nvSpPr>
        <p:spPr/>
        <p:txBody>
          <a:bodyPr/>
          <a:lstStyle/>
          <a:p>
            <a:pPr>
              <a:defRPr/>
            </a:pPr>
            <a:fld id="{FB499D5C-CB95-496B-A889-BFC5D0188478}" type="slidenum">
              <a:rPr lang="en-US"/>
              <a:pPr>
                <a:defRPr/>
              </a:pPr>
              <a:t>70</a:t>
            </a:fld>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0D2ED31-02E7-473D-911C-D6F8DF2D853F}" type="slidenum">
              <a:rPr lang="en-US"/>
              <a:pPr>
                <a:defRPr/>
              </a:pPr>
              <a:t>71</a:t>
            </a:fld>
            <a:endParaRPr lang="en-US"/>
          </a:p>
        </p:txBody>
      </p:sp>
      <p:pic>
        <p:nvPicPr>
          <p:cNvPr id="133123" name="Picture 3" descr="C:\Users\basij\Desktop\عکس نقش آ»ریکا\11-هلی کوپتر هویتزر\OTCNews(Howitzer).jpg"/>
          <p:cNvPicPr>
            <a:picLocks noChangeAspect="1" noChangeArrowheads="1"/>
          </p:cNvPicPr>
          <p:nvPr/>
        </p:nvPicPr>
        <p:blipFill>
          <a:blip r:embed="rId2"/>
          <a:srcRect/>
          <a:stretch>
            <a:fillRect/>
          </a:stretch>
        </p:blipFill>
        <p:spPr bwMode="auto">
          <a:xfrm>
            <a:off x="130175" y="4167188"/>
            <a:ext cx="3813175" cy="2538412"/>
          </a:xfrm>
          <a:prstGeom prst="rect">
            <a:avLst/>
          </a:prstGeom>
          <a:noFill/>
          <a:ln w="9525">
            <a:noFill/>
            <a:miter lim="800000"/>
            <a:headEnd/>
            <a:tailEnd/>
          </a:ln>
        </p:spPr>
      </p:pic>
      <p:pic>
        <p:nvPicPr>
          <p:cNvPr id="133124" name="Picture 2" descr="I:\نقش آمریکا در جنگ\New folder (2)\army.mil-2007-05-23-163719.jpg"/>
          <p:cNvPicPr>
            <a:picLocks noChangeAspect="1" noChangeArrowheads="1"/>
          </p:cNvPicPr>
          <p:nvPr/>
        </p:nvPicPr>
        <p:blipFill>
          <a:blip r:embed="rId3"/>
          <a:srcRect l="15428" r="24786"/>
          <a:stretch>
            <a:fillRect/>
          </a:stretch>
        </p:blipFill>
        <p:spPr bwMode="auto">
          <a:xfrm>
            <a:off x="4062413" y="4189413"/>
            <a:ext cx="2214562" cy="2524125"/>
          </a:xfrm>
          <a:prstGeom prst="rect">
            <a:avLst/>
          </a:prstGeom>
          <a:noFill/>
          <a:ln w="9525">
            <a:noFill/>
            <a:miter lim="800000"/>
            <a:headEnd/>
            <a:tailEnd/>
          </a:ln>
        </p:spPr>
      </p:pic>
      <p:pic>
        <p:nvPicPr>
          <p:cNvPr id="133125" name="Picture 3" descr="I:\نقش آمریکا در جنگ\New folder (2)\1987358.jpg"/>
          <p:cNvPicPr>
            <a:picLocks noChangeAspect="1" noChangeArrowheads="1"/>
          </p:cNvPicPr>
          <p:nvPr/>
        </p:nvPicPr>
        <p:blipFill>
          <a:blip r:embed="rId4"/>
          <a:srcRect r="31046"/>
          <a:stretch>
            <a:fillRect/>
          </a:stretch>
        </p:blipFill>
        <p:spPr bwMode="auto">
          <a:xfrm>
            <a:off x="6392863" y="4214813"/>
            <a:ext cx="2628900" cy="2482850"/>
          </a:xfrm>
          <a:prstGeom prst="rect">
            <a:avLst/>
          </a:prstGeom>
          <a:noFill/>
          <a:ln w="9525">
            <a:noFill/>
            <a:miter lim="800000"/>
            <a:headEnd/>
            <a:tailEnd/>
          </a:ln>
        </p:spPr>
      </p:pic>
      <p:pic>
        <p:nvPicPr>
          <p:cNvPr id="133126" name="Picture 2" descr="I:\جدید\iex.jpg"/>
          <p:cNvPicPr>
            <a:picLocks noChangeAspect="1" noChangeArrowheads="1"/>
          </p:cNvPicPr>
          <p:nvPr/>
        </p:nvPicPr>
        <p:blipFill>
          <a:blip r:embed="rId5"/>
          <a:srcRect/>
          <a:stretch>
            <a:fillRect/>
          </a:stretch>
        </p:blipFill>
        <p:spPr bwMode="auto">
          <a:xfrm>
            <a:off x="5715000" y="2547938"/>
            <a:ext cx="3305175" cy="1595437"/>
          </a:xfrm>
          <a:prstGeom prst="rect">
            <a:avLst/>
          </a:prstGeom>
          <a:noFill/>
          <a:ln w="9525">
            <a:noFill/>
            <a:miter lim="800000"/>
            <a:headEnd/>
            <a:tailEnd/>
          </a:ln>
        </p:spPr>
      </p:pic>
      <p:pic>
        <p:nvPicPr>
          <p:cNvPr id="133127" name="Picture 3" descr="I:\جدید\348078_ps9q2CAP.jpg"/>
          <p:cNvPicPr>
            <a:picLocks noChangeAspect="1" noChangeArrowheads="1"/>
          </p:cNvPicPr>
          <p:nvPr/>
        </p:nvPicPr>
        <p:blipFill>
          <a:blip r:embed="rId6"/>
          <a:srcRect/>
          <a:stretch>
            <a:fillRect/>
          </a:stretch>
        </p:blipFill>
        <p:spPr bwMode="auto">
          <a:xfrm>
            <a:off x="142875" y="1643063"/>
            <a:ext cx="3495675" cy="2492375"/>
          </a:xfrm>
          <a:prstGeom prst="rect">
            <a:avLst/>
          </a:prstGeom>
          <a:noFill/>
          <a:ln w="9525">
            <a:noFill/>
            <a:miter lim="800000"/>
            <a:headEnd/>
            <a:tailEnd/>
          </a:ln>
        </p:spPr>
      </p:pic>
      <p:pic>
        <p:nvPicPr>
          <p:cNvPr id="133128" name="Picture 4" descr="I:\جدید\7446778.jpg"/>
          <p:cNvPicPr>
            <a:picLocks noChangeAspect="1" noChangeArrowheads="1"/>
          </p:cNvPicPr>
          <p:nvPr/>
        </p:nvPicPr>
        <p:blipFill>
          <a:blip r:embed="rId7"/>
          <a:srcRect/>
          <a:stretch>
            <a:fillRect/>
          </a:stretch>
        </p:blipFill>
        <p:spPr bwMode="auto">
          <a:xfrm>
            <a:off x="5715000" y="357188"/>
            <a:ext cx="3286125" cy="2114550"/>
          </a:xfrm>
          <a:prstGeom prst="rect">
            <a:avLst/>
          </a:prstGeom>
          <a:noFill/>
          <a:ln w="9525">
            <a:noFill/>
            <a:miter lim="800000"/>
            <a:headEnd/>
            <a:tailEnd/>
          </a:ln>
        </p:spPr>
      </p:pic>
      <p:sp>
        <p:nvSpPr>
          <p:cNvPr id="133129" name="Rectangle 8"/>
          <p:cNvSpPr>
            <a:spLocks noChangeArrowheads="1"/>
          </p:cNvSpPr>
          <p:nvPr/>
        </p:nvSpPr>
        <p:spPr bwMode="auto">
          <a:xfrm>
            <a:off x="3571875" y="604838"/>
            <a:ext cx="2143125" cy="3324225"/>
          </a:xfrm>
          <a:prstGeom prst="rect">
            <a:avLst/>
          </a:prstGeom>
          <a:noFill/>
          <a:ln w="9525">
            <a:noFill/>
            <a:miter lim="800000"/>
            <a:headEnd/>
            <a:tailEnd/>
          </a:ln>
        </p:spPr>
        <p:txBody>
          <a:bodyPr>
            <a:spAutoFit/>
          </a:bodyPr>
          <a:lstStyle/>
          <a:p>
            <a:pPr algn="justLow" rtl="1">
              <a:lnSpc>
                <a:spcPct val="150000"/>
              </a:lnSpc>
            </a:pPr>
            <a:r>
              <a:rPr lang="fa-IR" sz="2800" b="1">
                <a:latin typeface="Calibri" pitchFamily="34" charset="0"/>
                <a:ea typeface="Calibri" pitchFamily="34" charset="0"/>
                <a:cs typeface="B Titr" pitchFamily="2" charset="-78"/>
              </a:rPr>
              <a:t>تحویل سلاح های </a:t>
            </a:r>
            <a:r>
              <a:rPr lang="fa-IR" sz="2800" b="1">
                <a:solidFill>
                  <a:srgbClr val="FF0000"/>
                </a:solidFill>
                <a:latin typeface="Calibri" pitchFamily="34" charset="0"/>
                <a:ea typeface="Calibri" pitchFamily="34" charset="0"/>
                <a:cs typeface="B Titr" pitchFamily="2" charset="-78"/>
              </a:rPr>
              <a:t>آمریکایی</a:t>
            </a:r>
            <a:r>
              <a:rPr lang="fa-IR" sz="2800" b="1">
                <a:latin typeface="Calibri" pitchFamily="34" charset="0"/>
                <a:ea typeface="Calibri" pitchFamily="34" charset="0"/>
                <a:cs typeface="B Titr" pitchFamily="2" charset="-78"/>
              </a:rPr>
              <a:t> توسط کشورهای اقماری </a:t>
            </a:r>
            <a:r>
              <a:rPr lang="fa-IR" sz="2800" b="1">
                <a:solidFill>
                  <a:srgbClr val="FF0000"/>
                </a:solidFill>
                <a:latin typeface="Calibri" pitchFamily="34" charset="0"/>
                <a:ea typeface="Calibri" pitchFamily="34" charset="0"/>
                <a:cs typeface="B Titr" pitchFamily="2" charset="-78"/>
              </a:rPr>
              <a:t>آمریکا</a:t>
            </a:r>
            <a:endParaRPr lang="en-US" sz="1400">
              <a:solidFill>
                <a:srgbClr val="FF0000"/>
              </a:solidFill>
              <a:ea typeface="Calibri" pitchFamily="34" charset="0"/>
            </a:endParaRPr>
          </a:p>
        </p:txBody>
      </p:sp>
      <p:pic>
        <p:nvPicPr>
          <p:cNvPr id="133130" name="Picture 5" descr="I:\جدید\cobra.jpg3.jpg"/>
          <p:cNvPicPr>
            <a:picLocks noChangeAspect="1" noChangeArrowheads="1"/>
          </p:cNvPicPr>
          <p:nvPr/>
        </p:nvPicPr>
        <p:blipFill>
          <a:blip r:embed="rId8"/>
          <a:srcRect/>
          <a:stretch>
            <a:fillRect/>
          </a:stretch>
        </p:blipFill>
        <p:spPr bwMode="auto">
          <a:xfrm>
            <a:off x="153988" y="142875"/>
            <a:ext cx="3489325" cy="1450975"/>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
          <p:cNvSpPr>
            <a:spLocks noChangeArrowheads="1"/>
          </p:cNvSpPr>
          <p:nvPr/>
        </p:nvSpPr>
        <p:spPr bwMode="auto">
          <a:xfrm>
            <a:off x="500063" y="1393825"/>
            <a:ext cx="8143875" cy="2678113"/>
          </a:xfrm>
          <a:prstGeom prst="rect">
            <a:avLst/>
          </a:prstGeom>
          <a:noFill/>
          <a:ln w="9525">
            <a:noFill/>
            <a:miter lim="800000"/>
            <a:headEnd/>
            <a:tailEnd/>
          </a:ln>
        </p:spPr>
        <p:txBody>
          <a:bodyPr anchor="ctr">
            <a:spAutoFit/>
          </a:bodyPr>
          <a:lstStyle/>
          <a:p>
            <a:pPr algn="justLow" rtl="1" eaLnBrk="0" hangingPunct="0"/>
            <a:r>
              <a:rPr lang="fa-IR" sz="2800">
                <a:latin typeface="Calibri" pitchFamily="34" charset="0"/>
                <a:ea typeface="Calibri" pitchFamily="34" charset="0"/>
                <a:cs typeface="B Mitra" pitchFamily="2" charset="-78"/>
              </a:rPr>
              <a:t>با گذشت زمان دخالت در جنگ و کمک های نظامی آمریکا از شکلی پنهانی و غیر مستقیم خارج و شکلی علنی و مستقیم به خود می گیرد؛ فروش 60 هلی کوپتر از نوع هاگ </a:t>
            </a:r>
            <a:r>
              <a:rPr lang="en-US" sz="2800">
                <a:latin typeface="Calibri" pitchFamily="34" charset="0"/>
                <a:ea typeface="Calibri" pitchFamily="34" charset="0"/>
                <a:cs typeface="B Mitra" pitchFamily="2" charset="-78"/>
              </a:rPr>
              <a:t>MD</a:t>
            </a:r>
            <a:r>
              <a:rPr lang="fa-IR" sz="2800">
                <a:latin typeface="Calibri" pitchFamily="34" charset="0"/>
                <a:ea typeface="Calibri" pitchFamily="34" charset="0"/>
                <a:cs typeface="B Mitra" pitchFamily="2" charset="-78"/>
              </a:rPr>
              <a:t> 500 و 10 فروند از نوع بل در 1985، نمونه بارزی در تغییر استراتژی آمریکا در جنگ عراق علیه ایران بوده است. به موجب دستورالعمل شورای ملی آمریکا در ژوییه 1986 «شرکت های دولتی می توانند با درخواست های خرید عراق موافقت کنند» . </a:t>
            </a:r>
            <a:endParaRPr lang="fa-IR" sz="4000"/>
          </a:p>
        </p:txBody>
      </p:sp>
      <p:sp>
        <p:nvSpPr>
          <p:cNvPr id="134147" name="Rectangle 4"/>
          <p:cNvSpPr>
            <a:spLocks noChangeArrowheads="1"/>
          </p:cNvSpPr>
          <p:nvPr/>
        </p:nvSpPr>
        <p:spPr bwMode="auto">
          <a:xfrm>
            <a:off x="714375" y="71438"/>
            <a:ext cx="7643813" cy="1330325"/>
          </a:xfrm>
          <a:prstGeom prst="rect">
            <a:avLst/>
          </a:prstGeom>
          <a:noFill/>
          <a:ln w="9525">
            <a:noFill/>
            <a:miter lim="800000"/>
            <a:headEnd/>
            <a:tailEnd/>
          </a:ln>
        </p:spPr>
        <p:txBody>
          <a:bodyPr>
            <a:spAutoFit/>
          </a:bodyPr>
          <a:lstStyle/>
          <a:p>
            <a:pPr algn="ctr" rtl="1">
              <a:lnSpc>
                <a:spcPct val="150000"/>
              </a:lnSpc>
            </a:pPr>
            <a:r>
              <a:rPr lang="fa-IR" sz="2800" b="1">
                <a:latin typeface="Calibri" pitchFamily="34" charset="0"/>
                <a:ea typeface="Calibri" pitchFamily="34" charset="0"/>
                <a:cs typeface="B Titr" pitchFamily="2" charset="-78"/>
              </a:rPr>
              <a:t>حمایت و کمک علنی </a:t>
            </a:r>
            <a:r>
              <a:rPr lang="fa-IR" sz="2800" b="1">
                <a:solidFill>
                  <a:srgbClr val="FF0000"/>
                </a:solidFill>
                <a:latin typeface="Calibri" pitchFamily="34" charset="0"/>
                <a:ea typeface="Calibri" pitchFamily="34" charset="0"/>
                <a:cs typeface="B Titr" pitchFamily="2" charset="-78"/>
              </a:rPr>
              <a:t>آمریکایی ها</a:t>
            </a:r>
            <a:r>
              <a:rPr lang="fa-IR" sz="2800" b="1">
                <a:latin typeface="Calibri" pitchFamily="34" charset="0"/>
                <a:ea typeface="Calibri" pitchFamily="34" charset="0"/>
                <a:cs typeface="B Titr" pitchFamily="2" charset="-78"/>
              </a:rPr>
              <a:t> از صدام و قانونی شدن تجهیز عراق به انواع سلاح ها </a:t>
            </a:r>
            <a:endParaRPr lang="en-US" sz="1400">
              <a:ea typeface="Calibri" pitchFamily="34" charset="0"/>
            </a:endParaRPr>
          </a:p>
        </p:txBody>
      </p:sp>
      <p:sp>
        <p:nvSpPr>
          <p:cNvPr id="6" name="Slide Number Placeholder 5"/>
          <p:cNvSpPr>
            <a:spLocks noGrp="1"/>
          </p:cNvSpPr>
          <p:nvPr>
            <p:ph type="sldNum" sz="quarter" idx="12"/>
          </p:nvPr>
        </p:nvSpPr>
        <p:spPr/>
        <p:txBody>
          <a:bodyPr/>
          <a:lstStyle/>
          <a:p>
            <a:pPr>
              <a:defRPr/>
            </a:pPr>
            <a:fld id="{AB94F92F-6E92-40A3-840D-B8BDB4A04B06}" type="slidenum">
              <a:rPr lang="en-US"/>
              <a:pPr>
                <a:defRPr/>
              </a:pPr>
              <a:t>72</a:t>
            </a:fld>
            <a:endParaRPr lang="en-US"/>
          </a:p>
        </p:txBody>
      </p:sp>
      <p:pic>
        <p:nvPicPr>
          <p:cNvPr id="134149" name="Picture 2" descr="I:\عکس نقش آ»ریکا\44رژه ارتش عراق\farhangnews_124003-350103-1430293511.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465138" y="3643313"/>
            <a:ext cx="4321175" cy="3071812"/>
          </a:xfrm>
          <a:prstGeom prst="rect">
            <a:avLst/>
          </a:prstGeom>
          <a:noFill/>
          <a:ln w="9525">
            <a:noFill/>
            <a:miter lim="800000"/>
            <a:headEnd/>
            <a:tailEnd/>
          </a:ln>
        </p:spPr>
      </p:pic>
      <p:sp>
        <p:nvSpPr>
          <p:cNvPr id="134150" name="Rectangle 7"/>
          <p:cNvSpPr>
            <a:spLocks noChangeArrowheads="1"/>
          </p:cNvSpPr>
          <p:nvPr/>
        </p:nvSpPr>
        <p:spPr bwMode="auto">
          <a:xfrm>
            <a:off x="4786313" y="4019550"/>
            <a:ext cx="3929062" cy="2678113"/>
          </a:xfrm>
          <a:prstGeom prst="rect">
            <a:avLst/>
          </a:prstGeom>
          <a:noFill/>
          <a:ln w="9525">
            <a:noFill/>
            <a:miter lim="800000"/>
            <a:headEnd/>
            <a:tailEnd/>
          </a:ln>
        </p:spPr>
        <p:txBody>
          <a:bodyPr>
            <a:spAutoFit/>
          </a:bodyPr>
          <a:lstStyle/>
          <a:p>
            <a:pPr algn="justLow" rtl="1"/>
            <a:r>
              <a:rPr lang="fa-IR" sz="2800">
                <a:solidFill>
                  <a:srgbClr val="000000"/>
                </a:solidFill>
                <a:latin typeface="Calibri" pitchFamily="34" charset="0"/>
                <a:ea typeface="Calibri" pitchFamily="34" charset="0"/>
                <a:cs typeface="B Mitra" pitchFamily="2" charset="-78"/>
              </a:rPr>
              <a:t> متعاقب این دستور العمل در دوره ریاست ریگان و جربوش در فاصله زمانی 1985 تا 1990 تعداد 771 مجوز خرید برای عراق صادر گردید، که اغلب این مجوزهای خرید برای تقویت قوای نظامی عراق بکار گرفته شد. </a:t>
            </a:r>
            <a:endParaRPr lang="en-US">
              <a:latin typeface="Perpetua" pitchFamily="18" charset="0"/>
              <a:ea typeface="Calibri" pitchFamily="34" charset="0"/>
              <a:cs typeface="B Mitra" pitchFamily="2" charset="-78"/>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
          <p:cNvSpPr>
            <a:spLocks noChangeArrowheads="1"/>
          </p:cNvSpPr>
          <p:nvPr/>
        </p:nvSpPr>
        <p:spPr bwMode="auto">
          <a:xfrm>
            <a:off x="250825" y="1803400"/>
            <a:ext cx="8643938" cy="4894263"/>
          </a:xfrm>
          <a:prstGeom prst="rect">
            <a:avLst/>
          </a:prstGeom>
          <a:noFill/>
          <a:ln w="9525">
            <a:noFill/>
            <a:miter lim="800000"/>
            <a:headEnd/>
            <a:tailEnd/>
          </a:ln>
        </p:spPr>
        <p:txBody>
          <a:bodyPr anchor="ctr">
            <a:spAutoFit/>
          </a:bodyPr>
          <a:lstStyle/>
          <a:p>
            <a:pPr algn="justLow" rtl="1" eaLnBrk="0" hangingPunct="0"/>
            <a:r>
              <a:rPr lang="fa-IR" sz="2400">
                <a:latin typeface="Calibri" pitchFamily="34" charset="0"/>
                <a:ea typeface="Calibri" pitchFamily="34" charset="0"/>
                <a:cs typeface="B Mitra" pitchFamily="2" charset="-78"/>
              </a:rPr>
              <a:t>چون بيشتر سلاح هاي عراقي ساخت شوروي بودند، استفاده از قطعات يدكي و مهمات آمريكايي براي اين سلاح ها به هيچ وجه ممكن نبود. بنابراين، براي حل اين مشكل و ادامه كمك به عراق، كاخ سفيد با كمك سازمان سيا طرحي به عنوان قطعات روسي را ترتيب داد. به طور خلاصه، مفهوم طرح مزبور اين بود كه سازمان سيا يا حتي كاخ سفيد از كشور ثالثي درخواست كنند تا سلاح هاي (روسي) مورد نياز عراق را تامين كند. براي نمونه رژيم صهيونيستي انبار بزرگي از تجهيزات و مهمات ساخت شوروي داشت كه آنها را در جنگ با دشمنانش به دست آورده بود. بنا به درخواست امريكا، قرار شد رژيم صهيونيستي اين سلاح ها را از طريق كنتراهاي نيكاراگوئه يا مجاهدان افغان به عراق بفرستد. اما در مورد با آنچه به رژيم صهيونيستي مربوط مي شد بايد يك ظاهرسازي انجام مي شد؛ زيرا عراقي ها با رويكرد ضد صهيونيستي{ظاهراً} شديدي كه داشتند، پيش تر پيشنهاد كمك اين رژيم را رد كرده بودند و دليلي وجود نداشت كه اكنون اوضاع به گونه ديگري شده باشد. </a:t>
            </a:r>
            <a:endParaRPr lang="en-US" sz="1400">
              <a:ea typeface="Calibri" pitchFamily="34" charset="0"/>
            </a:endParaRPr>
          </a:p>
          <a:p>
            <a:pPr algn="justLow" rtl="1" eaLnBrk="0" hangingPunct="0"/>
            <a:r>
              <a:rPr lang="fa-IR" sz="2400">
                <a:latin typeface="Calibri" pitchFamily="34" charset="0"/>
                <a:ea typeface="Calibri" pitchFamily="34" charset="0"/>
                <a:cs typeface="B Mitra" pitchFamily="2" charset="-78"/>
              </a:rPr>
              <a:t>حُسن طرح قطعات روسي در اين واقعيت نهفته بود كه براي صرف درخواست از يك كشور ثالث براي تامين قطعات روسي مورد نياز عراق نيازي به عمليات مخفي، حكم رئيس جمهور يا گزارش به كنگره نبود.      </a:t>
            </a:r>
            <a:endParaRPr lang="fa-IR" sz="3600"/>
          </a:p>
        </p:txBody>
      </p:sp>
      <p:sp>
        <p:nvSpPr>
          <p:cNvPr id="135171" name="Rectangle 2"/>
          <p:cNvSpPr>
            <a:spLocks noChangeArrowheads="1"/>
          </p:cNvSpPr>
          <p:nvPr/>
        </p:nvSpPr>
        <p:spPr bwMode="auto">
          <a:xfrm>
            <a:off x="107950" y="-301625"/>
            <a:ext cx="8929688" cy="2078038"/>
          </a:xfrm>
          <a:prstGeom prst="rect">
            <a:avLst/>
          </a:prstGeom>
          <a:noFill/>
          <a:ln w="9525">
            <a:noFill/>
            <a:miter lim="800000"/>
            <a:headEnd/>
            <a:tailEnd/>
          </a:ln>
        </p:spPr>
        <p:txBody>
          <a:bodyPr>
            <a:spAutoFit/>
          </a:bodyPr>
          <a:lstStyle/>
          <a:p>
            <a:pPr algn="ctr" rtl="1">
              <a:lnSpc>
                <a:spcPct val="150000"/>
              </a:lnSpc>
            </a:pPr>
            <a:r>
              <a:rPr lang="fa-IR" sz="5400" b="1">
                <a:latin typeface="Calibri" pitchFamily="34" charset="0"/>
                <a:ea typeface="Calibri" pitchFamily="34" charset="0"/>
                <a:cs typeface="B Titr" pitchFamily="2" charset="-78"/>
              </a:rPr>
              <a:t>طرح قطعات روسی </a:t>
            </a:r>
            <a:endParaRPr lang="en-US" sz="3200">
              <a:ea typeface="Calibri" pitchFamily="34" charset="0"/>
            </a:endParaRPr>
          </a:p>
          <a:p>
            <a:pPr algn="ctr" rtl="1" eaLnBrk="0" hangingPunct="0">
              <a:lnSpc>
                <a:spcPct val="150000"/>
              </a:lnSpc>
            </a:pPr>
            <a:r>
              <a:rPr lang="fa-IR" sz="3200" b="1">
                <a:solidFill>
                  <a:srgbClr val="FF0000"/>
                </a:solidFill>
                <a:latin typeface="Calibri" pitchFamily="34" charset="0"/>
                <a:ea typeface="Calibri" pitchFamily="34" charset="0"/>
                <a:cs typeface="B Titr" pitchFamily="2" charset="-78"/>
              </a:rPr>
              <a:t>آمریکا</a:t>
            </a:r>
            <a:r>
              <a:rPr lang="fa-IR" sz="3200" b="1">
                <a:latin typeface="Calibri" pitchFamily="34" charset="0"/>
                <a:ea typeface="Calibri" pitchFamily="34" charset="0"/>
                <a:cs typeface="B Titr" pitchFamily="2" charset="-78"/>
              </a:rPr>
              <a:t> تأمین کننده سلاح های روسی برای ارتش بعثی؟!!! </a:t>
            </a:r>
            <a:endParaRPr lang="en-US" sz="1600"/>
          </a:p>
        </p:txBody>
      </p:sp>
      <p:sp>
        <p:nvSpPr>
          <p:cNvPr id="5" name="Slide Number Placeholder 4"/>
          <p:cNvSpPr>
            <a:spLocks noGrp="1"/>
          </p:cNvSpPr>
          <p:nvPr>
            <p:ph type="sldNum" sz="quarter" idx="12"/>
          </p:nvPr>
        </p:nvSpPr>
        <p:spPr/>
        <p:txBody>
          <a:bodyPr/>
          <a:lstStyle/>
          <a:p>
            <a:pPr>
              <a:defRPr/>
            </a:pPr>
            <a:fld id="{695D3A9B-37EE-4F1F-895E-7162780153B0}" type="slidenum">
              <a:rPr lang="en-US"/>
              <a:pPr>
                <a:defRPr/>
              </a:pPr>
              <a:t>73</a:t>
            </a:fld>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1"/>
          <p:cNvSpPr>
            <a:spLocks noChangeArrowheads="1"/>
          </p:cNvSpPr>
          <p:nvPr/>
        </p:nvSpPr>
        <p:spPr bwMode="auto">
          <a:xfrm>
            <a:off x="571500" y="785813"/>
            <a:ext cx="8215313" cy="3786187"/>
          </a:xfrm>
          <a:prstGeom prst="rect">
            <a:avLst/>
          </a:prstGeom>
          <a:noFill/>
          <a:ln w="9525">
            <a:noFill/>
            <a:miter lim="800000"/>
            <a:headEnd/>
            <a:tailEnd/>
          </a:ln>
        </p:spPr>
        <p:txBody>
          <a:bodyPr anchor="ctr">
            <a:spAutoFit/>
          </a:bodyPr>
          <a:lstStyle/>
          <a:p>
            <a:pPr algn="justLow" rtl="1" eaLnBrk="0" hangingPunct="0"/>
            <a:r>
              <a:rPr lang="fa-IR" sz="2400">
                <a:latin typeface="Calibri" pitchFamily="34" charset="0"/>
                <a:ea typeface="Calibri" pitchFamily="34" charset="0"/>
                <a:cs typeface="B Mitra" pitchFamily="2" charset="-78"/>
              </a:rPr>
              <a:t>«در سال 1986 رابرت جانسون [از مأموران سیا] زمان زیادی را صرف عملیاتی نمود که هدف آن انتقال مخفیانه تسلیحات به عراق بود ... در اوایل نوامبر رابط های جانسون در سرویس های اطلاعاتی خبر دادند که کاخ سفید از عملکرد ضعیف صدام در جنگ با ایران نگران می باشد و معتقد است که باید تجهیزات نظامی بیشتری به بغدا ارسال شود. جانسون این عملیات را عملیات تکنیکی می نامید؛ با این حال وی باید موشک های زمین به زمین 122 میلیمتری ساخت شوروی را به بغداد می برد و این مأموریت عجیبی برای یک آمریکایی محسوب می شد» وی بعدها توضیح داد «از آنجا که سیستم نظامی عراق مبتنی بر تسلیحات ساخت شوروی بود لذا واردات کل سیستم های جدید از بلوک شرق با صرفه تر از خرید این تجهیزات از آمریکا بود، چرا که آنان با مشکلات مالی متعددی روبرو بودند» (فرید من، 1383 : 68) یک دلال اسحله در رومانی این موشک ها را حاضر کرد و جانسون به همراه انها عازم بغداد شد. </a:t>
            </a:r>
            <a:endParaRPr lang="fa-IR" sz="3600">
              <a:ea typeface="Calibri" pitchFamily="34" charset="0"/>
            </a:endParaRPr>
          </a:p>
        </p:txBody>
      </p:sp>
      <p:sp>
        <p:nvSpPr>
          <p:cNvPr id="136195" name="Rectangle 2"/>
          <p:cNvSpPr>
            <a:spLocks noChangeArrowheads="1"/>
          </p:cNvSpPr>
          <p:nvPr/>
        </p:nvSpPr>
        <p:spPr bwMode="auto">
          <a:xfrm>
            <a:off x="788988" y="214313"/>
            <a:ext cx="7712075" cy="584200"/>
          </a:xfrm>
          <a:prstGeom prst="rect">
            <a:avLst/>
          </a:prstGeom>
          <a:noFill/>
          <a:ln w="9525">
            <a:noFill/>
            <a:miter lim="800000"/>
            <a:headEnd/>
            <a:tailEnd/>
          </a:ln>
        </p:spPr>
        <p:txBody>
          <a:bodyPr wrap="none">
            <a:spAutoFit/>
          </a:bodyPr>
          <a:lstStyle/>
          <a:p>
            <a:pPr algn="ctr" rtl="1"/>
            <a:r>
              <a:rPr lang="fa-IR" sz="3200" b="1">
                <a:latin typeface="Calibri" pitchFamily="34" charset="0"/>
                <a:ea typeface="Calibri" pitchFamily="34" charset="0"/>
                <a:cs typeface="B Titr" pitchFamily="2" charset="-78"/>
              </a:rPr>
              <a:t>آمریکا واسطه موشک های 122 میلی متری رومانیایی</a:t>
            </a:r>
            <a:endParaRPr lang="en-US" sz="1600">
              <a:ea typeface="Calibri" pitchFamily="34" charset="0"/>
            </a:endParaRPr>
          </a:p>
        </p:txBody>
      </p:sp>
      <p:sp>
        <p:nvSpPr>
          <p:cNvPr id="5" name="Slide Number Placeholder 4"/>
          <p:cNvSpPr>
            <a:spLocks noGrp="1"/>
          </p:cNvSpPr>
          <p:nvPr>
            <p:ph type="sldNum" sz="quarter" idx="12"/>
          </p:nvPr>
        </p:nvSpPr>
        <p:spPr/>
        <p:txBody>
          <a:bodyPr/>
          <a:lstStyle/>
          <a:p>
            <a:pPr>
              <a:defRPr/>
            </a:pPr>
            <a:fld id="{ED52E9D5-B6BB-40B6-A77F-0C6E22282665}" type="slidenum">
              <a:rPr lang="en-US"/>
              <a:pPr>
                <a:defRPr/>
              </a:pPr>
              <a:t>74</a:t>
            </a:fld>
            <a:endParaRPr lang="en-US"/>
          </a:p>
        </p:txBody>
      </p:sp>
      <p:pic>
        <p:nvPicPr>
          <p:cNvPr id="136197" name="Picture 3" descr="I:\جدید\130919_159.jpg"/>
          <p:cNvPicPr>
            <a:picLocks noChangeAspect="1" noChangeArrowheads="1"/>
          </p:cNvPicPr>
          <p:nvPr/>
        </p:nvPicPr>
        <p:blipFill>
          <a:blip r:embed="rId2"/>
          <a:srcRect/>
          <a:stretch>
            <a:fillRect/>
          </a:stretch>
        </p:blipFill>
        <p:spPr bwMode="auto">
          <a:xfrm>
            <a:off x="5548313" y="4500563"/>
            <a:ext cx="3429000" cy="2286000"/>
          </a:xfrm>
          <a:prstGeom prst="rect">
            <a:avLst/>
          </a:prstGeom>
          <a:noFill/>
          <a:ln w="9525">
            <a:noFill/>
            <a:miter lim="800000"/>
            <a:headEnd/>
            <a:tailEnd/>
          </a:ln>
        </p:spPr>
      </p:pic>
      <p:pic>
        <p:nvPicPr>
          <p:cNvPr id="136198" name="Picture 4" descr="I:\جدید\532100_orig.jpg"/>
          <p:cNvPicPr>
            <a:picLocks noChangeAspect="1" noChangeArrowheads="1"/>
          </p:cNvPicPr>
          <p:nvPr/>
        </p:nvPicPr>
        <p:blipFill>
          <a:blip r:embed="rId3"/>
          <a:srcRect b="7304"/>
          <a:stretch>
            <a:fillRect/>
          </a:stretch>
        </p:blipFill>
        <p:spPr bwMode="auto">
          <a:xfrm>
            <a:off x="1936750" y="4514850"/>
            <a:ext cx="3571875" cy="2252663"/>
          </a:xfrm>
          <a:prstGeom prst="rect">
            <a:avLst/>
          </a:prstGeom>
          <a:noFill/>
          <a:ln w="9525">
            <a:noFill/>
            <a:miter lim="800000"/>
            <a:headEnd/>
            <a:tailEnd/>
          </a:ln>
        </p:spPr>
      </p:pic>
      <p:pic>
        <p:nvPicPr>
          <p:cNvPr id="136199" name="Picture 5" descr="I:\جدید\122mmrocketlauncher24tube-001.jpg"/>
          <p:cNvPicPr>
            <a:picLocks noChangeAspect="1" noChangeArrowheads="1"/>
          </p:cNvPicPr>
          <p:nvPr/>
        </p:nvPicPr>
        <p:blipFill>
          <a:blip r:embed="rId4"/>
          <a:srcRect/>
          <a:stretch>
            <a:fillRect/>
          </a:stretch>
        </p:blipFill>
        <p:spPr bwMode="auto">
          <a:xfrm>
            <a:off x="119063" y="4535488"/>
            <a:ext cx="1751012" cy="1643062"/>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
          <p:cNvSpPr>
            <a:spLocks noChangeArrowheads="1"/>
          </p:cNvSpPr>
          <p:nvPr/>
        </p:nvSpPr>
        <p:spPr bwMode="auto">
          <a:xfrm>
            <a:off x="357188" y="1682750"/>
            <a:ext cx="8286750" cy="4400550"/>
          </a:xfrm>
          <a:prstGeom prst="rect">
            <a:avLst/>
          </a:prstGeom>
          <a:noFill/>
          <a:ln w="9525">
            <a:noFill/>
            <a:miter lim="800000"/>
            <a:headEnd/>
            <a:tailEnd/>
          </a:ln>
        </p:spPr>
        <p:txBody>
          <a:bodyPr anchor="ctr">
            <a:spAutoFit/>
          </a:bodyPr>
          <a:lstStyle/>
          <a:p>
            <a:pPr algn="justLow" rtl="1" eaLnBrk="0" hangingPunct="0"/>
            <a:r>
              <a:rPr lang="fa-IR" sz="2800">
                <a:latin typeface="Calibri" pitchFamily="34" charset="0"/>
                <a:ea typeface="Calibri" pitchFamily="34" charset="0"/>
                <a:cs typeface="B Mitra" pitchFamily="2" charset="-78"/>
              </a:rPr>
              <a:t>فروش هلی کوپترها به عراق گام اول حمایت نظامی از عراق بود. گام بس مهمتر را وزارت امور خارجه آمریکا برداشت، این حمایت شامل میلیون ها دلار اعتبار، وام و ضوانت بود. وزارت امور خارجه آمریکا برای کم کبه عراق و سرپا نگه داشتن آن در برابر حملات کوبنده ایران، به وزارت کشاورزی روی آورد. این وزارت طرحی تهیه کرده بود که با صدور غله به کشورهای جهان سوم مشکل صادر کنندگان غله آمریکا را نیز حل کند. با یک تیر دو نشان می زد؛ چنین وانمود می شد که دولت ریگان حمایت از عراق را افزایش داده، در حالی که همزمان یکی از پرقدرت ترین گروه های فشار امریکا (کشاورزان و مزرعه داران) را راضی می نمود. آمریکا بهترین زمان را انتخاب کرده بود، عراق در آستانه ورشکستگی قرار داشت(تیمرمن، 1376: 258-259)</a:t>
            </a:r>
            <a:endParaRPr lang="fa-IR" sz="4000">
              <a:ea typeface="Calibri" pitchFamily="34" charset="0"/>
            </a:endParaRPr>
          </a:p>
        </p:txBody>
      </p:sp>
      <p:sp>
        <p:nvSpPr>
          <p:cNvPr id="137219" name="Rectangle 2"/>
          <p:cNvSpPr>
            <a:spLocks noChangeArrowheads="1"/>
          </p:cNvSpPr>
          <p:nvPr/>
        </p:nvSpPr>
        <p:spPr bwMode="auto">
          <a:xfrm>
            <a:off x="69850" y="71438"/>
            <a:ext cx="9001125" cy="1531937"/>
          </a:xfrm>
          <a:prstGeom prst="rect">
            <a:avLst/>
          </a:prstGeom>
          <a:noFill/>
          <a:ln w="9525">
            <a:noFill/>
            <a:miter lim="800000"/>
            <a:headEnd/>
            <a:tailEnd/>
          </a:ln>
        </p:spPr>
        <p:txBody>
          <a:bodyPr>
            <a:spAutoFit/>
          </a:bodyPr>
          <a:lstStyle/>
          <a:p>
            <a:pPr algn="ctr" rtl="1">
              <a:lnSpc>
                <a:spcPct val="130000"/>
              </a:lnSpc>
            </a:pPr>
            <a:r>
              <a:rPr lang="fa-IR" sz="3600" b="1">
                <a:latin typeface="Calibri" pitchFamily="34" charset="0"/>
                <a:ea typeface="Calibri" pitchFamily="34" charset="0"/>
                <a:cs typeface="B Titr" pitchFamily="2" charset="-78"/>
              </a:rPr>
              <a:t>کمک های گسترده </a:t>
            </a:r>
            <a:r>
              <a:rPr lang="fa-IR" sz="3600" b="1">
                <a:solidFill>
                  <a:srgbClr val="FF0000"/>
                </a:solidFill>
                <a:latin typeface="Calibri" pitchFamily="34" charset="0"/>
                <a:ea typeface="Calibri" pitchFamily="34" charset="0"/>
                <a:cs typeface="B Titr" pitchFamily="2" charset="-78"/>
              </a:rPr>
              <a:t>آمریکا </a:t>
            </a:r>
          </a:p>
          <a:p>
            <a:pPr algn="ctr" rtl="1">
              <a:lnSpc>
                <a:spcPct val="130000"/>
              </a:lnSpc>
            </a:pPr>
            <a:r>
              <a:rPr lang="fa-IR" sz="3600" b="1">
                <a:latin typeface="Calibri" pitchFamily="34" charset="0"/>
                <a:ea typeface="Calibri" pitchFamily="34" charset="0"/>
                <a:cs typeface="B Titr" pitchFamily="2" charset="-78"/>
              </a:rPr>
              <a:t>برای تأمین غذای عراق در آستانه ورشکستگی</a:t>
            </a:r>
            <a:endParaRPr lang="en-US">
              <a:ea typeface="Calibri" pitchFamily="34" charset="0"/>
            </a:endParaRPr>
          </a:p>
        </p:txBody>
      </p:sp>
      <p:sp>
        <p:nvSpPr>
          <p:cNvPr id="5" name="Slide Number Placeholder 4"/>
          <p:cNvSpPr>
            <a:spLocks noGrp="1"/>
          </p:cNvSpPr>
          <p:nvPr>
            <p:ph type="sldNum" sz="quarter" idx="12"/>
          </p:nvPr>
        </p:nvSpPr>
        <p:spPr/>
        <p:txBody>
          <a:bodyPr/>
          <a:lstStyle/>
          <a:p>
            <a:pPr>
              <a:defRPr/>
            </a:pPr>
            <a:fld id="{D9682CD3-7470-49C0-A58A-62D32698FDD6}" type="slidenum">
              <a:rPr lang="en-US"/>
              <a:pPr>
                <a:defRPr/>
              </a:pPr>
              <a:t>75</a:t>
            </a:fld>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EB00520-52FD-42EB-9DCF-42BE132F28DC}" type="slidenum">
              <a:rPr lang="en-US"/>
              <a:pPr fontAlgn="base">
                <a:spcBef>
                  <a:spcPct val="0"/>
                </a:spcBef>
                <a:spcAft>
                  <a:spcPct val="0"/>
                </a:spcAft>
              </a:pPr>
              <a:t>76</a:t>
            </a:fld>
            <a:endParaRPr lang="en-US"/>
          </a:p>
        </p:txBody>
      </p:sp>
      <p:sp>
        <p:nvSpPr>
          <p:cNvPr id="138243" name="Rectangle 2"/>
          <p:cNvSpPr>
            <a:spLocks noChangeArrowheads="1"/>
          </p:cNvSpPr>
          <p:nvPr/>
        </p:nvSpPr>
        <p:spPr bwMode="auto">
          <a:xfrm>
            <a:off x="142875" y="857250"/>
            <a:ext cx="7929563" cy="4800600"/>
          </a:xfrm>
          <a:prstGeom prst="rect">
            <a:avLst/>
          </a:prstGeom>
          <a:noFill/>
          <a:ln w="9525">
            <a:noFill/>
            <a:miter lim="800000"/>
            <a:headEnd/>
            <a:tailEnd/>
          </a:ln>
        </p:spPr>
        <p:txBody>
          <a:bodyPr>
            <a:spAutoFit/>
          </a:bodyPr>
          <a:lstStyle/>
          <a:p>
            <a:pPr algn="ctr" rtl="1">
              <a:lnSpc>
                <a:spcPct val="150000"/>
              </a:lnSpc>
            </a:pPr>
            <a:r>
              <a:rPr lang="fa-IR" sz="7200">
                <a:solidFill>
                  <a:srgbClr val="00B050"/>
                </a:solidFill>
                <a:latin typeface="Trebuchet MS" pitchFamily="34" charset="0"/>
                <a:cs typeface="B Titr" pitchFamily="2" charset="-78"/>
              </a:rPr>
              <a:t>مرحله پنجم:</a:t>
            </a:r>
          </a:p>
          <a:p>
            <a:pPr algn="ctr" rtl="1">
              <a:lnSpc>
                <a:spcPct val="150000"/>
              </a:lnSpc>
            </a:pPr>
            <a:r>
              <a:rPr lang="fa-IR" sz="6600">
                <a:solidFill>
                  <a:srgbClr val="FF0000"/>
                </a:solidFill>
                <a:latin typeface="Trebuchet MS" pitchFamily="34" charset="0"/>
                <a:cs typeface="B Titr" pitchFamily="2" charset="-78"/>
              </a:rPr>
              <a:t>آمریکا بانی فشار حداکثری به ایران</a:t>
            </a:r>
            <a:endParaRPr lang="en-US" sz="6600">
              <a:solidFill>
                <a:srgbClr val="FF0000"/>
              </a:solidFill>
              <a:latin typeface="Trebuchet MS" pitchFamily="34" charset="0"/>
              <a:cs typeface="B Titr" pitchFamily="2" charset="-78"/>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1"/>
          <p:cNvSpPr>
            <a:spLocks noChangeArrowheads="1"/>
          </p:cNvSpPr>
          <p:nvPr/>
        </p:nvSpPr>
        <p:spPr bwMode="auto">
          <a:xfrm>
            <a:off x="642938" y="3857625"/>
            <a:ext cx="7786687" cy="2554288"/>
          </a:xfrm>
          <a:prstGeom prst="rect">
            <a:avLst/>
          </a:prstGeom>
          <a:noFill/>
          <a:ln w="9525">
            <a:noFill/>
            <a:miter lim="800000"/>
            <a:headEnd/>
            <a:tailEnd/>
          </a:ln>
        </p:spPr>
        <p:txBody>
          <a:bodyPr anchor="ctr">
            <a:spAutoFit/>
          </a:bodyPr>
          <a:lstStyle/>
          <a:p>
            <a:pPr algn="justLow" rtl="1" eaLnBrk="0" hangingPunct="0"/>
            <a:r>
              <a:rPr lang="fa-IR" sz="3200">
                <a:latin typeface="Calibri" pitchFamily="34" charset="0"/>
                <a:ea typeface="Calibri" pitchFamily="34" charset="0"/>
                <a:cs typeface="B Mitra" pitchFamily="2" charset="-78"/>
              </a:rPr>
              <a:t>در تعاملات ایران و ایالات متحده آمریکا، شاهد نمودهایی از تحریم  و محدودیت های تجاری بودیم. در سال ۱۹۸۷ به‌دنبال اتهام «حمایت از تروریسم» آمریکا علیه ایران، رونالد ریگان  رئیس جمهور وقت آمریکا تحریم هایی را علیه ایران وضع نمود و این روند طی ساله ای پس از پیروزی انقلاب اسلامی شدت و تداوم یافته است. </a:t>
            </a:r>
            <a:endParaRPr lang="en-US">
              <a:ea typeface="Calibri" pitchFamily="34" charset="0"/>
            </a:endParaRPr>
          </a:p>
        </p:txBody>
      </p:sp>
      <p:sp>
        <p:nvSpPr>
          <p:cNvPr id="139267" name="Rectangle 6"/>
          <p:cNvSpPr>
            <a:spLocks noChangeArrowheads="1"/>
          </p:cNvSpPr>
          <p:nvPr/>
        </p:nvSpPr>
        <p:spPr bwMode="auto">
          <a:xfrm>
            <a:off x="525463" y="3068638"/>
            <a:ext cx="7929562" cy="646112"/>
          </a:xfrm>
          <a:prstGeom prst="rect">
            <a:avLst/>
          </a:prstGeom>
          <a:noFill/>
          <a:ln w="9525">
            <a:noFill/>
            <a:miter lim="800000"/>
            <a:headEnd/>
            <a:tailEnd/>
          </a:ln>
        </p:spPr>
        <p:txBody>
          <a:bodyPr>
            <a:spAutoFit/>
          </a:bodyPr>
          <a:lstStyle/>
          <a:p>
            <a:pPr algn="ctr" rtl="1"/>
            <a:r>
              <a:rPr lang="fa-IR" sz="3600" b="1">
                <a:latin typeface="Calibri" pitchFamily="34" charset="0"/>
                <a:ea typeface="Calibri" pitchFamily="34" charset="0"/>
                <a:cs typeface="B Titr" pitchFamily="2" charset="-78"/>
              </a:rPr>
              <a:t>وضع تحریم های بیشتر برای محدود کردن ایران</a:t>
            </a:r>
            <a:endParaRPr lang="en-US">
              <a:ea typeface="Calibri" pitchFamily="34" charset="0"/>
            </a:endParaRPr>
          </a:p>
        </p:txBody>
      </p:sp>
      <p:sp>
        <p:nvSpPr>
          <p:cNvPr id="5" name="Slide Number Placeholder 4"/>
          <p:cNvSpPr>
            <a:spLocks noGrp="1"/>
          </p:cNvSpPr>
          <p:nvPr>
            <p:ph type="sldNum" sz="quarter" idx="12"/>
          </p:nvPr>
        </p:nvSpPr>
        <p:spPr/>
        <p:txBody>
          <a:bodyPr/>
          <a:lstStyle/>
          <a:p>
            <a:pPr>
              <a:defRPr/>
            </a:pPr>
            <a:fld id="{835D3A46-C32F-4AF3-B21A-DC8E1BEAFD16}" type="slidenum">
              <a:rPr lang="en-US"/>
              <a:pPr>
                <a:defRPr/>
              </a:pPr>
              <a:t>77</a:t>
            </a:fld>
            <a:endParaRPr lang="en-US"/>
          </a:p>
        </p:txBody>
      </p:sp>
      <p:pic>
        <p:nvPicPr>
          <p:cNvPr id="139269" name="Picture 3" descr="I:\عکس نقش آ»ریکا\01-ریگان\ریگان (1).jpg"/>
          <p:cNvPicPr>
            <a:picLocks noChangeAspect="1" noChangeArrowheads="1"/>
          </p:cNvPicPr>
          <p:nvPr/>
        </p:nvPicPr>
        <p:blipFill>
          <a:blip r:embed="rId2"/>
          <a:srcRect/>
          <a:stretch>
            <a:fillRect/>
          </a:stretch>
        </p:blipFill>
        <p:spPr bwMode="auto">
          <a:xfrm>
            <a:off x="1428750" y="182563"/>
            <a:ext cx="6143625" cy="2746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DF391E9-9119-4806-81F5-4262B47C50B0}" type="slidenum">
              <a:rPr lang="en-US"/>
              <a:pPr>
                <a:defRPr/>
              </a:pPr>
              <a:t>78</a:t>
            </a:fld>
            <a:endParaRPr lang="en-US"/>
          </a:p>
        </p:txBody>
      </p:sp>
      <p:sp>
        <p:nvSpPr>
          <p:cNvPr id="140291" name="Rectangle 2"/>
          <p:cNvSpPr>
            <a:spLocks noChangeArrowheads="1"/>
          </p:cNvSpPr>
          <p:nvPr/>
        </p:nvSpPr>
        <p:spPr bwMode="auto">
          <a:xfrm>
            <a:off x="644525" y="1785938"/>
            <a:ext cx="7715250" cy="1570037"/>
          </a:xfrm>
          <a:prstGeom prst="rect">
            <a:avLst/>
          </a:prstGeom>
          <a:noFill/>
          <a:ln w="9525">
            <a:noFill/>
            <a:miter lim="800000"/>
            <a:headEnd/>
            <a:tailEnd/>
          </a:ln>
        </p:spPr>
        <p:txBody>
          <a:bodyPr>
            <a:spAutoFit/>
          </a:bodyPr>
          <a:lstStyle/>
          <a:p>
            <a:pPr algn="justLow" rtl="1" eaLnBrk="0" hangingPunct="0"/>
            <a:r>
              <a:rPr lang="fa-IR" sz="3200">
                <a:latin typeface="Calibri" pitchFamily="34" charset="0"/>
                <a:ea typeface="Calibri" pitchFamily="34" charset="0"/>
                <a:cs typeface="B Mitra" pitchFamily="2" charset="-78"/>
              </a:rPr>
              <a:t>ممنوعیت واردات نفت از ایران توسط شرکت های امریکایی.</a:t>
            </a:r>
            <a:endParaRPr lang="en-US">
              <a:ea typeface="Calibri" pitchFamily="34" charset="0"/>
            </a:endParaRPr>
          </a:p>
          <a:p>
            <a:pPr algn="justLow" rtl="1" eaLnBrk="0" hangingPunct="0"/>
            <a:r>
              <a:rPr lang="fa-IR" sz="3200">
                <a:latin typeface="Calibri" pitchFamily="34" charset="0"/>
                <a:ea typeface="Calibri" pitchFamily="34" charset="0"/>
                <a:cs typeface="B Mitra" pitchFamily="2" charset="-78"/>
              </a:rPr>
              <a:t>ممنوعیت ارسال قطعات یدکی و ابزارهای نظامی به جمهوری اسلامی ایران.</a:t>
            </a:r>
            <a:endParaRPr lang="en-US"/>
          </a:p>
        </p:txBody>
      </p:sp>
      <p:sp>
        <p:nvSpPr>
          <p:cNvPr id="140292" name="Rectangle 4"/>
          <p:cNvSpPr>
            <a:spLocks noChangeArrowheads="1"/>
          </p:cNvSpPr>
          <p:nvPr/>
        </p:nvSpPr>
        <p:spPr bwMode="auto">
          <a:xfrm>
            <a:off x="1019175" y="0"/>
            <a:ext cx="6748463" cy="1938338"/>
          </a:xfrm>
          <a:prstGeom prst="rect">
            <a:avLst/>
          </a:prstGeom>
          <a:noFill/>
          <a:ln w="9525">
            <a:noFill/>
            <a:miter lim="800000"/>
            <a:headEnd/>
            <a:tailEnd/>
          </a:ln>
        </p:spPr>
        <p:txBody>
          <a:bodyPr wrap="none">
            <a:spAutoFit/>
          </a:bodyPr>
          <a:lstStyle/>
          <a:p>
            <a:pPr algn="ctr" rtl="1" eaLnBrk="0" hangingPunct="0">
              <a:lnSpc>
                <a:spcPct val="150000"/>
              </a:lnSpc>
            </a:pPr>
            <a:r>
              <a:rPr lang="fa-IR" sz="4000">
                <a:latin typeface="Calibri" pitchFamily="34" charset="0"/>
                <a:ea typeface="Calibri" pitchFamily="34" charset="0"/>
                <a:cs typeface="B Titr" pitchFamily="2" charset="-78"/>
              </a:rPr>
              <a:t>موج اول تحریم های </a:t>
            </a:r>
          </a:p>
          <a:p>
            <a:pPr algn="ctr" rtl="1" eaLnBrk="0" hangingPunct="0">
              <a:lnSpc>
                <a:spcPct val="150000"/>
              </a:lnSpc>
            </a:pPr>
            <a:r>
              <a:rPr lang="fa-IR" sz="4000">
                <a:latin typeface="Calibri" pitchFamily="34" charset="0"/>
                <a:ea typeface="Calibri" pitchFamily="34" charset="0"/>
                <a:cs typeface="B Titr" pitchFamily="2" charset="-78"/>
              </a:rPr>
              <a:t>رژیم ایالات متحده </a:t>
            </a:r>
            <a:r>
              <a:rPr lang="fa-IR" sz="4000">
                <a:solidFill>
                  <a:srgbClr val="FF0000"/>
                </a:solidFill>
                <a:latin typeface="Calibri" pitchFamily="34" charset="0"/>
                <a:ea typeface="Calibri" pitchFamily="34" charset="0"/>
                <a:cs typeface="B Titr" pitchFamily="2" charset="-78"/>
              </a:rPr>
              <a:t>آمریکا </a:t>
            </a:r>
            <a:r>
              <a:rPr lang="fa-IR" sz="4000">
                <a:latin typeface="Calibri" pitchFamily="34" charset="0"/>
                <a:ea typeface="Calibri" pitchFamily="34" charset="0"/>
                <a:cs typeface="B Titr" pitchFamily="2" charset="-78"/>
              </a:rPr>
              <a:t>علیه ایران</a:t>
            </a:r>
            <a:endParaRPr lang="en-US" sz="4000">
              <a:latin typeface="Calibri" pitchFamily="34" charset="0"/>
              <a:ea typeface="Calibri" pitchFamily="34" charset="0"/>
              <a:cs typeface="B Titr" pitchFamily="2" charset="-78"/>
            </a:endParaRPr>
          </a:p>
        </p:txBody>
      </p:sp>
      <p:pic>
        <p:nvPicPr>
          <p:cNvPr id="140293" name="Picture 2" descr="I:\جدید\تحریم های علیه ایران 34 - گرافیکی.jpg"/>
          <p:cNvPicPr>
            <a:picLocks noChangeAspect="1" noChangeArrowheads="1"/>
          </p:cNvPicPr>
          <p:nvPr/>
        </p:nvPicPr>
        <p:blipFill>
          <a:blip r:embed="rId2"/>
          <a:srcRect/>
          <a:stretch>
            <a:fillRect/>
          </a:stretch>
        </p:blipFill>
        <p:spPr bwMode="auto">
          <a:xfrm>
            <a:off x="95250" y="2928938"/>
            <a:ext cx="5643563" cy="3803650"/>
          </a:xfrm>
          <a:prstGeom prst="rect">
            <a:avLst/>
          </a:prstGeom>
          <a:noFill/>
          <a:ln w="9525">
            <a:noFill/>
            <a:miter lim="800000"/>
            <a:headEnd/>
            <a:tailEnd/>
          </a:ln>
        </p:spPr>
      </p:pic>
      <p:sp>
        <p:nvSpPr>
          <p:cNvPr id="140294" name="Rectangle 6"/>
          <p:cNvSpPr>
            <a:spLocks noChangeArrowheads="1"/>
          </p:cNvSpPr>
          <p:nvPr/>
        </p:nvSpPr>
        <p:spPr bwMode="auto">
          <a:xfrm>
            <a:off x="5857875" y="3214688"/>
            <a:ext cx="2500313" cy="2554287"/>
          </a:xfrm>
          <a:prstGeom prst="rect">
            <a:avLst/>
          </a:prstGeom>
          <a:noFill/>
          <a:ln w="9525">
            <a:noFill/>
            <a:miter lim="800000"/>
            <a:headEnd/>
            <a:tailEnd/>
          </a:ln>
        </p:spPr>
        <p:txBody>
          <a:bodyPr>
            <a:spAutoFit/>
          </a:bodyPr>
          <a:lstStyle/>
          <a:p>
            <a:pPr algn="justLow" rtl="1" eaLnBrk="0" hangingPunct="0"/>
            <a:r>
              <a:rPr lang="fa-IR" sz="3200">
                <a:solidFill>
                  <a:srgbClr val="000000"/>
                </a:solidFill>
                <a:latin typeface="Calibri" pitchFamily="34" charset="0"/>
                <a:ea typeface="Calibri" pitchFamily="34" charset="0"/>
                <a:cs typeface="B Mitra" pitchFamily="2" charset="-78"/>
              </a:rPr>
              <a:t>مسدود شدن تمام دارایی های ایران در بانک های ایالات متحده (خالوزاده، 1383: 482).</a:t>
            </a:r>
            <a:endParaRPr lang="fa-IR" sz="4400">
              <a:solidFill>
                <a:srgbClr val="000000"/>
              </a:solidFill>
              <a:ea typeface="Calibri"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1"/>
          <p:cNvSpPr>
            <a:spLocks noChangeArrowheads="1"/>
          </p:cNvSpPr>
          <p:nvPr/>
        </p:nvSpPr>
        <p:spPr bwMode="auto">
          <a:xfrm>
            <a:off x="428625" y="1524000"/>
            <a:ext cx="8358188" cy="5262563"/>
          </a:xfrm>
          <a:prstGeom prst="rect">
            <a:avLst/>
          </a:prstGeom>
          <a:noFill/>
          <a:ln w="9525">
            <a:noFill/>
            <a:miter lim="800000"/>
            <a:headEnd/>
            <a:tailEnd/>
          </a:ln>
        </p:spPr>
        <p:txBody>
          <a:bodyPr anchor="ctr">
            <a:spAutoFit/>
          </a:bodyPr>
          <a:lstStyle/>
          <a:p>
            <a:pPr algn="justLow" rtl="1" eaLnBrk="0" hangingPunct="0"/>
            <a:r>
              <a:rPr lang="fa-IR" sz="2400">
                <a:latin typeface="Calibri" pitchFamily="34" charset="0"/>
                <a:ea typeface="Calibri" pitchFamily="34" charset="0"/>
                <a:cs typeface="B Mitra" pitchFamily="2" charset="-78"/>
              </a:rPr>
              <a:t>موج دوم تحریم ها در شرایطی آغاز شد که جنگ ایران و عراق وارد مرحله جدیدی شده و ایران توانسته بود فشارهای اولیه عراق را خنثی کند، از سوی دیگر جمهوری اسلامی ایران توانست با انجام عملیات بیت المقدس در سال 1362، تمامی حوزه های جغرافیایی و سرزمینی خود را آزاد کند. در این مرحله، جمهوری اسلامی ایران از اعتماد به نفس بیشتری برخوردار گردید و در سدد  برآمد تا متجاوز را تعقیب و مجازات نماید. انجام چنین اقدامی، بیانگر ذهنیت ایران نسبت به نهادها و سازمان های بین المللی بود. این امر با واکنش آمریکا روبرو گشت. مقامات ایالات متحده ادامه جنگ توسط ایران و استراتژی عملیاتی جدید جمهوری اسلامی ایران را مورد نکوهش قرار دادند. </a:t>
            </a:r>
            <a:endParaRPr lang="en-US" sz="1400">
              <a:ea typeface="Calibri" pitchFamily="34" charset="0"/>
            </a:endParaRPr>
          </a:p>
          <a:p>
            <a:pPr algn="justLow" rtl="1" eaLnBrk="0" hangingPunct="0"/>
            <a:r>
              <a:rPr lang="fa-IR" sz="2400">
                <a:latin typeface="Calibri" pitchFamily="34" charset="0"/>
                <a:ea typeface="Calibri" pitchFamily="34" charset="0"/>
                <a:cs typeface="B Mitra" pitchFamily="2" charset="-78"/>
              </a:rPr>
              <a:t>پس از انفجار مقر تفنگداران آمریکایی در اکتبر 1983 تحریم های بیشتری علیه ایران از سوی آمریکا وضع شد: </a:t>
            </a:r>
            <a:endParaRPr lang="en-US" sz="1400"/>
          </a:p>
          <a:p>
            <a:pPr algn="justLow" rtl="1" eaLnBrk="0" hangingPunct="0"/>
            <a:r>
              <a:rPr lang="fa-IR" sz="2400">
                <a:latin typeface="Calibri" pitchFamily="34" charset="0"/>
                <a:cs typeface="B Mitra" pitchFamily="2" charset="-78"/>
              </a:rPr>
              <a:t>اعمال تحریم در مورد ورود هر گونه مواد  شیمیایی یا کارخانه جاتی که می توانست زمینه را برای تولید سلاح شیمیایی فراهم آورد . </a:t>
            </a:r>
            <a:endParaRPr lang="en-US" sz="1400"/>
          </a:p>
          <a:p>
            <a:pPr algn="justLow" rtl="1" eaLnBrk="0" hangingPunct="0"/>
            <a:r>
              <a:rPr lang="fa-IR" sz="2400">
                <a:latin typeface="Calibri" pitchFamily="34" charset="0"/>
                <a:cs typeface="B Mitra" pitchFamily="2" charset="-78"/>
              </a:rPr>
              <a:t>محدودیت های در مورد ورود ابزارهای صنعتی که دارای کاربرد دوگانه می باشند ایجاد شد. </a:t>
            </a:r>
            <a:endParaRPr lang="en-US" sz="1400"/>
          </a:p>
          <a:p>
            <a:pPr algn="justLow" rtl="1" eaLnBrk="0" hangingPunct="0"/>
            <a:r>
              <a:rPr lang="fa-IR" sz="2400">
                <a:latin typeface="Calibri" pitchFamily="34" charset="0"/>
                <a:cs typeface="B Mitra" pitchFamily="2" charset="-78"/>
              </a:rPr>
              <a:t>برخی از محدودیت های پولی، بانکی و ابزاری که در سال 1979 اعمال گردیده بود تا پایان جنگ در سال 1988 و بعد از آن نیز تداوم یافت. </a:t>
            </a:r>
            <a:endParaRPr lang="fa-IR" sz="3600"/>
          </a:p>
        </p:txBody>
      </p:sp>
      <p:sp>
        <p:nvSpPr>
          <p:cNvPr id="4" name="Slide Number Placeholder 3"/>
          <p:cNvSpPr>
            <a:spLocks noGrp="1"/>
          </p:cNvSpPr>
          <p:nvPr>
            <p:ph type="sldNum" sz="quarter" idx="12"/>
          </p:nvPr>
        </p:nvSpPr>
        <p:spPr/>
        <p:txBody>
          <a:bodyPr/>
          <a:lstStyle/>
          <a:p>
            <a:pPr>
              <a:defRPr/>
            </a:pPr>
            <a:fld id="{34C2FCDF-E208-4D2E-A75A-2B9AFD97ACB2}" type="slidenum">
              <a:rPr lang="en-US"/>
              <a:pPr>
                <a:defRPr/>
              </a:pPr>
              <a:t>79</a:t>
            </a:fld>
            <a:endParaRPr lang="en-US"/>
          </a:p>
        </p:txBody>
      </p:sp>
      <p:sp>
        <p:nvSpPr>
          <p:cNvPr id="141316" name="Rectangle 5"/>
          <p:cNvSpPr>
            <a:spLocks noChangeArrowheads="1"/>
          </p:cNvSpPr>
          <p:nvPr/>
        </p:nvSpPr>
        <p:spPr bwMode="auto">
          <a:xfrm>
            <a:off x="1806575" y="71438"/>
            <a:ext cx="5576888" cy="1538287"/>
          </a:xfrm>
          <a:prstGeom prst="rect">
            <a:avLst/>
          </a:prstGeom>
          <a:noFill/>
          <a:ln w="9525">
            <a:noFill/>
            <a:miter lim="800000"/>
            <a:headEnd/>
            <a:tailEnd/>
          </a:ln>
        </p:spPr>
        <p:txBody>
          <a:bodyPr wrap="none">
            <a:spAutoFit/>
          </a:bodyPr>
          <a:lstStyle/>
          <a:p>
            <a:pPr algn="ctr" rtl="1" eaLnBrk="0" hangingPunct="0">
              <a:lnSpc>
                <a:spcPct val="120000"/>
              </a:lnSpc>
            </a:pPr>
            <a:r>
              <a:rPr lang="fa-IR" sz="4000">
                <a:latin typeface="Calibri" pitchFamily="34" charset="0"/>
                <a:ea typeface="Calibri" pitchFamily="34" charset="0"/>
                <a:cs typeface="B Titr" pitchFamily="2" charset="-78"/>
              </a:rPr>
              <a:t>موج دوم تحریم های </a:t>
            </a:r>
            <a:r>
              <a:rPr lang="fa-IR" sz="4000">
                <a:solidFill>
                  <a:srgbClr val="FF0000"/>
                </a:solidFill>
                <a:latin typeface="Calibri" pitchFamily="34" charset="0"/>
                <a:ea typeface="Calibri" pitchFamily="34" charset="0"/>
                <a:cs typeface="B Titr" pitchFamily="2" charset="-78"/>
              </a:rPr>
              <a:t>آمریکا</a:t>
            </a:r>
          </a:p>
          <a:p>
            <a:pPr algn="ctr" rtl="1" eaLnBrk="0" hangingPunct="0">
              <a:lnSpc>
                <a:spcPct val="120000"/>
              </a:lnSpc>
            </a:pPr>
            <a:r>
              <a:rPr lang="fa-IR" sz="4000">
                <a:latin typeface="Calibri" pitchFamily="34" charset="0"/>
                <a:ea typeface="Calibri" pitchFamily="34" charset="0"/>
                <a:cs typeface="B Titr" pitchFamily="2" charset="-78"/>
              </a:rPr>
              <a:t>علیه ایران در حمایت از صدام</a:t>
            </a:r>
            <a:endParaRPr lang="en-US" sz="2400">
              <a:ea typeface="Calibri" pitchFamily="34" charset="0"/>
              <a:cs typeface="B Titr" pitchFamily="2" charset="-7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Users\basij\Desktop\عکس نقش آ»ریکا\24-پرچم آمریکا\tattered-american-flag.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1104900" y="1571625"/>
            <a:ext cx="6753225" cy="5019675"/>
          </a:xfrm>
          <a:prstGeom prst="rect">
            <a:avLst/>
          </a:prstGeom>
          <a:noFill/>
          <a:ln w="9525">
            <a:noFill/>
            <a:miter lim="800000"/>
            <a:headEnd/>
            <a:tailEnd/>
          </a:ln>
        </p:spPr>
      </p:pic>
      <p:sp>
        <p:nvSpPr>
          <p:cNvPr id="3" name="Rectangle 2"/>
          <p:cNvSpPr/>
          <p:nvPr/>
        </p:nvSpPr>
        <p:spPr>
          <a:xfrm>
            <a:off x="214282" y="3214686"/>
            <a:ext cx="8715436" cy="2954655"/>
          </a:xfrm>
          <a:prstGeom prst="rect">
            <a:avLst/>
          </a:prstGeom>
        </p:spPr>
        <p:txBody>
          <a:bodyPr>
            <a:spAutoFit/>
          </a:bodyPr>
          <a:lstStyle/>
          <a:p>
            <a:pPr algn="ctr" rtl="1" fontAlgn="auto">
              <a:lnSpc>
                <a:spcPct val="150000"/>
              </a:lnSpc>
              <a:spcBef>
                <a:spcPts val="0"/>
              </a:spcBef>
              <a:spcAft>
                <a:spcPts val="0"/>
              </a:spcAft>
              <a:defRPr/>
            </a:pPr>
            <a:endParaRPr lang="en-US" sz="2800" dirty="0">
              <a:latin typeface="+mn-lt"/>
              <a:cs typeface="B Titr" pitchFamily="2" charset="-78"/>
            </a:endParaRPr>
          </a:p>
          <a:p>
            <a:pPr algn="ctr" rtl="1" fontAlgn="auto">
              <a:lnSpc>
                <a:spcPct val="150000"/>
              </a:lnSpc>
              <a:spcBef>
                <a:spcPts val="0"/>
              </a:spcBef>
              <a:spcAft>
                <a:spcPts val="0"/>
              </a:spcAft>
              <a:defRPr/>
            </a:pPr>
            <a:r>
              <a:rPr lang="fa-IR" sz="4800" dirty="0">
                <a:ln w="18415" cmpd="sng">
                  <a:solidFill>
                    <a:srgbClr val="FFFFFF"/>
                  </a:solidFill>
                  <a:prstDash val="solid"/>
                </a:ln>
                <a:solidFill>
                  <a:srgbClr val="FF0000"/>
                </a:solidFill>
                <a:effectLst>
                  <a:glow rad="228600">
                    <a:schemeClr val="accent2">
                      <a:satMod val="175000"/>
                      <a:alpha val="40000"/>
                    </a:schemeClr>
                  </a:glow>
                  <a:outerShdw blurRad="63500" dir="3600000" algn="tl" rotWithShape="0">
                    <a:srgbClr val="000000">
                      <a:alpha val="70000"/>
                    </a:srgbClr>
                  </a:outerShdw>
                </a:effectLst>
                <a:latin typeface="+mn-lt"/>
                <a:cs typeface="B Titr" pitchFamily="2" charset="-78"/>
              </a:rPr>
              <a:t>آمریکا</a:t>
            </a:r>
            <a:r>
              <a:rPr lang="fa-IR" sz="4800" dirty="0">
                <a:ln w="18415" cmpd="sng">
                  <a:solidFill>
                    <a:srgbClr val="FFFFFF"/>
                  </a:solidFill>
                  <a:prstDash val="solid"/>
                </a:ln>
                <a:solidFill>
                  <a:schemeClr val="bg2">
                    <a:lumMod val="10000"/>
                  </a:schemeClr>
                </a:solidFill>
                <a:effectLst>
                  <a:glow rad="228600">
                    <a:schemeClr val="accent2">
                      <a:satMod val="175000"/>
                      <a:alpha val="40000"/>
                    </a:schemeClr>
                  </a:glow>
                  <a:outerShdw blurRad="63500" dir="3600000" algn="tl" rotWithShape="0">
                    <a:srgbClr val="000000">
                      <a:alpha val="70000"/>
                    </a:srgbClr>
                  </a:outerShdw>
                </a:effectLst>
                <a:latin typeface="+mn-lt"/>
                <a:cs typeface="B Titr" pitchFamily="2" charset="-78"/>
              </a:rPr>
              <a:t> تنها کشوری بود که برای نجات صدام وارد جنگ مستقیم با ایران شد </a:t>
            </a:r>
            <a:endParaRPr lang="en-US" sz="4800" dirty="0">
              <a:ln w="18415" cmpd="sng">
                <a:solidFill>
                  <a:srgbClr val="FFFFFF"/>
                </a:solidFill>
                <a:prstDash val="solid"/>
              </a:ln>
              <a:solidFill>
                <a:schemeClr val="bg2">
                  <a:lumMod val="10000"/>
                </a:schemeClr>
              </a:solidFill>
              <a:effectLst>
                <a:glow rad="228600">
                  <a:schemeClr val="accent2">
                    <a:satMod val="175000"/>
                    <a:alpha val="40000"/>
                  </a:schemeClr>
                </a:glow>
                <a:outerShdw blurRad="63500" dir="3600000" algn="tl" rotWithShape="0">
                  <a:srgbClr val="000000">
                    <a:alpha val="70000"/>
                  </a:srgbClr>
                </a:outerShdw>
              </a:effectLst>
              <a:latin typeface="+mn-lt"/>
              <a:cs typeface="B Titr" pitchFamily="2" charset="-78"/>
            </a:endParaRPr>
          </a:p>
        </p:txBody>
      </p:sp>
      <p:sp>
        <p:nvSpPr>
          <p:cNvPr id="6" name="Slide Number Placeholder 5"/>
          <p:cNvSpPr>
            <a:spLocks noGrp="1"/>
          </p:cNvSpPr>
          <p:nvPr>
            <p:ph type="sldNum" sz="quarter" idx="12"/>
          </p:nvPr>
        </p:nvSpPr>
        <p:spPr/>
        <p:txBody>
          <a:bodyPr/>
          <a:lstStyle/>
          <a:p>
            <a:pPr>
              <a:defRPr/>
            </a:pPr>
            <a:fld id="{5E6DB4A9-9C35-45BB-98ED-D90F2B0483A1}" type="slidenum">
              <a:rPr lang="en-US"/>
              <a:pPr>
                <a:defRPr/>
              </a:pPr>
              <a:t>8</a:t>
            </a:fld>
            <a:endParaRPr lang="en-US"/>
          </a:p>
        </p:txBody>
      </p:sp>
      <p:sp>
        <p:nvSpPr>
          <p:cNvPr id="68613" name="Rectangle 7"/>
          <p:cNvSpPr>
            <a:spLocks noChangeArrowheads="1"/>
          </p:cNvSpPr>
          <p:nvPr/>
        </p:nvSpPr>
        <p:spPr bwMode="auto">
          <a:xfrm>
            <a:off x="0" y="1416050"/>
            <a:ext cx="9144000" cy="727075"/>
          </a:xfrm>
          <a:prstGeom prst="rect">
            <a:avLst/>
          </a:prstGeom>
          <a:noFill/>
          <a:ln w="9525">
            <a:noFill/>
            <a:miter lim="800000"/>
            <a:headEnd/>
            <a:tailEnd/>
          </a:ln>
        </p:spPr>
        <p:txBody>
          <a:bodyPr>
            <a:spAutoFit/>
          </a:bodyPr>
          <a:lstStyle/>
          <a:p>
            <a:pPr algn="ctr" rtl="1">
              <a:lnSpc>
                <a:spcPct val="150000"/>
              </a:lnSpc>
            </a:pPr>
            <a:r>
              <a:rPr lang="fa-IR" sz="3000">
                <a:latin typeface="Constantia" pitchFamily="18" charset="0"/>
                <a:cs typeface="B Titr" pitchFamily="2" charset="-78"/>
              </a:rPr>
              <a:t>وقتی کارد به استخوان رسید و صدام در یک قدمی سقوط قرار گرفت</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Box 1"/>
          <p:cNvSpPr txBox="1">
            <a:spLocks noChangeArrowheads="1"/>
          </p:cNvSpPr>
          <p:nvPr/>
        </p:nvSpPr>
        <p:spPr bwMode="auto">
          <a:xfrm>
            <a:off x="285750" y="1071563"/>
            <a:ext cx="5357813" cy="5694362"/>
          </a:xfrm>
          <a:prstGeom prst="rect">
            <a:avLst/>
          </a:prstGeom>
          <a:noFill/>
          <a:ln w="9525">
            <a:noFill/>
            <a:miter lim="800000"/>
            <a:headEnd/>
            <a:tailEnd/>
          </a:ln>
        </p:spPr>
        <p:txBody>
          <a:bodyPr>
            <a:spAutoFit/>
          </a:bodyPr>
          <a:lstStyle/>
          <a:p>
            <a:pPr algn="just" rtl="1"/>
            <a:r>
              <a:rPr lang="fa-IR" sz="2800" b="1">
                <a:latin typeface="Perpetua" pitchFamily="18" charset="0"/>
                <a:cs typeface="B Nazanin" pitchFamily="2" charset="-78"/>
              </a:rPr>
              <a:t>	</a:t>
            </a:r>
            <a:endParaRPr lang="en-US" sz="2800">
              <a:latin typeface="Perpetua" pitchFamily="18" charset="0"/>
              <a:cs typeface="B Nazanin" pitchFamily="2" charset="-78"/>
            </a:endParaRPr>
          </a:p>
          <a:p>
            <a:pPr algn="justLow" rtl="1"/>
            <a:r>
              <a:rPr lang="fa-IR" sz="2800">
                <a:latin typeface="Perpetua" pitchFamily="18" charset="0"/>
                <a:cs typeface="B Nazanin" pitchFamily="2" charset="-78"/>
              </a:rPr>
              <a:t>دیدار دسامبر 1983م (1362 ش) رامسفلد با صدام، بار دیگر موضوع ارسال سلاح به ایران مطرح شد. اما رامسفلد در</a:t>
            </a:r>
            <a:r>
              <a:rPr lang="ar-SA" sz="2800">
                <a:latin typeface="Perpetua" pitchFamily="18" charset="0"/>
                <a:cs typeface="B Nazanin" pitchFamily="2" charset="-78"/>
              </a:rPr>
              <a:t> جواب گفت: «ما (آمریکایی ها) در قطع صادرات سلاح به ایران موفق بوده ایم و همچنان به این کار ادامه خواهیم داد.» او همچنین قول داد که آمریکا در این باره سخت گیری بیشتری به خرج داده، با همکاری عراق فهرستی از کشورهای درگیر در این موضوع تهیه خواهیم کرد. رامسفلد خوب به قولش عمل کرد.</a:t>
            </a:r>
            <a:endParaRPr lang="en-US" sz="2800">
              <a:latin typeface="Perpetua" pitchFamily="18" charset="0"/>
              <a:cs typeface="B Nazanin" pitchFamily="2" charset="-78"/>
            </a:endParaRPr>
          </a:p>
          <a:p>
            <a:pPr algn="just" rtl="1"/>
            <a:endParaRPr lang="en-US" sz="2800">
              <a:latin typeface="Perpetua" pitchFamily="18" charset="0"/>
              <a:cs typeface="B Nazanin" pitchFamily="2" charset="-78"/>
            </a:endParaRPr>
          </a:p>
          <a:p>
            <a:pPr algn="just"/>
            <a:endParaRPr lang="en-US" sz="2800">
              <a:latin typeface="Perpetua" pitchFamily="18" charset="0"/>
              <a:cs typeface="B Nazanin" pitchFamily="2" charset="-78"/>
            </a:endParaRPr>
          </a:p>
        </p:txBody>
      </p:sp>
      <p:sp>
        <p:nvSpPr>
          <p:cNvPr id="142339" name="Rectangle 2"/>
          <p:cNvSpPr>
            <a:spLocks noChangeArrowheads="1"/>
          </p:cNvSpPr>
          <p:nvPr/>
        </p:nvSpPr>
        <p:spPr bwMode="auto">
          <a:xfrm>
            <a:off x="1571625" y="428625"/>
            <a:ext cx="5929313" cy="923925"/>
          </a:xfrm>
          <a:prstGeom prst="rect">
            <a:avLst/>
          </a:prstGeom>
          <a:noFill/>
          <a:ln w="9525">
            <a:noFill/>
            <a:miter lim="800000"/>
            <a:headEnd/>
            <a:tailEnd/>
          </a:ln>
        </p:spPr>
        <p:txBody>
          <a:bodyPr>
            <a:spAutoFit/>
          </a:bodyPr>
          <a:lstStyle/>
          <a:p>
            <a:pPr algn="ctr" rtl="1"/>
            <a:r>
              <a:rPr lang="fa-IR" sz="5400" b="1">
                <a:latin typeface="Perpetua" pitchFamily="18" charset="0"/>
                <a:ea typeface="0 Titr Bold"/>
                <a:cs typeface="0 Titr Bold"/>
              </a:rPr>
              <a:t> فشار تحریم ها بر ایران</a:t>
            </a:r>
            <a:endParaRPr lang="en-US" sz="5400">
              <a:latin typeface="Perpetua" pitchFamily="18" charset="0"/>
              <a:ea typeface="0 Titr Bold"/>
              <a:cs typeface="0 Titr Bold"/>
            </a:endParaRPr>
          </a:p>
        </p:txBody>
      </p:sp>
      <p:sp>
        <p:nvSpPr>
          <p:cNvPr id="5" name="Slide Number Placeholder 4"/>
          <p:cNvSpPr>
            <a:spLocks noGrp="1"/>
          </p:cNvSpPr>
          <p:nvPr>
            <p:ph type="sldNum" sz="quarter" idx="12"/>
          </p:nvPr>
        </p:nvSpPr>
        <p:spPr/>
        <p:txBody>
          <a:bodyPr/>
          <a:lstStyle/>
          <a:p>
            <a:pPr>
              <a:defRPr/>
            </a:pPr>
            <a:fld id="{E4A5561E-6965-4509-BE82-E35C6DDECAFC}" type="slidenum">
              <a:rPr lang="en-US"/>
              <a:pPr>
                <a:defRPr/>
              </a:pPr>
              <a:t>80</a:t>
            </a:fld>
            <a:endParaRPr lang="en-US"/>
          </a:p>
        </p:txBody>
      </p:sp>
      <p:pic>
        <p:nvPicPr>
          <p:cNvPr id="20482" name="Picture 2" descr="I:\عکس نقش آ»ریکا\06-دونالد رامسفلد\رامسفلد (6).jpg"/>
          <p:cNvPicPr>
            <a:picLocks noChangeAspect="1" noChangeArrowheads="1"/>
          </p:cNvPicPr>
          <p:nvPr/>
        </p:nvPicPr>
        <p:blipFill>
          <a:blip r:embed="rId2"/>
          <a:srcRect/>
          <a:stretch>
            <a:fillRect/>
          </a:stretch>
        </p:blipFill>
        <p:spPr bwMode="auto">
          <a:xfrm>
            <a:off x="5786438" y="1739900"/>
            <a:ext cx="3175000" cy="4046538"/>
          </a:xfrm>
          <a:prstGeom prst="rect">
            <a:avLst/>
          </a:prstGeom>
          <a:ln>
            <a:noFill/>
          </a:ln>
          <a:effectLst>
            <a:outerShdw blurRad="292100" dist="139700" dir="2700000" algn="tl" rotWithShape="0">
              <a:srgbClr val="333333">
                <a:alpha val="65000"/>
              </a:srgbClr>
            </a:outerShdw>
          </a:effectLst>
        </p:spPr>
      </p:pic>
      <p:sp>
        <p:nvSpPr>
          <p:cNvPr id="142342" name="Rectangle 6"/>
          <p:cNvSpPr>
            <a:spLocks noChangeArrowheads="1"/>
          </p:cNvSpPr>
          <p:nvPr/>
        </p:nvSpPr>
        <p:spPr bwMode="auto">
          <a:xfrm>
            <a:off x="6786563" y="5929313"/>
            <a:ext cx="1193800" cy="369887"/>
          </a:xfrm>
          <a:prstGeom prst="rect">
            <a:avLst/>
          </a:prstGeom>
          <a:noFill/>
          <a:ln w="9525">
            <a:noFill/>
            <a:miter lim="800000"/>
            <a:headEnd/>
            <a:tailEnd/>
          </a:ln>
        </p:spPr>
        <p:txBody>
          <a:bodyPr wrap="none">
            <a:spAutoFit/>
          </a:bodyPr>
          <a:lstStyle/>
          <a:p>
            <a:r>
              <a:rPr lang="fa-IR">
                <a:latin typeface="Perpetua" pitchFamily="18" charset="0"/>
                <a:cs typeface="B Nazanin" pitchFamily="2" charset="-78"/>
              </a:rPr>
              <a:t>دونالد رامسفلد</a:t>
            </a:r>
            <a:endParaRPr lang="en-US">
              <a:latin typeface="Perpetua" pitchFamily="18"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Box 1"/>
          <p:cNvSpPr txBox="1">
            <a:spLocks noChangeArrowheads="1"/>
          </p:cNvSpPr>
          <p:nvPr/>
        </p:nvSpPr>
        <p:spPr bwMode="auto">
          <a:xfrm>
            <a:off x="428625" y="1389063"/>
            <a:ext cx="4286250" cy="3540125"/>
          </a:xfrm>
          <a:prstGeom prst="rect">
            <a:avLst/>
          </a:prstGeom>
          <a:noFill/>
          <a:ln w="9525">
            <a:noFill/>
            <a:miter lim="800000"/>
            <a:headEnd/>
            <a:tailEnd/>
          </a:ln>
        </p:spPr>
        <p:txBody>
          <a:bodyPr>
            <a:spAutoFit/>
          </a:bodyPr>
          <a:lstStyle/>
          <a:p>
            <a:pPr algn="justLow" rtl="1"/>
            <a:r>
              <a:rPr lang="fa-IR" sz="2800">
                <a:latin typeface="Perpetua" pitchFamily="18" charset="0"/>
                <a:cs typeface="B Nazanin" pitchFamily="2" charset="-78"/>
              </a:rPr>
              <a:t>ژنرال وفیق السامرایی می گوید: </a:t>
            </a:r>
            <a:r>
              <a:rPr lang="fa-IR" sz="2800" b="1">
                <a:latin typeface="Perpetua" pitchFamily="18" charset="0"/>
                <a:cs typeface="B Nazanin" pitchFamily="2" charset="-78"/>
              </a:rPr>
              <a:t>من فکر نمی کنم که آمریکایی ها، آن قدر که به ما کمک کرده اند، به هیچ کشور دیگری حتی به اسرائیل کمک کرده باشند.</a:t>
            </a:r>
            <a:r>
              <a:rPr lang="fa-IR" sz="2800">
                <a:latin typeface="Perpetua" pitchFamily="18" charset="0"/>
                <a:cs typeface="B Nazanin" pitchFamily="2" charset="-78"/>
              </a:rPr>
              <a:t> البته این بدان معنا نیست که سرویس های اطلاعاتی ما بیکار بوده اند. ما به صورت بسـیار شاخـصی فعال بودیـم و</a:t>
            </a:r>
            <a:endParaRPr lang="en-US" sz="2800">
              <a:latin typeface="Perpetua" pitchFamily="18" charset="0"/>
              <a:cs typeface="B Nazanin" pitchFamily="2" charset="-78"/>
            </a:endParaRPr>
          </a:p>
        </p:txBody>
      </p:sp>
      <p:sp>
        <p:nvSpPr>
          <p:cNvPr id="143363" name="Rectangle 2"/>
          <p:cNvSpPr>
            <a:spLocks noChangeArrowheads="1"/>
          </p:cNvSpPr>
          <p:nvPr/>
        </p:nvSpPr>
        <p:spPr bwMode="auto">
          <a:xfrm>
            <a:off x="1357313" y="428625"/>
            <a:ext cx="6429375" cy="769938"/>
          </a:xfrm>
          <a:prstGeom prst="rect">
            <a:avLst/>
          </a:prstGeom>
          <a:noFill/>
          <a:ln w="9525">
            <a:noFill/>
            <a:miter lim="800000"/>
            <a:headEnd/>
            <a:tailEnd/>
          </a:ln>
        </p:spPr>
        <p:txBody>
          <a:bodyPr>
            <a:spAutoFit/>
          </a:bodyPr>
          <a:lstStyle/>
          <a:p>
            <a:pPr algn="ctr" rtl="1"/>
            <a:r>
              <a:rPr lang="fa-IR" sz="4400" b="1">
                <a:solidFill>
                  <a:srgbClr val="FF0000"/>
                </a:solidFill>
                <a:latin typeface="Perpetua" pitchFamily="18" charset="0"/>
                <a:ea typeface="0 Titr Bold"/>
                <a:cs typeface="0 Titr Bold"/>
              </a:rPr>
              <a:t>آمریکا</a:t>
            </a:r>
            <a:r>
              <a:rPr lang="fa-IR" sz="4400" b="1">
                <a:latin typeface="Perpetua" pitchFamily="18" charset="0"/>
                <a:ea typeface="0 Titr Bold"/>
                <a:cs typeface="0 Titr Bold"/>
              </a:rPr>
              <a:t> در بست در خدمت صدام </a:t>
            </a:r>
            <a:endParaRPr lang="en-US" sz="4400">
              <a:latin typeface="Perpetua" pitchFamily="18" charset="0"/>
              <a:ea typeface="0 Titr Bold"/>
              <a:cs typeface="0 Titr Bold"/>
            </a:endParaRPr>
          </a:p>
        </p:txBody>
      </p:sp>
      <p:sp>
        <p:nvSpPr>
          <p:cNvPr id="5" name="Slide Number Placeholder 4"/>
          <p:cNvSpPr>
            <a:spLocks noGrp="1"/>
          </p:cNvSpPr>
          <p:nvPr>
            <p:ph type="sldNum" sz="quarter" idx="12"/>
          </p:nvPr>
        </p:nvSpPr>
        <p:spPr/>
        <p:txBody>
          <a:bodyPr/>
          <a:lstStyle/>
          <a:p>
            <a:pPr>
              <a:defRPr/>
            </a:pPr>
            <a:fld id="{E57086B9-FB5E-46DA-93E4-530B1B03E118}" type="slidenum">
              <a:rPr lang="en-US"/>
              <a:pPr>
                <a:defRPr/>
              </a:pPr>
              <a:t>81</a:t>
            </a:fld>
            <a:endParaRPr lang="en-US"/>
          </a:p>
        </p:txBody>
      </p:sp>
      <p:pic>
        <p:nvPicPr>
          <p:cNvPr id="143365" name="Picture 2" descr="J:\نقش آمریکا در جنگ\وفیق سامرایی.jpg"/>
          <p:cNvPicPr>
            <a:picLocks noChangeAspect="1" noChangeArrowheads="1"/>
          </p:cNvPicPr>
          <p:nvPr/>
        </p:nvPicPr>
        <p:blipFill>
          <a:blip r:embed="rId2"/>
          <a:srcRect/>
          <a:stretch>
            <a:fillRect/>
          </a:stretch>
        </p:blipFill>
        <p:spPr bwMode="auto">
          <a:xfrm>
            <a:off x="4786313" y="1500188"/>
            <a:ext cx="4143375" cy="2997200"/>
          </a:xfrm>
          <a:prstGeom prst="rect">
            <a:avLst/>
          </a:prstGeom>
          <a:noFill/>
          <a:ln w="9525">
            <a:noFill/>
            <a:miter lim="800000"/>
            <a:headEnd/>
            <a:tailEnd/>
          </a:ln>
        </p:spPr>
      </p:pic>
      <p:sp>
        <p:nvSpPr>
          <p:cNvPr id="143366" name="Rectangle 6"/>
          <p:cNvSpPr>
            <a:spLocks noChangeArrowheads="1"/>
          </p:cNvSpPr>
          <p:nvPr/>
        </p:nvSpPr>
        <p:spPr bwMode="auto">
          <a:xfrm>
            <a:off x="6286500" y="4500563"/>
            <a:ext cx="1292225" cy="369887"/>
          </a:xfrm>
          <a:prstGeom prst="rect">
            <a:avLst/>
          </a:prstGeom>
          <a:noFill/>
          <a:ln w="9525">
            <a:noFill/>
            <a:miter lim="800000"/>
            <a:headEnd/>
            <a:tailEnd/>
          </a:ln>
        </p:spPr>
        <p:txBody>
          <a:bodyPr wrap="none">
            <a:spAutoFit/>
          </a:bodyPr>
          <a:lstStyle/>
          <a:p>
            <a:r>
              <a:rPr lang="fa-IR">
                <a:latin typeface="Perpetua" pitchFamily="18" charset="0"/>
                <a:cs typeface="B Nazanin" pitchFamily="2" charset="-78"/>
              </a:rPr>
              <a:t>وفیق السامرایی </a:t>
            </a:r>
            <a:endParaRPr lang="en-US">
              <a:latin typeface="Perpetua" pitchFamily="18" charset="0"/>
            </a:endParaRPr>
          </a:p>
        </p:txBody>
      </p:sp>
      <p:sp>
        <p:nvSpPr>
          <p:cNvPr id="143367" name="Rectangle 7"/>
          <p:cNvSpPr>
            <a:spLocks noChangeArrowheads="1"/>
          </p:cNvSpPr>
          <p:nvPr/>
        </p:nvSpPr>
        <p:spPr bwMode="auto">
          <a:xfrm>
            <a:off x="428625" y="4895850"/>
            <a:ext cx="8429625" cy="1385888"/>
          </a:xfrm>
          <a:prstGeom prst="rect">
            <a:avLst/>
          </a:prstGeom>
          <a:noFill/>
          <a:ln w="9525">
            <a:noFill/>
            <a:miter lim="800000"/>
            <a:headEnd/>
            <a:tailEnd/>
          </a:ln>
        </p:spPr>
        <p:txBody>
          <a:bodyPr>
            <a:spAutoFit/>
          </a:bodyPr>
          <a:lstStyle/>
          <a:p>
            <a:pPr algn="justLow" rtl="1"/>
            <a:r>
              <a:rPr lang="fa-IR" sz="2800">
                <a:latin typeface="Perpetua" pitchFamily="18" charset="0"/>
                <a:cs typeface="B Nazanin" pitchFamily="2" charset="-78"/>
              </a:rPr>
              <a:t> از سال 1981در بسیاری از نبردهای اصلی پیشرفت قابل توجهی را از خود نشان دادیم. منابع ما برای پیگیری اطلاعات کافی بود، ولی تصاویر ماهواره ای را نمی توانستیم نادیده بگیریم.   (السامرایی  156:1390)</a:t>
            </a:r>
            <a:endParaRPr lang="en-US" sz="2800">
              <a:latin typeface="Perpetua" pitchFamily="18"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
          <p:cNvSpPr>
            <a:spLocks noChangeArrowheads="1"/>
          </p:cNvSpPr>
          <p:nvPr/>
        </p:nvSpPr>
        <p:spPr bwMode="auto">
          <a:xfrm>
            <a:off x="571500" y="3214688"/>
            <a:ext cx="8072438" cy="3416300"/>
          </a:xfrm>
          <a:prstGeom prst="rect">
            <a:avLst/>
          </a:prstGeom>
          <a:noFill/>
          <a:ln w="9525">
            <a:noFill/>
            <a:miter lim="800000"/>
            <a:headEnd/>
            <a:tailEnd/>
          </a:ln>
        </p:spPr>
        <p:txBody>
          <a:bodyPr anchor="ctr">
            <a:spAutoFit/>
          </a:bodyPr>
          <a:lstStyle/>
          <a:p>
            <a:pPr algn="justLow" rtl="1" eaLnBrk="0" hangingPunct="0"/>
            <a:r>
              <a:rPr lang="fa-IR" sz="2400">
                <a:latin typeface="Calibri" pitchFamily="34" charset="0"/>
                <a:ea typeface="Calibri" pitchFamily="34" charset="0"/>
                <a:cs typeface="B Mitra" pitchFamily="2" charset="-78"/>
              </a:rPr>
              <a:t>در روند چالش های متقابل ایران و ایالات متحده، آمریکایی ها از الگوهای گوناگونی برای محدود کردن اهداف سیاست خارجی جمهوری اسلامی ایران بهره گرفتند این امر بیانگر استراتژی جنگ کم شدت علیه ایران است. این استراتژی از نمادهای سیاسی، اقتصادی، نظامی، عملیات پنهان، جنگ تبلیغاتی و حقوقی برخوردار است هر یک از این مجموعه ها بر اجرای رویکردهای خاصی تأکید دارند، بنا براین در میان نخبگان آمریکایی جلوه هایی از اختلاف نظر در ارتباط با الگوهای رفتاری آن کشور در برخورد با جمهوری اسلامی ایران به وجود آمده است. هر گروه بر استراتژی و رویکرد خاصی تأکید داشته و آن را مؤثر ترین راه برای تأمین حداکثر منافع ملی آمریکا تلقی می کند (متقی، ابراهیم، تأثیر تحریم های اقتصادی امریکا برای امنیت ملی ج . ا . ا، فصلنامه علوم سیاسی شماره 9،1382)</a:t>
            </a:r>
            <a:endParaRPr lang="fa-IR" sz="3600">
              <a:ea typeface="Calibri" pitchFamily="34" charset="0"/>
            </a:endParaRPr>
          </a:p>
        </p:txBody>
      </p:sp>
      <p:sp>
        <p:nvSpPr>
          <p:cNvPr id="144387" name="Rectangle 2"/>
          <p:cNvSpPr>
            <a:spLocks noChangeArrowheads="1"/>
          </p:cNvSpPr>
          <p:nvPr/>
        </p:nvSpPr>
        <p:spPr bwMode="auto">
          <a:xfrm>
            <a:off x="500063" y="2630488"/>
            <a:ext cx="8023225" cy="584200"/>
          </a:xfrm>
          <a:prstGeom prst="rect">
            <a:avLst/>
          </a:prstGeom>
          <a:noFill/>
          <a:ln w="9525">
            <a:noFill/>
            <a:miter lim="800000"/>
            <a:headEnd/>
            <a:tailEnd/>
          </a:ln>
        </p:spPr>
        <p:txBody>
          <a:bodyPr wrap="none">
            <a:spAutoFit/>
          </a:bodyPr>
          <a:lstStyle/>
          <a:p>
            <a:pPr algn="justLow" rtl="1"/>
            <a:r>
              <a:rPr lang="fa-IR" sz="3200" b="1">
                <a:solidFill>
                  <a:srgbClr val="FF0000"/>
                </a:solidFill>
                <a:latin typeface="Calibri" pitchFamily="34" charset="0"/>
                <a:ea typeface="Calibri" pitchFamily="34" charset="0"/>
                <a:cs typeface="B Titr" pitchFamily="2" charset="-78"/>
              </a:rPr>
              <a:t>آمریکا</a:t>
            </a:r>
            <a:r>
              <a:rPr lang="fa-IR" sz="3200" b="1">
                <a:latin typeface="Calibri" pitchFamily="34" charset="0"/>
                <a:ea typeface="Calibri" pitchFamily="34" charset="0"/>
                <a:cs typeface="B Titr" pitchFamily="2" charset="-78"/>
              </a:rPr>
              <a:t> و بکارگیری استراتژی جنگ کم شدت علیه ایران </a:t>
            </a:r>
            <a:endParaRPr lang="en-US" sz="1600">
              <a:ea typeface="Calibri" pitchFamily="34" charset="0"/>
            </a:endParaRPr>
          </a:p>
        </p:txBody>
      </p:sp>
      <p:sp>
        <p:nvSpPr>
          <p:cNvPr id="5" name="Slide Number Placeholder 4"/>
          <p:cNvSpPr>
            <a:spLocks noGrp="1"/>
          </p:cNvSpPr>
          <p:nvPr>
            <p:ph type="sldNum" sz="quarter" idx="12"/>
          </p:nvPr>
        </p:nvSpPr>
        <p:spPr/>
        <p:txBody>
          <a:bodyPr/>
          <a:lstStyle/>
          <a:p>
            <a:pPr>
              <a:defRPr/>
            </a:pPr>
            <a:fld id="{41457C4C-897C-4AAD-80CA-253E8E967B8D}" type="slidenum">
              <a:rPr lang="en-US"/>
              <a:pPr>
                <a:defRPr/>
              </a:pPr>
              <a:t>82</a:t>
            </a:fld>
            <a:endParaRPr lang="en-US"/>
          </a:p>
        </p:txBody>
      </p:sp>
      <p:pic>
        <p:nvPicPr>
          <p:cNvPr id="144389" name="Picture 2" descr="I:\جدید\15283_395.jpg"/>
          <p:cNvPicPr>
            <a:picLocks noChangeAspect="1" noChangeArrowheads="1"/>
          </p:cNvPicPr>
          <p:nvPr/>
        </p:nvPicPr>
        <p:blipFill>
          <a:blip r:embed="rId2"/>
          <a:srcRect/>
          <a:stretch>
            <a:fillRect/>
          </a:stretch>
        </p:blipFill>
        <p:spPr bwMode="auto">
          <a:xfrm>
            <a:off x="2428875" y="71438"/>
            <a:ext cx="4286250" cy="2487612"/>
          </a:xfrm>
          <a:prstGeom prst="rect">
            <a:avLst/>
          </a:prstGeom>
          <a:noFill/>
          <a:ln w="9525">
            <a:noFill/>
            <a:miter lim="800000"/>
            <a:headEnd/>
            <a:tailEnd/>
          </a:ln>
        </p:spPr>
      </p:pic>
      <p:sp>
        <p:nvSpPr>
          <p:cNvPr id="144390" name="Rectangle 6"/>
          <p:cNvSpPr>
            <a:spLocks noChangeArrowheads="1"/>
          </p:cNvSpPr>
          <p:nvPr/>
        </p:nvSpPr>
        <p:spPr bwMode="auto">
          <a:xfrm>
            <a:off x="714375" y="2143125"/>
            <a:ext cx="1643063" cy="369888"/>
          </a:xfrm>
          <a:prstGeom prst="rect">
            <a:avLst/>
          </a:prstGeom>
          <a:noFill/>
          <a:ln w="9525">
            <a:noFill/>
            <a:miter lim="800000"/>
            <a:headEnd/>
            <a:tailEnd/>
          </a:ln>
        </p:spPr>
        <p:txBody>
          <a:bodyPr>
            <a:spAutoFit/>
          </a:bodyPr>
          <a:lstStyle/>
          <a:p>
            <a:pPr algn="ctr" rtl="1"/>
            <a:r>
              <a:rPr lang="fa-IR">
                <a:latin typeface="Perpetua" pitchFamily="18" charset="0"/>
                <a:cs typeface="B Nazanin" pitchFamily="2" charset="-78"/>
              </a:rPr>
              <a:t>دکتر ابراهیم متقی</a:t>
            </a:r>
            <a:endParaRPr lang="en-US">
              <a:latin typeface="Perpetua" pitchFamily="18"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Box 1"/>
          <p:cNvSpPr txBox="1">
            <a:spLocks noChangeArrowheads="1"/>
          </p:cNvSpPr>
          <p:nvPr/>
        </p:nvSpPr>
        <p:spPr bwMode="auto">
          <a:xfrm>
            <a:off x="642938" y="1785938"/>
            <a:ext cx="7786687" cy="5262562"/>
          </a:xfrm>
          <a:prstGeom prst="rect">
            <a:avLst/>
          </a:prstGeom>
          <a:noFill/>
          <a:ln w="9525">
            <a:noFill/>
            <a:miter lim="800000"/>
            <a:headEnd/>
            <a:tailEnd/>
          </a:ln>
        </p:spPr>
        <p:txBody>
          <a:bodyPr>
            <a:spAutoFit/>
          </a:bodyPr>
          <a:lstStyle/>
          <a:p>
            <a:pPr algn="just" rtl="1"/>
            <a:r>
              <a:rPr lang="ar-SA" sz="2400">
                <a:latin typeface="Perpetua" pitchFamily="18" charset="0"/>
                <a:cs typeface="B Nazanin" pitchFamily="2" charset="-78"/>
              </a:rPr>
              <a:t>وزیر خارجه ی آمریکا نماینده ویژه ای تعیین کرد تا بر اجرای عملیات تحریم تسلیحاتی ایران موسوم به عملیات استانچ (</a:t>
            </a:r>
            <a:r>
              <a:rPr lang="en-US" sz="2400">
                <a:latin typeface="Perpetua" pitchFamily="18" charset="0"/>
                <a:cs typeface="B Nazanin" pitchFamily="2" charset="-78"/>
              </a:rPr>
              <a:t>Operation staunch</a:t>
            </a:r>
            <a:r>
              <a:rPr lang="ar-SA" sz="2400">
                <a:latin typeface="Perpetua" pitchFamily="18" charset="0"/>
                <a:cs typeface="B Nazanin" pitchFamily="2" charset="-78"/>
              </a:rPr>
              <a:t>)  نظارت کند. در اصل آمریکا در این طرح از همه متحدانش از جمله انگلستان، ایتالیا، آلمان، ترکیه، کره جنوبی و رژیم صهیونیستی، می خواست از فروش سلاح به ایران خودداری کنند. اجرای عملیات استانچ تاثیر مخربی بر ایران گذاشت چون این کشور را از دست یابی به تجهیزات ساخت آمریکا محروم کرد و این تجهیزات همان چیزی بود که متحدان آمریکا در اختیار داشتند. برخی حتی معتقدند که اگر عملیات استانچ شروع نمی شد یا با موفقیت اندکی داشت و ایران احتمالا می توانست  برنده جنگ باشد. اما به رغم اعلام رسمی این سیاست آمریکا و اعمال فشار بر دیگر کشور ها برای اجرای آن – که بسیاری از آنها ناخوشندی خود را از این موضوع ابراز می کردند – آمریکایی ها خودشان تنها کسانی بودند که این سیاست را نقض کردند. ماجرای ایران – کنترا ( </a:t>
            </a:r>
            <a:r>
              <a:rPr lang="en-US" sz="2400">
                <a:latin typeface="Perpetua" pitchFamily="18" charset="0"/>
                <a:cs typeface="B Nazanin" pitchFamily="2" charset="-78"/>
              </a:rPr>
              <a:t>Iran-contra</a:t>
            </a:r>
            <a:r>
              <a:rPr lang="ar-SA" sz="2400">
                <a:latin typeface="Perpetua" pitchFamily="18" charset="0"/>
                <a:cs typeface="B Nazanin" pitchFamily="2" charset="-78"/>
              </a:rPr>
              <a:t> ) جهان را تکان داد.» (ویلمسه 1392 : 123-124).</a:t>
            </a:r>
            <a:endParaRPr lang="en-US" sz="2400">
              <a:latin typeface="Perpetua" pitchFamily="18" charset="0"/>
              <a:cs typeface="B Nazanin" pitchFamily="2" charset="-78"/>
            </a:endParaRPr>
          </a:p>
          <a:p>
            <a:pPr algn="just"/>
            <a:endParaRPr lang="en-US" sz="2400">
              <a:latin typeface="Perpetua" pitchFamily="18" charset="0"/>
              <a:cs typeface="B Nazanin" pitchFamily="2" charset="-78"/>
            </a:endParaRPr>
          </a:p>
        </p:txBody>
      </p:sp>
      <p:sp>
        <p:nvSpPr>
          <p:cNvPr id="145411" name="Rectangle 2"/>
          <p:cNvSpPr>
            <a:spLocks noChangeArrowheads="1"/>
          </p:cNvSpPr>
          <p:nvPr/>
        </p:nvSpPr>
        <p:spPr bwMode="auto">
          <a:xfrm>
            <a:off x="1285875" y="142875"/>
            <a:ext cx="6357938" cy="1692275"/>
          </a:xfrm>
          <a:prstGeom prst="rect">
            <a:avLst/>
          </a:prstGeom>
          <a:noFill/>
          <a:ln w="9525">
            <a:noFill/>
            <a:miter lim="800000"/>
            <a:headEnd/>
            <a:tailEnd/>
          </a:ln>
        </p:spPr>
        <p:txBody>
          <a:bodyPr>
            <a:spAutoFit/>
          </a:bodyPr>
          <a:lstStyle/>
          <a:p>
            <a:pPr algn="ctr" rtl="1">
              <a:lnSpc>
                <a:spcPct val="130000"/>
              </a:lnSpc>
            </a:pPr>
            <a:r>
              <a:rPr lang="fa-IR" sz="4400" b="1">
                <a:solidFill>
                  <a:srgbClr val="FF0000"/>
                </a:solidFill>
                <a:latin typeface="Perpetua" pitchFamily="18" charset="0"/>
                <a:ea typeface="0 Titr Bold"/>
                <a:cs typeface="0 Titr Bold"/>
              </a:rPr>
              <a:t>تحریم استانچ؛ </a:t>
            </a:r>
          </a:p>
          <a:p>
            <a:pPr algn="ctr" rtl="1">
              <a:lnSpc>
                <a:spcPct val="130000"/>
              </a:lnSpc>
            </a:pPr>
            <a:r>
              <a:rPr lang="fa-IR" sz="3600" b="1">
                <a:latin typeface="Perpetua" pitchFamily="18" charset="0"/>
                <a:ea typeface="0 Titr Bold"/>
                <a:cs typeface="0 Titr Bold"/>
              </a:rPr>
              <a:t>ممنوعیت فروش سلاح به ایران</a:t>
            </a:r>
            <a:endParaRPr lang="en-US" sz="3600">
              <a:latin typeface="Perpetua" pitchFamily="18" charset="0"/>
              <a:ea typeface="0 Titr Bold"/>
              <a:cs typeface="0 Titr Bold"/>
            </a:endParaRPr>
          </a:p>
        </p:txBody>
      </p:sp>
      <p:sp>
        <p:nvSpPr>
          <p:cNvPr id="5" name="Slide Number Placeholder 4"/>
          <p:cNvSpPr>
            <a:spLocks noGrp="1"/>
          </p:cNvSpPr>
          <p:nvPr>
            <p:ph type="sldNum" sz="quarter" idx="12"/>
          </p:nvPr>
        </p:nvSpPr>
        <p:spPr/>
        <p:txBody>
          <a:bodyPr/>
          <a:lstStyle/>
          <a:p>
            <a:pPr>
              <a:defRPr/>
            </a:pPr>
            <a:fld id="{95EDE8C3-4524-4760-86BB-1390FFD25CA4}" type="slidenum">
              <a:rPr lang="en-US"/>
              <a:pPr>
                <a:defRPr/>
              </a:pPr>
              <a:t>83</a:t>
            </a:fld>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95AAE16-3A5A-4A7C-A34B-9A5E08B942B9}" type="slidenum">
              <a:rPr lang="en-US"/>
              <a:pPr fontAlgn="base">
                <a:spcBef>
                  <a:spcPct val="0"/>
                </a:spcBef>
                <a:spcAft>
                  <a:spcPct val="0"/>
                </a:spcAft>
              </a:pPr>
              <a:t>84</a:t>
            </a:fld>
            <a:endParaRPr lang="en-US"/>
          </a:p>
        </p:txBody>
      </p:sp>
      <p:sp>
        <p:nvSpPr>
          <p:cNvPr id="146435" name="Rectangle 2"/>
          <p:cNvSpPr>
            <a:spLocks noChangeArrowheads="1"/>
          </p:cNvSpPr>
          <p:nvPr/>
        </p:nvSpPr>
        <p:spPr bwMode="auto">
          <a:xfrm>
            <a:off x="142875" y="1500188"/>
            <a:ext cx="7929563" cy="3970337"/>
          </a:xfrm>
          <a:prstGeom prst="rect">
            <a:avLst/>
          </a:prstGeom>
          <a:noFill/>
          <a:ln w="9525">
            <a:noFill/>
            <a:miter lim="800000"/>
            <a:headEnd/>
            <a:tailEnd/>
          </a:ln>
        </p:spPr>
        <p:txBody>
          <a:bodyPr>
            <a:spAutoFit/>
          </a:bodyPr>
          <a:lstStyle/>
          <a:p>
            <a:pPr algn="ctr" rtl="1">
              <a:lnSpc>
                <a:spcPct val="150000"/>
              </a:lnSpc>
            </a:pPr>
            <a:r>
              <a:rPr lang="fa-IR" sz="6000">
                <a:solidFill>
                  <a:srgbClr val="00B050"/>
                </a:solidFill>
                <a:latin typeface="Trebuchet MS" pitchFamily="34" charset="0"/>
                <a:cs typeface="B Titr" pitchFamily="2" charset="-78"/>
              </a:rPr>
              <a:t>مرحله ششم:</a:t>
            </a:r>
          </a:p>
          <a:p>
            <a:pPr algn="ctr" rtl="1">
              <a:lnSpc>
                <a:spcPct val="150000"/>
              </a:lnSpc>
            </a:pPr>
            <a:r>
              <a:rPr lang="fa-IR" sz="5400">
                <a:solidFill>
                  <a:srgbClr val="FF0000"/>
                </a:solidFill>
                <a:latin typeface="Trebuchet MS" pitchFamily="34" charset="0"/>
                <a:cs typeface="B Titr" pitchFamily="2" charset="-78"/>
              </a:rPr>
              <a:t>سازمان های اطلاعاتی آمریکا در خدمت مستقیم صدام</a:t>
            </a:r>
            <a:endParaRPr lang="en-US" sz="5400">
              <a:solidFill>
                <a:srgbClr val="FF0000"/>
              </a:solidFill>
              <a:latin typeface="Trebuchet MS" pitchFamily="34" charset="0"/>
              <a:cs typeface="B Titr" pitchFamily="2" charset="-78"/>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1"/>
          <p:cNvSpPr>
            <a:spLocks noChangeArrowheads="1"/>
          </p:cNvSpPr>
          <p:nvPr/>
        </p:nvSpPr>
        <p:spPr bwMode="auto">
          <a:xfrm>
            <a:off x="142875" y="1428750"/>
            <a:ext cx="6357938" cy="4832350"/>
          </a:xfrm>
          <a:prstGeom prst="rect">
            <a:avLst/>
          </a:prstGeom>
          <a:noFill/>
          <a:ln w="9525">
            <a:noFill/>
            <a:miter lim="800000"/>
            <a:headEnd/>
            <a:tailEnd/>
          </a:ln>
        </p:spPr>
        <p:txBody>
          <a:bodyPr anchor="ctr">
            <a:spAutoFit/>
          </a:bodyPr>
          <a:lstStyle/>
          <a:p>
            <a:pPr algn="justLow" rtl="1" eaLnBrk="0" hangingPunct="0"/>
            <a:r>
              <a:rPr lang="fa-IR" sz="2800">
                <a:latin typeface="Calibri" pitchFamily="34" charset="0"/>
                <a:ea typeface="Calibri" pitchFamily="34" charset="0"/>
                <a:cs typeface="B Mitra" pitchFamily="2" charset="-78"/>
              </a:rPr>
              <a:t>تایچر که از سال 1987 تا 1982 به عنوان مسئول امور خاورمیانه و امور سیاسی – نظامی شورای امنیت آمریکا کار می کرد به دادگاه گفته است که به طور مرتب با ويليام كيسي رئيس وقت سازمان سيا و جانشين اش رابرت گيتس تماس داشته است. وي همچنين اظهار كرده است كه در نوشتن يك دستورالعمل تصميم امنيت ملي براي ريگان [رئيس جمهور وقت آمريكا] در سال 1982 م {1361ش} همكاري داشته است؛ يك دستورالعمل كاملاً محرمانه كه هنوز هم داراي طبقه بندي مي باشد و در آن تصريح گرديده كه «آمريكا بايد هر اقدام قانوني و لازمي را انجام دهد تا از شكست عراق در جنگ با ايران جلوگيري كند».</a:t>
            </a:r>
            <a:endParaRPr lang="fa-IR" sz="4000">
              <a:ea typeface="Calibri" pitchFamily="34" charset="0"/>
            </a:endParaRPr>
          </a:p>
        </p:txBody>
      </p:sp>
      <p:sp>
        <p:nvSpPr>
          <p:cNvPr id="147459" name="Rectangle 2"/>
          <p:cNvSpPr>
            <a:spLocks noChangeArrowheads="1"/>
          </p:cNvSpPr>
          <p:nvPr/>
        </p:nvSpPr>
        <p:spPr bwMode="auto">
          <a:xfrm>
            <a:off x="71438" y="0"/>
            <a:ext cx="6500812" cy="1384300"/>
          </a:xfrm>
          <a:prstGeom prst="rect">
            <a:avLst/>
          </a:prstGeom>
          <a:noFill/>
          <a:ln w="9525">
            <a:noFill/>
            <a:miter lim="800000"/>
            <a:headEnd/>
            <a:tailEnd/>
          </a:ln>
        </p:spPr>
        <p:txBody>
          <a:bodyPr>
            <a:spAutoFit/>
          </a:bodyPr>
          <a:lstStyle/>
          <a:p>
            <a:pPr algn="ctr" rtl="1">
              <a:lnSpc>
                <a:spcPct val="150000"/>
              </a:lnSpc>
            </a:pPr>
            <a:r>
              <a:rPr lang="fa-IR" sz="2800" b="1">
                <a:latin typeface="Calibri" pitchFamily="34" charset="0"/>
                <a:ea typeface="Calibri" pitchFamily="34" charset="0"/>
                <a:cs typeface="B Titr" pitchFamily="2" charset="-78"/>
              </a:rPr>
              <a:t>دستورالعمل های راهبردی </a:t>
            </a:r>
            <a:r>
              <a:rPr lang="fa-IR" sz="2800" b="1">
                <a:solidFill>
                  <a:srgbClr val="FF0000"/>
                </a:solidFill>
                <a:latin typeface="Calibri" pitchFamily="34" charset="0"/>
                <a:ea typeface="Calibri" pitchFamily="34" charset="0"/>
                <a:cs typeface="B Titr" pitchFamily="2" charset="-78"/>
              </a:rPr>
              <a:t>آمریکا</a:t>
            </a:r>
            <a:r>
              <a:rPr lang="fa-IR" sz="2800" b="1">
                <a:latin typeface="Calibri" pitchFamily="34" charset="0"/>
                <a:ea typeface="Calibri" pitchFamily="34" charset="0"/>
                <a:cs typeface="B Titr" pitchFamily="2" charset="-78"/>
              </a:rPr>
              <a:t>: انجام هر اقدامی برای پیروزی عراق در جنگ علیه ایران</a:t>
            </a:r>
            <a:endParaRPr lang="en-US" sz="1600">
              <a:ea typeface="Calibri" pitchFamily="34" charset="0"/>
            </a:endParaRPr>
          </a:p>
        </p:txBody>
      </p:sp>
      <p:sp>
        <p:nvSpPr>
          <p:cNvPr id="5" name="Slide Number Placeholder 4"/>
          <p:cNvSpPr>
            <a:spLocks noGrp="1"/>
          </p:cNvSpPr>
          <p:nvPr>
            <p:ph type="sldNum" sz="quarter" idx="12"/>
          </p:nvPr>
        </p:nvSpPr>
        <p:spPr/>
        <p:txBody>
          <a:bodyPr/>
          <a:lstStyle/>
          <a:p>
            <a:pPr>
              <a:defRPr/>
            </a:pPr>
            <a:fld id="{540BEC9E-D5EC-4674-8E3D-1942FC22A477}" type="slidenum">
              <a:rPr lang="en-US"/>
              <a:pPr>
                <a:defRPr/>
              </a:pPr>
              <a:t>85</a:t>
            </a:fld>
            <a:endParaRPr lang="en-US"/>
          </a:p>
        </p:txBody>
      </p:sp>
      <p:pic>
        <p:nvPicPr>
          <p:cNvPr id="147461" name="Picture 2" descr="C:\Users\basij\Desktop\عکس نقش آ»ریکا\22-ویلیام کیسی\Casey-copy.jpg"/>
          <p:cNvPicPr>
            <a:picLocks noChangeAspect="1" noChangeArrowheads="1"/>
          </p:cNvPicPr>
          <p:nvPr/>
        </p:nvPicPr>
        <p:blipFill>
          <a:blip r:embed="rId3"/>
          <a:srcRect/>
          <a:stretch>
            <a:fillRect/>
          </a:stretch>
        </p:blipFill>
        <p:spPr bwMode="auto">
          <a:xfrm>
            <a:off x="6572250" y="630238"/>
            <a:ext cx="2400300" cy="2214562"/>
          </a:xfrm>
          <a:prstGeom prst="rect">
            <a:avLst/>
          </a:prstGeom>
          <a:noFill/>
          <a:ln w="9525">
            <a:noFill/>
            <a:miter lim="800000"/>
            <a:headEnd/>
            <a:tailEnd/>
          </a:ln>
        </p:spPr>
      </p:pic>
      <p:sp>
        <p:nvSpPr>
          <p:cNvPr id="147462" name="Rectangle 10"/>
          <p:cNvSpPr>
            <a:spLocks noChangeArrowheads="1"/>
          </p:cNvSpPr>
          <p:nvPr/>
        </p:nvSpPr>
        <p:spPr bwMode="auto">
          <a:xfrm>
            <a:off x="7286625" y="2916238"/>
            <a:ext cx="1023938" cy="369887"/>
          </a:xfrm>
          <a:prstGeom prst="rect">
            <a:avLst/>
          </a:prstGeom>
          <a:noFill/>
          <a:ln w="9525">
            <a:noFill/>
            <a:miter lim="800000"/>
            <a:headEnd/>
            <a:tailEnd/>
          </a:ln>
        </p:spPr>
        <p:txBody>
          <a:bodyPr wrap="none">
            <a:spAutoFit/>
          </a:bodyPr>
          <a:lstStyle/>
          <a:p>
            <a:r>
              <a:rPr lang="fa-IR">
                <a:latin typeface="Calibri" pitchFamily="34" charset="0"/>
                <a:ea typeface="Calibri" pitchFamily="34" charset="0"/>
                <a:cs typeface="B Mitra" pitchFamily="2" charset="-78"/>
              </a:rPr>
              <a:t>ويليام كيسي </a:t>
            </a:r>
            <a:endParaRPr lang="en-US">
              <a:latin typeface="Perpetua" pitchFamily="18" charset="0"/>
              <a:ea typeface="Calibri" pitchFamily="34" charset="0"/>
              <a:cs typeface="B Mitra" pitchFamily="2" charset="-78"/>
            </a:endParaRPr>
          </a:p>
        </p:txBody>
      </p:sp>
      <p:sp>
        <p:nvSpPr>
          <p:cNvPr id="147463" name="Rectangle 12"/>
          <p:cNvSpPr>
            <a:spLocks noChangeArrowheads="1"/>
          </p:cNvSpPr>
          <p:nvPr/>
        </p:nvSpPr>
        <p:spPr bwMode="auto">
          <a:xfrm>
            <a:off x="6858000" y="5916613"/>
            <a:ext cx="1982788" cy="369887"/>
          </a:xfrm>
          <a:prstGeom prst="rect">
            <a:avLst/>
          </a:prstGeom>
          <a:noFill/>
          <a:ln w="9525">
            <a:noFill/>
            <a:miter lim="800000"/>
            <a:headEnd/>
            <a:tailEnd/>
          </a:ln>
        </p:spPr>
        <p:txBody>
          <a:bodyPr wrap="none">
            <a:spAutoFit/>
          </a:bodyPr>
          <a:lstStyle/>
          <a:p>
            <a:r>
              <a:rPr lang="fa-IR">
                <a:latin typeface="Calibri" pitchFamily="34" charset="0"/>
                <a:ea typeface="Calibri" pitchFamily="34" charset="0"/>
                <a:cs typeface="B Mitra" pitchFamily="2" charset="-78"/>
              </a:rPr>
              <a:t>مک فارلین نورث کیو تایچر</a:t>
            </a:r>
            <a:endParaRPr lang="en-US">
              <a:latin typeface="Calibri" pitchFamily="34" charset="0"/>
              <a:ea typeface="Calibri" pitchFamily="34" charset="0"/>
              <a:cs typeface="B Mitra" pitchFamily="2" charset="-78"/>
            </a:endParaRPr>
          </a:p>
        </p:txBody>
      </p:sp>
      <p:pic>
        <p:nvPicPr>
          <p:cNvPr id="147464" name="Picture 2" descr="I:\جدید\765.jpg"/>
          <p:cNvPicPr>
            <a:picLocks noChangeAspect="1" noChangeArrowheads="1"/>
          </p:cNvPicPr>
          <p:nvPr/>
        </p:nvPicPr>
        <p:blipFill>
          <a:blip r:embed="rId4"/>
          <a:srcRect t="6409" b="25259"/>
          <a:stretch>
            <a:fillRect/>
          </a:stretch>
        </p:blipFill>
        <p:spPr bwMode="auto">
          <a:xfrm>
            <a:off x="6572250" y="3560763"/>
            <a:ext cx="2428875" cy="2284412"/>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Box 1"/>
          <p:cNvSpPr txBox="1">
            <a:spLocks noChangeArrowheads="1"/>
          </p:cNvSpPr>
          <p:nvPr/>
        </p:nvSpPr>
        <p:spPr bwMode="auto">
          <a:xfrm>
            <a:off x="1214438" y="1214438"/>
            <a:ext cx="6572250" cy="2678112"/>
          </a:xfrm>
          <a:prstGeom prst="rect">
            <a:avLst/>
          </a:prstGeom>
          <a:noFill/>
          <a:ln w="9525">
            <a:noFill/>
            <a:miter lim="800000"/>
            <a:headEnd/>
            <a:tailEnd/>
          </a:ln>
        </p:spPr>
        <p:txBody>
          <a:bodyPr>
            <a:spAutoFit/>
          </a:bodyPr>
          <a:lstStyle/>
          <a:p>
            <a:pPr algn="justLow" rtl="1"/>
            <a:r>
              <a:rPr lang="fa-IR" sz="2400">
                <a:latin typeface="Perpetua" pitchFamily="18" charset="0"/>
                <a:cs typeface="B Nazanin" pitchFamily="2" charset="-78"/>
              </a:rPr>
              <a:t>دو هفته پس از آغاز جنگ، آمریکا 4 فروند هواپیمای آواکس را به عربستان سعودی تحویل داد تا ریاض اطلاعات جامع کسب شده را به بغداد ارسال کند. تا سال 1984 میلادی به غیر از اطلاعاتی که آواکس ها جمع آوری کرده بودند و نیز اطلاعات ماهواره ای که واشنگتن برای بغداد می فرستاد، ظاهراً هیچ گونه روابط رسمی دوجانبه ای میان عراق و آمریکا وجود نداشت. </a:t>
            </a:r>
            <a:endParaRPr lang="en-US" sz="2400">
              <a:latin typeface="Perpetua" pitchFamily="18" charset="0"/>
              <a:cs typeface="B Nazanin" pitchFamily="2" charset="-78"/>
            </a:endParaRPr>
          </a:p>
          <a:p>
            <a:pPr algn="justLow"/>
            <a:endParaRPr lang="en-US" sz="2400">
              <a:latin typeface="Perpetua" pitchFamily="18" charset="0"/>
              <a:cs typeface="B Nazanin" pitchFamily="2" charset="-78"/>
            </a:endParaRPr>
          </a:p>
        </p:txBody>
      </p:sp>
      <p:sp>
        <p:nvSpPr>
          <p:cNvPr id="148483" name="Rectangle 2"/>
          <p:cNvSpPr>
            <a:spLocks noChangeArrowheads="1"/>
          </p:cNvSpPr>
          <p:nvPr/>
        </p:nvSpPr>
        <p:spPr bwMode="auto">
          <a:xfrm>
            <a:off x="2017713" y="571500"/>
            <a:ext cx="5126037" cy="523875"/>
          </a:xfrm>
          <a:prstGeom prst="rect">
            <a:avLst/>
          </a:prstGeom>
          <a:noFill/>
          <a:ln w="9525">
            <a:noFill/>
            <a:miter lim="800000"/>
            <a:headEnd/>
            <a:tailEnd/>
          </a:ln>
        </p:spPr>
        <p:txBody>
          <a:bodyPr wrap="none">
            <a:spAutoFit/>
          </a:bodyPr>
          <a:lstStyle/>
          <a:p>
            <a:pPr rtl="1"/>
            <a:r>
              <a:rPr lang="fa-IR" sz="2800" b="1">
                <a:latin typeface="Perpetua" pitchFamily="18" charset="0"/>
                <a:ea typeface="0 Titr Bold"/>
                <a:cs typeface="0 Titr Bold"/>
              </a:rPr>
              <a:t>آواکس های </a:t>
            </a:r>
            <a:r>
              <a:rPr lang="fa-IR" sz="2800" b="1">
                <a:solidFill>
                  <a:srgbClr val="FF0000"/>
                </a:solidFill>
                <a:latin typeface="Perpetua" pitchFamily="18" charset="0"/>
                <a:ea typeface="0 Titr Bold"/>
                <a:cs typeface="0 Titr Bold"/>
              </a:rPr>
              <a:t>آمریکایی</a:t>
            </a:r>
            <a:r>
              <a:rPr lang="fa-IR" sz="2800" b="1">
                <a:latin typeface="Perpetua" pitchFamily="18" charset="0"/>
                <a:ea typeface="0 Titr Bold"/>
                <a:cs typeface="0 Titr Bold"/>
              </a:rPr>
              <a:t> در خدمت صدام</a:t>
            </a:r>
            <a:endParaRPr lang="en-US" sz="2800">
              <a:latin typeface="Perpetua" pitchFamily="18" charset="0"/>
              <a:ea typeface="0 Titr Bold"/>
              <a:cs typeface="0 Titr Bold"/>
            </a:endParaRPr>
          </a:p>
        </p:txBody>
      </p:sp>
      <p:sp>
        <p:nvSpPr>
          <p:cNvPr id="5" name="Slide Number Placeholder 4"/>
          <p:cNvSpPr>
            <a:spLocks noGrp="1"/>
          </p:cNvSpPr>
          <p:nvPr>
            <p:ph type="sldNum" sz="quarter" idx="12"/>
          </p:nvPr>
        </p:nvSpPr>
        <p:spPr/>
        <p:txBody>
          <a:bodyPr/>
          <a:lstStyle/>
          <a:p>
            <a:pPr>
              <a:defRPr/>
            </a:pPr>
            <a:fld id="{F800641F-5583-41B1-A9DB-06E8C4075255}" type="slidenum">
              <a:rPr lang="en-US"/>
              <a:pPr>
                <a:defRPr/>
              </a:pPr>
              <a:t>86</a:t>
            </a:fld>
            <a:endParaRPr lang="en-US"/>
          </a:p>
        </p:txBody>
      </p:sp>
      <p:pic>
        <p:nvPicPr>
          <p:cNvPr id="38914" name="Picture 2" descr="J:\نقش آمریکا در جنگ\New folder\1177798.jpg"/>
          <p:cNvPicPr>
            <a:picLocks noChangeAspect="1" noChangeArrowheads="1"/>
          </p:cNvPicPr>
          <p:nvPr/>
        </p:nvPicPr>
        <p:blipFill>
          <a:blip r:embed="rId2"/>
          <a:srcRect t="14831" b="13740"/>
          <a:stretch>
            <a:fillRect/>
          </a:stretch>
        </p:blipFill>
        <p:spPr bwMode="auto">
          <a:xfrm>
            <a:off x="1285875" y="3509963"/>
            <a:ext cx="6500813" cy="3173412"/>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Box 1"/>
          <p:cNvSpPr txBox="1">
            <a:spLocks noChangeArrowheads="1"/>
          </p:cNvSpPr>
          <p:nvPr/>
        </p:nvSpPr>
        <p:spPr bwMode="auto">
          <a:xfrm>
            <a:off x="214313" y="941388"/>
            <a:ext cx="8786812" cy="3416300"/>
          </a:xfrm>
          <a:prstGeom prst="rect">
            <a:avLst/>
          </a:prstGeom>
          <a:noFill/>
          <a:ln w="9525">
            <a:noFill/>
            <a:miter lim="800000"/>
            <a:headEnd/>
            <a:tailEnd/>
          </a:ln>
        </p:spPr>
        <p:txBody>
          <a:bodyPr>
            <a:spAutoFit/>
          </a:bodyPr>
          <a:lstStyle/>
          <a:p>
            <a:pPr algn="justLow" rtl="1"/>
            <a:r>
              <a:rPr lang="fa-IR">
                <a:latin typeface="Perpetua" pitchFamily="18" charset="0"/>
                <a:cs typeface="B Nazanin" pitchFamily="2" charset="-78"/>
              </a:rPr>
              <a:t>این دلایل نشان می دهند که رفتار آمریکا پس از سپری شدن زمان کوتاهی از جنگ یا حتی پیش از آغاز آن، بی طرفانه نبوده است. حساسیت موضوع هنگامی افزایش می یابد که مطابق با منشور سازمان ملل، استقرار آواکس ها طبق حقوق بین المللی اقدام جنگی محسوب می شود و طبق منشور، آمریکا شریک جرم عراق در تجاوزاتش خواهد بود. </a:t>
            </a:r>
            <a:endParaRPr lang="en-US">
              <a:latin typeface="Perpetua" pitchFamily="18" charset="0"/>
              <a:cs typeface="B Nazanin" pitchFamily="2" charset="-78"/>
            </a:endParaRPr>
          </a:p>
          <a:p>
            <a:pPr algn="justLow" rtl="1"/>
            <a:r>
              <a:rPr lang="fa-IR">
                <a:latin typeface="Perpetua" pitchFamily="18" charset="0"/>
                <a:cs typeface="B Nazanin" pitchFamily="2" charset="-78"/>
              </a:rPr>
              <a:t>ساندی تایمز نیز در 16 مارس 1985 پس از برقراری روابط رسمی عراق و آمریکا نوشت: رابطه ی مستقیم میان سازمان سیا و سفارت آمریکا در بغداد برقرار شد و دولت عراق این امکان را یافت تا از وضعیت هواپیماهای ایرانی پس از برخواستن به سرعت اگاه شود. </a:t>
            </a:r>
            <a:r>
              <a:rPr lang="fa-IR" b="1">
                <a:latin typeface="Perpetua" pitchFamily="18" charset="0"/>
                <a:cs typeface="B Nazanin" pitchFamily="2" charset="-78"/>
              </a:rPr>
              <a:t>همچنین، آمریکایی ها ادعا کردند که هر 12 ساعت یک بار از وضعیت نیروی زمینی ایران آگاهی می یابند و این موضوع برای عراق امتیاز مهمی محسوب می شد </a:t>
            </a:r>
            <a:r>
              <a:rPr lang="fa-IR">
                <a:latin typeface="Perpetua" pitchFamily="18" charset="0"/>
                <a:cs typeface="B Nazanin" pitchFamily="2" charset="-78"/>
              </a:rPr>
              <a:t>(ویلمسه 99:1392).</a:t>
            </a:r>
            <a:endParaRPr lang="en-US">
              <a:latin typeface="Perpetua" pitchFamily="18" charset="0"/>
              <a:cs typeface="B Nazanin" pitchFamily="2" charset="-78"/>
            </a:endParaRPr>
          </a:p>
          <a:p>
            <a:pPr algn="justLow" rtl="1"/>
            <a:r>
              <a:rPr lang="fa-IR">
                <a:latin typeface="Perpetua" pitchFamily="18" charset="0"/>
                <a:cs typeface="B Nazanin" pitchFamily="2" charset="-78"/>
              </a:rPr>
              <a:t>به گفته ریچار مورفی، دولت ریگان، با تلاش چندین سازمان و مشارکت وزارت دفاع، وزارت امور خارجه و سیا، به حمایت از عراق برخاست. یکی از عناصر مهم این حمایت، موافقت ویلیام کیسی رئیس سازمان سیا با این مساله بود که آمریکا اطلاعات بسیار حساس و ارزنده مربوط به فعالیت نیروهای ایرانی را که به یاری هواپیماهای آواکس مستقر در عربستان سعودی دریافت می کرد، در اختیار عراق بگذارد (تیمر من 267:1376)</a:t>
            </a:r>
            <a:endParaRPr lang="en-US">
              <a:latin typeface="Perpetua" pitchFamily="18" charset="0"/>
              <a:cs typeface="B Nazanin" pitchFamily="2" charset="-78"/>
            </a:endParaRPr>
          </a:p>
          <a:p>
            <a:endParaRPr lang="en-US">
              <a:latin typeface="Perpetua" pitchFamily="18" charset="0"/>
            </a:endParaRPr>
          </a:p>
        </p:txBody>
      </p:sp>
      <p:sp>
        <p:nvSpPr>
          <p:cNvPr id="4" name="Slide Number Placeholder 3"/>
          <p:cNvSpPr>
            <a:spLocks noGrp="1"/>
          </p:cNvSpPr>
          <p:nvPr>
            <p:ph type="sldNum" sz="quarter" idx="12"/>
          </p:nvPr>
        </p:nvSpPr>
        <p:spPr/>
        <p:txBody>
          <a:bodyPr/>
          <a:lstStyle/>
          <a:p>
            <a:pPr>
              <a:defRPr/>
            </a:pPr>
            <a:fld id="{D873D815-4D5D-4C37-B78E-BF033CCC5826}" type="slidenum">
              <a:rPr lang="en-US"/>
              <a:pPr>
                <a:defRPr/>
              </a:pPr>
              <a:t>87</a:t>
            </a:fld>
            <a:endParaRPr lang="en-US"/>
          </a:p>
        </p:txBody>
      </p:sp>
      <p:sp>
        <p:nvSpPr>
          <p:cNvPr id="149508" name="Rectangle 5"/>
          <p:cNvSpPr>
            <a:spLocks noChangeArrowheads="1"/>
          </p:cNvSpPr>
          <p:nvPr/>
        </p:nvSpPr>
        <p:spPr bwMode="auto">
          <a:xfrm>
            <a:off x="1643063" y="214313"/>
            <a:ext cx="5832475" cy="584200"/>
          </a:xfrm>
          <a:prstGeom prst="rect">
            <a:avLst/>
          </a:prstGeom>
          <a:noFill/>
          <a:ln w="9525">
            <a:noFill/>
            <a:miter lim="800000"/>
            <a:headEnd/>
            <a:tailEnd/>
          </a:ln>
        </p:spPr>
        <p:txBody>
          <a:bodyPr wrap="none">
            <a:spAutoFit/>
          </a:bodyPr>
          <a:lstStyle/>
          <a:p>
            <a:pPr rtl="1"/>
            <a:r>
              <a:rPr lang="fa-IR" sz="3200" b="1">
                <a:latin typeface="Perpetua" pitchFamily="18" charset="0"/>
                <a:ea typeface="0 Titr Bold"/>
                <a:cs typeface="0 Titr Bold"/>
              </a:rPr>
              <a:t>آواکس های </a:t>
            </a:r>
            <a:r>
              <a:rPr lang="fa-IR" sz="3200" b="1">
                <a:solidFill>
                  <a:srgbClr val="FF0000"/>
                </a:solidFill>
                <a:latin typeface="Perpetua" pitchFamily="18" charset="0"/>
                <a:ea typeface="0 Titr Bold"/>
                <a:cs typeface="0 Titr Bold"/>
              </a:rPr>
              <a:t>آمریکایی</a:t>
            </a:r>
            <a:r>
              <a:rPr lang="fa-IR" sz="3200" b="1">
                <a:latin typeface="Perpetua" pitchFamily="18" charset="0"/>
                <a:ea typeface="0 Titr Bold"/>
                <a:cs typeface="0 Titr Bold"/>
              </a:rPr>
              <a:t> در خدمت صدام</a:t>
            </a:r>
            <a:endParaRPr lang="en-US" sz="3200">
              <a:latin typeface="Perpetua" pitchFamily="18" charset="0"/>
              <a:ea typeface="0 Titr Bold"/>
              <a:cs typeface="0 Titr Bold"/>
            </a:endParaRPr>
          </a:p>
        </p:txBody>
      </p:sp>
      <p:pic>
        <p:nvPicPr>
          <p:cNvPr id="39938" name="Picture 2" descr="J:\نقش آمریکا در جنگ\New folder\90.jpg"/>
          <p:cNvPicPr>
            <a:picLocks noChangeAspect="1" noChangeArrowheads="1"/>
          </p:cNvPicPr>
          <p:nvPr/>
        </p:nvPicPr>
        <p:blipFill>
          <a:blip r:embed="rId2"/>
          <a:srcRect/>
          <a:stretch>
            <a:fillRect/>
          </a:stretch>
        </p:blipFill>
        <p:spPr bwMode="auto">
          <a:xfrm>
            <a:off x="714375" y="4214813"/>
            <a:ext cx="3714750" cy="2482850"/>
          </a:xfrm>
          <a:prstGeom prst="rect">
            <a:avLst/>
          </a:prstGeom>
          <a:ln>
            <a:noFill/>
          </a:ln>
          <a:effectLst>
            <a:outerShdw blurRad="190500" algn="tl" rotWithShape="0">
              <a:srgbClr val="000000">
                <a:alpha val="70000"/>
              </a:srgbClr>
            </a:outerShdw>
          </a:effectLst>
        </p:spPr>
      </p:pic>
      <p:pic>
        <p:nvPicPr>
          <p:cNvPr id="39940" name="Picture 4" descr="C:\Users\basij\Desktop\عکس نقش آ»ریکا\47عکسهای هوایی جاسوسی\1313415595.jpg"/>
          <p:cNvPicPr>
            <a:picLocks noChangeAspect="1" noChangeArrowheads="1"/>
          </p:cNvPicPr>
          <p:nvPr/>
        </p:nvPicPr>
        <p:blipFill>
          <a:blip r:embed="rId3"/>
          <a:srcRect/>
          <a:stretch>
            <a:fillRect/>
          </a:stretch>
        </p:blipFill>
        <p:spPr bwMode="auto">
          <a:xfrm>
            <a:off x="4500563" y="4214813"/>
            <a:ext cx="3906837" cy="2474912"/>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89E814-B5A6-4DB0-9A8D-34EB70985560}" type="slidenum">
              <a:rPr lang="en-US"/>
              <a:pPr>
                <a:defRPr/>
              </a:pPr>
              <a:t>88</a:t>
            </a:fld>
            <a:endParaRPr lang="en-US"/>
          </a:p>
        </p:txBody>
      </p:sp>
      <p:sp>
        <p:nvSpPr>
          <p:cNvPr id="150531" name="Rectangle 2"/>
          <p:cNvSpPr>
            <a:spLocks noChangeArrowheads="1"/>
          </p:cNvSpPr>
          <p:nvPr/>
        </p:nvSpPr>
        <p:spPr bwMode="auto">
          <a:xfrm>
            <a:off x="500063" y="1000125"/>
            <a:ext cx="8215312" cy="3786188"/>
          </a:xfrm>
          <a:prstGeom prst="rect">
            <a:avLst/>
          </a:prstGeom>
          <a:noFill/>
          <a:ln w="9525">
            <a:noFill/>
            <a:miter lim="800000"/>
            <a:headEnd/>
            <a:tailEnd/>
          </a:ln>
        </p:spPr>
        <p:txBody>
          <a:bodyPr>
            <a:spAutoFit/>
          </a:bodyPr>
          <a:lstStyle/>
          <a:p>
            <a:pPr algn="justLow" rtl="1"/>
            <a:r>
              <a:rPr lang="ar-SA" sz="2400">
                <a:latin typeface="Perpetua" pitchFamily="18" charset="0"/>
                <a:cs typeface="B Mitra" pitchFamily="2" charset="-78"/>
              </a:rPr>
              <a:t>در ماه ژوئن 1987 ( تیر ماه 1366 ) ریگان دستور داد ناوهای جنگی آمریکا وارد خلیج فارس شوند. پس از آن، دولت آمریکا به‌طور پنهانی گروهی از افسران بلند پایه شامل یک دریاسالار را به بغداد فرستاد تا اطلاعات استراتژیک درباره تردد کشتی‌ها در خلیج فارس را در اختیار عراق قرار دهند تا عراق به راحتی بتواند به کشتی‌های حامل نفت ایران حمله کند. یکی از افسران بازنشسته ارتش آمریکا، ماجرا را چنین تعریف می‌کند</a:t>
            </a:r>
            <a:r>
              <a:rPr lang="en-US" sz="2400">
                <a:latin typeface="Perpetua" pitchFamily="18" charset="0"/>
                <a:cs typeface="B Mitra" pitchFamily="2" charset="-78"/>
              </a:rPr>
              <a:t> </a:t>
            </a:r>
            <a:endParaRPr lang="fa-IR" sz="2400">
              <a:latin typeface="Perpetua" pitchFamily="18" charset="0"/>
              <a:cs typeface="B Mitra" pitchFamily="2" charset="-78"/>
            </a:endParaRPr>
          </a:p>
          <a:p>
            <a:pPr algn="justLow" rtl="1"/>
            <a:r>
              <a:rPr lang="fa-IR" sz="2400">
                <a:latin typeface="Perpetua" pitchFamily="18" charset="0"/>
                <a:cs typeface="B Mitra" pitchFamily="2" charset="-78"/>
              </a:rPr>
              <a:t>«</a:t>
            </a:r>
            <a:r>
              <a:rPr lang="ar-SA" sz="2400">
                <a:latin typeface="Perpetua" pitchFamily="18" charset="0"/>
                <a:cs typeface="B Mitra" pitchFamily="2" charset="-78"/>
              </a:rPr>
              <a:t>جریان از این قرار بود که وقتی عراقی‌ها هواپیماهای خود را برفراز خلیج فارس به پرواز در می‌آوردند، می‌توانستند با افسران ما در تماس باشند. با افزایش روابط، افسران جزء در این کشتی‌ها، موقعیت جغرافیایی و جهت و سرعت نفتکش‌هایی را که با ایران معامله می‌کردند، به اطلاع عراقی‌ها می‌رساندند و به این وسیله به آنها در انتخاب اهداف برای حمله کمک می‌کردند.</a:t>
            </a:r>
            <a:r>
              <a:rPr lang="fa-IR" sz="2400">
                <a:latin typeface="Perpetua" pitchFamily="18" charset="0"/>
                <a:cs typeface="B Mitra" pitchFamily="2" charset="-78"/>
              </a:rPr>
              <a:t>»</a:t>
            </a:r>
          </a:p>
        </p:txBody>
      </p:sp>
      <p:sp>
        <p:nvSpPr>
          <p:cNvPr id="150532" name="Rectangle 1"/>
          <p:cNvSpPr>
            <a:spLocks noChangeArrowheads="1"/>
          </p:cNvSpPr>
          <p:nvPr/>
        </p:nvSpPr>
        <p:spPr bwMode="auto">
          <a:xfrm>
            <a:off x="142875" y="4286250"/>
            <a:ext cx="6429375" cy="368300"/>
          </a:xfrm>
          <a:prstGeom prst="rect">
            <a:avLst/>
          </a:prstGeom>
          <a:noFill/>
          <a:ln w="9525">
            <a:noFill/>
            <a:miter lim="800000"/>
            <a:headEnd/>
            <a:tailEnd/>
          </a:ln>
        </p:spPr>
        <p:txBody>
          <a:bodyPr anchor="ctr">
            <a:spAutoFit/>
          </a:bodyPr>
          <a:lstStyle/>
          <a:p>
            <a:pPr algn="ctr" rtl="1"/>
            <a:r>
              <a:rPr lang="fa-IR">
                <a:latin typeface="Perpetua" pitchFamily="18" charset="0"/>
                <a:cs typeface="B Mitra" pitchFamily="2" charset="-78"/>
              </a:rPr>
              <a:t>روزنامه کیهان ۱۲ </a:t>
            </a:r>
            <a:r>
              <a:rPr lang="ar-SA">
                <a:latin typeface="Perpetua" pitchFamily="18" charset="0"/>
                <a:cs typeface="B Mitra" pitchFamily="2" charset="-78"/>
              </a:rPr>
              <a:t>بهمن </a:t>
            </a:r>
            <a:r>
              <a:rPr lang="fa-IR">
                <a:latin typeface="Perpetua" pitchFamily="18" charset="0"/>
                <a:cs typeface="B Mitra" pitchFamily="2" charset="-78"/>
              </a:rPr>
              <a:t>۱۳۹۳</a:t>
            </a:r>
          </a:p>
        </p:txBody>
      </p:sp>
      <p:sp>
        <p:nvSpPr>
          <p:cNvPr id="150533" name="Rectangle 1"/>
          <p:cNvSpPr>
            <a:spLocks noChangeArrowheads="1"/>
          </p:cNvSpPr>
          <p:nvPr/>
        </p:nvSpPr>
        <p:spPr bwMode="auto">
          <a:xfrm>
            <a:off x="1428750" y="214313"/>
            <a:ext cx="6429375" cy="708025"/>
          </a:xfrm>
          <a:prstGeom prst="rect">
            <a:avLst/>
          </a:prstGeom>
          <a:noFill/>
          <a:ln w="9525">
            <a:noFill/>
            <a:miter lim="800000"/>
            <a:headEnd/>
            <a:tailEnd/>
          </a:ln>
        </p:spPr>
        <p:txBody>
          <a:bodyPr anchor="ctr">
            <a:spAutoFit/>
          </a:bodyPr>
          <a:lstStyle/>
          <a:p>
            <a:pPr algn="ctr" rtl="1"/>
            <a:r>
              <a:rPr lang="fa-IR" sz="4000">
                <a:latin typeface="Calibri" pitchFamily="34" charset="0"/>
                <a:ea typeface="Calibri" pitchFamily="34" charset="0"/>
                <a:cs typeface="B Titr" pitchFamily="2" charset="-78"/>
              </a:rPr>
              <a:t>تبادل اطلاعات میدانی </a:t>
            </a:r>
            <a:endParaRPr lang="fa-IR" sz="6000">
              <a:ea typeface="Calibri" pitchFamily="34" charset="0"/>
              <a:cs typeface="B Titr" pitchFamily="2" charset="-78"/>
            </a:endParaRPr>
          </a:p>
        </p:txBody>
      </p:sp>
      <p:pic>
        <p:nvPicPr>
          <p:cNvPr id="150534" name="Picture 3" descr="I:\New folder (3)\16786_763.jpg"/>
          <p:cNvPicPr>
            <a:picLocks noChangeAspect="1" noChangeArrowheads="1"/>
          </p:cNvPicPr>
          <p:nvPr/>
        </p:nvPicPr>
        <p:blipFill>
          <a:blip r:embed="rId2"/>
          <a:srcRect/>
          <a:stretch>
            <a:fillRect/>
          </a:stretch>
        </p:blipFill>
        <p:spPr bwMode="auto">
          <a:xfrm>
            <a:off x="750888" y="4589463"/>
            <a:ext cx="3563937" cy="2230437"/>
          </a:xfrm>
          <a:prstGeom prst="rect">
            <a:avLst/>
          </a:prstGeom>
          <a:noFill/>
          <a:ln w="9525">
            <a:noFill/>
            <a:miter lim="800000"/>
            <a:headEnd/>
            <a:tailEnd/>
          </a:ln>
        </p:spPr>
      </p:pic>
      <p:pic>
        <p:nvPicPr>
          <p:cNvPr id="150535" name="Picture 4" descr="I:\13725420152996.jpg"/>
          <p:cNvPicPr>
            <a:picLocks noChangeAspect="1" noChangeArrowheads="1"/>
          </p:cNvPicPr>
          <p:nvPr/>
        </p:nvPicPr>
        <p:blipFill>
          <a:blip r:embed="rId3"/>
          <a:srcRect/>
          <a:stretch>
            <a:fillRect/>
          </a:stretch>
        </p:blipFill>
        <p:spPr bwMode="auto">
          <a:xfrm>
            <a:off x="4344988" y="4584700"/>
            <a:ext cx="3286125" cy="2222500"/>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Box 1"/>
          <p:cNvSpPr txBox="1">
            <a:spLocks noChangeArrowheads="1"/>
          </p:cNvSpPr>
          <p:nvPr/>
        </p:nvSpPr>
        <p:spPr bwMode="auto">
          <a:xfrm>
            <a:off x="3143250" y="928688"/>
            <a:ext cx="5786438" cy="5694362"/>
          </a:xfrm>
          <a:prstGeom prst="rect">
            <a:avLst/>
          </a:prstGeom>
          <a:noFill/>
          <a:ln w="9525">
            <a:noFill/>
            <a:miter lim="800000"/>
            <a:headEnd/>
            <a:tailEnd/>
          </a:ln>
        </p:spPr>
        <p:txBody>
          <a:bodyPr>
            <a:spAutoFit/>
          </a:bodyPr>
          <a:lstStyle/>
          <a:p>
            <a:pPr algn="just" rtl="1"/>
            <a:r>
              <a:rPr lang="fa-IR" sz="2800">
                <a:latin typeface="Perpetua" pitchFamily="18" charset="0"/>
                <a:cs typeface="B Nazanin" pitchFamily="2" charset="-78"/>
              </a:rPr>
              <a:t>سرلشگر وفیق السامرایی در خصوص نقش اطلاعاتی آمریکا در جنگ نیز می گوید: " سرویس های اطلاعاتی آمریکا از اواخر مارس 1982 در زمینه کمک های اطلاعاتی از همه جلوتر بودند. این سرویس هاس اطلاعاتی مجموعه اطلاعاتی را در اختیار ما گذاشتند که با وسایل فنی و یا انسان ها تهیه شده بود، مشاهده کردم... ماهواره ها کلیه تحرکات ایرانی ها در جبهه ها را برای ما زیر ذره بین گرفته بودند. از حرکات تانک ها، توپ ها و قایق ها در هورها و در سواحل تا جا به جا شدن قرارگاه ها و ذخیره کردن تجهیزات پل سازی. ماهواره ها نتایج حملات هوایی و موشکی را نیز گزارش می دادند (السامرایی 154:1390).</a:t>
            </a:r>
            <a:endParaRPr lang="en-US" sz="2800">
              <a:latin typeface="Perpetua" pitchFamily="18" charset="0"/>
              <a:cs typeface="B Nazanin" pitchFamily="2" charset="-78"/>
            </a:endParaRPr>
          </a:p>
        </p:txBody>
      </p:sp>
      <p:sp>
        <p:nvSpPr>
          <p:cNvPr id="151555" name="Rectangle 2"/>
          <p:cNvSpPr>
            <a:spLocks noChangeArrowheads="1"/>
          </p:cNvSpPr>
          <p:nvPr/>
        </p:nvSpPr>
        <p:spPr bwMode="auto">
          <a:xfrm>
            <a:off x="1571625" y="357188"/>
            <a:ext cx="6000750" cy="584200"/>
          </a:xfrm>
          <a:prstGeom prst="rect">
            <a:avLst/>
          </a:prstGeom>
          <a:noFill/>
          <a:ln w="9525">
            <a:noFill/>
            <a:miter lim="800000"/>
            <a:headEnd/>
            <a:tailEnd/>
          </a:ln>
        </p:spPr>
        <p:txBody>
          <a:bodyPr wrap="none">
            <a:spAutoFit/>
          </a:bodyPr>
          <a:lstStyle/>
          <a:p>
            <a:pPr rtl="1"/>
            <a:r>
              <a:rPr lang="fa-IR" sz="3200" b="1">
                <a:latin typeface="Perpetua" pitchFamily="18" charset="0"/>
                <a:ea typeface="0 Titr Bold"/>
                <a:cs typeface="0 Titr Bold"/>
              </a:rPr>
              <a:t>ماهواره های </a:t>
            </a:r>
            <a:r>
              <a:rPr lang="fa-IR" sz="3200" b="1">
                <a:solidFill>
                  <a:srgbClr val="FF0000"/>
                </a:solidFill>
                <a:latin typeface="Perpetua" pitchFamily="18" charset="0"/>
                <a:ea typeface="0 Titr Bold"/>
                <a:cs typeface="0 Titr Bold"/>
              </a:rPr>
              <a:t>آمریکا</a:t>
            </a:r>
            <a:r>
              <a:rPr lang="fa-IR" sz="3200" b="1">
                <a:latin typeface="Perpetua" pitchFamily="18" charset="0"/>
                <a:ea typeface="0 Titr Bold"/>
                <a:cs typeface="0 Titr Bold"/>
              </a:rPr>
              <a:t> در خدمت رژیم بعث</a:t>
            </a:r>
            <a:endParaRPr lang="en-US" sz="3200">
              <a:latin typeface="Perpetua" pitchFamily="18" charset="0"/>
              <a:ea typeface="0 Titr Bold"/>
              <a:cs typeface="0 Titr Bold"/>
            </a:endParaRPr>
          </a:p>
        </p:txBody>
      </p:sp>
      <p:sp>
        <p:nvSpPr>
          <p:cNvPr id="5" name="Slide Number Placeholder 4"/>
          <p:cNvSpPr>
            <a:spLocks noGrp="1"/>
          </p:cNvSpPr>
          <p:nvPr>
            <p:ph type="sldNum" sz="quarter" idx="12"/>
          </p:nvPr>
        </p:nvSpPr>
        <p:spPr/>
        <p:txBody>
          <a:bodyPr/>
          <a:lstStyle/>
          <a:p>
            <a:pPr>
              <a:defRPr/>
            </a:pPr>
            <a:fld id="{D95A55F2-953A-4B9F-9564-FC34407F45F9}" type="slidenum">
              <a:rPr lang="en-US"/>
              <a:pPr>
                <a:defRPr/>
              </a:pPr>
              <a:t>89</a:t>
            </a:fld>
            <a:endParaRPr lang="en-US"/>
          </a:p>
        </p:txBody>
      </p:sp>
      <p:pic>
        <p:nvPicPr>
          <p:cNvPr id="151557" name="Picture 3" descr="C:\Users\basij\Desktop\عکس نقش آ»ریکا\34ماهواره\250978_394.jpg"/>
          <p:cNvPicPr>
            <a:picLocks noChangeAspect="1" noChangeArrowheads="1"/>
          </p:cNvPicPr>
          <p:nvPr/>
        </p:nvPicPr>
        <p:blipFill>
          <a:blip r:embed="rId2"/>
          <a:srcRect/>
          <a:stretch>
            <a:fillRect/>
          </a:stretch>
        </p:blipFill>
        <p:spPr bwMode="auto">
          <a:xfrm>
            <a:off x="214313" y="1143000"/>
            <a:ext cx="2792412" cy="51435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4670425" y="1357313"/>
            <a:ext cx="4286250" cy="2492375"/>
          </a:xfrm>
          <a:prstGeom prst="rect">
            <a:avLst/>
          </a:prstGeom>
          <a:noFill/>
          <a:ln w="9525">
            <a:noFill/>
            <a:miter lim="800000"/>
            <a:headEnd/>
            <a:tailEnd/>
          </a:ln>
        </p:spPr>
        <p:txBody>
          <a:bodyPr>
            <a:spAutoFit/>
          </a:bodyPr>
          <a:lstStyle/>
          <a:p>
            <a:pPr algn="justLow" rtl="1">
              <a:lnSpc>
                <a:spcPct val="130000"/>
              </a:lnSpc>
            </a:pPr>
            <a:r>
              <a:rPr lang="fa-IR" sz="2400" b="1">
                <a:latin typeface="Perpetua" pitchFamily="18" charset="0"/>
                <a:cs typeface="B Mitra" pitchFamily="2" charset="-78"/>
              </a:rPr>
              <a:t>جنگ عراق علیه ایران در واقع یک جنگ نیابتی بود و عراق نمایندگی مقابله با انقلاب اسلامی را بر عهده داشت به همین دلیل از یک حمایت تضمین شده همه جانبه و گسترده برخوردار بود.</a:t>
            </a:r>
            <a:endParaRPr lang="en-US" sz="2400">
              <a:latin typeface="Perpetua" pitchFamily="18" charset="0"/>
              <a:cs typeface="B Mitra" pitchFamily="2" charset="-78"/>
            </a:endParaRPr>
          </a:p>
        </p:txBody>
      </p:sp>
      <p:sp>
        <p:nvSpPr>
          <p:cNvPr id="202753" name="Rectangle 1"/>
          <p:cNvSpPr>
            <a:spLocks noChangeArrowheads="1"/>
          </p:cNvSpPr>
          <p:nvPr/>
        </p:nvSpPr>
        <p:spPr bwMode="auto">
          <a:xfrm>
            <a:off x="1928794" y="132969"/>
            <a:ext cx="5286380" cy="1323439"/>
          </a:xfrm>
          <a:prstGeom prst="rect">
            <a:avLst/>
          </a:prstGeom>
          <a:noFill/>
          <a:ln w="9525">
            <a:noFill/>
            <a:miter lim="800000"/>
            <a:headEnd/>
            <a:tailEnd/>
          </a:ln>
          <a:effectLst/>
        </p:spPr>
        <p:txBody>
          <a:bodyPr anchor="ctr">
            <a:spAutoFit/>
          </a:bodyPr>
          <a:lstStyle/>
          <a:p>
            <a:pPr algn="ctr" rtl="1">
              <a:defRPr/>
            </a:pPr>
            <a:r>
              <a:rPr lang="fa-IR" sz="8000" b="1" dirty="0">
                <a:solidFill>
                  <a:srgbClr val="FF0000"/>
                </a:solidFill>
                <a:effectLst>
                  <a:glow rad="228600">
                    <a:schemeClr val="accent5">
                      <a:satMod val="175000"/>
                      <a:alpha val="40000"/>
                    </a:schemeClr>
                  </a:glow>
                </a:effectLst>
                <a:latin typeface="Calibri" pitchFamily="34" charset="0"/>
                <a:ea typeface="Calibri" pitchFamily="34" charset="0"/>
                <a:cs typeface="B Titr" pitchFamily="2" charset="-78"/>
              </a:rPr>
              <a:t>جنگ نیابتی </a:t>
            </a:r>
            <a:endParaRPr lang="fa-IR" sz="11500" dirty="0">
              <a:solidFill>
                <a:srgbClr val="FF0000"/>
              </a:solidFill>
              <a:effectLst>
                <a:glow rad="228600">
                  <a:schemeClr val="accent5">
                    <a:satMod val="175000"/>
                    <a:alpha val="40000"/>
                  </a:schemeClr>
                </a:glow>
              </a:effectLst>
              <a:cs typeface="B Titr" pitchFamily="2" charset="-78"/>
            </a:endParaRPr>
          </a:p>
        </p:txBody>
      </p:sp>
      <p:sp>
        <p:nvSpPr>
          <p:cNvPr id="69636" name="Rectangle 3"/>
          <p:cNvSpPr>
            <a:spLocks noChangeArrowheads="1"/>
          </p:cNvSpPr>
          <p:nvPr/>
        </p:nvSpPr>
        <p:spPr bwMode="auto">
          <a:xfrm>
            <a:off x="227013" y="4302125"/>
            <a:ext cx="8715375" cy="1412875"/>
          </a:xfrm>
          <a:prstGeom prst="rect">
            <a:avLst/>
          </a:prstGeom>
          <a:noFill/>
          <a:ln w="9525">
            <a:noFill/>
            <a:miter lim="800000"/>
            <a:headEnd/>
            <a:tailEnd/>
          </a:ln>
        </p:spPr>
        <p:txBody>
          <a:bodyPr>
            <a:spAutoFit/>
          </a:bodyPr>
          <a:lstStyle/>
          <a:p>
            <a:pPr algn="just" rtl="1">
              <a:lnSpc>
                <a:spcPct val="130000"/>
              </a:lnSpc>
            </a:pPr>
            <a:r>
              <a:rPr lang="fa-IR" sz="2200">
                <a:latin typeface="Perpetua" pitchFamily="18" charset="0"/>
                <a:cs typeface="B Mitra" pitchFamily="2" charset="-78"/>
              </a:rPr>
              <a:t>مفهوم جنگ نیابتی در دوره جنگ سرد به جنگی گفته می شد که طرفین درگیر به نیابت از یکی از دوقدرت جهانی (آمریکا یا شوروی) وارد جنگ می شدند. اما با شروع جنگ عراق علیه ایران این مفهوم توسعه یافت و به هر جنگی که یک کشور قدرتمند به وسیله کشوری دیگر علیه کشور سومی به راه می انداخت اطلاق گردید؛ زیرا</a:t>
            </a:r>
          </a:p>
        </p:txBody>
      </p:sp>
      <p:sp>
        <p:nvSpPr>
          <p:cNvPr id="6" name="Slide Number Placeholder 5"/>
          <p:cNvSpPr>
            <a:spLocks noGrp="1"/>
          </p:cNvSpPr>
          <p:nvPr>
            <p:ph type="sldNum" sz="quarter" idx="12"/>
          </p:nvPr>
        </p:nvSpPr>
        <p:spPr/>
        <p:txBody>
          <a:bodyPr/>
          <a:lstStyle/>
          <a:p>
            <a:pPr>
              <a:defRPr/>
            </a:pPr>
            <a:fld id="{D83AF3D2-E280-41A3-ADF7-726AC5CD3E29}" type="slidenum">
              <a:rPr lang="en-US"/>
              <a:pPr>
                <a:defRPr/>
              </a:pPr>
              <a:t>9</a:t>
            </a:fld>
            <a:endParaRPr lang="en-US"/>
          </a:p>
        </p:txBody>
      </p:sp>
      <p:sp>
        <p:nvSpPr>
          <p:cNvPr id="8" name="Rectangle 7"/>
          <p:cNvSpPr/>
          <p:nvPr/>
        </p:nvSpPr>
        <p:spPr>
          <a:xfrm>
            <a:off x="66675" y="5500688"/>
            <a:ext cx="8929688" cy="684212"/>
          </a:xfrm>
          <a:prstGeom prst="rect">
            <a:avLst/>
          </a:prstGeom>
        </p:spPr>
        <p:txBody>
          <a:bodyPr>
            <a:spAutoFit/>
          </a:bodyPr>
          <a:lstStyle/>
          <a:p>
            <a:pPr algn="ctr" fontAlgn="auto">
              <a:lnSpc>
                <a:spcPct val="150000"/>
              </a:lnSpc>
              <a:spcBef>
                <a:spcPts val="0"/>
              </a:spcBef>
              <a:spcAft>
                <a:spcPts val="0"/>
              </a:spcAft>
              <a:defRPr/>
            </a:pPr>
            <a:r>
              <a:rPr lang="fa-IR" sz="2800" b="1" spc="-100" dirty="0">
                <a:effectLst>
                  <a:outerShdw blurRad="38100" dist="38100" dir="2700000" algn="tl">
                    <a:srgbClr val="000000">
                      <a:alpha val="43137"/>
                    </a:srgbClr>
                  </a:outerShdw>
                </a:effectLst>
                <a:latin typeface="Calibri" pitchFamily="34" charset="0"/>
                <a:ea typeface="Calibri" pitchFamily="34" charset="0"/>
                <a:cs typeface="B Titr" pitchFamily="2" charset="-78"/>
              </a:rPr>
              <a:t>در این جنگ، </a:t>
            </a:r>
            <a:r>
              <a:rPr lang="fa-IR" sz="2800" b="1" spc="-100" dirty="0">
                <a:solidFill>
                  <a:srgbClr val="FF0000"/>
                </a:solidFill>
                <a:effectLst>
                  <a:outerShdw blurRad="38100" dist="38100" dir="2700000" algn="tl">
                    <a:srgbClr val="000000">
                      <a:alpha val="43137"/>
                    </a:srgbClr>
                  </a:outerShdw>
                </a:effectLst>
                <a:latin typeface="Calibri" pitchFamily="34" charset="0"/>
                <a:ea typeface="Calibri" pitchFamily="34" charset="0"/>
                <a:cs typeface="B Titr" pitchFamily="2" charset="-78"/>
              </a:rPr>
              <a:t>آمریکا</a:t>
            </a:r>
            <a:r>
              <a:rPr lang="fa-IR" sz="2800" b="1" spc="-100" dirty="0">
                <a:effectLst>
                  <a:outerShdw blurRad="38100" dist="38100" dir="2700000" algn="tl">
                    <a:srgbClr val="000000">
                      <a:alpha val="43137"/>
                    </a:srgbClr>
                  </a:outerShdw>
                </a:effectLst>
                <a:latin typeface="Calibri" pitchFamily="34" charset="0"/>
                <a:ea typeface="Calibri" pitchFamily="34" charset="0"/>
                <a:cs typeface="B Titr" pitchFamily="2" charset="-78"/>
              </a:rPr>
              <a:t> از عراق به عنوان کشور نایب در حمله به ایران بهره گرفت</a:t>
            </a:r>
            <a:endParaRPr lang="en-US" sz="2800" spc="-100" dirty="0">
              <a:effectLst>
                <a:outerShdw blurRad="38100" dist="38100" dir="2700000" algn="tl">
                  <a:srgbClr val="000000">
                    <a:alpha val="43137"/>
                  </a:srgbClr>
                </a:outerShdw>
              </a:effectLst>
              <a:latin typeface="+mn-lt"/>
              <a:cs typeface="B Titr" pitchFamily="2" charset="-78"/>
            </a:endParaRPr>
          </a:p>
        </p:txBody>
      </p:sp>
      <p:pic>
        <p:nvPicPr>
          <p:cNvPr id="69639" name="Picture 2" descr="I:\Untitled-1 copy.jpg"/>
          <p:cNvPicPr>
            <a:picLocks noChangeAspect="1" noChangeArrowheads="1"/>
          </p:cNvPicPr>
          <p:nvPr/>
        </p:nvPicPr>
        <p:blipFill>
          <a:blip r:embed="rId2"/>
          <a:srcRect/>
          <a:stretch>
            <a:fillRect/>
          </a:stretch>
        </p:blipFill>
        <p:spPr bwMode="auto">
          <a:xfrm>
            <a:off x="392113" y="1500188"/>
            <a:ext cx="4286250"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Box 2"/>
          <p:cNvSpPr txBox="1">
            <a:spLocks noChangeArrowheads="1"/>
          </p:cNvSpPr>
          <p:nvPr/>
        </p:nvSpPr>
        <p:spPr bwMode="auto">
          <a:xfrm>
            <a:off x="642938" y="4348163"/>
            <a:ext cx="8001000" cy="1938337"/>
          </a:xfrm>
          <a:prstGeom prst="rect">
            <a:avLst/>
          </a:prstGeom>
          <a:noFill/>
          <a:ln w="9525">
            <a:noFill/>
            <a:miter lim="800000"/>
            <a:headEnd/>
            <a:tailEnd/>
          </a:ln>
        </p:spPr>
        <p:txBody>
          <a:bodyPr>
            <a:spAutoFit/>
          </a:bodyPr>
          <a:lstStyle/>
          <a:p>
            <a:pPr algn="just" rtl="1"/>
            <a:r>
              <a:rPr lang="fa-IR" sz="2400">
                <a:latin typeface="Perpetua" pitchFamily="18" charset="0"/>
                <a:cs typeface="B Mitra" pitchFamily="2" charset="-78"/>
              </a:rPr>
              <a:t>تعدادی از پرسنل نظامی آمریکایی بودند که دولت ریگان در اوایل دهه 80 میلادی از آنها برای تفسیر اطلاعات، در بغداد استفاده می کرد. این افسران معروف به «افسران رابط» یا «ناظر» بودند. در ابتدای امر آنان در گروه های 4 یا 5 نفری از «سازمان اطلاعات دفاعی» (</a:t>
            </a:r>
            <a:r>
              <a:rPr lang="en-US" sz="2400">
                <a:latin typeface="Perpetua" pitchFamily="18" charset="0"/>
                <a:cs typeface="B Mitra" pitchFamily="2" charset="-78"/>
              </a:rPr>
              <a:t>DIA</a:t>
            </a:r>
            <a:r>
              <a:rPr lang="fa-IR" sz="2400">
                <a:latin typeface="Perpetua" pitchFamily="18" charset="0"/>
                <a:cs typeface="B Mitra" pitchFamily="2" charset="-78"/>
              </a:rPr>
              <a:t>) در واشنگتن و از «مرکز فرماندهی عملیاتا ویژه مشترک» در فورد بریدج در کارولینای شمالی به بغداد اعزام شدند و به تدریج بر تعدادشان افزوده شد(فریدمن، 1383: 70)</a:t>
            </a:r>
            <a:endParaRPr lang="en-US" sz="2400">
              <a:latin typeface="Perpetua" pitchFamily="18" charset="0"/>
              <a:cs typeface="B Mitra" pitchFamily="2" charset="-78"/>
            </a:endParaRPr>
          </a:p>
        </p:txBody>
      </p:sp>
      <p:sp>
        <p:nvSpPr>
          <p:cNvPr id="152579" name="Rectangle 3"/>
          <p:cNvSpPr>
            <a:spLocks noChangeArrowheads="1"/>
          </p:cNvSpPr>
          <p:nvPr/>
        </p:nvSpPr>
        <p:spPr bwMode="auto">
          <a:xfrm>
            <a:off x="500063" y="142875"/>
            <a:ext cx="8072437" cy="979488"/>
          </a:xfrm>
          <a:prstGeom prst="rect">
            <a:avLst/>
          </a:prstGeom>
          <a:noFill/>
          <a:ln w="9525">
            <a:noFill/>
            <a:miter lim="800000"/>
            <a:headEnd/>
            <a:tailEnd/>
          </a:ln>
        </p:spPr>
        <p:txBody>
          <a:bodyPr>
            <a:spAutoFit/>
          </a:bodyPr>
          <a:lstStyle/>
          <a:p>
            <a:pPr algn="ctr" rtl="1">
              <a:lnSpc>
                <a:spcPct val="120000"/>
              </a:lnSpc>
            </a:pPr>
            <a:r>
              <a:rPr lang="fa-IR" sz="2400" b="1">
                <a:latin typeface="Perpetua" pitchFamily="18" charset="0"/>
                <a:ea typeface="0 Titr Bold"/>
                <a:cs typeface="0 Titr Bold"/>
              </a:rPr>
              <a:t>ایجاد ایستگاه زمینی دریافت اطلاعات ماهواره در بغداد و بکارگیر افسران </a:t>
            </a:r>
            <a:r>
              <a:rPr lang="fa-IR" sz="2400" b="1">
                <a:solidFill>
                  <a:srgbClr val="FF0000"/>
                </a:solidFill>
                <a:latin typeface="Perpetua" pitchFamily="18" charset="0"/>
                <a:ea typeface="0 Titr Bold"/>
                <a:cs typeface="0 Titr Bold"/>
              </a:rPr>
              <a:t>آمریکایی</a:t>
            </a:r>
            <a:r>
              <a:rPr lang="fa-IR" sz="2400" b="1">
                <a:latin typeface="Perpetua" pitchFamily="18" charset="0"/>
                <a:ea typeface="0 Titr Bold"/>
                <a:cs typeface="0 Titr Bold"/>
              </a:rPr>
              <a:t> تحلیلگر عکس های ماهواره ای در خدمت رژیم بعث </a:t>
            </a:r>
            <a:endParaRPr lang="en-US" sz="2400">
              <a:latin typeface="Perpetua" pitchFamily="18" charset="0"/>
              <a:ea typeface="0 Titr Bold"/>
              <a:cs typeface="0 Titr Bold"/>
            </a:endParaRPr>
          </a:p>
        </p:txBody>
      </p:sp>
      <p:sp>
        <p:nvSpPr>
          <p:cNvPr id="6" name="Slide Number Placeholder 5"/>
          <p:cNvSpPr>
            <a:spLocks noGrp="1"/>
          </p:cNvSpPr>
          <p:nvPr>
            <p:ph type="sldNum" sz="quarter" idx="12"/>
          </p:nvPr>
        </p:nvSpPr>
        <p:spPr/>
        <p:txBody>
          <a:bodyPr/>
          <a:lstStyle/>
          <a:p>
            <a:pPr>
              <a:defRPr/>
            </a:pPr>
            <a:fld id="{D8FAA70D-2027-4BA2-8DDD-2F5D621668E1}" type="slidenum">
              <a:rPr lang="en-US"/>
              <a:pPr>
                <a:defRPr/>
              </a:pPr>
              <a:t>90</a:t>
            </a:fld>
            <a:endParaRPr lang="en-US"/>
          </a:p>
        </p:txBody>
      </p:sp>
      <p:pic>
        <p:nvPicPr>
          <p:cNvPr id="152581" name="Picture 2" descr="I:\جدید\ff.jpg"/>
          <p:cNvPicPr>
            <a:picLocks noChangeAspect="1" noChangeArrowheads="1"/>
          </p:cNvPicPr>
          <p:nvPr/>
        </p:nvPicPr>
        <p:blipFill>
          <a:blip r:embed="rId2"/>
          <a:srcRect/>
          <a:stretch>
            <a:fillRect/>
          </a:stretch>
        </p:blipFill>
        <p:spPr bwMode="auto">
          <a:xfrm>
            <a:off x="3071813" y="1214438"/>
            <a:ext cx="3071812" cy="3071812"/>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D593337-7032-4650-A300-26BD3C7AA8F0}" type="slidenum">
              <a:rPr lang="en-US"/>
              <a:pPr>
                <a:defRPr/>
              </a:pPr>
              <a:t>91</a:t>
            </a:fld>
            <a:endParaRPr lang="en-US"/>
          </a:p>
        </p:txBody>
      </p:sp>
      <p:sp>
        <p:nvSpPr>
          <p:cNvPr id="153603" name="Rectangle 2"/>
          <p:cNvSpPr>
            <a:spLocks noChangeArrowheads="1"/>
          </p:cNvSpPr>
          <p:nvPr/>
        </p:nvSpPr>
        <p:spPr bwMode="auto">
          <a:xfrm>
            <a:off x="4286250" y="1285875"/>
            <a:ext cx="4429125" cy="5262563"/>
          </a:xfrm>
          <a:prstGeom prst="rect">
            <a:avLst/>
          </a:prstGeom>
          <a:noFill/>
          <a:ln w="9525">
            <a:noFill/>
            <a:miter lim="800000"/>
            <a:headEnd/>
            <a:tailEnd/>
          </a:ln>
        </p:spPr>
        <p:txBody>
          <a:bodyPr>
            <a:spAutoFit/>
          </a:bodyPr>
          <a:lstStyle/>
          <a:p>
            <a:pPr algn="just" rtl="1"/>
            <a:r>
              <a:rPr lang="fa-IR" sz="2400">
                <a:latin typeface="Perpetua" pitchFamily="18" charset="0"/>
                <a:cs typeface="B Mitra" pitchFamily="2" charset="-78"/>
              </a:rPr>
              <a:t>با افزایش ارائه اطلاعات سری، ترتیبی داده شد تا یک رابط عراقی برای دریافت مطالب، راه بغداد به امان را طی کند. در نتیجه حمایت پنهانی کاخ سفید از طرح ارائه اطلاعات به بغداد، افسران اطلاعاتی ایالات متحده برای کمک به تفسیر عکس ها به بغداد می رفتند. با فعال تر شدن نقش کاخ سفید در کمک به صدام برای هدایت نیروها، مجتمع پیشرفته و پر هزینه ای در بغداد ساخته شد تا اطلاعات مستقیماً از ماهواره دریافت شوند و پردازش بهتری از اطلاعات صورت پذیرد. تا اوایل سال 1383، صدام حسین آنقدر اشارات و علائم مثبت از واشنگتن دریافت کرده بود که تصور می کرد چشم انداز بهبود روابط، واقعی است. (فریدمن،  56:1383)</a:t>
            </a:r>
            <a:endParaRPr lang="en-US" sz="2400">
              <a:latin typeface="Perpetua" pitchFamily="18" charset="0"/>
              <a:cs typeface="B Mitra" pitchFamily="2" charset="-78"/>
            </a:endParaRPr>
          </a:p>
        </p:txBody>
      </p:sp>
      <p:sp>
        <p:nvSpPr>
          <p:cNvPr id="153604" name="Rectangle 3"/>
          <p:cNvSpPr>
            <a:spLocks noChangeArrowheads="1"/>
          </p:cNvSpPr>
          <p:nvPr/>
        </p:nvSpPr>
        <p:spPr bwMode="auto">
          <a:xfrm>
            <a:off x="500063" y="71438"/>
            <a:ext cx="8072437" cy="979487"/>
          </a:xfrm>
          <a:prstGeom prst="rect">
            <a:avLst/>
          </a:prstGeom>
          <a:noFill/>
          <a:ln w="9525">
            <a:noFill/>
            <a:miter lim="800000"/>
            <a:headEnd/>
            <a:tailEnd/>
          </a:ln>
        </p:spPr>
        <p:txBody>
          <a:bodyPr>
            <a:spAutoFit/>
          </a:bodyPr>
          <a:lstStyle/>
          <a:p>
            <a:pPr algn="ctr" rtl="1">
              <a:lnSpc>
                <a:spcPct val="120000"/>
              </a:lnSpc>
            </a:pPr>
            <a:r>
              <a:rPr lang="fa-IR" sz="2400" b="1">
                <a:latin typeface="Perpetua" pitchFamily="18" charset="0"/>
                <a:ea typeface="0 Titr Bold"/>
                <a:cs typeface="0 Titr Bold"/>
              </a:rPr>
              <a:t>ایجاد ایستگاه زمینی دریافت اطلاعات ماهواره در بغداد و بکارگیر افسران </a:t>
            </a:r>
            <a:r>
              <a:rPr lang="fa-IR" sz="2400" b="1">
                <a:solidFill>
                  <a:srgbClr val="FF0000"/>
                </a:solidFill>
                <a:latin typeface="Perpetua" pitchFamily="18" charset="0"/>
                <a:ea typeface="0 Titr Bold"/>
                <a:cs typeface="0 Titr Bold"/>
              </a:rPr>
              <a:t>آمریکایی</a:t>
            </a:r>
            <a:r>
              <a:rPr lang="fa-IR" sz="2400" b="1">
                <a:latin typeface="Perpetua" pitchFamily="18" charset="0"/>
                <a:ea typeface="0 Titr Bold"/>
                <a:cs typeface="0 Titr Bold"/>
              </a:rPr>
              <a:t> تحلیلگر عکس های ماهواره ای در خدمت رژیم بعث </a:t>
            </a:r>
            <a:endParaRPr lang="en-US" sz="2400">
              <a:latin typeface="Perpetua" pitchFamily="18" charset="0"/>
              <a:ea typeface="0 Titr Bold"/>
              <a:cs typeface="0 Titr Bold"/>
            </a:endParaRPr>
          </a:p>
        </p:txBody>
      </p:sp>
      <p:pic>
        <p:nvPicPr>
          <p:cNvPr id="153605" name="Picture 2" descr="I:\جدید\ماهواره-مخابراتی-چیست-1.jpg"/>
          <p:cNvPicPr>
            <a:picLocks noChangeAspect="1" noChangeArrowheads="1"/>
          </p:cNvPicPr>
          <p:nvPr/>
        </p:nvPicPr>
        <p:blipFill>
          <a:blip r:embed="rId2"/>
          <a:srcRect t="9091" b="17223"/>
          <a:stretch>
            <a:fillRect/>
          </a:stretch>
        </p:blipFill>
        <p:spPr bwMode="auto">
          <a:xfrm>
            <a:off x="225425" y="1285875"/>
            <a:ext cx="3906838" cy="2895600"/>
          </a:xfrm>
          <a:prstGeom prst="rect">
            <a:avLst/>
          </a:prstGeom>
          <a:noFill/>
          <a:ln w="9525">
            <a:noFill/>
            <a:miter lim="800000"/>
            <a:headEnd/>
            <a:tailEnd/>
          </a:ln>
        </p:spPr>
      </p:pic>
      <p:pic>
        <p:nvPicPr>
          <p:cNvPr id="153606" name="Picture 3" descr="I:\جدید\imصصصages.jpg"/>
          <p:cNvPicPr>
            <a:picLocks noChangeAspect="1" noChangeArrowheads="1"/>
          </p:cNvPicPr>
          <p:nvPr/>
        </p:nvPicPr>
        <p:blipFill>
          <a:blip r:embed="rId3"/>
          <a:srcRect/>
          <a:stretch>
            <a:fillRect/>
          </a:stretch>
        </p:blipFill>
        <p:spPr bwMode="auto">
          <a:xfrm>
            <a:off x="220663" y="4241800"/>
            <a:ext cx="3922712" cy="2473325"/>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Number Placeholder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51C0B0-5A01-4578-BD83-4966043F3ECC}" type="slidenum">
              <a:rPr lang="en-US"/>
              <a:pPr fontAlgn="base">
                <a:spcBef>
                  <a:spcPct val="0"/>
                </a:spcBef>
                <a:spcAft>
                  <a:spcPct val="0"/>
                </a:spcAft>
              </a:pPr>
              <a:t>92</a:t>
            </a:fld>
            <a:endParaRPr lang="en-US"/>
          </a:p>
        </p:txBody>
      </p:sp>
      <p:sp>
        <p:nvSpPr>
          <p:cNvPr id="154627" name="Rectangle 2"/>
          <p:cNvSpPr>
            <a:spLocks noChangeArrowheads="1"/>
          </p:cNvSpPr>
          <p:nvPr/>
        </p:nvSpPr>
        <p:spPr bwMode="auto">
          <a:xfrm>
            <a:off x="142875" y="785813"/>
            <a:ext cx="7929563" cy="3970337"/>
          </a:xfrm>
          <a:prstGeom prst="rect">
            <a:avLst/>
          </a:prstGeom>
          <a:noFill/>
          <a:ln w="9525">
            <a:noFill/>
            <a:miter lim="800000"/>
            <a:headEnd/>
            <a:tailEnd/>
          </a:ln>
        </p:spPr>
        <p:txBody>
          <a:bodyPr>
            <a:spAutoFit/>
          </a:bodyPr>
          <a:lstStyle/>
          <a:p>
            <a:pPr algn="ctr" rtl="1">
              <a:lnSpc>
                <a:spcPct val="150000"/>
              </a:lnSpc>
            </a:pPr>
            <a:r>
              <a:rPr lang="fa-IR" sz="6000">
                <a:solidFill>
                  <a:srgbClr val="00B050"/>
                </a:solidFill>
                <a:latin typeface="Trebuchet MS" pitchFamily="34" charset="0"/>
                <a:cs typeface="B Titr" pitchFamily="2" charset="-78"/>
              </a:rPr>
              <a:t>مرحله هفتم:</a:t>
            </a:r>
          </a:p>
          <a:p>
            <a:pPr algn="ctr" rtl="1">
              <a:lnSpc>
                <a:spcPct val="150000"/>
              </a:lnSpc>
            </a:pPr>
            <a:r>
              <a:rPr lang="fa-IR" sz="5400">
                <a:solidFill>
                  <a:srgbClr val="FF0000"/>
                </a:solidFill>
                <a:latin typeface="Trebuchet MS" pitchFamily="34" charset="0"/>
                <a:cs typeface="B Titr" pitchFamily="2" charset="-78"/>
              </a:rPr>
              <a:t>باز گذاشتن دست صدام برای ارتکاب جنایات جنگی</a:t>
            </a:r>
            <a:endParaRPr lang="en-US" sz="5400">
              <a:solidFill>
                <a:srgbClr val="FF0000"/>
              </a:solidFill>
              <a:latin typeface="Trebuchet MS" pitchFamily="34" charset="0"/>
              <a:cs typeface="B Titr" pitchFamily="2" charset="-78"/>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1"/>
          <p:cNvSpPr>
            <a:spLocks noChangeArrowheads="1"/>
          </p:cNvSpPr>
          <p:nvPr/>
        </p:nvSpPr>
        <p:spPr bwMode="auto">
          <a:xfrm>
            <a:off x="428625" y="785813"/>
            <a:ext cx="8358188" cy="2554287"/>
          </a:xfrm>
          <a:prstGeom prst="rect">
            <a:avLst/>
          </a:prstGeom>
          <a:noFill/>
          <a:ln w="9525">
            <a:noFill/>
            <a:miter lim="800000"/>
            <a:headEnd/>
            <a:tailEnd/>
          </a:ln>
        </p:spPr>
        <p:txBody>
          <a:bodyPr anchor="ctr">
            <a:spAutoFit/>
          </a:bodyPr>
          <a:lstStyle/>
          <a:p>
            <a:pPr algn="justLow" rtl="1" eaLnBrk="0" hangingPunct="0"/>
            <a:r>
              <a:rPr lang="fa-IR" sz="3200">
                <a:latin typeface="Calibri" pitchFamily="34" charset="0"/>
                <a:ea typeface="Calibri" pitchFamily="34" charset="0"/>
                <a:cs typeface="B Mitra" pitchFamily="2" charset="-78"/>
              </a:rPr>
              <a:t>واشنگتن پست مي افزايد: «مرور هزاران سند دولت آمريكا كه ازطبقه بندي خارج شده و همچنين مصاحبه با سياست گزاران سابق نشان مي دهد كه اطلاعات و حمايت تداركاتي آمريكا، نقش كليدي در تقويت عراق در برابر حملات نيروهاي انتحاري ايران داشت. دولت هاي رونالد ريگان و جورج بوش پدر، اجازه فــروش</a:t>
            </a:r>
          </a:p>
        </p:txBody>
      </p:sp>
      <p:sp>
        <p:nvSpPr>
          <p:cNvPr id="155651" name="Rectangle 2"/>
          <p:cNvSpPr>
            <a:spLocks noChangeArrowheads="1"/>
          </p:cNvSpPr>
          <p:nvPr/>
        </p:nvSpPr>
        <p:spPr bwMode="auto">
          <a:xfrm>
            <a:off x="1428750" y="142875"/>
            <a:ext cx="6384925" cy="769938"/>
          </a:xfrm>
          <a:prstGeom prst="rect">
            <a:avLst/>
          </a:prstGeom>
          <a:noFill/>
          <a:ln w="9525">
            <a:noFill/>
            <a:miter lim="800000"/>
            <a:headEnd/>
            <a:tailEnd/>
          </a:ln>
        </p:spPr>
        <p:txBody>
          <a:bodyPr>
            <a:spAutoFit/>
          </a:bodyPr>
          <a:lstStyle/>
          <a:p>
            <a:pPr algn="ctr" rtl="1"/>
            <a:r>
              <a:rPr lang="fa-IR" sz="4400" b="1">
                <a:latin typeface="Calibri" pitchFamily="34" charset="0"/>
                <a:ea typeface="Calibri" pitchFamily="34" charset="0"/>
                <a:cs typeface="B Titr" pitchFamily="2" charset="-78"/>
              </a:rPr>
              <a:t>پشتیبانی ویروسی و میکروبی </a:t>
            </a:r>
            <a:endParaRPr lang="en-US" sz="4400">
              <a:ea typeface="Calibri" pitchFamily="34" charset="0"/>
            </a:endParaRPr>
          </a:p>
        </p:txBody>
      </p:sp>
      <p:sp>
        <p:nvSpPr>
          <p:cNvPr id="5" name="Slide Number Placeholder 4"/>
          <p:cNvSpPr>
            <a:spLocks noGrp="1"/>
          </p:cNvSpPr>
          <p:nvPr>
            <p:ph type="sldNum" sz="quarter" idx="12"/>
          </p:nvPr>
        </p:nvSpPr>
        <p:spPr/>
        <p:txBody>
          <a:bodyPr/>
          <a:lstStyle/>
          <a:p>
            <a:pPr>
              <a:defRPr/>
            </a:pPr>
            <a:fld id="{21DB153B-9794-4B89-95F8-2B3BB8B502D9}" type="slidenum">
              <a:rPr lang="en-US"/>
              <a:pPr>
                <a:defRPr/>
              </a:pPr>
              <a:t>93</a:t>
            </a:fld>
            <a:endParaRPr lang="en-US"/>
          </a:p>
        </p:txBody>
      </p:sp>
      <p:pic>
        <p:nvPicPr>
          <p:cNvPr id="155653" name="Picture 2" descr="J:\نقش آمریکا در جنگ\New folder\n00440780-b.jpg"/>
          <p:cNvPicPr>
            <a:picLocks noChangeAspect="1" noChangeArrowheads="1"/>
          </p:cNvPicPr>
          <p:nvPr/>
        </p:nvPicPr>
        <p:blipFill>
          <a:blip r:embed="rId2"/>
          <a:srcRect/>
          <a:stretch>
            <a:fillRect/>
          </a:stretch>
        </p:blipFill>
        <p:spPr bwMode="auto">
          <a:xfrm>
            <a:off x="130175" y="2928938"/>
            <a:ext cx="5064125" cy="3429000"/>
          </a:xfrm>
          <a:prstGeom prst="rect">
            <a:avLst/>
          </a:prstGeom>
          <a:noFill/>
          <a:ln w="9525">
            <a:noFill/>
            <a:miter lim="800000"/>
            <a:headEnd/>
            <a:tailEnd/>
          </a:ln>
        </p:spPr>
      </p:pic>
      <p:sp>
        <p:nvSpPr>
          <p:cNvPr id="155654" name="Rectangle 6"/>
          <p:cNvSpPr>
            <a:spLocks noChangeArrowheads="1"/>
          </p:cNvSpPr>
          <p:nvPr/>
        </p:nvSpPr>
        <p:spPr bwMode="auto">
          <a:xfrm>
            <a:off x="5214938" y="3317875"/>
            <a:ext cx="3571875" cy="3540125"/>
          </a:xfrm>
          <a:prstGeom prst="rect">
            <a:avLst/>
          </a:prstGeom>
          <a:noFill/>
          <a:ln w="9525">
            <a:noFill/>
            <a:miter lim="800000"/>
            <a:headEnd/>
            <a:tailEnd/>
          </a:ln>
        </p:spPr>
        <p:txBody>
          <a:bodyPr>
            <a:spAutoFit/>
          </a:bodyPr>
          <a:lstStyle/>
          <a:p>
            <a:pPr algn="justLow" rtl="1"/>
            <a:r>
              <a:rPr lang="fa-IR" sz="3200">
                <a:latin typeface="Calibri" pitchFamily="34" charset="0"/>
                <a:ea typeface="Calibri" pitchFamily="34" charset="0"/>
                <a:cs typeface="B Mitra" pitchFamily="2" charset="-78"/>
              </a:rPr>
              <a:t>اقلام گوناگون كالاهايي كه داراي كاربرد دو گانه نظامي و غير نظامي بود از جمله مواد شيميايي سمي و ويروس هاي بيولوژيكي مرگبار مانند سياه زخم وطاعون به عراق راصادركرد»</a:t>
            </a:r>
            <a:endParaRPr lang="en-US" sz="3200">
              <a:latin typeface="Calibri" pitchFamily="34" charset="0"/>
              <a:ea typeface="Calibri" pitchFamily="34" charset="0"/>
              <a:cs typeface="B Mitra" pitchFamily="2" charset="-78"/>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Box 1"/>
          <p:cNvSpPr txBox="1">
            <a:spLocks noChangeArrowheads="1"/>
          </p:cNvSpPr>
          <p:nvPr/>
        </p:nvSpPr>
        <p:spPr bwMode="auto">
          <a:xfrm>
            <a:off x="142875" y="787400"/>
            <a:ext cx="8858250" cy="1570038"/>
          </a:xfrm>
          <a:prstGeom prst="rect">
            <a:avLst/>
          </a:prstGeom>
          <a:noFill/>
          <a:ln w="9525">
            <a:noFill/>
            <a:miter lim="800000"/>
            <a:headEnd/>
            <a:tailEnd/>
          </a:ln>
        </p:spPr>
        <p:txBody>
          <a:bodyPr>
            <a:spAutoFit/>
          </a:bodyPr>
          <a:lstStyle/>
          <a:p>
            <a:pPr algn="just" rtl="1"/>
            <a:r>
              <a:rPr lang="fa-IR" sz="2400">
                <a:latin typeface="Perpetua" pitchFamily="18" charset="0"/>
                <a:cs typeface="B Nazanin" pitchFamily="2" charset="-78"/>
              </a:rPr>
              <a:t>در اواسط 1983 (1362) صدام تصمیم گرفت از سلاح های شیمیایی علیه ایرانیان استفاده کند. ریچارد مورفی و دستیارش جیمز بلیک نیز تا حدی با در نظر گرفتن امکان شکست صدام در کابوس او شریک بودند و همین امر ممکن است آنان را به تشویق آلمان غربی در مورد فروش مقادیری گاز سمی و مواد مربوطه آن به عراق وادار ساخته باشد. </a:t>
            </a:r>
            <a:endParaRPr lang="en-US" sz="2400">
              <a:latin typeface="Perpetua" pitchFamily="18" charset="0"/>
              <a:cs typeface="B Nazanin" pitchFamily="2" charset="-78"/>
            </a:endParaRPr>
          </a:p>
        </p:txBody>
      </p:sp>
      <p:sp>
        <p:nvSpPr>
          <p:cNvPr id="156675" name="Rectangle 2"/>
          <p:cNvSpPr>
            <a:spLocks noChangeArrowheads="1"/>
          </p:cNvSpPr>
          <p:nvPr/>
        </p:nvSpPr>
        <p:spPr bwMode="auto">
          <a:xfrm>
            <a:off x="500063" y="285750"/>
            <a:ext cx="8286750" cy="461963"/>
          </a:xfrm>
          <a:prstGeom prst="rect">
            <a:avLst/>
          </a:prstGeom>
          <a:noFill/>
          <a:ln w="9525">
            <a:noFill/>
            <a:miter lim="800000"/>
            <a:headEnd/>
            <a:tailEnd/>
          </a:ln>
        </p:spPr>
        <p:txBody>
          <a:bodyPr>
            <a:spAutoFit/>
          </a:bodyPr>
          <a:lstStyle/>
          <a:p>
            <a:pPr algn="ctr" rtl="1"/>
            <a:r>
              <a:rPr lang="fa-IR" sz="2400" b="1">
                <a:latin typeface="Perpetua" pitchFamily="18" charset="0"/>
                <a:ea typeface="0 Titr Bold"/>
                <a:cs typeface="0 Titr Bold"/>
              </a:rPr>
              <a:t>حمایت </a:t>
            </a:r>
            <a:r>
              <a:rPr lang="fa-IR" sz="2400" b="1">
                <a:solidFill>
                  <a:srgbClr val="FF0000"/>
                </a:solidFill>
                <a:latin typeface="Perpetua" pitchFamily="18" charset="0"/>
                <a:ea typeface="0 Titr Bold"/>
                <a:cs typeface="0 Titr Bold"/>
              </a:rPr>
              <a:t>آمریکا</a:t>
            </a:r>
            <a:r>
              <a:rPr lang="fa-IR" sz="2400" b="1">
                <a:latin typeface="Perpetua" pitchFamily="18" charset="0"/>
                <a:ea typeface="0 Titr Bold"/>
                <a:cs typeface="0 Titr Bold"/>
              </a:rPr>
              <a:t> از استفاده عراق از بمب های شیمیایی و کشتار جمعی</a:t>
            </a:r>
            <a:endParaRPr lang="en-US" sz="2400">
              <a:latin typeface="Perpetua" pitchFamily="18" charset="0"/>
              <a:ea typeface="0 Titr Bold"/>
              <a:cs typeface="0 Titr Bold"/>
            </a:endParaRPr>
          </a:p>
        </p:txBody>
      </p:sp>
      <p:sp>
        <p:nvSpPr>
          <p:cNvPr id="5" name="Slide Number Placeholder 4"/>
          <p:cNvSpPr>
            <a:spLocks noGrp="1"/>
          </p:cNvSpPr>
          <p:nvPr>
            <p:ph type="sldNum" sz="quarter" idx="12"/>
          </p:nvPr>
        </p:nvSpPr>
        <p:spPr/>
        <p:txBody>
          <a:bodyPr/>
          <a:lstStyle/>
          <a:p>
            <a:pPr>
              <a:defRPr/>
            </a:pPr>
            <a:fld id="{1C66116A-BDD7-4A8E-AC5D-DB4DE40E7FDF}" type="slidenum">
              <a:rPr lang="en-US"/>
              <a:pPr>
                <a:defRPr/>
              </a:pPr>
              <a:t>94</a:t>
            </a:fld>
            <a:endParaRPr lang="en-US"/>
          </a:p>
        </p:txBody>
      </p:sp>
      <p:pic>
        <p:nvPicPr>
          <p:cNvPr id="156677" name="Picture 3" descr="J:\نقش آمریکا در جنگ\New folder\201340020640_shimiaii11.jpg"/>
          <p:cNvPicPr>
            <a:picLocks noChangeAspect="1" noChangeArrowheads="1"/>
          </p:cNvPicPr>
          <p:nvPr/>
        </p:nvPicPr>
        <p:blipFill>
          <a:blip r:embed="rId2"/>
          <a:srcRect/>
          <a:stretch>
            <a:fillRect/>
          </a:stretch>
        </p:blipFill>
        <p:spPr bwMode="auto">
          <a:xfrm>
            <a:off x="357188" y="2357438"/>
            <a:ext cx="5857875" cy="3857625"/>
          </a:xfrm>
          <a:prstGeom prst="rect">
            <a:avLst/>
          </a:prstGeom>
          <a:noFill/>
          <a:ln w="9525">
            <a:noFill/>
            <a:miter lim="800000"/>
            <a:headEnd/>
            <a:tailEnd/>
          </a:ln>
        </p:spPr>
      </p:pic>
      <p:sp>
        <p:nvSpPr>
          <p:cNvPr id="156678" name="Rectangle 6"/>
          <p:cNvSpPr>
            <a:spLocks noChangeArrowheads="1"/>
          </p:cNvSpPr>
          <p:nvPr/>
        </p:nvSpPr>
        <p:spPr bwMode="auto">
          <a:xfrm>
            <a:off x="6254750" y="2286000"/>
            <a:ext cx="2714625" cy="4154488"/>
          </a:xfrm>
          <a:prstGeom prst="rect">
            <a:avLst/>
          </a:prstGeom>
          <a:noFill/>
          <a:ln w="9525">
            <a:noFill/>
            <a:miter lim="800000"/>
            <a:headEnd/>
            <a:tailEnd/>
          </a:ln>
        </p:spPr>
        <p:txBody>
          <a:bodyPr>
            <a:spAutoFit/>
          </a:bodyPr>
          <a:lstStyle/>
          <a:p>
            <a:pPr algn="justLow" rtl="1"/>
            <a:r>
              <a:rPr lang="fa-IR" sz="2400">
                <a:solidFill>
                  <a:srgbClr val="000000"/>
                </a:solidFill>
                <a:latin typeface="Perpetua" pitchFamily="18" charset="0"/>
                <a:cs typeface="B Nazanin" pitchFamily="2" charset="-78"/>
              </a:rPr>
              <a:t>آنان از طریق سیا و مجاری دیپلماتیک از فروش گاز سمی به عراق آگاهی داشتند و اعتقادشان بر این بود: تا زمانی که عراق از سلاح شیمیایی در دفاع از خاک خود و در مقیاس محدود استفاده می کند توسلش به این سلاح «قابل درک» می باشد. ( تیمرمن، 217:1376).</a:t>
            </a:r>
            <a:endParaRPr lang="en-US" sz="2400">
              <a:solidFill>
                <a:srgbClr val="000000"/>
              </a:solidFill>
              <a:latin typeface="Perpetua" pitchFamily="18" charset="0"/>
              <a:cs typeface="B Nazanin" pitchFamily="2" charset="-78"/>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3DCE617-9630-4A63-9F39-C31D65A2EEEA}" type="slidenum">
              <a:rPr lang="en-US"/>
              <a:pPr>
                <a:defRPr/>
              </a:pPr>
              <a:t>95</a:t>
            </a:fld>
            <a:endParaRPr lang="en-US"/>
          </a:p>
        </p:txBody>
      </p:sp>
      <p:pic>
        <p:nvPicPr>
          <p:cNvPr id="3" name="Picture 2" descr="J:\نقش آمریکا در جنگ\New folder\imششages.jpg"/>
          <p:cNvPicPr>
            <a:picLocks noChangeAspect="1" noChangeArrowheads="1"/>
          </p:cNvPicPr>
          <p:nvPr/>
        </p:nvPicPr>
        <p:blipFill>
          <a:blip r:embed="rId2"/>
          <a:srcRect/>
          <a:stretch>
            <a:fillRect/>
          </a:stretch>
        </p:blipFill>
        <p:spPr bwMode="auto">
          <a:xfrm>
            <a:off x="1000125" y="1000125"/>
            <a:ext cx="7215188" cy="5403850"/>
          </a:xfrm>
          <a:prstGeom prst="rect">
            <a:avLst/>
          </a:prstGeom>
          <a:ln>
            <a:noFill/>
          </a:ln>
          <a:effectLst>
            <a:outerShdw blurRad="190500" algn="tl" rotWithShape="0">
              <a:srgbClr val="000000">
                <a:alpha val="70000"/>
              </a:srgbClr>
            </a:outerShdw>
          </a:effectLst>
        </p:spPr>
      </p:pic>
      <p:sp>
        <p:nvSpPr>
          <p:cNvPr id="157700" name="Rectangle 3"/>
          <p:cNvSpPr>
            <a:spLocks noChangeArrowheads="1"/>
          </p:cNvSpPr>
          <p:nvPr/>
        </p:nvSpPr>
        <p:spPr bwMode="auto">
          <a:xfrm>
            <a:off x="428625" y="285750"/>
            <a:ext cx="8286750" cy="461963"/>
          </a:xfrm>
          <a:prstGeom prst="rect">
            <a:avLst/>
          </a:prstGeom>
          <a:noFill/>
          <a:ln w="9525">
            <a:noFill/>
            <a:miter lim="800000"/>
            <a:headEnd/>
            <a:tailEnd/>
          </a:ln>
        </p:spPr>
        <p:txBody>
          <a:bodyPr>
            <a:spAutoFit/>
          </a:bodyPr>
          <a:lstStyle/>
          <a:p>
            <a:pPr algn="ctr" rtl="1"/>
            <a:r>
              <a:rPr lang="fa-IR" sz="2400" b="1">
                <a:latin typeface="Perpetua" pitchFamily="18" charset="0"/>
                <a:ea typeface="0 Titr Bold"/>
                <a:cs typeface="0 Titr Bold"/>
              </a:rPr>
              <a:t>حمایت </a:t>
            </a:r>
            <a:r>
              <a:rPr lang="fa-IR" sz="2400" b="1">
                <a:solidFill>
                  <a:srgbClr val="FF0000"/>
                </a:solidFill>
                <a:latin typeface="Perpetua" pitchFamily="18" charset="0"/>
                <a:ea typeface="0 Titr Bold"/>
                <a:cs typeface="0 Titr Bold"/>
              </a:rPr>
              <a:t>آمریکا</a:t>
            </a:r>
            <a:r>
              <a:rPr lang="fa-IR" sz="2400" b="1">
                <a:latin typeface="Perpetua" pitchFamily="18" charset="0"/>
                <a:ea typeface="0 Titr Bold"/>
                <a:cs typeface="0 Titr Bold"/>
              </a:rPr>
              <a:t> از استفاده عراق از بمب های شیمیایی و کشتار جمعی</a:t>
            </a:r>
            <a:endParaRPr lang="en-US" sz="2400">
              <a:latin typeface="Perpetua" pitchFamily="18" charset="0"/>
              <a:ea typeface="0 Titr Bold"/>
              <a:cs typeface="0 Titr Bold"/>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Box 1"/>
          <p:cNvSpPr txBox="1">
            <a:spLocks noChangeArrowheads="1"/>
          </p:cNvSpPr>
          <p:nvPr/>
        </p:nvSpPr>
        <p:spPr bwMode="auto">
          <a:xfrm>
            <a:off x="1071563" y="1143000"/>
            <a:ext cx="7286625" cy="1570038"/>
          </a:xfrm>
          <a:prstGeom prst="rect">
            <a:avLst/>
          </a:prstGeom>
          <a:noFill/>
          <a:ln w="9525">
            <a:noFill/>
            <a:miter lim="800000"/>
            <a:headEnd/>
            <a:tailEnd/>
          </a:ln>
        </p:spPr>
        <p:txBody>
          <a:bodyPr>
            <a:spAutoFit/>
          </a:bodyPr>
          <a:lstStyle/>
          <a:p>
            <a:pPr algn="just" rtl="1"/>
            <a:r>
              <a:rPr lang="fa-IR" sz="2400">
                <a:latin typeface="Perpetua" pitchFamily="18" charset="0"/>
                <a:cs typeface="B Nazanin" pitchFamily="2" charset="-78"/>
              </a:rPr>
              <a:t>آمریکایی ها نیز به مانند هلندی ها و آلمانی ها نقش دهشتناکی در زمینه استفاده عراق از سلاح های شیمیایی علیه سربازان ایرانی و کردهای عراقی هم مرز با ایران داشته اند. (ویلمسه، 1392: 78)</a:t>
            </a:r>
            <a:endParaRPr lang="en-US" sz="2400">
              <a:latin typeface="Perpetua" pitchFamily="18" charset="0"/>
              <a:cs typeface="B Nazanin" pitchFamily="2" charset="-78"/>
            </a:endParaRPr>
          </a:p>
          <a:p>
            <a:pPr algn="just"/>
            <a:endParaRPr lang="en-US" sz="2400">
              <a:latin typeface="Perpetua" pitchFamily="18" charset="0"/>
              <a:cs typeface="B Nazanin" pitchFamily="2" charset="-78"/>
            </a:endParaRPr>
          </a:p>
        </p:txBody>
      </p:sp>
      <p:sp>
        <p:nvSpPr>
          <p:cNvPr id="158723" name="Rectangle 2"/>
          <p:cNvSpPr>
            <a:spLocks noChangeArrowheads="1"/>
          </p:cNvSpPr>
          <p:nvPr/>
        </p:nvSpPr>
        <p:spPr bwMode="auto">
          <a:xfrm>
            <a:off x="1428750" y="642938"/>
            <a:ext cx="6500813" cy="461962"/>
          </a:xfrm>
          <a:prstGeom prst="rect">
            <a:avLst/>
          </a:prstGeom>
          <a:noFill/>
          <a:ln w="9525">
            <a:noFill/>
            <a:miter lim="800000"/>
            <a:headEnd/>
            <a:tailEnd/>
          </a:ln>
        </p:spPr>
        <p:txBody>
          <a:bodyPr>
            <a:spAutoFit/>
          </a:bodyPr>
          <a:lstStyle/>
          <a:p>
            <a:pPr algn="ctr" rtl="1"/>
            <a:r>
              <a:rPr lang="fa-IR" sz="2400" b="1">
                <a:latin typeface="Perpetua" pitchFamily="18" charset="0"/>
                <a:ea typeface="0 Titr Bold"/>
                <a:cs typeface="0 Titr Bold"/>
              </a:rPr>
              <a:t>حمایت و کمک به عراق برای استفاده از بمب های شیمیایی</a:t>
            </a:r>
            <a:endParaRPr lang="en-US" sz="2400">
              <a:latin typeface="Perpetua" pitchFamily="18" charset="0"/>
              <a:ea typeface="0 Titr Bold"/>
              <a:cs typeface="0 Titr Bold"/>
            </a:endParaRPr>
          </a:p>
        </p:txBody>
      </p:sp>
      <p:sp>
        <p:nvSpPr>
          <p:cNvPr id="5" name="Slide Number Placeholder 4"/>
          <p:cNvSpPr>
            <a:spLocks noGrp="1"/>
          </p:cNvSpPr>
          <p:nvPr>
            <p:ph type="sldNum" sz="quarter" idx="12"/>
          </p:nvPr>
        </p:nvSpPr>
        <p:spPr/>
        <p:txBody>
          <a:bodyPr/>
          <a:lstStyle/>
          <a:p>
            <a:pPr>
              <a:defRPr/>
            </a:pPr>
            <a:fld id="{2D01E934-09ED-43EB-B1F2-C2FAB5993938}" type="slidenum">
              <a:rPr lang="en-US"/>
              <a:pPr>
                <a:defRPr/>
              </a:pPr>
              <a:t>96</a:t>
            </a:fld>
            <a:endParaRPr lang="en-US"/>
          </a:p>
        </p:txBody>
      </p:sp>
      <p:pic>
        <p:nvPicPr>
          <p:cNvPr id="158725" name="Picture 2" descr="J:\نقش آمریکا در جنگ\New folder\926291_872.jpg"/>
          <p:cNvPicPr>
            <a:picLocks noChangeAspect="1" noChangeArrowheads="1"/>
          </p:cNvPicPr>
          <p:nvPr/>
        </p:nvPicPr>
        <p:blipFill>
          <a:blip r:embed="rId2"/>
          <a:srcRect/>
          <a:stretch>
            <a:fillRect/>
          </a:stretch>
        </p:blipFill>
        <p:spPr bwMode="auto">
          <a:xfrm>
            <a:off x="285750" y="2928938"/>
            <a:ext cx="4286250" cy="3214687"/>
          </a:xfrm>
          <a:prstGeom prst="rect">
            <a:avLst/>
          </a:prstGeom>
          <a:noFill/>
          <a:ln w="9525">
            <a:noFill/>
            <a:miter lim="800000"/>
            <a:headEnd/>
            <a:tailEnd/>
          </a:ln>
        </p:spPr>
      </p:pic>
      <p:pic>
        <p:nvPicPr>
          <p:cNvPr id="158726" name="Picture 3" descr="C:\Users\basij\Desktop\عکس نقش آ»ریکا\تاول شیمایی31\Photo18_1.jpg"/>
          <p:cNvPicPr>
            <a:picLocks noChangeAspect="1" noChangeArrowheads="1"/>
          </p:cNvPicPr>
          <p:nvPr/>
        </p:nvPicPr>
        <p:blipFill>
          <a:blip r:embed="rId3"/>
          <a:srcRect l="1724" t="2161" r="3448" b="2774"/>
          <a:stretch>
            <a:fillRect/>
          </a:stretch>
        </p:blipFill>
        <p:spPr bwMode="auto">
          <a:xfrm>
            <a:off x="4786313" y="2928938"/>
            <a:ext cx="4017962" cy="3214687"/>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I:\عکس نقش آ»ریکا\24-پرچم آمریکا\tattered-american-flag.jpg"/>
          <p:cNvPicPr>
            <a:picLocks noChangeAspect="1" noChangeArrowheads="1"/>
          </p:cNvPicPr>
          <p:nvPr/>
        </p:nvPicPr>
        <p:blipFill>
          <a:blip r:embed="rId2">
            <a:clrChange>
              <a:clrFrom>
                <a:srgbClr val="FFFFFF"/>
              </a:clrFrom>
              <a:clrTo>
                <a:srgbClr val="FFFFFF">
                  <a:alpha val="0"/>
                </a:srgbClr>
              </a:clrTo>
            </a:clrChange>
          </a:blip>
          <a:srcRect l="5086" t="13557" r="5086" b="16394"/>
          <a:stretch>
            <a:fillRect/>
          </a:stretch>
        </p:blipFill>
        <p:spPr bwMode="auto">
          <a:xfrm>
            <a:off x="142875" y="71438"/>
            <a:ext cx="3786188" cy="2214562"/>
          </a:xfrm>
          <a:prstGeom prst="rect">
            <a:avLst/>
          </a:prstGeom>
          <a:noFill/>
          <a:ln w="9525">
            <a:noFill/>
            <a:miter lim="800000"/>
            <a:headEnd/>
            <a:tailEnd/>
          </a:ln>
        </p:spPr>
      </p:pic>
      <p:sp>
        <p:nvSpPr>
          <p:cNvPr id="159747" name="Rectangle 1"/>
          <p:cNvSpPr>
            <a:spLocks noChangeArrowheads="1"/>
          </p:cNvSpPr>
          <p:nvPr/>
        </p:nvSpPr>
        <p:spPr bwMode="auto">
          <a:xfrm>
            <a:off x="571500" y="2244725"/>
            <a:ext cx="8001000" cy="3970338"/>
          </a:xfrm>
          <a:prstGeom prst="rect">
            <a:avLst/>
          </a:prstGeom>
          <a:noFill/>
          <a:ln w="9525">
            <a:noFill/>
            <a:miter lim="800000"/>
            <a:headEnd/>
            <a:tailEnd/>
          </a:ln>
        </p:spPr>
        <p:txBody>
          <a:bodyPr anchor="ctr">
            <a:spAutoFit/>
          </a:bodyPr>
          <a:lstStyle/>
          <a:p>
            <a:pPr algn="justLow" rtl="1" eaLnBrk="0" hangingPunct="0"/>
            <a:r>
              <a:rPr lang="fa-IR" sz="2800">
                <a:latin typeface="Calibri" pitchFamily="34" charset="0"/>
                <a:ea typeface="Calibri" pitchFamily="34" charset="0"/>
                <a:cs typeface="B Mitra" pitchFamily="2" charset="-78"/>
              </a:rPr>
              <a:t>«تمايل آمريكا به عراق در دستورالعمل 11 امنيت ملي به تاريخ 26 نوامبر1983، يكي از مهمترين تصميمات سياست خارجي ريگان كه هنوز محرمانه است، تبلوريافت. به گفته مقامات سابق دولت آمريكا، اين دستورالعمل تصريح مي كرد كه آمريكا تمام اقدامات لازم و قانوني، براي جلوگيري از شكست عراق در جنگ با ايران را اتخاذ كرد» به نوشته واشنگتن پست، اين دستور زماني صادر شد كه گزارش هاي متعدد داير بر استفاده نيروهاي عراق از سلاح هاي شيميايي در برابر ايرانيان وجود داشت. بنابراين گزارش، عراق تا پايان جنگ با ايران به استفاده از سلاح هاي شيميايي ادامه داد. (روزنامه واشنگتن پست، نقش كليدي آمريكا در تقويت عراق، مايكل دابز، 30 دسامبر 2003)</a:t>
            </a:r>
            <a:endParaRPr lang="fa-IR" sz="4000">
              <a:ea typeface="Calibri" pitchFamily="34" charset="0"/>
            </a:endParaRPr>
          </a:p>
        </p:txBody>
      </p:sp>
      <p:sp>
        <p:nvSpPr>
          <p:cNvPr id="159748" name="Rectangle 2"/>
          <p:cNvSpPr>
            <a:spLocks noChangeArrowheads="1"/>
          </p:cNvSpPr>
          <p:nvPr/>
        </p:nvSpPr>
        <p:spPr bwMode="auto">
          <a:xfrm>
            <a:off x="3643313" y="357188"/>
            <a:ext cx="5000625" cy="1754187"/>
          </a:xfrm>
          <a:prstGeom prst="rect">
            <a:avLst/>
          </a:prstGeom>
          <a:noFill/>
          <a:ln w="9525">
            <a:noFill/>
            <a:miter lim="800000"/>
            <a:headEnd/>
            <a:tailEnd/>
          </a:ln>
        </p:spPr>
        <p:txBody>
          <a:bodyPr>
            <a:spAutoFit/>
          </a:bodyPr>
          <a:lstStyle/>
          <a:p>
            <a:pPr algn="justLow" rtl="1"/>
            <a:r>
              <a:rPr lang="fa-IR" sz="3600" b="1">
                <a:latin typeface="Calibri" pitchFamily="34" charset="0"/>
                <a:ea typeface="Calibri" pitchFamily="34" charset="0"/>
                <a:cs typeface="B Titr" pitchFamily="2" charset="-78"/>
              </a:rPr>
              <a:t>حمایت همه جانبه </a:t>
            </a:r>
            <a:r>
              <a:rPr lang="fa-IR" sz="3600" b="1">
                <a:solidFill>
                  <a:srgbClr val="FF0000"/>
                </a:solidFill>
                <a:latin typeface="Calibri" pitchFamily="34" charset="0"/>
                <a:ea typeface="Calibri" pitchFamily="34" charset="0"/>
                <a:cs typeface="B Titr" pitchFamily="2" charset="-78"/>
              </a:rPr>
              <a:t>آمریکا</a:t>
            </a:r>
            <a:r>
              <a:rPr lang="fa-IR" sz="3600" b="1">
                <a:latin typeface="Calibri" pitchFamily="34" charset="0"/>
                <a:ea typeface="Calibri" pitchFamily="34" charset="0"/>
                <a:cs typeface="B Titr" pitchFamily="2" charset="-78"/>
              </a:rPr>
              <a:t> از عراق در دوره اوج بکارگیری سلاح های شیمیایی </a:t>
            </a:r>
            <a:endParaRPr lang="en-US">
              <a:ea typeface="Calibri" pitchFamily="34" charset="0"/>
            </a:endParaRPr>
          </a:p>
        </p:txBody>
      </p:sp>
      <p:sp>
        <p:nvSpPr>
          <p:cNvPr id="5" name="Slide Number Placeholder 4"/>
          <p:cNvSpPr>
            <a:spLocks noGrp="1"/>
          </p:cNvSpPr>
          <p:nvPr>
            <p:ph type="sldNum" sz="quarter" idx="12"/>
          </p:nvPr>
        </p:nvSpPr>
        <p:spPr/>
        <p:txBody>
          <a:bodyPr/>
          <a:lstStyle/>
          <a:p>
            <a:pPr>
              <a:defRPr/>
            </a:pPr>
            <a:fld id="{1BEE0177-D740-445B-9CCB-79BDEE990DEB}" type="slidenum">
              <a:rPr lang="en-US"/>
              <a:pPr>
                <a:defRPr/>
              </a:pPr>
              <a:t>97</a:t>
            </a:fld>
            <a:endParaRPr lang="en-US"/>
          </a:p>
        </p:txBody>
      </p:sp>
      <p:pic>
        <p:nvPicPr>
          <p:cNvPr id="159750" name="Picture 2" descr="I:\عکس نقش آ»ریکا\آرم س م ر32\1.bmp"/>
          <p:cNvPicPr>
            <a:picLocks noChangeAspect="1" noChangeArrowheads="1"/>
          </p:cNvPicPr>
          <p:nvPr/>
        </p:nvPicPr>
        <p:blipFill>
          <a:blip r:embed="rId3">
            <a:clrChange>
              <a:clrFrom>
                <a:srgbClr val="FFFFFF"/>
              </a:clrFrom>
              <a:clrTo>
                <a:srgbClr val="FFFFFF">
                  <a:alpha val="0"/>
                </a:srgbClr>
              </a:clrTo>
            </a:clrChange>
          </a:blip>
          <a:srcRect l="52029" t="69798" r="25830" b="9494"/>
          <a:stretch>
            <a:fillRect/>
          </a:stretch>
        </p:blipFill>
        <p:spPr bwMode="auto">
          <a:xfrm>
            <a:off x="1000125" y="-71438"/>
            <a:ext cx="2571750" cy="2197101"/>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Box 2"/>
          <p:cNvSpPr txBox="1">
            <a:spLocks noChangeArrowheads="1"/>
          </p:cNvSpPr>
          <p:nvPr/>
        </p:nvSpPr>
        <p:spPr bwMode="auto">
          <a:xfrm>
            <a:off x="4214813" y="785813"/>
            <a:ext cx="4357687" cy="5694362"/>
          </a:xfrm>
          <a:prstGeom prst="rect">
            <a:avLst/>
          </a:prstGeom>
          <a:noFill/>
          <a:ln w="9525">
            <a:noFill/>
            <a:miter lim="800000"/>
            <a:headEnd/>
            <a:tailEnd/>
          </a:ln>
        </p:spPr>
        <p:txBody>
          <a:bodyPr>
            <a:spAutoFit/>
          </a:bodyPr>
          <a:lstStyle/>
          <a:p>
            <a:pPr algn="just" rtl="1"/>
            <a:r>
              <a:rPr lang="fa-IR" sz="2800">
                <a:latin typeface="Perpetua" pitchFamily="18" charset="0"/>
                <a:cs typeface="B Nazanin" pitchFamily="2" charset="-78"/>
              </a:rPr>
              <a:t>گزارش کمیته بانک داری سنا که در سال 1994 م (1373 ش) منتشر شد به این نتیجه گیری رسیده که آمریکا به طور مخفیانه و پیچیده ای اجازه صادرات ترکیبات سلاح های میکروبی و شیمیایی را به عراق داده است. سال ها بعد کهنه سربازان آمریکا که در عملیات توفان صحرا شرکت داشتند، از بیماری خاصی شکایت می کردند که بر اساس تحقیقات انجام شده، نشانگان جنگ خلیج (</a:t>
            </a:r>
            <a:r>
              <a:rPr lang="en-US" sz="2800">
                <a:latin typeface="Perpetua" pitchFamily="18" charset="0"/>
                <a:cs typeface="B Nazanin" pitchFamily="2" charset="-78"/>
              </a:rPr>
              <a:t>Gulf War Syndrome</a:t>
            </a:r>
            <a:r>
              <a:rPr lang="fa-IR" sz="2800">
                <a:latin typeface="Perpetua" pitchFamily="18" charset="0"/>
                <a:cs typeface="B Nazanin" pitchFamily="2" charset="-78"/>
              </a:rPr>
              <a:t>)</a:t>
            </a:r>
            <a:r>
              <a:rPr lang="en-US" sz="2800">
                <a:latin typeface="Perpetua" pitchFamily="18" charset="0"/>
                <a:cs typeface="B Nazanin" pitchFamily="2" charset="-78"/>
              </a:rPr>
              <a:t>  </a:t>
            </a:r>
            <a:r>
              <a:rPr lang="fa-IR" sz="2800">
                <a:latin typeface="Perpetua" pitchFamily="18" charset="0"/>
                <a:cs typeface="B Nazanin" pitchFamily="2" charset="-78"/>
              </a:rPr>
              <a:t> نامیده می شد و به سلاح های شیمیایی و میکربی مربوط بود. </a:t>
            </a:r>
            <a:endParaRPr lang="en-US" sz="2800">
              <a:latin typeface="Perpetua" pitchFamily="18" charset="0"/>
              <a:cs typeface="B Nazanin" pitchFamily="2" charset="-78"/>
            </a:endParaRPr>
          </a:p>
        </p:txBody>
      </p:sp>
      <p:sp>
        <p:nvSpPr>
          <p:cNvPr id="5" name="Slide Number Placeholder 4"/>
          <p:cNvSpPr>
            <a:spLocks noGrp="1"/>
          </p:cNvSpPr>
          <p:nvPr>
            <p:ph type="sldNum" sz="quarter" idx="12"/>
          </p:nvPr>
        </p:nvSpPr>
        <p:spPr/>
        <p:txBody>
          <a:bodyPr/>
          <a:lstStyle/>
          <a:p>
            <a:pPr>
              <a:defRPr/>
            </a:pPr>
            <a:fld id="{B40B088F-6309-488B-AA0E-C187953FA38B}" type="slidenum">
              <a:rPr lang="en-US"/>
              <a:pPr>
                <a:defRPr/>
              </a:pPr>
              <a:t>98</a:t>
            </a:fld>
            <a:endParaRPr lang="en-US"/>
          </a:p>
        </p:txBody>
      </p:sp>
      <p:sp>
        <p:nvSpPr>
          <p:cNvPr id="160772" name="Rectangle 5"/>
          <p:cNvSpPr>
            <a:spLocks noChangeArrowheads="1"/>
          </p:cNvSpPr>
          <p:nvPr/>
        </p:nvSpPr>
        <p:spPr bwMode="auto">
          <a:xfrm>
            <a:off x="285750" y="214313"/>
            <a:ext cx="8501063" cy="523875"/>
          </a:xfrm>
          <a:prstGeom prst="rect">
            <a:avLst/>
          </a:prstGeom>
          <a:noFill/>
          <a:ln w="9525">
            <a:noFill/>
            <a:miter lim="800000"/>
            <a:headEnd/>
            <a:tailEnd/>
          </a:ln>
        </p:spPr>
        <p:txBody>
          <a:bodyPr>
            <a:spAutoFit/>
          </a:bodyPr>
          <a:lstStyle/>
          <a:p>
            <a:pPr algn="ctr" rtl="1"/>
            <a:r>
              <a:rPr lang="fa-IR" sz="2800" b="1">
                <a:latin typeface="Perpetua" pitchFamily="18" charset="0"/>
                <a:ea typeface="0 Titr Bold"/>
                <a:cs typeface="0 Titr Bold"/>
              </a:rPr>
              <a:t>نقش مستقیم </a:t>
            </a:r>
            <a:r>
              <a:rPr lang="fa-IR" sz="2800" b="1">
                <a:solidFill>
                  <a:srgbClr val="FF0000"/>
                </a:solidFill>
                <a:latin typeface="Perpetua" pitchFamily="18" charset="0"/>
                <a:ea typeface="0 Titr Bold"/>
                <a:cs typeface="0 Titr Bold"/>
              </a:rPr>
              <a:t>آمریکا</a:t>
            </a:r>
            <a:r>
              <a:rPr lang="fa-IR" sz="2800" b="1">
                <a:latin typeface="Perpetua" pitchFamily="18" charset="0"/>
                <a:ea typeface="0 Titr Bold"/>
                <a:cs typeface="0 Titr Bold"/>
              </a:rPr>
              <a:t> در تأمین تسلیحات شیمیایی برای ارتش بعث</a:t>
            </a:r>
            <a:endParaRPr lang="en-US" sz="2800">
              <a:latin typeface="Perpetua" pitchFamily="18" charset="0"/>
              <a:ea typeface="0 Titr Bold"/>
              <a:cs typeface="0 Titr Bold"/>
            </a:endParaRPr>
          </a:p>
        </p:txBody>
      </p:sp>
      <p:pic>
        <p:nvPicPr>
          <p:cNvPr id="160773" name="Picture 2" descr="I:\نقش آمریکا در جنگ\New folder (2)\stock-vector-chemical-bomb-106077692.jpg"/>
          <p:cNvPicPr>
            <a:picLocks noChangeAspect="1" noChangeArrowheads="1"/>
          </p:cNvPicPr>
          <p:nvPr/>
        </p:nvPicPr>
        <p:blipFill>
          <a:blip r:embed="rId2">
            <a:clrChange>
              <a:clrFrom>
                <a:srgbClr val="F8F8F8"/>
              </a:clrFrom>
              <a:clrTo>
                <a:srgbClr val="F8F8F8">
                  <a:alpha val="0"/>
                </a:srgbClr>
              </a:clrTo>
            </a:clrChange>
          </a:blip>
          <a:srcRect b="4501"/>
          <a:stretch>
            <a:fillRect/>
          </a:stretch>
        </p:blipFill>
        <p:spPr bwMode="auto">
          <a:xfrm>
            <a:off x="285750" y="1071563"/>
            <a:ext cx="3868738" cy="5286375"/>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5E0F490-773B-45A9-8329-DB9070084764}" type="slidenum">
              <a:rPr lang="en-US"/>
              <a:pPr>
                <a:defRPr/>
              </a:pPr>
              <a:t>99</a:t>
            </a:fld>
            <a:endParaRPr lang="en-US"/>
          </a:p>
        </p:txBody>
      </p:sp>
      <p:sp>
        <p:nvSpPr>
          <p:cNvPr id="161795" name="Rectangle 2"/>
          <p:cNvSpPr>
            <a:spLocks noChangeArrowheads="1"/>
          </p:cNvSpPr>
          <p:nvPr/>
        </p:nvSpPr>
        <p:spPr bwMode="auto">
          <a:xfrm>
            <a:off x="5072063" y="1974850"/>
            <a:ext cx="3857625" cy="4154488"/>
          </a:xfrm>
          <a:prstGeom prst="rect">
            <a:avLst/>
          </a:prstGeom>
          <a:noFill/>
          <a:ln w="9525">
            <a:noFill/>
            <a:miter lim="800000"/>
            <a:headEnd/>
            <a:tailEnd/>
          </a:ln>
        </p:spPr>
        <p:txBody>
          <a:bodyPr>
            <a:spAutoFit/>
          </a:bodyPr>
          <a:lstStyle/>
          <a:p>
            <a:pPr algn="just" rtl="1"/>
            <a:r>
              <a:rPr lang="fa-IR" sz="2400">
                <a:latin typeface="Perpetua" pitchFamily="18" charset="0"/>
                <a:cs typeface="B Nazanin" pitchFamily="2" charset="-78"/>
              </a:rPr>
              <a:t>میکروبی و سامانه های موشکی عراق کمک نمود؛ طرح هایی نظیر تولید ترکیبات جنگ افزار های شیمیایی، ساخت تاسیسات تولید عوامل شیمیایی و تهیه ی نقشه های فنی مربوط (در قالب طرح های تولید مواد حشره کش)، ساخت تجهیزات و پرکردن سرجنگی سلاح های شیمیایی، تولید مواد مربوط به جنگ میکروبی، تولید تجهیزات ساخت موشک و تجهیزات هدایت سامانه موشکی. (ویلسمه 1392 : 110).</a:t>
            </a:r>
            <a:endParaRPr lang="en-US" sz="2400">
              <a:latin typeface="Perpetua" pitchFamily="18" charset="0"/>
              <a:cs typeface="B Nazanin" pitchFamily="2" charset="-78"/>
            </a:endParaRPr>
          </a:p>
        </p:txBody>
      </p:sp>
      <p:sp>
        <p:nvSpPr>
          <p:cNvPr id="161796" name="Rectangle 4"/>
          <p:cNvSpPr>
            <a:spLocks noChangeArrowheads="1"/>
          </p:cNvSpPr>
          <p:nvPr/>
        </p:nvSpPr>
        <p:spPr bwMode="auto">
          <a:xfrm>
            <a:off x="285750" y="214313"/>
            <a:ext cx="8501063" cy="523875"/>
          </a:xfrm>
          <a:prstGeom prst="rect">
            <a:avLst/>
          </a:prstGeom>
          <a:noFill/>
          <a:ln w="9525">
            <a:noFill/>
            <a:miter lim="800000"/>
            <a:headEnd/>
            <a:tailEnd/>
          </a:ln>
        </p:spPr>
        <p:txBody>
          <a:bodyPr>
            <a:spAutoFit/>
          </a:bodyPr>
          <a:lstStyle/>
          <a:p>
            <a:pPr algn="ctr" rtl="1"/>
            <a:r>
              <a:rPr lang="fa-IR" sz="2800" b="1">
                <a:latin typeface="Perpetua" pitchFamily="18" charset="0"/>
                <a:ea typeface="0 Titr Bold"/>
                <a:cs typeface="0 Titr Bold"/>
              </a:rPr>
              <a:t>نقش مستقیم </a:t>
            </a:r>
            <a:r>
              <a:rPr lang="fa-IR" sz="2800" b="1">
                <a:solidFill>
                  <a:srgbClr val="FF0000"/>
                </a:solidFill>
                <a:latin typeface="Perpetua" pitchFamily="18" charset="0"/>
                <a:ea typeface="0 Titr Bold"/>
                <a:cs typeface="0 Titr Bold"/>
              </a:rPr>
              <a:t>آمریکا</a:t>
            </a:r>
            <a:r>
              <a:rPr lang="fa-IR" sz="2800" b="1">
                <a:latin typeface="Perpetua" pitchFamily="18" charset="0"/>
                <a:ea typeface="0 Titr Bold"/>
                <a:cs typeface="0 Titr Bold"/>
              </a:rPr>
              <a:t> در تأمین تسلیحات شیمیایی برای ارتش بعث</a:t>
            </a:r>
            <a:endParaRPr lang="en-US" sz="2800">
              <a:latin typeface="Perpetua" pitchFamily="18" charset="0"/>
              <a:ea typeface="0 Titr Bold"/>
              <a:cs typeface="0 Titr Bold"/>
            </a:endParaRPr>
          </a:p>
        </p:txBody>
      </p:sp>
      <p:pic>
        <p:nvPicPr>
          <p:cNvPr id="161797" name="Picture 2" descr="I:\نقش آمریکا در جنگ\New folder (2)\IMG22072663.jpg"/>
          <p:cNvPicPr>
            <a:picLocks noChangeAspect="1" noChangeArrowheads="1"/>
          </p:cNvPicPr>
          <p:nvPr/>
        </p:nvPicPr>
        <p:blipFill>
          <a:blip r:embed="rId2"/>
          <a:srcRect/>
          <a:stretch>
            <a:fillRect/>
          </a:stretch>
        </p:blipFill>
        <p:spPr bwMode="auto">
          <a:xfrm>
            <a:off x="142875" y="1928813"/>
            <a:ext cx="4786313" cy="4000500"/>
          </a:xfrm>
          <a:prstGeom prst="rect">
            <a:avLst/>
          </a:prstGeom>
          <a:noFill/>
          <a:ln w="9525">
            <a:noFill/>
            <a:miter lim="800000"/>
            <a:headEnd/>
            <a:tailEnd/>
          </a:ln>
        </p:spPr>
      </p:pic>
      <p:sp>
        <p:nvSpPr>
          <p:cNvPr id="161798" name="Rectangle 6"/>
          <p:cNvSpPr>
            <a:spLocks noChangeArrowheads="1"/>
          </p:cNvSpPr>
          <p:nvPr/>
        </p:nvSpPr>
        <p:spPr bwMode="auto">
          <a:xfrm>
            <a:off x="214313" y="871538"/>
            <a:ext cx="8715375" cy="1200150"/>
          </a:xfrm>
          <a:prstGeom prst="rect">
            <a:avLst/>
          </a:prstGeom>
          <a:noFill/>
          <a:ln w="9525">
            <a:noFill/>
            <a:miter lim="800000"/>
            <a:headEnd/>
            <a:tailEnd/>
          </a:ln>
        </p:spPr>
        <p:txBody>
          <a:bodyPr>
            <a:spAutoFit/>
          </a:bodyPr>
          <a:lstStyle/>
          <a:p>
            <a:pPr algn="justLow" rtl="1"/>
            <a:r>
              <a:rPr lang="fa-IR" sz="2400">
                <a:solidFill>
                  <a:srgbClr val="000000"/>
                </a:solidFill>
                <a:latin typeface="Perpetua" pitchFamily="18" charset="0"/>
                <a:cs typeface="B Nazanin" pitchFamily="2" charset="-78"/>
              </a:rPr>
              <a:t>گفتنی است یکی از یافته های این تحقیقات آن بود که آمریکا دست کم در طول دو سال آخر دهه 1980 م ( دهه 1360 ش) مجوز صادرات برخی اقلام با کاربرد دو گانه را به عراق صادر کرد که به توسعه ی طرح های شیمیایی، </a:t>
            </a:r>
            <a:endParaRPr lang="en-US">
              <a:latin typeface="Perpetua" pitchFamily="18"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7.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7.xml.rels><?xml version="1.0" encoding="UTF-8" standalone="yes"?>
<Relationships xmlns="http://schemas.openxmlformats.org/package/2006/relationships"><Relationship Id="rId1" Type="http://schemas.openxmlformats.org/officeDocument/2006/relationships/image" Target="../media/image3.jpeg"/></Relationships>
</file>

<file path=ppt/theme/_rels/them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9.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0.xml><?xml version="1.0" encoding="utf-8"?>
<a:theme xmlns:a="http://schemas.openxmlformats.org/drawingml/2006/main" name="1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11.xml><?xml version="1.0" encoding="utf-8"?>
<a:theme xmlns:a="http://schemas.openxmlformats.org/drawingml/2006/main" name="ParentOpnHse">
  <a:themeElements>
    <a:clrScheme name="ParentOpnH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fontScheme name="ParentOpnHse">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arentOpnH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ParentOpnH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ParentOpnH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ParentOpnH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ParentOpnH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ParentOpnH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ParentOpnH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ParentOpnH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ParentOpnH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ParentOpnH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3.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2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8.xml><?xml version="1.0" encoding="utf-8"?>
<a:theme xmlns:a="http://schemas.openxmlformats.org/drawingml/2006/main" name="2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9.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themeOverride>
</file>

<file path=docProps/app.xml><?xml version="1.0" encoding="utf-8"?>
<Properties xmlns="http://schemas.openxmlformats.org/officeDocument/2006/extended-properties" xmlns:vt="http://schemas.openxmlformats.org/officeDocument/2006/docPropsVTypes">
  <Template>Aspect</Template>
  <TotalTime>8952</TotalTime>
  <Words>16693</Words>
  <Application>Microsoft Office PowerPoint</Application>
  <PresentationFormat>On-screen Show (4:3)</PresentationFormat>
  <Paragraphs>732</Paragraphs>
  <Slides>171</Slides>
  <Notes>6</Notes>
  <HiddenSlides>0</HiddenSlides>
  <MMClips>0</MMClips>
  <ScaleCrop>false</ScaleCrop>
  <HeadingPairs>
    <vt:vector size="6" baseType="variant">
      <vt:variant>
        <vt:lpstr>Fonts Used</vt:lpstr>
      </vt:variant>
      <vt:variant>
        <vt:i4>18</vt:i4>
      </vt:variant>
      <vt:variant>
        <vt:lpstr>Theme</vt:lpstr>
      </vt:variant>
      <vt:variant>
        <vt:i4>11</vt:i4>
      </vt:variant>
      <vt:variant>
        <vt:lpstr>Slide Titles</vt:lpstr>
      </vt:variant>
      <vt:variant>
        <vt:i4>171</vt:i4>
      </vt:variant>
    </vt:vector>
  </HeadingPairs>
  <TitlesOfParts>
    <vt:vector size="200" baseType="lpstr">
      <vt:lpstr>Constantia</vt:lpstr>
      <vt:lpstr>Arial</vt:lpstr>
      <vt:lpstr>Calibri</vt:lpstr>
      <vt:lpstr>Wingdings 2</vt:lpstr>
      <vt:lpstr>Verdana</vt:lpstr>
      <vt:lpstr>Franklin Gothic Book</vt:lpstr>
      <vt:lpstr>Perpetua</vt:lpstr>
      <vt:lpstr>Georgia</vt:lpstr>
      <vt:lpstr>Wingdings</vt:lpstr>
      <vt:lpstr>Gill Sans MT</vt:lpstr>
      <vt:lpstr>Trebuchet MS</vt:lpstr>
      <vt:lpstr>Times New Roman</vt:lpstr>
      <vt:lpstr>Tahoma</vt:lpstr>
      <vt:lpstr>Majalla UI</vt:lpstr>
      <vt:lpstr>B Titr</vt:lpstr>
      <vt:lpstr>B Mitra</vt:lpstr>
      <vt:lpstr>B Nazanin</vt:lpstr>
      <vt:lpstr>0 Titr Bold</vt:lpstr>
      <vt:lpstr>Flow</vt:lpstr>
      <vt:lpstr>Aspect</vt:lpstr>
      <vt:lpstr>Equity</vt:lpstr>
      <vt:lpstr>Office Theme</vt:lpstr>
      <vt:lpstr>Theme1</vt:lpstr>
      <vt:lpstr>1_Civic</vt:lpstr>
      <vt:lpstr>2_Equity</vt:lpstr>
      <vt:lpstr>2_Civic</vt:lpstr>
      <vt:lpstr>Solstice</vt:lpstr>
      <vt:lpstr>1_Opulent</vt:lpstr>
      <vt:lpstr>ParentOpnHse</vt:lpstr>
      <vt:lpstr>Slide 1</vt:lpstr>
      <vt:lpstr>Slide 2</vt:lpstr>
      <vt:lpstr>Slide 3</vt:lpstr>
      <vt:lpstr>Slide 4</vt:lpstr>
      <vt:lpstr>Slide 5</vt:lpstr>
      <vt:lpstr>از ادعـای بـی طـرفی تــا  مداخله مستقیم نظامی</vt:lpstr>
      <vt:lpstr>وزارت امور خارجه ایالات متحده رسماً اعلام می دارد که در این مخاصمه سیاست بی طرفی مطلقی را اتخاذ نموده و از هیچ یک از طرفین درگیر جانبداری نخواهد کرد. وزیر دفاع وقت آمریکا نیز اظهارات مشابهی را به عمل می آورد. </vt:lpstr>
      <vt:lpstr>Slide 8</vt:lpstr>
      <vt:lpstr>Slide 9</vt:lpstr>
      <vt:lpstr>Slide 10</vt:lpstr>
      <vt:lpstr>Slide 11</vt:lpstr>
      <vt:lpstr>Slide 12</vt:lpstr>
      <vt:lpstr>نقش آمریکا در ترغیب صدام به تجاوز به ایران از زبان استراتژیست آمریکایی</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اقتصاد مقاومتی؛اقتصاد عاریتی</dc:title>
  <dc:creator>yatroon</dc:creator>
  <cp:lastModifiedBy>mr.Ahmadi</cp:lastModifiedBy>
  <cp:revision>406</cp:revision>
  <dcterms:created xsi:type="dcterms:W3CDTF">2015-08-16T17:37:11Z</dcterms:created>
  <dcterms:modified xsi:type="dcterms:W3CDTF">2016-09-08T03:33:06Z</dcterms:modified>
</cp:coreProperties>
</file>