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2"/>
  </p:notesMasterIdLst>
  <p:sldIdLst>
    <p:sldId id="268" r:id="rId3"/>
    <p:sldId id="269" r:id="rId4"/>
    <p:sldId id="281" r:id="rId5"/>
    <p:sldId id="280" r:id="rId6"/>
    <p:sldId id="279" r:id="rId7"/>
    <p:sldId id="282" r:id="rId8"/>
    <p:sldId id="286" r:id="rId9"/>
    <p:sldId id="284" r:id="rId10"/>
    <p:sldId id="285" r:id="rId11"/>
    <p:sldId id="304" r:id="rId12"/>
    <p:sldId id="308" r:id="rId13"/>
    <p:sldId id="309" r:id="rId14"/>
    <p:sldId id="287" r:id="rId15"/>
    <p:sldId id="288"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272" r:id="rId29"/>
    <p:sldId id="262" r:id="rId30"/>
    <p:sldId id="30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24" autoAdjust="0"/>
    <p:restoredTop sz="94660"/>
  </p:normalViewPr>
  <p:slideViewPr>
    <p:cSldViewPr>
      <p:cViewPr>
        <p:scale>
          <a:sx n="60" d="100"/>
          <a:sy n="60" d="100"/>
        </p:scale>
        <p:origin x="-1728" y="-3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E:\&#1606;&#1585;&#1582;%20&#1583;&#1604;&#1575;&#1585;\&#1606;&#1585;&#1582;%20&#1575;&#1585;&#158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1606;&#1585;&#1582;%20&#1583;&#1604;&#1575;&#1585;\&#1606;&#1585;&#1582;%20&#1575;&#1585;&#158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'96'!$B$1</c:f>
              <c:strCache>
                <c:ptCount val="1"/>
                <c:pt idx="0">
                  <c:v>نرخ ارز مرجع</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'96'!$A$98:$A$298</c:f>
              <c:strCache>
                <c:ptCount val="201"/>
                <c:pt idx="0">
                  <c:v>1396/05/01</c:v>
                </c:pt>
                <c:pt idx="1">
                  <c:v>1396/05/02</c:v>
                </c:pt>
                <c:pt idx="2">
                  <c:v>1396/05/03</c:v>
                </c:pt>
                <c:pt idx="3">
                  <c:v>1396/05/04</c:v>
                </c:pt>
                <c:pt idx="4">
                  <c:v>1396/05/05</c:v>
                </c:pt>
                <c:pt idx="5">
                  <c:v>1396/05/07</c:v>
                </c:pt>
                <c:pt idx="6">
                  <c:v>1396/05/08</c:v>
                </c:pt>
                <c:pt idx="7">
                  <c:v>1396/05/09</c:v>
                </c:pt>
                <c:pt idx="8">
                  <c:v>1396/05/10</c:v>
                </c:pt>
                <c:pt idx="9">
                  <c:v>1396/05/11</c:v>
                </c:pt>
                <c:pt idx="10">
                  <c:v>1396/05/12</c:v>
                </c:pt>
                <c:pt idx="11">
                  <c:v>1396/05/15</c:v>
                </c:pt>
                <c:pt idx="12">
                  <c:v>1396/05/16</c:v>
                </c:pt>
                <c:pt idx="13">
                  <c:v>1396/05/17</c:v>
                </c:pt>
                <c:pt idx="14">
                  <c:v>1396/05/18</c:v>
                </c:pt>
                <c:pt idx="15">
                  <c:v>1396/05/21</c:v>
                </c:pt>
                <c:pt idx="16">
                  <c:v>1396/05/22</c:v>
                </c:pt>
                <c:pt idx="17">
                  <c:v>1396/05/23</c:v>
                </c:pt>
                <c:pt idx="18">
                  <c:v>1396/05/24</c:v>
                </c:pt>
                <c:pt idx="19">
                  <c:v>1396/05/25</c:v>
                </c:pt>
                <c:pt idx="20">
                  <c:v>1396/05/26</c:v>
                </c:pt>
                <c:pt idx="21">
                  <c:v>1396/05/28</c:v>
                </c:pt>
                <c:pt idx="22">
                  <c:v>1396/05/29</c:v>
                </c:pt>
                <c:pt idx="23">
                  <c:v>1396/05/30</c:v>
                </c:pt>
                <c:pt idx="24">
                  <c:v>1396/05/31</c:v>
                </c:pt>
                <c:pt idx="25">
                  <c:v>1396/06/01</c:v>
                </c:pt>
                <c:pt idx="26">
                  <c:v>1396/06/02</c:v>
                </c:pt>
                <c:pt idx="27">
                  <c:v>1396/06/04</c:v>
                </c:pt>
                <c:pt idx="28">
                  <c:v>1396/06/05</c:v>
                </c:pt>
                <c:pt idx="29">
                  <c:v>1396/06/06</c:v>
                </c:pt>
                <c:pt idx="30">
                  <c:v>1396/06/07</c:v>
                </c:pt>
                <c:pt idx="31">
                  <c:v>1396/06/08</c:v>
                </c:pt>
                <c:pt idx="32">
                  <c:v>1396/06/09</c:v>
                </c:pt>
                <c:pt idx="33">
                  <c:v>1396/06/11</c:v>
                </c:pt>
                <c:pt idx="34">
                  <c:v>1396/06/12</c:v>
                </c:pt>
                <c:pt idx="35">
                  <c:v>1396/06/13</c:v>
                </c:pt>
                <c:pt idx="36">
                  <c:v>1396/06/14</c:v>
                </c:pt>
                <c:pt idx="37">
                  <c:v>1396/06/15</c:v>
                </c:pt>
                <c:pt idx="38">
                  <c:v>1396/06/16</c:v>
                </c:pt>
                <c:pt idx="39">
                  <c:v>1396/06/19</c:v>
                </c:pt>
                <c:pt idx="40">
                  <c:v>1396/06/20</c:v>
                </c:pt>
                <c:pt idx="41">
                  <c:v>1396/06/21</c:v>
                </c:pt>
                <c:pt idx="42">
                  <c:v>1396/06/22</c:v>
                </c:pt>
                <c:pt idx="43">
                  <c:v>1396/06/23</c:v>
                </c:pt>
                <c:pt idx="44">
                  <c:v>1396/06/25</c:v>
                </c:pt>
                <c:pt idx="45">
                  <c:v>1396/06/26</c:v>
                </c:pt>
                <c:pt idx="46">
                  <c:v>1396/06/27</c:v>
                </c:pt>
                <c:pt idx="47">
                  <c:v>1396/06/28</c:v>
                </c:pt>
                <c:pt idx="48">
                  <c:v>1396/06/29</c:v>
                </c:pt>
                <c:pt idx="49">
                  <c:v>1396/06/30</c:v>
                </c:pt>
                <c:pt idx="50">
                  <c:v>1396/07/01</c:v>
                </c:pt>
                <c:pt idx="51">
                  <c:v>1396/07/02</c:v>
                </c:pt>
                <c:pt idx="52">
                  <c:v>1396/07/03</c:v>
                </c:pt>
                <c:pt idx="53">
                  <c:v>1396/07/04</c:v>
                </c:pt>
                <c:pt idx="54">
                  <c:v>1396/07/05</c:v>
                </c:pt>
                <c:pt idx="55">
                  <c:v>1396/07/06</c:v>
                </c:pt>
                <c:pt idx="56">
                  <c:v>1396/07/10</c:v>
                </c:pt>
                <c:pt idx="57">
                  <c:v>1396/07/11</c:v>
                </c:pt>
                <c:pt idx="58">
                  <c:v>1396/07/12</c:v>
                </c:pt>
                <c:pt idx="59">
                  <c:v>1396/07/13</c:v>
                </c:pt>
                <c:pt idx="60">
                  <c:v>1396/07/15</c:v>
                </c:pt>
                <c:pt idx="61">
                  <c:v>1396/07/16</c:v>
                </c:pt>
                <c:pt idx="62">
                  <c:v>1396/07/17</c:v>
                </c:pt>
                <c:pt idx="63">
                  <c:v>1396/07/18</c:v>
                </c:pt>
                <c:pt idx="64">
                  <c:v>1396/07/19</c:v>
                </c:pt>
                <c:pt idx="65">
                  <c:v>1396/07/20</c:v>
                </c:pt>
                <c:pt idx="66">
                  <c:v>1396/07/22</c:v>
                </c:pt>
                <c:pt idx="67">
                  <c:v>1396/07/23</c:v>
                </c:pt>
                <c:pt idx="68">
                  <c:v>1396/07/24</c:v>
                </c:pt>
                <c:pt idx="69">
                  <c:v>1396/07/25</c:v>
                </c:pt>
                <c:pt idx="70">
                  <c:v>1396/07/26</c:v>
                </c:pt>
                <c:pt idx="71">
                  <c:v>1396/07/27</c:v>
                </c:pt>
                <c:pt idx="72">
                  <c:v>1396/07/29</c:v>
                </c:pt>
                <c:pt idx="73">
                  <c:v>1396/07/30</c:v>
                </c:pt>
                <c:pt idx="74">
                  <c:v>1396/08/01</c:v>
                </c:pt>
                <c:pt idx="75">
                  <c:v>1396/08/02</c:v>
                </c:pt>
                <c:pt idx="76">
                  <c:v>1396/08/03</c:v>
                </c:pt>
                <c:pt idx="77">
                  <c:v>1396/08/04</c:v>
                </c:pt>
                <c:pt idx="78">
                  <c:v>1396/08/06</c:v>
                </c:pt>
                <c:pt idx="79">
                  <c:v>1396/08/07</c:v>
                </c:pt>
                <c:pt idx="80">
                  <c:v>1396/08/08</c:v>
                </c:pt>
                <c:pt idx="81">
                  <c:v>1396/08/09</c:v>
                </c:pt>
                <c:pt idx="82">
                  <c:v>1396/08/10</c:v>
                </c:pt>
                <c:pt idx="83">
                  <c:v>1396/08/11</c:v>
                </c:pt>
                <c:pt idx="84">
                  <c:v>1396/08/13</c:v>
                </c:pt>
                <c:pt idx="85">
                  <c:v>1396/08/14</c:v>
                </c:pt>
                <c:pt idx="86">
                  <c:v>1396/08/15</c:v>
                </c:pt>
                <c:pt idx="87">
                  <c:v>1396/08/16</c:v>
                </c:pt>
                <c:pt idx="88">
                  <c:v>1396/08/17</c:v>
                </c:pt>
                <c:pt idx="89">
                  <c:v>1396/08/20</c:v>
                </c:pt>
                <c:pt idx="90">
                  <c:v>1396/08/21</c:v>
                </c:pt>
                <c:pt idx="91">
                  <c:v>1396/08/22</c:v>
                </c:pt>
                <c:pt idx="92">
                  <c:v>1396/08/23</c:v>
                </c:pt>
                <c:pt idx="93">
                  <c:v>1396/08/24</c:v>
                </c:pt>
                <c:pt idx="94">
                  <c:v>1396/08/25</c:v>
                </c:pt>
                <c:pt idx="95">
                  <c:v>1396/08/27</c:v>
                </c:pt>
                <c:pt idx="96">
                  <c:v>1396/08/29</c:v>
                </c:pt>
                <c:pt idx="97">
                  <c:v>1396/08/30</c:v>
                </c:pt>
                <c:pt idx="98">
                  <c:v>1396/09/01</c:v>
                </c:pt>
                <c:pt idx="99">
                  <c:v>1396/09/02</c:v>
                </c:pt>
                <c:pt idx="100">
                  <c:v>1396/09/04</c:v>
                </c:pt>
                <c:pt idx="101">
                  <c:v>1396/09/05</c:v>
                </c:pt>
                <c:pt idx="102">
                  <c:v>1396/09/06</c:v>
                </c:pt>
                <c:pt idx="103">
                  <c:v>1396/09/07</c:v>
                </c:pt>
                <c:pt idx="104">
                  <c:v>1396/09/08</c:v>
                </c:pt>
                <c:pt idx="105">
                  <c:v>1396/09/09</c:v>
                </c:pt>
                <c:pt idx="106">
                  <c:v>1396/09/11</c:v>
                </c:pt>
                <c:pt idx="107">
                  <c:v>1396/09/12</c:v>
                </c:pt>
                <c:pt idx="108">
                  <c:v>1396/09/13</c:v>
                </c:pt>
                <c:pt idx="109">
                  <c:v>1396/09/14</c:v>
                </c:pt>
                <c:pt idx="110">
                  <c:v>1396/09/16</c:v>
                </c:pt>
                <c:pt idx="111">
                  <c:v>1396/09/18</c:v>
                </c:pt>
                <c:pt idx="112">
                  <c:v>1396/09/19</c:v>
                </c:pt>
                <c:pt idx="113">
                  <c:v>1396/09/20</c:v>
                </c:pt>
                <c:pt idx="114">
                  <c:v>1396/09/21</c:v>
                </c:pt>
                <c:pt idx="115">
                  <c:v>1396/09/22</c:v>
                </c:pt>
                <c:pt idx="116">
                  <c:v>1396/09/23</c:v>
                </c:pt>
                <c:pt idx="117">
                  <c:v>1396/09/25</c:v>
                </c:pt>
                <c:pt idx="118">
                  <c:v>1396/09/26</c:v>
                </c:pt>
                <c:pt idx="119">
                  <c:v>1396/09/27</c:v>
                </c:pt>
                <c:pt idx="120">
                  <c:v>1396/09/28</c:v>
                </c:pt>
                <c:pt idx="121">
                  <c:v>1396/09/29</c:v>
                </c:pt>
                <c:pt idx="122">
                  <c:v>1396/09/30</c:v>
                </c:pt>
                <c:pt idx="123">
                  <c:v>1396/10/02</c:v>
                </c:pt>
                <c:pt idx="124">
                  <c:v>1396/10/03</c:v>
                </c:pt>
                <c:pt idx="125">
                  <c:v>1396/10/04</c:v>
                </c:pt>
                <c:pt idx="126">
                  <c:v>1396/10/05</c:v>
                </c:pt>
                <c:pt idx="127">
                  <c:v>1396/10/06</c:v>
                </c:pt>
                <c:pt idx="128">
                  <c:v>1396/10/07</c:v>
                </c:pt>
                <c:pt idx="129">
                  <c:v>1396/10/09</c:v>
                </c:pt>
                <c:pt idx="130">
                  <c:v>1396/10/10</c:v>
                </c:pt>
                <c:pt idx="131">
                  <c:v>1396/10/11</c:v>
                </c:pt>
                <c:pt idx="132">
                  <c:v>1396/10/12</c:v>
                </c:pt>
                <c:pt idx="133">
                  <c:v>1396/10/13</c:v>
                </c:pt>
                <c:pt idx="134">
                  <c:v>1396/10/14</c:v>
                </c:pt>
                <c:pt idx="135">
                  <c:v>1396/10/16</c:v>
                </c:pt>
                <c:pt idx="136">
                  <c:v>1396/10/17</c:v>
                </c:pt>
                <c:pt idx="137">
                  <c:v>1396/10/18</c:v>
                </c:pt>
                <c:pt idx="138">
                  <c:v>1396/10/19</c:v>
                </c:pt>
                <c:pt idx="139">
                  <c:v>1396/10/20</c:v>
                </c:pt>
                <c:pt idx="140">
                  <c:v>1396/10/21</c:v>
                </c:pt>
                <c:pt idx="141">
                  <c:v>1396/10/23</c:v>
                </c:pt>
                <c:pt idx="142">
                  <c:v>1396/10/24</c:v>
                </c:pt>
                <c:pt idx="143">
                  <c:v>1396/10/25</c:v>
                </c:pt>
                <c:pt idx="144">
                  <c:v>1396/10/26</c:v>
                </c:pt>
                <c:pt idx="145">
                  <c:v>1396/10/27</c:v>
                </c:pt>
                <c:pt idx="146">
                  <c:v>1396/10/28</c:v>
                </c:pt>
                <c:pt idx="147">
                  <c:v>1396/10/30</c:v>
                </c:pt>
                <c:pt idx="148">
                  <c:v>1396/11/01</c:v>
                </c:pt>
                <c:pt idx="149">
                  <c:v>1396/11/02</c:v>
                </c:pt>
                <c:pt idx="150">
                  <c:v>1396/11/03</c:v>
                </c:pt>
                <c:pt idx="151">
                  <c:v>1396/11/04</c:v>
                </c:pt>
                <c:pt idx="152">
                  <c:v>1396/11/05</c:v>
                </c:pt>
                <c:pt idx="153">
                  <c:v>1396/11/07</c:v>
                </c:pt>
                <c:pt idx="154">
                  <c:v>1396/11/08</c:v>
                </c:pt>
                <c:pt idx="155">
                  <c:v>1396/11/09</c:v>
                </c:pt>
                <c:pt idx="156">
                  <c:v>1396/11/10</c:v>
                </c:pt>
                <c:pt idx="157">
                  <c:v>1396/11/11</c:v>
                </c:pt>
                <c:pt idx="158">
                  <c:v>1396/11/12</c:v>
                </c:pt>
                <c:pt idx="159">
                  <c:v>1396/11/14</c:v>
                </c:pt>
                <c:pt idx="160">
                  <c:v>1396/11/15</c:v>
                </c:pt>
                <c:pt idx="161">
                  <c:v>1396/11/16</c:v>
                </c:pt>
                <c:pt idx="162">
                  <c:v>1396/11/17</c:v>
                </c:pt>
                <c:pt idx="163">
                  <c:v>1396/11/18</c:v>
                </c:pt>
                <c:pt idx="164">
                  <c:v>1396/11/19</c:v>
                </c:pt>
                <c:pt idx="165">
                  <c:v>1396/11/21</c:v>
                </c:pt>
                <c:pt idx="166">
                  <c:v>1396/11/22</c:v>
                </c:pt>
                <c:pt idx="167">
                  <c:v>1396/11/23</c:v>
                </c:pt>
                <c:pt idx="168">
                  <c:v>1396/11/24</c:v>
                </c:pt>
                <c:pt idx="169">
                  <c:v>1396/11/25</c:v>
                </c:pt>
                <c:pt idx="170">
                  <c:v>1396/11/26</c:v>
                </c:pt>
                <c:pt idx="171">
                  <c:v>1396/11/28</c:v>
                </c:pt>
                <c:pt idx="172">
                  <c:v>1396/11/29</c:v>
                </c:pt>
                <c:pt idx="173">
                  <c:v>1396/11/30</c:v>
                </c:pt>
                <c:pt idx="174">
                  <c:v>1396/12/02</c:v>
                </c:pt>
                <c:pt idx="175">
                  <c:v>1396/12/03</c:v>
                </c:pt>
                <c:pt idx="176">
                  <c:v>1396/12/05</c:v>
                </c:pt>
                <c:pt idx="177">
                  <c:v>1396/12/06</c:v>
                </c:pt>
                <c:pt idx="178">
                  <c:v>1396/12/07</c:v>
                </c:pt>
                <c:pt idx="179">
                  <c:v>1396/12/08</c:v>
                </c:pt>
                <c:pt idx="180">
                  <c:v>1396/12/09</c:v>
                </c:pt>
                <c:pt idx="181">
                  <c:v>1396/12/10</c:v>
                </c:pt>
                <c:pt idx="182">
                  <c:v>1396/12/11</c:v>
                </c:pt>
                <c:pt idx="183">
                  <c:v>1396/12/12</c:v>
                </c:pt>
                <c:pt idx="184">
                  <c:v>1396/12/13</c:v>
                </c:pt>
                <c:pt idx="185">
                  <c:v>1396/12/14</c:v>
                </c:pt>
                <c:pt idx="186">
                  <c:v>1396/12/15</c:v>
                </c:pt>
                <c:pt idx="187">
                  <c:v>1396/12/16</c:v>
                </c:pt>
                <c:pt idx="188">
                  <c:v>1396/12/17</c:v>
                </c:pt>
                <c:pt idx="189">
                  <c:v>1396/12/18</c:v>
                </c:pt>
                <c:pt idx="190">
                  <c:v>1396/12/19</c:v>
                </c:pt>
                <c:pt idx="191">
                  <c:v>1396/12/20</c:v>
                </c:pt>
                <c:pt idx="192">
                  <c:v>1396/12/21</c:v>
                </c:pt>
                <c:pt idx="193">
                  <c:v>1396/12/22</c:v>
                </c:pt>
                <c:pt idx="194">
                  <c:v>1396/12/23</c:v>
                </c:pt>
                <c:pt idx="195">
                  <c:v>1396/12/24</c:v>
                </c:pt>
                <c:pt idx="196">
                  <c:v>1396/12/25</c:v>
                </c:pt>
                <c:pt idx="197">
                  <c:v>1396/12/26</c:v>
                </c:pt>
                <c:pt idx="198">
                  <c:v>1396/12/27</c:v>
                </c:pt>
                <c:pt idx="199">
                  <c:v>1396/12/28</c:v>
                </c:pt>
                <c:pt idx="200">
                  <c:v>1396/12/29</c:v>
                </c:pt>
              </c:strCache>
            </c:strRef>
          </c:cat>
          <c:val>
            <c:numRef>
              <c:f>'96'!$B$98:$B$298</c:f>
              <c:numCache>
                <c:formatCode>0</c:formatCode>
                <c:ptCount val="201"/>
                <c:pt idx="0">
                  <c:v>32670</c:v>
                </c:pt>
                <c:pt idx="1">
                  <c:v>32678</c:v>
                </c:pt>
                <c:pt idx="2">
                  <c:v>32693</c:v>
                </c:pt>
                <c:pt idx="3">
                  <c:v>32705</c:v>
                </c:pt>
                <c:pt idx="4">
                  <c:v>32715</c:v>
                </c:pt>
                <c:pt idx="5">
                  <c:v>32720</c:v>
                </c:pt>
                <c:pt idx="6">
                  <c:v>32720</c:v>
                </c:pt>
                <c:pt idx="7">
                  <c:v>32735</c:v>
                </c:pt>
                <c:pt idx="8">
                  <c:v>32745</c:v>
                </c:pt>
                <c:pt idx="9">
                  <c:v>32759</c:v>
                </c:pt>
                <c:pt idx="10">
                  <c:v>32771</c:v>
                </c:pt>
                <c:pt idx="11">
                  <c:v>32786</c:v>
                </c:pt>
                <c:pt idx="12">
                  <c:v>32798</c:v>
                </c:pt>
                <c:pt idx="13">
                  <c:v>32811</c:v>
                </c:pt>
                <c:pt idx="14">
                  <c:v>32822</c:v>
                </c:pt>
                <c:pt idx="15">
                  <c:v>32844</c:v>
                </c:pt>
                <c:pt idx="16">
                  <c:v>32844</c:v>
                </c:pt>
                <c:pt idx="17">
                  <c:v>32859</c:v>
                </c:pt>
                <c:pt idx="18">
                  <c:v>32884</c:v>
                </c:pt>
                <c:pt idx="19">
                  <c:v>32911</c:v>
                </c:pt>
                <c:pt idx="20">
                  <c:v>32931</c:v>
                </c:pt>
                <c:pt idx="21">
                  <c:v>32954</c:v>
                </c:pt>
                <c:pt idx="22">
                  <c:v>32954</c:v>
                </c:pt>
                <c:pt idx="23">
                  <c:v>32980</c:v>
                </c:pt>
                <c:pt idx="24">
                  <c:v>33003</c:v>
                </c:pt>
                <c:pt idx="25">
                  <c:v>33040</c:v>
                </c:pt>
                <c:pt idx="26">
                  <c:v>33075</c:v>
                </c:pt>
                <c:pt idx="27">
                  <c:v>33090</c:v>
                </c:pt>
                <c:pt idx="28">
                  <c:v>33090</c:v>
                </c:pt>
                <c:pt idx="29">
                  <c:v>33127</c:v>
                </c:pt>
                <c:pt idx="30">
                  <c:v>33160</c:v>
                </c:pt>
                <c:pt idx="31">
                  <c:v>33169</c:v>
                </c:pt>
                <c:pt idx="32">
                  <c:v>33208</c:v>
                </c:pt>
                <c:pt idx="33">
                  <c:v>33246</c:v>
                </c:pt>
                <c:pt idx="34">
                  <c:v>33246</c:v>
                </c:pt>
                <c:pt idx="35">
                  <c:v>33255</c:v>
                </c:pt>
                <c:pt idx="36">
                  <c:v>33266</c:v>
                </c:pt>
                <c:pt idx="37">
                  <c:v>33291</c:v>
                </c:pt>
                <c:pt idx="38">
                  <c:v>33330</c:v>
                </c:pt>
                <c:pt idx="39">
                  <c:v>33320</c:v>
                </c:pt>
                <c:pt idx="40">
                  <c:v>33354</c:v>
                </c:pt>
                <c:pt idx="41">
                  <c:v>33393</c:v>
                </c:pt>
                <c:pt idx="42">
                  <c:v>33420</c:v>
                </c:pt>
                <c:pt idx="43">
                  <c:v>33460</c:v>
                </c:pt>
                <c:pt idx="44">
                  <c:v>33450</c:v>
                </c:pt>
                <c:pt idx="45">
                  <c:v>33450</c:v>
                </c:pt>
                <c:pt idx="46">
                  <c:v>33485</c:v>
                </c:pt>
                <c:pt idx="47">
                  <c:v>33515</c:v>
                </c:pt>
                <c:pt idx="48">
                  <c:v>33530</c:v>
                </c:pt>
                <c:pt idx="49">
                  <c:v>33570</c:v>
                </c:pt>
                <c:pt idx="50">
                  <c:v>33605</c:v>
                </c:pt>
                <c:pt idx="51">
                  <c:v>33605</c:v>
                </c:pt>
                <c:pt idx="52">
                  <c:v>33645</c:v>
                </c:pt>
                <c:pt idx="53">
                  <c:v>33699</c:v>
                </c:pt>
                <c:pt idx="54">
                  <c:v>33757</c:v>
                </c:pt>
                <c:pt idx="55">
                  <c:v>33805</c:v>
                </c:pt>
                <c:pt idx="56">
                  <c:v>33834</c:v>
                </c:pt>
                <c:pt idx="57">
                  <c:v>33889</c:v>
                </c:pt>
                <c:pt idx="58">
                  <c:v>33942</c:v>
                </c:pt>
                <c:pt idx="59">
                  <c:v>34002</c:v>
                </c:pt>
                <c:pt idx="60">
                  <c:v>34049</c:v>
                </c:pt>
                <c:pt idx="61">
                  <c:v>34049</c:v>
                </c:pt>
                <c:pt idx="62">
                  <c:v>34084</c:v>
                </c:pt>
                <c:pt idx="63">
                  <c:v>34117</c:v>
                </c:pt>
                <c:pt idx="64">
                  <c:v>34115</c:v>
                </c:pt>
                <c:pt idx="65">
                  <c:v>34149</c:v>
                </c:pt>
                <c:pt idx="66">
                  <c:v>34179</c:v>
                </c:pt>
                <c:pt idx="67">
                  <c:v>34179</c:v>
                </c:pt>
                <c:pt idx="68">
                  <c:v>34209</c:v>
                </c:pt>
                <c:pt idx="69">
                  <c:v>34244</c:v>
                </c:pt>
                <c:pt idx="70">
                  <c:v>34273</c:v>
                </c:pt>
                <c:pt idx="71">
                  <c:v>34299</c:v>
                </c:pt>
                <c:pt idx="72">
                  <c:v>34321</c:v>
                </c:pt>
                <c:pt idx="73">
                  <c:v>34321</c:v>
                </c:pt>
                <c:pt idx="74">
                  <c:v>34341</c:v>
                </c:pt>
                <c:pt idx="75">
                  <c:v>34363</c:v>
                </c:pt>
                <c:pt idx="76">
                  <c:v>34422</c:v>
                </c:pt>
                <c:pt idx="77">
                  <c:v>34489</c:v>
                </c:pt>
                <c:pt idx="78">
                  <c:v>34789</c:v>
                </c:pt>
                <c:pt idx="79">
                  <c:v>34789</c:v>
                </c:pt>
                <c:pt idx="80">
                  <c:v>34879</c:v>
                </c:pt>
                <c:pt idx="81">
                  <c:v>34954</c:v>
                </c:pt>
                <c:pt idx="82">
                  <c:v>34965</c:v>
                </c:pt>
                <c:pt idx="83">
                  <c:v>34950</c:v>
                </c:pt>
                <c:pt idx="84">
                  <c:v>34999</c:v>
                </c:pt>
                <c:pt idx="85">
                  <c:v>34999</c:v>
                </c:pt>
                <c:pt idx="86">
                  <c:v>35057</c:v>
                </c:pt>
                <c:pt idx="87">
                  <c:v>35099</c:v>
                </c:pt>
                <c:pt idx="88">
                  <c:v>35149</c:v>
                </c:pt>
                <c:pt idx="89">
                  <c:v>35190</c:v>
                </c:pt>
                <c:pt idx="90">
                  <c:v>35190</c:v>
                </c:pt>
                <c:pt idx="91">
                  <c:v>35249</c:v>
                </c:pt>
                <c:pt idx="92">
                  <c:v>35245</c:v>
                </c:pt>
                <c:pt idx="93">
                  <c:v>35240</c:v>
                </c:pt>
                <c:pt idx="94">
                  <c:v>35237</c:v>
                </c:pt>
                <c:pt idx="95">
                  <c:v>35233</c:v>
                </c:pt>
                <c:pt idx="96">
                  <c:v>35232</c:v>
                </c:pt>
                <c:pt idx="97">
                  <c:v>35240</c:v>
                </c:pt>
                <c:pt idx="98">
                  <c:v>35238</c:v>
                </c:pt>
                <c:pt idx="99">
                  <c:v>35235</c:v>
                </c:pt>
                <c:pt idx="100">
                  <c:v>35230</c:v>
                </c:pt>
                <c:pt idx="101">
                  <c:v>35230</c:v>
                </c:pt>
                <c:pt idx="102">
                  <c:v>35230</c:v>
                </c:pt>
                <c:pt idx="103">
                  <c:v>35240</c:v>
                </c:pt>
                <c:pt idx="104">
                  <c:v>35251</c:v>
                </c:pt>
                <c:pt idx="105">
                  <c:v>35265</c:v>
                </c:pt>
                <c:pt idx="106">
                  <c:v>35277</c:v>
                </c:pt>
                <c:pt idx="107">
                  <c:v>35277</c:v>
                </c:pt>
                <c:pt idx="108">
                  <c:v>35291</c:v>
                </c:pt>
                <c:pt idx="109">
                  <c:v>35304</c:v>
                </c:pt>
                <c:pt idx="110">
                  <c:v>35374</c:v>
                </c:pt>
                <c:pt idx="111">
                  <c:v>35434</c:v>
                </c:pt>
                <c:pt idx="112">
                  <c:v>35434</c:v>
                </c:pt>
                <c:pt idx="113">
                  <c:v>35499</c:v>
                </c:pt>
                <c:pt idx="114">
                  <c:v>35539</c:v>
                </c:pt>
                <c:pt idx="115">
                  <c:v>35589</c:v>
                </c:pt>
                <c:pt idx="116">
                  <c:v>35599</c:v>
                </c:pt>
                <c:pt idx="117">
                  <c:v>35659</c:v>
                </c:pt>
                <c:pt idx="118">
                  <c:v>35659</c:v>
                </c:pt>
                <c:pt idx="119">
                  <c:v>35699</c:v>
                </c:pt>
                <c:pt idx="120">
                  <c:v>35750</c:v>
                </c:pt>
                <c:pt idx="121">
                  <c:v>35760</c:v>
                </c:pt>
                <c:pt idx="122">
                  <c:v>35859</c:v>
                </c:pt>
                <c:pt idx="123">
                  <c:v>35909</c:v>
                </c:pt>
                <c:pt idx="124">
                  <c:v>35909</c:v>
                </c:pt>
                <c:pt idx="125">
                  <c:v>35958</c:v>
                </c:pt>
                <c:pt idx="126">
                  <c:v>35998</c:v>
                </c:pt>
                <c:pt idx="127">
                  <c:v>36039</c:v>
                </c:pt>
                <c:pt idx="128">
                  <c:v>36074</c:v>
                </c:pt>
                <c:pt idx="129">
                  <c:v>36064</c:v>
                </c:pt>
                <c:pt idx="130">
                  <c:v>36064</c:v>
                </c:pt>
                <c:pt idx="131">
                  <c:v>36059</c:v>
                </c:pt>
                <c:pt idx="132">
                  <c:v>36057</c:v>
                </c:pt>
                <c:pt idx="133">
                  <c:v>36056</c:v>
                </c:pt>
                <c:pt idx="134">
                  <c:v>36091</c:v>
                </c:pt>
                <c:pt idx="135">
                  <c:v>36089</c:v>
                </c:pt>
                <c:pt idx="136">
                  <c:v>36089</c:v>
                </c:pt>
                <c:pt idx="137">
                  <c:v>36129</c:v>
                </c:pt>
                <c:pt idx="138">
                  <c:v>36219</c:v>
                </c:pt>
                <c:pt idx="139">
                  <c:v>36289</c:v>
                </c:pt>
                <c:pt idx="140">
                  <c:v>36374</c:v>
                </c:pt>
                <c:pt idx="141">
                  <c:v>36469</c:v>
                </c:pt>
                <c:pt idx="142">
                  <c:v>36469</c:v>
                </c:pt>
                <c:pt idx="143">
                  <c:v>36511</c:v>
                </c:pt>
                <c:pt idx="144">
                  <c:v>36559</c:v>
                </c:pt>
                <c:pt idx="145">
                  <c:v>36554</c:v>
                </c:pt>
                <c:pt idx="146">
                  <c:v>36609</c:v>
                </c:pt>
                <c:pt idx="147">
                  <c:v>36639</c:v>
                </c:pt>
                <c:pt idx="148">
                  <c:v>36639</c:v>
                </c:pt>
                <c:pt idx="149">
                  <c:v>36635</c:v>
                </c:pt>
                <c:pt idx="150">
                  <c:v>36670</c:v>
                </c:pt>
                <c:pt idx="151">
                  <c:v>36721</c:v>
                </c:pt>
                <c:pt idx="152">
                  <c:v>36775</c:v>
                </c:pt>
                <c:pt idx="153">
                  <c:v>36860</c:v>
                </c:pt>
                <c:pt idx="154">
                  <c:v>36860</c:v>
                </c:pt>
                <c:pt idx="155">
                  <c:v>36905</c:v>
                </c:pt>
                <c:pt idx="156">
                  <c:v>36954</c:v>
                </c:pt>
                <c:pt idx="157">
                  <c:v>36952</c:v>
                </c:pt>
                <c:pt idx="158">
                  <c:v>36950</c:v>
                </c:pt>
                <c:pt idx="159">
                  <c:v>36949</c:v>
                </c:pt>
                <c:pt idx="160">
                  <c:v>36949</c:v>
                </c:pt>
                <c:pt idx="161">
                  <c:v>36948</c:v>
                </c:pt>
                <c:pt idx="162">
                  <c:v>36952</c:v>
                </c:pt>
                <c:pt idx="163">
                  <c:v>36955</c:v>
                </c:pt>
                <c:pt idx="164">
                  <c:v>36979</c:v>
                </c:pt>
                <c:pt idx="165">
                  <c:v>36978</c:v>
                </c:pt>
                <c:pt idx="166">
                  <c:v>36978</c:v>
                </c:pt>
                <c:pt idx="167">
                  <c:v>36998</c:v>
                </c:pt>
                <c:pt idx="168">
                  <c:v>37019</c:v>
                </c:pt>
                <c:pt idx="169">
                  <c:v>37054</c:v>
                </c:pt>
                <c:pt idx="170">
                  <c:v>37091</c:v>
                </c:pt>
                <c:pt idx="171">
                  <c:v>37130</c:v>
                </c:pt>
                <c:pt idx="172">
                  <c:v>37130</c:v>
                </c:pt>
                <c:pt idx="173">
                  <c:v>37150</c:v>
                </c:pt>
                <c:pt idx="174">
                  <c:v>37175</c:v>
                </c:pt>
                <c:pt idx="175">
                  <c:v>37210</c:v>
                </c:pt>
                <c:pt idx="176">
                  <c:v>37208</c:v>
                </c:pt>
                <c:pt idx="177">
                  <c:v>37208</c:v>
                </c:pt>
                <c:pt idx="178">
                  <c:v>37235</c:v>
                </c:pt>
                <c:pt idx="179">
                  <c:v>37264</c:v>
                </c:pt>
                <c:pt idx="180">
                  <c:v>37299</c:v>
                </c:pt>
                <c:pt idx="181">
                  <c:v>37330</c:v>
                </c:pt>
                <c:pt idx="182">
                  <c:v>37330</c:v>
                </c:pt>
                <c:pt idx="183">
                  <c:v>37326</c:v>
                </c:pt>
                <c:pt idx="184">
                  <c:v>37326</c:v>
                </c:pt>
                <c:pt idx="185">
                  <c:v>37350</c:v>
                </c:pt>
                <c:pt idx="186">
                  <c:v>37383</c:v>
                </c:pt>
                <c:pt idx="187">
                  <c:v>37415</c:v>
                </c:pt>
                <c:pt idx="188">
                  <c:v>37440</c:v>
                </c:pt>
                <c:pt idx="189">
                  <c:v>37440</c:v>
                </c:pt>
                <c:pt idx="190">
                  <c:v>37499</c:v>
                </c:pt>
                <c:pt idx="191">
                  <c:v>37499</c:v>
                </c:pt>
                <c:pt idx="192">
                  <c:v>37534</c:v>
                </c:pt>
                <c:pt idx="193">
                  <c:v>37610</c:v>
                </c:pt>
                <c:pt idx="194">
                  <c:v>37695</c:v>
                </c:pt>
                <c:pt idx="195">
                  <c:v>37693</c:v>
                </c:pt>
                <c:pt idx="196">
                  <c:v>37693</c:v>
                </c:pt>
                <c:pt idx="197">
                  <c:v>37691</c:v>
                </c:pt>
                <c:pt idx="198">
                  <c:v>37691</c:v>
                </c:pt>
                <c:pt idx="199">
                  <c:v>37690</c:v>
                </c:pt>
                <c:pt idx="200">
                  <c:v>37690</c:v>
                </c:pt>
              </c:numCache>
            </c:numRef>
          </c:val>
          <c:smooth val="0"/>
          <c:extLst xmlns:c16r2="http://schemas.microsoft.com/office/drawing/2015/06/chart">
            <c:ext xmlns:c16="http://schemas.microsoft.com/office/drawing/2014/chart" uri="{C3380CC4-5D6E-409C-BE32-E72D297353CC}">
              <c16:uniqueId val="{00000000-B878-4FC3-94BE-C6CC38B11BDC}"/>
            </c:ext>
          </c:extLst>
        </c:ser>
        <c:ser>
          <c:idx val="1"/>
          <c:order val="1"/>
          <c:tx>
            <c:strRef>
              <c:f>'96'!$C$1</c:f>
              <c:strCache>
                <c:ptCount val="1"/>
                <c:pt idx="0">
                  <c:v>نرخ ارز آزاد</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'96'!$A$98:$A$298</c:f>
              <c:strCache>
                <c:ptCount val="201"/>
                <c:pt idx="0">
                  <c:v>1396/05/01</c:v>
                </c:pt>
                <c:pt idx="1">
                  <c:v>1396/05/02</c:v>
                </c:pt>
                <c:pt idx="2">
                  <c:v>1396/05/03</c:v>
                </c:pt>
                <c:pt idx="3">
                  <c:v>1396/05/04</c:v>
                </c:pt>
                <c:pt idx="4">
                  <c:v>1396/05/05</c:v>
                </c:pt>
                <c:pt idx="5">
                  <c:v>1396/05/07</c:v>
                </c:pt>
                <c:pt idx="6">
                  <c:v>1396/05/08</c:v>
                </c:pt>
                <c:pt idx="7">
                  <c:v>1396/05/09</c:v>
                </c:pt>
                <c:pt idx="8">
                  <c:v>1396/05/10</c:v>
                </c:pt>
                <c:pt idx="9">
                  <c:v>1396/05/11</c:v>
                </c:pt>
                <c:pt idx="10">
                  <c:v>1396/05/12</c:v>
                </c:pt>
                <c:pt idx="11">
                  <c:v>1396/05/15</c:v>
                </c:pt>
                <c:pt idx="12">
                  <c:v>1396/05/16</c:v>
                </c:pt>
                <c:pt idx="13">
                  <c:v>1396/05/17</c:v>
                </c:pt>
                <c:pt idx="14">
                  <c:v>1396/05/18</c:v>
                </c:pt>
                <c:pt idx="15">
                  <c:v>1396/05/21</c:v>
                </c:pt>
                <c:pt idx="16">
                  <c:v>1396/05/22</c:v>
                </c:pt>
                <c:pt idx="17">
                  <c:v>1396/05/23</c:v>
                </c:pt>
                <c:pt idx="18">
                  <c:v>1396/05/24</c:v>
                </c:pt>
                <c:pt idx="19">
                  <c:v>1396/05/25</c:v>
                </c:pt>
                <c:pt idx="20">
                  <c:v>1396/05/26</c:v>
                </c:pt>
                <c:pt idx="21">
                  <c:v>1396/05/28</c:v>
                </c:pt>
                <c:pt idx="22">
                  <c:v>1396/05/29</c:v>
                </c:pt>
                <c:pt idx="23">
                  <c:v>1396/05/30</c:v>
                </c:pt>
                <c:pt idx="24">
                  <c:v>1396/05/31</c:v>
                </c:pt>
                <c:pt idx="25">
                  <c:v>1396/06/01</c:v>
                </c:pt>
                <c:pt idx="26">
                  <c:v>1396/06/02</c:v>
                </c:pt>
                <c:pt idx="27">
                  <c:v>1396/06/04</c:v>
                </c:pt>
                <c:pt idx="28">
                  <c:v>1396/06/05</c:v>
                </c:pt>
                <c:pt idx="29">
                  <c:v>1396/06/06</c:v>
                </c:pt>
                <c:pt idx="30">
                  <c:v>1396/06/07</c:v>
                </c:pt>
                <c:pt idx="31">
                  <c:v>1396/06/08</c:v>
                </c:pt>
                <c:pt idx="32">
                  <c:v>1396/06/09</c:v>
                </c:pt>
                <c:pt idx="33">
                  <c:v>1396/06/11</c:v>
                </c:pt>
                <c:pt idx="34">
                  <c:v>1396/06/12</c:v>
                </c:pt>
                <c:pt idx="35">
                  <c:v>1396/06/13</c:v>
                </c:pt>
                <c:pt idx="36">
                  <c:v>1396/06/14</c:v>
                </c:pt>
                <c:pt idx="37">
                  <c:v>1396/06/15</c:v>
                </c:pt>
                <c:pt idx="38">
                  <c:v>1396/06/16</c:v>
                </c:pt>
                <c:pt idx="39">
                  <c:v>1396/06/19</c:v>
                </c:pt>
                <c:pt idx="40">
                  <c:v>1396/06/20</c:v>
                </c:pt>
                <c:pt idx="41">
                  <c:v>1396/06/21</c:v>
                </c:pt>
                <c:pt idx="42">
                  <c:v>1396/06/22</c:v>
                </c:pt>
                <c:pt idx="43">
                  <c:v>1396/06/23</c:v>
                </c:pt>
                <c:pt idx="44">
                  <c:v>1396/06/25</c:v>
                </c:pt>
                <c:pt idx="45">
                  <c:v>1396/06/26</c:v>
                </c:pt>
                <c:pt idx="46">
                  <c:v>1396/06/27</c:v>
                </c:pt>
                <c:pt idx="47">
                  <c:v>1396/06/28</c:v>
                </c:pt>
                <c:pt idx="48">
                  <c:v>1396/06/29</c:v>
                </c:pt>
                <c:pt idx="49">
                  <c:v>1396/06/30</c:v>
                </c:pt>
                <c:pt idx="50">
                  <c:v>1396/07/01</c:v>
                </c:pt>
                <c:pt idx="51">
                  <c:v>1396/07/02</c:v>
                </c:pt>
                <c:pt idx="52">
                  <c:v>1396/07/03</c:v>
                </c:pt>
                <c:pt idx="53">
                  <c:v>1396/07/04</c:v>
                </c:pt>
                <c:pt idx="54">
                  <c:v>1396/07/05</c:v>
                </c:pt>
                <c:pt idx="55">
                  <c:v>1396/07/06</c:v>
                </c:pt>
                <c:pt idx="56">
                  <c:v>1396/07/10</c:v>
                </c:pt>
                <c:pt idx="57">
                  <c:v>1396/07/11</c:v>
                </c:pt>
                <c:pt idx="58">
                  <c:v>1396/07/12</c:v>
                </c:pt>
                <c:pt idx="59">
                  <c:v>1396/07/13</c:v>
                </c:pt>
                <c:pt idx="60">
                  <c:v>1396/07/15</c:v>
                </c:pt>
                <c:pt idx="61">
                  <c:v>1396/07/16</c:v>
                </c:pt>
                <c:pt idx="62">
                  <c:v>1396/07/17</c:v>
                </c:pt>
                <c:pt idx="63">
                  <c:v>1396/07/18</c:v>
                </c:pt>
                <c:pt idx="64">
                  <c:v>1396/07/19</c:v>
                </c:pt>
                <c:pt idx="65">
                  <c:v>1396/07/20</c:v>
                </c:pt>
                <c:pt idx="66">
                  <c:v>1396/07/22</c:v>
                </c:pt>
                <c:pt idx="67">
                  <c:v>1396/07/23</c:v>
                </c:pt>
                <c:pt idx="68">
                  <c:v>1396/07/24</c:v>
                </c:pt>
                <c:pt idx="69">
                  <c:v>1396/07/25</c:v>
                </c:pt>
                <c:pt idx="70">
                  <c:v>1396/07/26</c:v>
                </c:pt>
                <c:pt idx="71">
                  <c:v>1396/07/27</c:v>
                </c:pt>
                <c:pt idx="72">
                  <c:v>1396/07/29</c:v>
                </c:pt>
                <c:pt idx="73">
                  <c:v>1396/07/30</c:v>
                </c:pt>
                <c:pt idx="74">
                  <c:v>1396/08/01</c:v>
                </c:pt>
                <c:pt idx="75">
                  <c:v>1396/08/02</c:v>
                </c:pt>
                <c:pt idx="76">
                  <c:v>1396/08/03</c:v>
                </c:pt>
                <c:pt idx="77">
                  <c:v>1396/08/04</c:v>
                </c:pt>
                <c:pt idx="78">
                  <c:v>1396/08/06</c:v>
                </c:pt>
                <c:pt idx="79">
                  <c:v>1396/08/07</c:v>
                </c:pt>
                <c:pt idx="80">
                  <c:v>1396/08/08</c:v>
                </c:pt>
                <c:pt idx="81">
                  <c:v>1396/08/09</c:v>
                </c:pt>
                <c:pt idx="82">
                  <c:v>1396/08/10</c:v>
                </c:pt>
                <c:pt idx="83">
                  <c:v>1396/08/11</c:v>
                </c:pt>
                <c:pt idx="84">
                  <c:v>1396/08/13</c:v>
                </c:pt>
                <c:pt idx="85">
                  <c:v>1396/08/14</c:v>
                </c:pt>
                <c:pt idx="86">
                  <c:v>1396/08/15</c:v>
                </c:pt>
                <c:pt idx="87">
                  <c:v>1396/08/16</c:v>
                </c:pt>
                <c:pt idx="88">
                  <c:v>1396/08/17</c:v>
                </c:pt>
                <c:pt idx="89">
                  <c:v>1396/08/20</c:v>
                </c:pt>
                <c:pt idx="90">
                  <c:v>1396/08/21</c:v>
                </c:pt>
                <c:pt idx="91">
                  <c:v>1396/08/22</c:v>
                </c:pt>
                <c:pt idx="92">
                  <c:v>1396/08/23</c:v>
                </c:pt>
                <c:pt idx="93">
                  <c:v>1396/08/24</c:v>
                </c:pt>
                <c:pt idx="94">
                  <c:v>1396/08/25</c:v>
                </c:pt>
                <c:pt idx="95">
                  <c:v>1396/08/27</c:v>
                </c:pt>
                <c:pt idx="96">
                  <c:v>1396/08/29</c:v>
                </c:pt>
                <c:pt idx="97">
                  <c:v>1396/08/30</c:v>
                </c:pt>
                <c:pt idx="98">
                  <c:v>1396/09/01</c:v>
                </c:pt>
                <c:pt idx="99">
                  <c:v>1396/09/02</c:v>
                </c:pt>
                <c:pt idx="100">
                  <c:v>1396/09/04</c:v>
                </c:pt>
                <c:pt idx="101">
                  <c:v>1396/09/05</c:v>
                </c:pt>
                <c:pt idx="102">
                  <c:v>1396/09/06</c:v>
                </c:pt>
                <c:pt idx="103">
                  <c:v>1396/09/07</c:v>
                </c:pt>
                <c:pt idx="104">
                  <c:v>1396/09/08</c:v>
                </c:pt>
                <c:pt idx="105">
                  <c:v>1396/09/09</c:v>
                </c:pt>
                <c:pt idx="106">
                  <c:v>1396/09/11</c:v>
                </c:pt>
                <c:pt idx="107">
                  <c:v>1396/09/12</c:v>
                </c:pt>
                <c:pt idx="108">
                  <c:v>1396/09/13</c:v>
                </c:pt>
                <c:pt idx="109">
                  <c:v>1396/09/14</c:v>
                </c:pt>
                <c:pt idx="110">
                  <c:v>1396/09/16</c:v>
                </c:pt>
                <c:pt idx="111">
                  <c:v>1396/09/18</c:v>
                </c:pt>
                <c:pt idx="112">
                  <c:v>1396/09/19</c:v>
                </c:pt>
                <c:pt idx="113">
                  <c:v>1396/09/20</c:v>
                </c:pt>
                <c:pt idx="114">
                  <c:v>1396/09/21</c:v>
                </c:pt>
                <c:pt idx="115">
                  <c:v>1396/09/22</c:v>
                </c:pt>
                <c:pt idx="116">
                  <c:v>1396/09/23</c:v>
                </c:pt>
                <c:pt idx="117">
                  <c:v>1396/09/25</c:v>
                </c:pt>
                <c:pt idx="118">
                  <c:v>1396/09/26</c:v>
                </c:pt>
                <c:pt idx="119">
                  <c:v>1396/09/27</c:v>
                </c:pt>
                <c:pt idx="120">
                  <c:v>1396/09/28</c:v>
                </c:pt>
                <c:pt idx="121">
                  <c:v>1396/09/29</c:v>
                </c:pt>
                <c:pt idx="122">
                  <c:v>1396/09/30</c:v>
                </c:pt>
                <c:pt idx="123">
                  <c:v>1396/10/02</c:v>
                </c:pt>
                <c:pt idx="124">
                  <c:v>1396/10/03</c:v>
                </c:pt>
                <c:pt idx="125">
                  <c:v>1396/10/04</c:v>
                </c:pt>
                <c:pt idx="126">
                  <c:v>1396/10/05</c:v>
                </c:pt>
                <c:pt idx="127">
                  <c:v>1396/10/06</c:v>
                </c:pt>
                <c:pt idx="128">
                  <c:v>1396/10/07</c:v>
                </c:pt>
                <c:pt idx="129">
                  <c:v>1396/10/09</c:v>
                </c:pt>
                <c:pt idx="130">
                  <c:v>1396/10/10</c:v>
                </c:pt>
                <c:pt idx="131">
                  <c:v>1396/10/11</c:v>
                </c:pt>
                <c:pt idx="132">
                  <c:v>1396/10/12</c:v>
                </c:pt>
                <c:pt idx="133">
                  <c:v>1396/10/13</c:v>
                </c:pt>
                <c:pt idx="134">
                  <c:v>1396/10/14</c:v>
                </c:pt>
                <c:pt idx="135">
                  <c:v>1396/10/16</c:v>
                </c:pt>
                <c:pt idx="136">
                  <c:v>1396/10/17</c:v>
                </c:pt>
                <c:pt idx="137">
                  <c:v>1396/10/18</c:v>
                </c:pt>
                <c:pt idx="138">
                  <c:v>1396/10/19</c:v>
                </c:pt>
                <c:pt idx="139">
                  <c:v>1396/10/20</c:v>
                </c:pt>
                <c:pt idx="140">
                  <c:v>1396/10/21</c:v>
                </c:pt>
                <c:pt idx="141">
                  <c:v>1396/10/23</c:v>
                </c:pt>
                <c:pt idx="142">
                  <c:v>1396/10/24</c:v>
                </c:pt>
                <c:pt idx="143">
                  <c:v>1396/10/25</c:v>
                </c:pt>
                <c:pt idx="144">
                  <c:v>1396/10/26</c:v>
                </c:pt>
                <c:pt idx="145">
                  <c:v>1396/10/27</c:v>
                </c:pt>
                <c:pt idx="146">
                  <c:v>1396/10/28</c:v>
                </c:pt>
                <c:pt idx="147">
                  <c:v>1396/10/30</c:v>
                </c:pt>
                <c:pt idx="148">
                  <c:v>1396/11/01</c:v>
                </c:pt>
                <c:pt idx="149">
                  <c:v>1396/11/02</c:v>
                </c:pt>
                <c:pt idx="150">
                  <c:v>1396/11/03</c:v>
                </c:pt>
                <c:pt idx="151">
                  <c:v>1396/11/04</c:v>
                </c:pt>
                <c:pt idx="152">
                  <c:v>1396/11/05</c:v>
                </c:pt>
                <c:pt idx="153">
                  <c:v>1396/11/07</c:v>
                </c:pt>
                <c:pt idx="154">
                  <c:v>1396/11/08</c:v>
                </c:pt>
                <c:pt idx="155">
                  <c:v>1396/11/09</c:v>
                </c:pt>
                <c:pt idx="156">
                  <c:v>1396/11/10</c:v>
                </c:pt>
                <c:pt idx="157">
                  <c:v>1396/11/11</c:v>
                </c:pt>
                <c:pt idx="158">
                  <c:v>1396/11/12</c:v>
                </c:pt>
                <c:pt idx="159">
                  <c:v>1396/11/14</c:v>
                </c:pt>
                <c:pt idx="160">
                  <c:v>1396/11/15</c:v>
                </c:pt>
                <c:pt idx="161">
                  <c:v>1396/11/16</c:v>
                </c:pt>
                <c:pt idx="162">
                  <c:v>1396/11/17</c:v>
                </c:pt>
                <c:pt idx="163">
                  <c:v>1396/11/18</c:v>
                </c:pt>
                <c:pt idx="164">
                  <c:v>1396/11/19</c:v>
                </c:pt>
                <c:pt idx="165">
                  <c:v>1396/11/21</c:v>
                </c:pt>
                <c:pt idx="166">
                  <c:v>1396/11/22</c:v>
                </c:pt>
                <c:pt idx="167">
                  <c:v>1396/11/23</c:v>
                </c:pt>
                <c:pt idx="168">
                  <c:v>1396/11/24</c:v>
                </c:pt>
                <c:pt idx="169">
                  <c:v>1396/11/25</c:v>
                </c:pt>
                <c:pt idx="170">
                  <c:v>1396/11/26</c:v>
                </c:pt>
                <c:pt idx="171">
                  <c:v>1396/11/28</c:v>
                </c:pt>
                <c:pt idx="172">
                  <c:v>1396/11/29</c:v>
                </c:pt>
                <c:pt idx="173">
                  <c:v>1396/11/30</c:v>
                </c:pt>
                <c:pt idx="174">
                  <c:v>1396/12/02</c:v>
                </c:pt>
                <c:pt idx="175">
                  <c:v>1396/12/03</c:v>
                </c:pt>
                <c:pt idx="176">
                  <c:v>1396/12/05</c:v>
                </c:pt>
                <c:pt idx="177">
                  <c:v>1396/12/06</c:v>
                </c:pt>
                <c:pt idx="178">
                  <c:v>1396/12/07</c:v>
                </c:pt>
                <c:pt idx="179">
                  <c:v>1396/12/08</c:v>
                </c:pt>
                <c:pt idx="180">
                  <c:v>1396/12/09</c:v>
                </c:pt>
                <c:pt idx="181">
                  <c:v>1396/12/10</c:v>
                </c:pt>
                <c:pt idx="182">
                  <c:v>1396/12/11</c:v>
                </c:pt>
                <c:pt idx="183">
                  <c:v>1396/12/12</c:v>
                </c:pt>
                <c:pt idx="184">
                  <c:v>1396/12/13</c:v>
                </c:pt>
                <c:pt idx="185">
                  <c:v>1396/12/14</c:v>
                </c:pt>
                <c:pt idx="186">
                  <c:v>1396/12/15</c:v>
                </c:pt>
                <c:pt idx="187">
                  <c:v>1396/12/16</c:v>
                </c:pt>
                <c:pt idx="188">
                  <c:v>1396/12/17</c:v>
                </c:pt>
                <c:pt idx="189">
                  <c:v>1396/12/18</c:v>
                </c:pt>
                <c:pt idx="190">
                  <c:v>1396/12/19</c:v>
                </c:pt>
                <c:pt idx="191">
                  <c:v>1396/12/20</c:v>
                </c:pt>
                <c:pt idx="192">
                  <c:v>1396/12/21</c:v>
                </c:pt>
                <c:pt idx="193">
                  <c:v>1396/12/22</c:v>
                </c:pt>
                <c:pt idx="194">
                  <c:v>1396/12/23</c:v>
                </c:pt>
                <c:pt idx="195">
                  <c:v>1396/12/24</c:v>
                </c:pt>
                <c:pt idx="196">
                  <c:v>1396/12/25</c:v>
                </c:pt>
                <c:pt idx="197">
                  <c:v>1396/12/26</c:v>
                </c:pt>
                <c:pt idx="198">
                  <c:v>1396/12/27</c:v>
                </c:pt>
                <c:pt idx="199">
                  <c:v>1396/12/28</c:v>
                </c:pt>
                <c:pt idx="200">
                  <c:v>1396/12/29</c:v>
                </c:pt>
              </c:strCache>
            </c:strRef>
          </c:cat>
          <c:val>
            <c:numRef>
              <c:f>'96'!$C$98:$C$298</c:f>
              <c:numCache>
                <c:formatCode>0</c:formatCode>
                <c:ptCount val="201"/>
                <c:pt idx="0">
                  <c:v>37747.5</c:v>
                </c:pt>
                <c:pt idx="1">
                  <c:v>37727.5</c:v>
                </c:pt>
                <c:pt idx="2">
                  <c:v>37757.5</c:v>
                </c:pt>
                <c:pt idx="3">
                  <c:v>37905</c:v>
                </c:pt>
                <c:pt idx="4">
                  <c:v>38020</c:v>
                </c:pt>
                <c:pt idx="5">
                  <c:v>38042.5</c:v>
                </c:pt>
                <c:pt idx="6">
                  <c:v>38102.5</c:v>
                </c:pt>
                <c:pt idx="7">
                  <c:v>38117.5</c:v>
                </c:pt>
                <c:pt idx="8">
                  <c:v>38170</c:v>
                </c:pt>
                <c:pt idx="9">
                  <c:v>38202.5</c:v>
                </c:pt>
                <c:pt idx="10">
                  <c:v>38240</c:v>
                </c:pt>
                <c:pt idx="11">
                  <c:v>38227.5</c:v>
                </c:pt>
                <c:pt idx="12">
                  <c:v>38175</c:v>
                </c:pt>
                <c:pt idx="13">
                  <c:v>38125</c:v>
                </c:pt>
                <c:pt idx="14">
                  <c:v>38117.5</c:v>
                </c:pt>
                <c:pt idx="15">
                  <c:v>38125</c:v>
                </c:pt>
                <c:pt idx="16">
                  <c:v>38125</c:v>
                </c:pt>
                <c:pt idx="17">
                  <c:v>38130</c:v>
                </c:pt>
                <c:pt idx="18">
                  <c:v>38155</c:v>
                </c:pt>
                <c:pt idx="19">
                  <c:v>38192.5</c:v>
                </c:pt>
                <c:pt idx="20">
                  <c:v>38195</c:v>
                </c:pt>
                <c:pt idx="21">
                  <c:v>38215</c:v>
                </c:pt>
                <c:pt idx="22">
                  <c:v>38265</c:v>
                </c:pt>
                <c:pt idx="23">
                  <c:v>38290</c:v>
                </c:pt>
                <c:pt idx="24">
                  <c:v>38305</c:v>
                </c:pt>
                <c:pt idx="25">
                  <c:v>38320</c:v>
                </c:pt>
                <c:pt idx="26">
                  <c:v>38360</c:v>
                </c:pt>
                <c:pt idx="27">
                  <c:v>38455</c:v>
                </c:pt>
                <c:pt idx="28">
                  <c:v>38575</c:v>
                </c:pt>
                <c:pt idx="29">
                  <c:v>38585</c:v>
                </c:pt>
                <c:pt idx="30">
                  <c:v>38600</c:v>
                </c:pt>
                <c:pt idx="31">
                  <c:v>38685</c:v>
                </c:pt>
                <c:pt idx="32">
                  <c:v>38735</c:v>
                </c:pt>
                <c:pt idx="33">
                  <c:v>38785</c:v>
                </c:pt>
                <c:pt idx="34">
                  <c:v>38865</c:v>
                </c:pt>
                <c:pt idx="35">
                  <c:v>38855</c:v>
                </c:pt>
                <c:pt idx="36">
                  <c:v>38795</c:v>
                </c:pt>
                <c:pt idx="37">
                  <c:v>38890</c:v>
                </c:pt>
                <c:pt idx="38">
                  <c:v>38995</c:v>
                </c:pt>
                <c:pt idx="39">
                  <c:v>39027.5</c:v>
                </c:pt>
                <c:pt idx="40">
                  <c:v>39000</c:v>
                </c:pt>
                <c:pt idx="41">
                  <c:v>39080</c:v>
                </c:pt>
                <c:pt idx="42">
                  <c:v>39175</c:v>
                </c:pt>
                <c:pt idx="43">
                  <c:v>39117.5</c:v>
                </c:pt>
                <c:pt idx="44">
                  <c:v>39080</c:v>
                </c:pt>
                <c:pt idx="45">
                  <c:v>39030</c:v>
                </c:pt>
                <c:pt idx="46">
                  <c:v>38975</c:v>
                </c:pt>
                <c:pt idx="47">
                  <c:v>38935</c:v>
                </c:pt>
                <c:pt idx="48">
                  <c:v>38925</c:v>
                </c:pt>
                <c:pt idx="49">
                  <c:v>38920</c:v>
                </c:pt>
                <c:pt idx="50">
                  <c:v>38935</c:v>
                </c:pt>
                <c:pt idx="51">
                  <c:v>38922.5</c:v>
                </c:pt>
                <c:pt idx="52">
                  <c:v>38965</c:v>
                </c:pt>
                <c:pt idx="53">
                  <c:v>39052.5</c:v>
                </c:pt>
                <c:pt idx="54">
                  <c:v>39065</c:v>
                </c:pt>
                <c:pt idx="55">
                  <c:v>39095</c:v>
                </c:pt>
                <c:pt idx="56">
                  <c:v>39140</c:v>
                </c:pt>
                <c:pt idx="57">
                  <c:v>39235</c:v>
                </c:pt>
                <c:pt idx="58">
                  <c:v>39305</c:v>
                </c:pt>
                <c:pt idx="59">
                  <c:v>39430</c:v>
                </c:pt>
                <c:pt idx="60">
                  <c:v>39622.5</c:v>
                </c:pt>
                <c:pt idx="61">
                  <c:v>39755</c:v>
                </c:pt>
                <c:pt idx="62">
                  <c:v>40080</c:v>
                </c:pt>
                <c:pt idx="63">
                  <c:v>40260</c:v>
                </c:pt>
                <c:pt idx="64">
                  <c:v>40162.5</c:v>
                </c:pt>
                <c:pt idx="65">
                  <c:v>40175</c:v>
                </c:pt>
                <c:pt idx="66">
                  <c:v>40080</c:v>
                </c:pt>
                <c:pt idx="67">
                  <c:v>40007.5</c:v>
                </c:pt>
                <c:pt idx="68">
                  <c:v>40075</c:v>
                </c:pt>
                <c:pt idx="69">
                  <c:v>40130</c:v>
                </c:pt>
                <c:pt idx="70">
                  <c:v>40222.5</c:v>
                </c:pt>
                <c:pt idx="71">
                  <c:v>40180</c:v>
                </c:pt>
                <c:pt idx="72">
                  <c:v>40147.5</c:v>
                </c:pt>
                <c:pt idx="73">
                  <c:v>40130</c:v>
                </c:pt>
                <c:pt idx="74">
                  <c:v>40147.5</c:v>
                </c:pt>
                <c:pt idx="75">
                  <c:v>40260</c:v>
                </c:pt>
                <c:pt idx="76">
                  <c:v>40290</c:v>
                </c:pt>
                <c:pt idx="77">
                  <c:v>40302.5</c:v>
                </c:pt>
                <c:pt idx="78">
                  <c:v>40497.5</c:v>
                </c:pt>
                <c:pt idx="79">
                  <c:v>40685</c:v>
                </c:pt>
                <c:pt idx="80">
                  <c:v>40630</c:v>
                </c:pt>
                <c:pt idx="81">
                  <c:v>40535</c:v>
                </c:pt>
                <c:pt idx="82">
                  <c:v>40567.5</c:v>
                </c:pt>
                <c:pt idx="83">
                  <c:v>40542.5</c:v>
                </c:pt>
                <c:pt idx="84">
                  <c:v>40535</c:v>
                </c:pt>
                <c:pt idx="85">
                  <c:v>40597.5</c:v>
                </c:pt>
                <c:pt idx="86">
                  <c:v>40712.5</c:v>
                </c:pt>
                <c:pt idx="87">
                  <c:v>40722.5</c:v>
                </c:pt>
                <c:pt idx="88">
                  <c:v>40727.5</c:v>
                </c:pt>
                <c:pt idx="89">
                  <c:v>40795</c:v>
                </c:pt>
                <c:pt idx="90">
                  <c:v>40920</c:v>
                </c:pt>
                <c:pt idx="91">
                  <c:v>41165</c:v>
                </c:pt>
                <c:pt idx="92">
                  <c:v>41265</c:v>
                </c:pt>
                <c:pt idx="93">
                  <c:v>41045</c:v>
                </c:pt>
                <c:pt idx="94">
                  <c:v>40987.5</c:v>
                </c:pt>
                <c:pt idx="95">
                  <c:v>40965</c:v>
                </c:pt>
                <c:pt idx="96">
                  <c:v>40980</c:v>
                </c:pt>
                <c:pt idx="97">
                  <c:v>40937.5</c:v>
                </c:pt>
                <c:pt idx="98">
                  <c:v>41122.5</c:v>
                </c:pt>
                <c:pt idx="99">
                  <c:v>41245</c:v>
                </c:pt>
                <c:pt idx="100">
                  <c:v>41247.5</c:v>
                </c:pt>
                <c:pt idx="101">
                  <c:v>41182.5</c:v>
                </c:pt>
                <c:pt idx="102">
                  <c:v>41165</c:v>
                </c:pt>
                <c:pt idx="103">
                  <c:v>41232.5</c:v>
                </c:pt>
                <c:pt idx="104">
                  <c:v>41357.5</c:v>
                </c:pt>
                <c:pt idx="105">
                  <c:v>41370</c:v>
                </c:pt>
                <c:pt idx="106">
                  <c:v>41497.5</c:v>
                </c:pt>
                <c:pt idx="107">
                  <c:v>41575</c:v>
                </c:pt>
                <c:pt idx="108">
                  <c:v>41775</c:v>
                </c:pt>
                <c:pt idx="109">
                  <c:v>42022.5</c:v>
                </c:pt>
                <c:pt idx="110">
                  <c:v>41960</c:v>
                </c:pt>
                <c:pt idx="111">
                  <c:v>41955</c:v>
                </c:pt>
                <c:pt idx="112">
                  <c:v>42100</c:v>
                </c:pt>
                <c:pt idx="113">
                  <c:v>42122.5</c:v>
                </c:pt>
                <c:pt idx="114">
                  <c:v>42147.5</c:v>
                </c:pt>
                <c:pt idx="115">
                  <c:v>42145</c:v>
                </c:pt>
                <c:pt idx="116">
                  <c:v>42085</c:v>
                </c:pt>
                <c:pt idx="117">
                  <c:v>41995</c:v>
                </c:pt>
                <c:pt idx="118">
                  <c:v>41867.5</c:v>
                </c:pt>
                <c:pt idx="119">
                  <c:v>41827.5</c:v>
                </c:pt>
                <c:pt idx="120">
                  <c:v>41885</c:v>
                </c:pt>
                <c:pt idx="121">
                  <c:v>41897.5</c:v>
                </c:pt>
                <c:pt idx="122">
                  <c:v>41940</c:v>
                </c:pt>
                <c:pt idx="123">
                  <c:v>41927.5</c:v>
                </c:pt>
                <c:pt idx="124">
                  <c:v>41932.5</c:v>
                </c:pt>
                <c:pt idx="125">
                  <c:v>41857.5</c:v>
                </c:pt>
                <c:pt idx="126">
                  <c:v>41832.5</c:v>
                </c:pt>
                <c:pt idx="127">
                  <c:v>41897.5</c:v>
                </c:pt>
                <c:pt idx="128">
                  <c:v>41995</c:v>
                </c:pt>
                <c:pt idx="129">
                  <c:v>42242.5</c:v>
                </c:pt>
                <c:pt idx="130">
                  <c:v>42660</c:v>
                </c:pt>
                <c:pt idx="131">
                  <c:v>42995</c:v>
                </c:pt>
                <c:pt idx="132">
                  <c:v>43165</c:v>
                </c:pt>
                <c:pt idx="133">
                  <c:v>43507.5</c:v>
                </c:pt>
                <c:pt idx="134">
                  <c:v>43425</c:v>
                </c:pt>
                <c:pt idx="135">
                  <c:v>43160</c:v>
                </c:pt>
                <c:pt idx="136">
                  <c:v>43447.5</c:v>
                </c:pt>
                <c:pt idx="137">
                  <c:v>43865</c:v>
                </c:pt>
                <c:pt idx="138">
                  <c:v>43692.5</c:v>
                </c:pt>
                <c:pt idx="139">
                  <c:v>43852.5</c:v>
                </c:pt>
                <c:pt idx="140">
                  <c:v>44147.5</c:v>
                </c:pt>
                <c:pt idx="141">
                  <c:v>43902.5</c:v>
                </c:pt>
                <c:pt idx="142">
                  <c:v>44245</c:v>
                </c:pt>
                <c:pt idx="143">
                  <c:v>44132.5</c:v>
                </c:pt>
                <c:pt idx="144">
                  <c:v>44312.5</c:v>
                </c:pt>
                <c:pt idx="145">
                  <c:v>44385</c:v>
                </c:pt>
                <c:pt idx="146">
                  <c:v>44650</c:v>
                </c:pt>
                <c:pt idx="147">
                  <c:v>45030</c:v>
                </c:pt>
                <c:pt idx="148">
                  <c:v>45835</c:v>
                </c:pt>
                <c:pt idx="149">
                  <c:v>46150</c:v>
                </c:pt>
                <c:pt idx="150">
                  <c:v>45897.5</c:v>
                </c:pt>
                <c:pt idx="151">
                  <c:v>45702.5</c:v>
                </c:pt>
                <c:pt idx="152">
                  <c:v>45485</c:v>
                </c:pt>
                <c:pt idx="153">
                  <c:v>45170</c:v>
                </c:pt>
                <c:pt idx="154">
                  <c:v>45457.5</c:v>
                </c:pt>
                <c:pt idx="155">
                  <c:v>45692.5</c:v>
                </c:pt>
                <c:pt idx="156">
                  <c:v>45592.5</c:v>
                </c:pt>
                <c:pt idx="157">
                  <c:v>46100</c:v>
                </c:pt>
                <c:pt idx="158">
                  <c:v>46467.5</c:v>
                </c:pt>
                <c:pt idx="159">
                  <c:v>46767.5</c:v>
                </c:pt>
                <c:pt idx="160">
                  <c:v>47302.5</c:v>
                </c:pt>
                <c:pt idx="161">
                  <c:v>47142.5</c:v>
                </c:pt>
                <c:pt idx="162">
                  <c:v>46672.5</c:v>
                </c:pt>
                <c:pt idx="163">
                  <c:v>46397.5</c:v>
                </c:pt>
                <c:pt idx="164">
                  <c:v>46087.5</c:v>
                </c:pt>
                <c:pt idx="165">
                  <c:v>46952.5</c:v>
                </c:pt>
                <c:pt idx="166">
                  <c:v>47282.5</c:v>
                </c:pt>
                <c:pt idx="167">
                  <c:v>47907.5</c:v>
                </c:pt>
                <c:pt idx="168">
                  <c:v>48765</c:v>
                </c:pt>
                <c:pt idx="169">
                  <c:v>48457.5</c:v>
                </c:pt>
                <c:pt idx="170">
                  <c:v>47640</c:v>
                </c:pt>
                <c:pt idx="171">
                  <c:v>47192.5</c:v>
                </c:pt>
                <c:pt idx="172">
                  <c:v>46530</c:v>
                </c:pt>
                <c:pt idx="173">
                  <c:v>45885</c:v>
                </c:pt>
                <c:pt idx="174">
                  <c:v>45440</c:v>
                </c:pt>
                <c:pt idx="175">
                  <c:v>45060</c:v>
                </c:pt>
                <c:pt idx="176">
                  <c:v>44837.5</c:v>
                </c:pt>
                <c:pt idx="177">
                  <c:v>44775</c:v>
                </c:pt>
                <c:pt idx="178">
                  <c:v>44775</c:v>
                </c:pt>
                <c:pt idx="179">
                  <c:v>44740</c:v>
                </c:pt>
                <c:pt idx="180">
                  <c:v>44710</c:v>
                </c:pt>
                <c:pt idx="181">
                  <c:v>44697.5</c:v>
                </c:pt>
                <c:pt idx="182">
                  <c:v>44690</c:v>
                </c:pt>
                <c:pt idx="183">
                  <c:v>45940</c:v>
                </c:pt>
                <c:pt idx="184">
                  <c:v>47397.5</c:v>
                </c:pt>
                <c:pt idx="185">
                  <c:v>47710</c:v>
                </c:pt>
                <c:pt idx="186">
                  <c:v>47755</c:v>
                </c:pt>
                <c:pt idx="187">
                  <c:v>47907.5</c:v>
                </c:pt>
                <c:pt idx="188">
                  <c:v>47875</c:v>
                </c:pt>
                <c:pt idx="189">
                  <c:v>47890</c:v>
                </c:pt>
                <c:pt idx="190">
                  <c:v>48150</c:v>
                </c:pt>
                <c:pt idx="191">
                  <c:v>47957.5</c:v>
                </c:pt>
                <c:pt idx="192">
                  <c:v>48017.5</c:v>
                </c:pt>
                <c:pt idx="193">
                  <c:v>48167.5</c:v>
                </c:pt>
                <c:pt idx="194">
                  <c:v>48322.5</c:v>
                </c:pt>
                <c:pt idx="195">
                  <c:v>48492.5</c:v>
                </c:pt>
                <c:pt idx="196">
                  <c:v>48650</c:v>
                </c:pt>
                <c:pt idx="197">
                  <c:v>48502.5</c:v>
                </c:pt>
                <c:pt idx="198">
                  <c:v>48240</c:v>
                </c:pt>
                <c:pt idx="199">
                  <c:v>48470</c:v>
                </c:pt>
                <c:pt idx="200">
                  <c:v>48905</c:v>
                </c:pt>
              </c:numCache>
            </c:numRef>
          </c:val>
          <c:smooth val="0"/>
          <c:extLst xmlns:c16r2="http://schemas.microsoft.com/office/drawing/2015/06/chart">
            <c:ext xmlns:c16="http://schemas.microsoft.com/office/drawing/2014/chart" uri="{C3380CC4-5D6E-409C-BE32-E72D297353CC}">
              <c16:uniqueId val="{00000001-B878-4FC3-94BE-C6CC38B11BDC}"/>
            </c:ext>
          </c:extLst>
        </c:ser>
        <c:dLbls>
          <c:showLegendKey val="0"/>
          <c:showVal val="0"/>
          <c:showCatName val="0"/>
          <c:showSerName val="0"/>
          <c:showPercent val="0"/>
          <c:showBubbleSize val="0"/>
        </c:dLbls>
        <c:marker val="1"/>
        <c:smooth val="0"/>
        <c:axId val="166976512"/>
        <c:axId val="35274752"/>
      </c:lineChart>
      <c:catAx>
        <c:axId val="166976512"/>
        <c:scaling>
          <c:orientation val="minMax"/>
        </c:scaling>
        <c:delete val="0"/>
        <c:axPos val="b"/>
        <c:numFmt formatCode="General" sourceLinked="0"/>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5274752"/>
        <c:crosses val="autoZero"/>
        <c:auto val="1"/>
        <c:lblAlgn val="ctr"/>
        <c:lblOffset val="100"/>
        <c:noMultiLvlLbl val="0"/>
      </c:catAx>
      <c:valAx>
        <c:axId val="35274752"/>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669765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472420931693328E-2"/>
          <c:y val="2.822994331180367E-2"/>
          <c:w val="0.90765915922067575"/>
          <c:h val="0.7925393848767186"/>
        </c:manualLayout>
      </c:layout>
      <c:lineChart>
        <c:grouping val="standard"/>
        <c:varyColors val="0"/>
        <c:ser>
          <c:idx val="0"/>
          <c:order val="0"/>
          <c:tx>
            <c:strRef>
              <c:f>'97'!$B$2</c:f>
              <c:strCache>
                <c:ptCount val="1"/>
                <c:pt idx="0">
                  <c:v>نرخ ارز مرجع</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'97'!$A$3:$A$188</c:f>
              <c:strCache>
                <c:ptCount val="186"/>
                <c:pt idx="0">
                  <c:v>1397/01/04</c:v>
                </c:pt>
                <c:pt idx="1">
                  <c:v>1397/01/05</c:v>
                </c:pt>
                <c:pt idx="2">
                  <c:v>1397/01/06</c:v>
                </c:pt>
                <c:pt idx="3">
                  <c:v>1397/01/07</c:v>
                </c:pt>
                <c:pt idx="4">
                  <c:v>1397/01/08</c:v>
                </c:pt>
                <c:pt idx="5">
                  <c:v>1397/01/09</c:v>
                </c:pt>
                <c:pt idx="6">
                  <c:v>1397/01/10</c:v>
                </c:pt>
                <c:pt idx="7">
                  <c:v>1397/01/11</c:v>
                </c:pt>
                <c:pt idx="8">
                  <c:v>1397/01/12</c:v>
                </c:pt>
                <c:pt idx="9">
                  <c:v>1397/01/13</c:v>
                </c:pt>
                <c:pt idx="10">
                  <c:v>1397/01/14</c:v>
                </c:pt>
                <c:pt idx="11">
                  <c:v>1397/01/15</c:v>
                </c:pt>
                <c:pt idx="12">
                  <c:v>1397/01/16</c:v>
                </c:pt>
                <c:pt idx="13">
                  <c:v>1397/01/18</c:v>
                </c:pt>
                <c:pt idx="14">
                  <c:v>1397/01/19</c:v>
                </c:pt>
                <c:pt idx="15">
                  <c:v>1397/01/20</c:v>
                </c:pt>
                <c:pt idx="16">
                  <c:v>1397/01/29</c:v>
                </c:pt>
                <c:pt idx="17">
                  <c:v>1397/01/30</c:v>
                </c:pt>
                <c:pt idx="18">
                  <c:v>1397/01/31</c:v>
                </c:pt>
                <c:pt idx="19">
                  <c:v>1397/02/01</c:v>
                </c:pt>
                <c:pt idx="20">
                  <c:v>1397/02/02</c:v>
                </c:pt>
                <c:pt idx="21">
                  <c:v>1397/02/03</c:v>
                </c:pt>
                <c:pt idx="22">
                  <c:v>1397/02/04</c:v>
                </c:pt>
                <c:pt idx="23">
                  <c:v>1397/02/05</c:v>
                </c:pt>
                <c:pt idx="24">
                  <c:v>1397/02/06</c:v>
                </c:pt>
                <c:pt idx="25">
                  <c:v>1397/02/07</c:v>
                </c:pt>
                <c:pt idx="26">
                  <c:v>1397/02/08</c:v>
                </c:pt>
                <c:pt idx="27">
                  <c:v>1397/02/09</c:v>
                </c:pt>
                <c:pt idx="28">
                  <c:v>1397/02/10</c:v>
                </c:pt>
                <c:pt idx="29">
                  <c:v>1397/02/11</c:v>
                </c:pt>
                <c:pt idx="30">
                  <c:v>1397/02/12</c:v>
                </c:pt>
                <c:pt idx="31">
                  <c:v>1397/02/13</c:v>
                </c:pt>
                <c:pt idx="32">
                  <c:v>1397/02/14</c:v>
                </c:pt>
                <c:pt idx="33">
                  <c:v>1397/02/15</c:v>
                </c:pt>
                <c:pt idx="34">
                  <c:v>1397/02/16</c:v>
                </c:pt>
                <c:pt idx="35">
                  <c:v>1397/02/17</c:v>
                </c:pt>
                <c:pt idx="36">
                  <c:v>1397/02/18</c:v>
                </c:pt>
                <c:pt idx="37">
                  <c:v>1397/02/19</c:v>
                </c:pt>
                <c:pt idx="38">
                  <c:v>1397/02/20</c:v>
                </c:pt>
                <c:pt idx="39">
                  <c:v>1397/02/22</c:v>
                </c:pt>
                <c:pt idx="40">
                  <c:v>1397/02/23</c:v>
                </c:pt>
                <c:pt idx="41">
                  <c:v>1397/02/24</c:v>
                </c:pt>
                <c:pt idx="42">
                  <c:v>1397/02/25</c:v>
                </c:pt>
                <c:pt idx="43">
                  <c:v>1397/02/26</c:v>
                </c:pt>
                <c:pt idx="44">
                  <c:v>1397/02/27</c:v>
                </c:pt>
                <c:pt idx="45">
                  <c:v>1397/02/29</c:v>
                </c:pt>
                <c:pt idx="46">
                  <c:v>1397/02/30</c:v>
                </c:pt>
                <c:pt idx="47">
                  <c:v>1397/02/31</c:v>
                </c:pt>
                <c:pt idx="48">
                  <c:v>1397/03/01</c:v>
                </c:pt>
                <c:pt idx="49">
                  <c:v>1397/03/02</c:v>
                </c:pt>
                <c:pt idx="50">
                  <c:v>1397/03/03</c:v>
                </c:pt>
                <c:pt idx="51">
                  <c:v>1397/03/04</c:v>
                </c:pt>
                <c:pt idx="52">
                  <c:v>1397/03/05</c:v>
                </c:pt>
                <c:pt idx="53">
                  <c:v>1397/03/06</c:v>
                </c:pt>
                <c:pt idx="54">
                  <c:v>1397/03/07</c:v>
                </c:pt>
                <c:pt idx="55">
                  <c:v>1397/03/08</c:v>
                </c:pt>
                <c:pt idx="56">
                  <c:v>1397/03/09</c:v>
                </c:pt>
                <c:pt idx="57">
                  <c:v>1397/03/10</c:v>
                </c:pt>
                <c:pt idx="58">
                  <c:v>1397/03/11</c:v>
                </c:pt>
                <c:pt idx="59">
                  <c:v>1397/03/12</c:v>
                </c:pt>
                <c:pt idx="60">
                  <c:v>1397/03/13</c:v>
                </c:pt>
                <c:pt idx="61">
                  <c:v>1397/03/14</c:v>
                </c:pt>
                <c:pt idx="62">
                  <c:v>1397/03/15</c:v>
                </c:pt>
                <c:pt idx="63">
                  <c:v>1397/03/16</c:v>
                </c:pt>
                <c:pt idx="64">
                  <c:v>1397/03/17</c:v>
                </c:pt>
                <c:pt idx="65">
                  <c:v>1397/03/18</c:v>
                </c:pt>
                <c:pt idx="66">
                  <c:v>1397/03/19</c:v>
                </c:pt>
                <c:pt idx="67">
                  <c:v>1397/03/20</c:v>
                </c:pt>
                <c:pt idx="68">
                  <c:v>1397/03/21</c:v>
                </c:pt>
                <c:pt idx="69">
                  <c:v>1397/03/22</c:v>
                </c:pt>
                <c:pt idx="70">
                  <c:v>1397/03/23</c:v>
                </c:pt>
                <c:pt idx="71">
                  <c:v>1397/03/24</c:v>
                </c:pt>
                <c:pt idx="72">
                  <c:v>1397/03/25</c:v>
                </c:pt>
                <c:pt idx="73">
                  <c:v>1397/03/26</c:v>
                </c:pt>
                <c:pt idx="74">
                  <c:v>1397/03/27</c:v>
                </c:pt>
                <c:pt idx="75">
                  <c:v>1397/03/28</c:v>
                </c:pt>
                <c:pt idx="76">
                  <c:v>1397/03/29</c:v>
                </c:pt>
                <c:pt idx="77">
                  <c:v>1397/03/30</c:v>
                </c:pt>
                <c:pt idx="78">
                  <c:v>1397/03/31</c:v>
                </c:pt>
                <c:pt idx="79">
                  <c:v>1397/04/01</c:v>
                </c:pt>
                <c:pt idx="80">
                  <c:v>1397/04/02</c:v>
                </c:pt>
                <c:pt idx="81">
                  <c:v>1397/04/03</c:v>
                </c:pt>
                <c:pt idx="82">
                  <c:v>1397/04/04</c:v>
                </c:pt>
                <c:pt idx="83">
                  <c:v>1397/04/05</c:v>
                </c:pt>
                <c:pt idx="84">
                  <c:v>1397/04/06</c:v>
                </c:pt>
                <c:pt idx="85">
                  <c:v>1397/04/07</c:v>
                </c:pt>
                <c:pt idx="86">
                  <c:v>1397/04/09</c:v>
                </c:pt>
                <c:pt idx="87">
                  <c:v>1397/04/10</c:v>
                </c:pt>
                <c:pt idx="88">
                  <c:v>1397/04/11</c:v>
                </c:pt>
                <c:pt idx="89">
                  <c:v>1397/04/12</c:v>
                </c:pt>
                <c:pt idx="90">
                  <c:v>1397/04/13</c:v>
                </c:pt>
                <c:pt idx="91">
                  <c:v>1397/04/14</c:v>
                </c:pt>
                <c:pt idx="92">
                  <c:v>1397/04/16</c:v>
                </c:pt>
                <c:pt idx="93">
                  <c:v>1397/04/17</c:v>
                </c:pt>
                <c:pt idx="94">
                  <c:v>1397/04/19</c:v>
                </c:pt>
                <c:pt idx="95">
                  <c:v>1397/04/20</c:v>
                </c:pt>
                <c:pt idx="96">
                  <c:v>1397/04/21</c:v>
                </c:pt>
                <c:pt idx="97">
                  <c:v>1397/04/23</c:v>
                </c:pt>
                <c:pt idx="98">
                  <c:v>1397/04/24</c:v>
                </c:pt>
                <c:pt idx="99">
                  <c:v>1397/04/25</c:v>
                </c:pt>
                <c:pt idx="100">
                  <c:v>1397/04/26</c:v>
                </c:pt>
                <c:pt idx="101">
                  <c:v>1397/04/27</c:v>
                </c:pt>
                <c:pt idx="102">
                  <c:v>1397/04/28</c:v>
                </c:pt>
                <c:pt idx="103">
                  <c:v>1397/04/30</c:v>
                </c:pt>
                <c:pt idx="104">
                  <c:v>1397/04/31</c:v>
                </c:pt>
                <c:pt idx="105">
                  <c:v>1397/05/01</c:v>
                </c:pt>
                <c:pt idx="106">
                  <c:v>1397/05/02</c:v>
                </c:pt>
                <c:pt idx="107">
                  <c:v>1397/05/03</c:v>
                </c:pt>
                <c:pt idx="108">
                  <c:v>1397/05/04</c:v>
                </c:pt>
                <c:pt idx="109">
                  <c:v>1397/05/05</c:v>
                </c:pt>
                <c:pt idx="110">
                  <c:v>1397/05/06</c:v>
                </c:pt>
                <c:pt idx="111">
                  <c:v>1397/05/07</c:v>
                </c:pt>
                <c:pt idx="112">
                  <c:v>1397/05/08</c:v>
                </c:pt>
                <c:pt idx="113">
                  <c:v>1397/05/09</c:v>
                </c:pt>
                <c:pt idx="114">
                  <c:v>1397/05/10</c:v>
                </c:pt>
                <c:pt idx="115">
                  <c:v>1397/05/11</c:v>
                </c:pt>
                <c:pt idx="116">
                  <c:v>1397/05/12</c:v>
                </c:pt>
                <c:pt idx="117">
                  <c:v>1397/05/13</c:v>
                </c:pt>
                <c:pt idx="118">
                  <c:v>1397/05/14</c:v>
                </c:pt>
                <c:pt idx="119">
                  <c:v>1397/05/15</c:v>
                </c:pt>
                <c:pt idx="120">
                  <c:v>1397/05/16</c:v>
                </c:pt>
                <c:pt idx="121">
                  <c:v>1397/05/17</c:v>
                </c:pt>
                <c:pt idx="122">
                  <c:v>1397/05/18</c:v>
                </c:pt>
                <c:pt idx="123">
                  <c:v>1397/05/19</c:v>
                </c:pt>
                <c:pt idx="124">
                  <c:v>1397/05/20</c:v>
                </c:pt>
                <c:pt idx="125">
                  <c:v>1397/05/21</c:v>
                </c:pt>
                <c:pt idx="126">
                  <c:v>1397/05/22</c:v>
                </c:pt>
                <c:pt idx="127">
                  <c:v>1397/05/23</c:v>
                </c:pt>
                <c:pt idx="128">
                  <c:v>1397/05/24</c:v>
                </c:pt>
                <c:pt idx="129">
                  <c:v>1397/05/25</c:v>
                </c:pt>
                <c:pt idx="130">
                  <c:v>1397/05/26</c:v>
                </c:pt>
                <c:pt idx="131">
                  <c:v>1397/05/27</c:v>
                </c:pt>
                <c:pt idx="132">
                  <c:v>1397/05/28</c:v>
                </c:pt>
                <c:pt idx="133">
                  <c:v>1397/05/29</c:v>
                </c:pt>
                <c:pt idx="134">
                  <c:v>1397/05/30</c:v>
                </c:pt>
                <c:pt idx="135">
                  <c:v>1397/05/31</c:v>
                </c:pt>
                <c:pt idx="136">
                  <c:v>1397/06/01</c:v>
                </c:pt>
                <c:pt idx="137">
                  <c:v>1397/06/03</c:v>
                </c:pt>
                <c:pt idx="138">
                  <c:v>1397/06/04</c:v>
                </c:pt>
                <c:pt idx="139">
                  <c:v>1397/06/05</c:v>
                </c:pt>
                <c:pt idx="140">
                  <c:v>1397/06/06</c:v>
                </c:pt>
                <c:pt idx="141">
                  <c:v>1397/06/07</c:v>
                </c:pt>
                <c:pt idx="142">
                  <c:v>1397/06/08</c:v>
                </c:pt>
                <c:pt idx="143">
                  <c:v>1397/06/09</c:v>
                </c:pt>
                <c:pt idx="144">
                  <c:v>1397/06/10</c:v>
                </c:pt>
                <c:pt idx="145">
                  <c:v>1397/06/11</c:v>
                </c:pt>
                <c:pt idx="146">
                  <c:v>1397/06/12</c:v>
                </c:pt>
                <c:pt idx="147">
                  <c:v>1397/06/13</c:v>
                </c:pt>
                <c:pt idx="148">
                  <c:v>1397/06/14</c:v>
                </c:pt>
                <c:pt idx="149">
                  <c:v>1397/06/15</c:v>
                </c:pt>
                <c:pt idx="150">
                  <c:v>1397/06/17</c:v>
                </c:pt>
                <c:pt idx="151">
                  <c:v>1397/06/18</c:v>
                </c:pt>
                <c:pt idx="152">
                  <c:v>1397/06/19</c:v>
                </c:pt>
                <c:pt idx="153">
                  <c:v>1397/06/20</c:v>
                </c:pt>
                <c:pt idx="154">
                  <c:v>1397/06/21</c:v>
                </c:pt>
                <c:pt idx="155">
                  <c:v>1397/06/22</c:v>
                </c:pt>
                <c:pt idx="156">
                  <c:v>1397/06/24</c:v>
                </c:pt>
                <c:pt idx="157">
                  <c:v>1397/06/25</c:v>
                </c:pt>
                <c:pt idx="158">
                  <c:v>1397/06/26</c:v>
                </c:pt>
                <c:pt idx="159">
                  <c:v>1397/06/27</c:v>
                </c:pt>
                <c:pt idx="160">
                  <c:v>1397/06/31</c:v>
                </c:pt>
                <c:pt idx="161">
                  <c:v>1397/07/01</c:v>
                </c:pt>
                <c:pt idx="162">
                  <c:v>1397/07/02</c:v>
                </c:pt>
                <c:pt idx="163">
                  <c:v>1397/07/03</c:v>
                </c:pt>
                <c:pt idx="164">
                  <c:v>1397/07/04</c:v>
                </c:pt>
                <c:pt idx="165">
                  <c:v>1397/07/05</c:v>
                </c:pt>
                <c:pt idx="166">
                  <c:v>1397/07/06</c:v>
                </c:pt>
                <c:pt idx="167">
                  <c:v>1397/07/07</c:v>
                </c:pt>
                <c:pt idx="168">
                  <c:v>1397/07/08</c:v>
                </c:pt>
                <c:pt idx="169">
                  <c:v>1397/07/09</c:v>
                </c:pt>
                <c:pt idx="170">
                  <c:v>1397/07/10</c:v>
                </c:pt>
                <c:pt idx="171">
                  <c:v>1397/07/11</c:v>
                </c:pt>
                <c:pt idx="172">
                  <c:v>1397/07/12</c:v>
                </c:pt>
                <c:pt idx="173">
                  <c:v>1397/07/13</c:v>
                </c:pt>
                <c:pt idx="174">
                  <c:v>1397/07/14</c:v>
                </c:pt>
                <c:pt idx="175">
                  <c:v>1397/07/15</c:v>
                </c:pt>
                <c:pt idx="176">
                  <c:v>1397/07/16</c:v>
                </c:pt>
                <c:pt idx="177">
                  <c:v>1397/07/17</c:v>
                </c:pt>
                <c:pt idx="178">
                  <c:v>1397/07/18</c:v>
                </c:pt>
                <c:pt idx="179">
                  <c:v>1397/07/19</c:v>
                </c:pt>
                <c:pt idx="180">
                  <c:v>1397/07/20</c:v>
                </c:pt>
                <c:pt idx="181">
                  <c:v>1397/07/21</c:v>
                </c:pt>
                <c:pt idx="182">
                  <c:v>1397/07/22</c:v>
                </c:pt>
                <c:pt idx="183">
                  <c:v>1397/07/23</c:v>
                </c:pt>
                <c:pt idx="184">
                  <c:v>1397/07/24</c:v>
                </c:pt>
                <c:pt idx="185">
                  <c:v>1397/07/25</c:v>
                </c:pt>
              </c:strCache>
            </c:strRef>
          </c:cat>
          <c:val>
            <c:numRef>
              <c:f>'97'!$B$3:$B$188</c:f>
              <c:numCache>
                <c:formatCode>0</c:formatCode>
                <c:ptCount val="186"/>
                <c:pt idx="0">
                  <c:v>37690</c:v>
                </c:pt>
                <c:pt idx="1">
                  <c:v>37687</c:v>
                </c:pt>
                <c:pt idx="2">
                  <c:v>37686</c:v>
                </c:pt>
                <c:pt idx="3">
                  <c:v>37685</c:v>
                </c:pt>
                <c:pt idx="4">
                  <c:v>37694</c:v>
                </c:pt>
                <c:pt idx="5">
                  <c:v>37743</c:v>
                </c:pt>
                <c:pt idx="6">
                  <c:v>37743</c:v>
                </c:pt>
                <c:pt idx="7">
                  <c:v>37743</c:v>
                </c:pt>
                <c:pt idx="8">
                  <c:v>37743</c:v>
                </c:pt>
                <c:pt idx="9">
                  <c:v>37743</c:v>
                </c:pt>
                <c:pt idx="10">
                  <c:v>37776</c:v>
                </c:pt>
                <c:pt idx="11">
                  <c:v>37820</c:v>
                </c:pt>
                <c:pt idx="12">
                  <c:v>37819</c:v>
                </c:pt>
                <c:pt idx="13">
                  <c:v>37814</c:v>
                </c:pt>
                <c:pt idx="14">
                  <c:v>37814</c:v>
                </c:pt>
                <c:pt idx="15">
                  <c:v>37830</c:v>
                </c:pt>
                <c:pt idx="16">
                  <c:v>42000</c:v>
                </c:pt>
                <c:pt idx="17">
                  <c:v>42000</c:v>
                </c:pt>
                <c:pt idx="18">
                  <c:v>42000</c:v>
                </c:pt>
                <c:pt idx="19">
                  <c:v>42000</c:v>
                </c:pt>
                <c:pt idx="20">
                  <c:v>42000</c:v>
                </c:pt>
                <c:pt idx="21">
                  <c:v>42000</c:v>
                </c:pt>
                <c:pt idx="22">
                  <c:v>42000</c:v>
                </c:pt>
                <c:pt idx="23">
                  <c:v>42000</c:v>
                </c:pt>
                <c:pt idx="24">
                  <c:v>42000</c:v>
                </c:pt>
                <c:pt idx="25">
                  <c:v>42000</c:v>
                </c:pt>
                <c:pt idx="26">
                  <c:v>42000</c:v>
                </c:pt>
                <c:pt idx="27">
                  <c:v>42000</c:v>
                </c:pt>
                <c:pt idx="28">
                  <c:v>42000</c:v>
                </c:pt>
                <c:pt idx="29">
                  <c:v>42000</c:v>
                </c:pt>
                <c:pt idx="30">
                  <c:v>42000</c:v>
                </c:pt>
                <c:pt idx="31">
                  <c:v>42000</c:v>
                </c:pt>
                <c:pt idx="32">
                  <c:v>42000</c:v>
                </c:pt>
                <c:pt idx="33">
                  <c:v>42000</c:v>
                </c:pt>
                <c:pt idx="34">
                  <c:v>42000</c:v>
                </c:pt>
                <c:pt idx="35">
                  <c:v>42000</c:v>
                </c:pt>
                <c:pt idx="36">
                  <c:v>42000</c:v>
                </c:pt>
                <c:pt idx="37">
                  <c:v>42000</c:v>
                </c:pt>
                <c:pt idx="38">
                  <c:v>42000</c:v>
                </c:pt>
                <c:pt idx="39">
                  <c:v>42000</c:v>
                </c:pt>
                <c:pt idx="40">
                  <c:v>42000</c:v>
                </c:pt>
                <c:pt idx="41">
                  <c:v>42000</c:v>
                </c:pt>
                <c:pt idx="42">
                  <c:v>42000</c:v>
                </c:pt>
                <c:pt idx="43">
                  <c:v>42000</c:v>
                </c:pt>
                <c:pt idx="44">
                  <c:v>42000</c:v>
                </c:pt>
                <c:pt idx="45">
                  <c:v>42000</c:v>
                </c:pt>
                <c:pt idx="46">
                  <c:v>42000</c:v>
                </c:pt>
                <c:pt idx="47">
                  <c:v>42050</c:v>
                </c:pt>
                <c:pt idx="48">
                  <c:v>42060</c:v>
                </c:pt>
                <c:pt idx="49">
                  <c:v>42080</c:v>
                </c:pt>
                <c:pt idx="50">
                  <c:v>42090</c:v>
                </c:pt>
                <c:pt idx="51">
                  <c:v>42090</c:v>
                </c:pt>
                <c:pt idx="52">
                  <c:v>42110</c:v>
                </c:pt>
                <c:pt idx="53">
                  <c:v>42110</c:v>
                </c:pt>
                <c:pt idx="54">
                  <c:v>42125</c:v>
                </c:pt>
                <c:pt idx="55">
                  <c:v>42135</c:v>
                </c:pt>
                <c:pt idx="56">
                  <c:v>42143</c:v>
                </c:pt>
                <c:pt idx="57">
                  <c:v>42155</c:v>
                </c:pt>
                <c:pt idx="58">
                  <c:v>42155</c:v>
                </c:pt>
                <c:pt idx="59">
                  <c:v>42165</c:v>
                </c:pt>
                <c:pt idx="60">
                  <c:v>42165</c:v>
                </c:pt>
                <c:pt idx="61">
                  <c:v>42165</c:v>
                </c:pt>
                <c:pt idx="62">
                  <c:v>42165</c:v>
                </c:pt>
                <c:pt idx="63">
                  <c:v>42165</c:v>
                </c:pt>
                <c:pt idx="64">
                  <c:v>42190</c:v>
                </c:pt>
                <c:pt idx="65">
                  <c:v>42190</c:v>
                </c:pt>
                <c:pt idx="66">
                  <c:v>42210</c:v>
                </c:pt>
                <c:pt idx="67">
                  <c:v>42210</c:v>
                </c:pt>
                <c:pt idx="68">
                  <c:v>42230</c:v>
                </c:pt>
                <c:pt idx="69">
                  <c:v>42245</c:v>
                </c:pt>
                <c:pt idx="70">
                  <c:v>42270</c:v>
                </c:pt>
                <c:pt idx="71">
                  <c:v>42320</c:v>
                </c:pt>
                <c:pt idx="72">
                  <c:v>42320</c:v>
                </c:pt>
                <c:pt idx="73">
                  <c:v>42320</c:v>
                </c:pt>
                <c:pt idx="74">
                  <c:v>42390</c:v>
                </c:pt>
                <c:pt idx="75">
                  <c:v>42420</c:v>
                </c:pt>
                <c:pt idx="76">
                  <c:v>42440</c:v>
                </c:pt>
                <c:pt idx="77">
                  <c:v>42460</c:v>
                </c:pt>
                <c:pt idx="78">
                  <c:v>42490</c:v>
                </c:pt>
                <c:pt idx="79">
                  <c:v>42490</c:v>
                </c:pt>
                <c:pt idx="80">
                  <c:v>42510</c:v>
                </c:pt>
                <c:pt idx="81">
                  <c:v>42510</c:v>
                </c:pt>
                <c:pt idx="82">
                  <c:v>42520</c:v>
                </c:pt>
                <c:pt idx="83">
                  <c:v>42540</c:v>
                </c:pt>
                <c:pt idx="84">
                  <c:v>42560</c:v>
                </c:pt>
                <c:pt idx="85">
                  <c:v>42590</c:v>
                </c:pt>
                <c:pt idx="86">
                  <c:v>42610</c:v>
                </c:pt>
                <c:pt idx="87">
                  <c:v>42610</c:v>
                </c:pt>
                <c:pt idx="88">
                  <c:v>42625</c:v>
                </c:pt>
                <c:pt idx="89">
                  <c:v>42700</c:v>
                </c:pt>
                <c:pt idx="90">
                  <c:v>42770</c:v>
                </c:pt>
                <c:pt idx="91">
                  <c:v>42850</c:v>
                </c:pt>
                <c:pt idx="92">
                  <c:v>42930</c:v>
                </c:pt>
                <c:pt idx="93">
                  <c:v>42930</c:v>
                </c:pt>
                <c:pt idx="94">
                  <c:v>43010</c:v>
                </c:pt>
                <c:pt idx="95">
                  <c:v>43100</c:v>
                </c:pt>
                <c:pt idx="96">
                  <c:v>43190</c:v>
                </c:pt>
                <c:pt idx="97">
                  <c:v>43270</c:v>
                </c:pt>
                <c:pt idx="98">
                  <c:v>43270</c:v>
                </c:pt>
                <c:pt idx="99">
                  <c:v>43350</c:v>
                </c:pt>
                <c:pt idx="100">
                  <c:v>43420</c:v>
                </c:pt>
                <c:pt idx="101">
                  <c:v>43500</c:v>
                </c:pt>
                <c:pt idx="102">
                  <c:v>43580</c:v>
                </c:pt>
                <c:pt idx="103">
                  <c:v>43650</c:v>
                </c:pt>
                <c:pt idx="104">
                  <c:v>43650</c:v>
                </c:pt>
                <c:pt idx="105">
                  <c:v>43730</c:v>
                </c:pt>
                <c:pt idx="106">
                  <c:v>43800</c:v>
                </c:pt>
                <c:pt idx="107">
                  <c:v>43880</c:v>
                </c:pt>
                <c:pt idx="108">
                  <c:v>43950</c:v>
                </c:pt>
                <c:pt idx="109">
                  <c:v>43950</c:v>
                </c:pt>
                <c:pt idx="110">
                  <c:v>44030</c:v>
                </c:pt>
                <c:pt idx="111">
                  <c:v>44030</c:v>
                </c:pt>
                <c:pt idx="112">
                  <c:v>44050</c:v>
                </c:pt>
                <c:pt idx="113">
                  <c:v>44070</c:v>
                </c:pt>
                <c:pt idx="114">
                  <c:v>44090</c:v>
                </c:pt>
                <c:pt idx="115">
                  <c:v>44110</c:v>
                </c:pt>
                <c:pt idx="116">
                  <c:v>44110</c:v>
                </c:pt>
                <c:pt idx="117">
                  <c:v>44120</c:v>
                </c:pt>
                <c:pt idx="118">
                  <c:v>44120</c:v>
                </c:pt>
                <c:pt idx="119">
                  <c:v>44120</c:v>
                </c:pt>
                <c:pt idx="120">
                  <c:v>42000</c:v>
                </c:pt>
                <c:pt idx="121">
                  <c:v>42000</c:v>
                </c:pt>
                <c:pt idx="122">
                  <c:v>42000</c:v>
                </c:pt>
                <c:pt idx="123">
                  <c:v>42000</c:v>
                </c:pt>
                <c:pt idx="124">
                  <c:v>42000</c:v>
                </c:pt>
                <c:pt idx="125">
                  <c:v>42000</c:v>
                </c:pt>
                <c:pt idx="126">
                  <c:v>42000</c:v>
                </c:pt>
                <c:pt idx="127">
                  <c:v>42000</c:v>
                </c:pt>
                <c:pt idx="128">
                  <c:v>42000</c:v>
                </c:pt>
                <c:pt idx="129">
                  <c:v>42000</c:v>
                </c:pt>
                <c:pt idx="130">
                  <c:v>42000</c:v>
                </c:pt>
                <c:pt idx="131">
                  <c:v>42000</c:v>
                </c:pt>
                <c:pt idx="132">
                  <c:v>42000</c:v>
                </c:pt>
                <c:pt idx="133">
                  <c:v>42000</c:v>
                </c:pt>
                <c:pt idx="134">
                  <c:v>42000</c:v>
                </c:pt>
                <c:pt idx="135">
                  <c:v>42000</c:v>
                </c:pt>
                <c:pt idx="136">
                  <c:v>42000</c:v>
                </c:pt>
                <c:pt idx="137">
                  <c:v>42000</c:v>
                </c:pt>
                <c:pt idx="138">
                  <c:v>42000</c:v>
                </c:pt>
                <c:pt idx="139">
                  <c:v>42000</c:v>
                </c:pt>
                <c:pt idx="140">
                  <c:v>42000</c:v>
                </c:pt>
                <c:pt idx="141">
                  <c:v>42000</c:v>
                </c:pt>
                <c:pt idx="142">
                  <c:v>42000</c:v>
                </c:pt>
                <c:pt idx="143">
                  <c:v>42000</c:v>
                </c:pt>
                <c:pt idx="144">
                  <c:v>42000</c:v>
                </c:pt>
                <c:pt idx="145">
                  <c:v>42000</c:v>
                </c:pt>
                <c:pt idx="146">
                  <c:v>42000</c:v>
                </c:pt>
                <c:pt idx="147">
                  <c:v>42000</c:v>
                </c:pt>
                <c:pt idx="148">
                  <c:v>42000</c:v>
                </c:pt>
                <c:pt idx="149">
                  <c:v>42000</c:v>
                </c:pt>
                <c:pt idx="150">
                  <c:v>42000</c:v>
                </c:pt>
                <c:pt idx="151">
                  <c:v>42000</c:v>
                </c:pt>
                <c:pt idx="152">
                  <c:v>42000</c:v>
                </c:pt>
                <c:pt idx="153">
                  <c:v>42000</c:v>
                </c:pt>
                <c:pt idx="154">
                  <c:v>42000</c:v>
                </c:pt>
                <c:pt idx="155">
                  <c:v>42000</c:v>
                </c:pt>
                <c:pt idx="156">
                  <c:v>42000</c:v>
                </c:pt>
                <c:pt idx="157">
                  <c:v>42000</c:v>
                </c:pt>
                <c:pt idx="158">
                  <c:v>42000</c:v>
                </c:pt>
                <c:pt idx="159">
                  <c:v>42000</c:v>
                </c:pt>
                <c:pt idx="160">
                  <c:v>42000</c:v>
                </c:pt>
                <c:pt idx="161">
                  <c:v>42000</c:v>
                </c:pt>
                <c:pt idx="162">
                  <c:v>42000</c:v>
                </c:pt>
                <c:pt idx="163">
                  <c:v>42000</c:v>
                </c:pt>
                <c:pt idx="164">
                  <c:v>42000</c:v>
                </c:pt>
                <c:pt idx="165">
                  <c:v>42000</c:v>
                </c:pt>
                <c:pt idx="166">
                  <c:v>42000</c:v>
                </c:pt>
                <c:pt idx="167">
                  <c:v>42000</c:v>
                </c:pt>
                <c:pt idx="168">
                  <c:v>42000</c:v>
                </c:pt>
                <c:pt idx="169">
                  <c:v>42000</c:v>
                </c:pt>
                <c:pt idx="170">
                  <c:v>42000</c:v>
                </c:pt>
                <c:pt idx="171">
                  <c:v>42000</c:v>
                </c:pt>
                <c:pt idx="172">
                  <c:v>42000</c:v>
                </c:pt>
                <c:pt idx="173">
                  <c:v>42000</c:v>
                </c:pt>
                <c:pt idx="174">
                  <c:v>42000</c:v>
                </c:pt>
                <c:pt idx="175">
                  <c:v>42000</c:v>
                </c:pt>
                <c:pt idx="176">
                  <c:v>42000</c:v>
                </c:pt>
                <c:pt idx="177">
                  <c:v>42000</c:v>
                </c:pt>
                <c:pt idx="178">
                  <c:v>42000</c:v>
                </c:pt>
                <c:pt idx="179">
                  <c:v>42000</c:v>
                </c:pt>
                <c:pt idx="180">
                  <c:v>42000</c:v>
                </c:pt>
                <c:pt idx="181">
                  <c:v>42000</c:v>
                </c:pt>
                <c:pt idx="182">
                  <c:v>42000</c:v>
                </c:pt>
                <c:pt idx="183">
                  <c:v>42000</c:v>
                </c:pt>
                <c:pt idx="184">
                  <c:v>42000</c:v>
                </c:pt>
                <c:pt idx="185">
                  <c:v>42000</c:v>
                </c:pt>
              </c:numCache>
            </c:numRef>
          </c:val>
          <c:smooth val="0"/>
          <c:extLst xmlns:c16r2="http://schemas.microsoft.com/office/drawing/2015/06/chart">
            <c:ext xmlns:c16="http://schemas.microsoft.com/office/drawing/2014/chart" uri="{C3380CC4-5D6E-409C-BE32-E72D297353CC}">
              <c16:uniqueId val="{00000000-7EBC-4538-BAF5-3216A7026581}"/>
            </c:ext>
          </c:extLst>
        </c:ser>
        <c:ser>
          <c:idx val="1"/>
          <c:order val="1"/>
          <c:tx>
            <c:strRef>
              <c:f>'97'!$C$2</c:f>
              <c:strCache>
                <c:ptCount val="1"/>
                <c:pt idx="0">
                  <c:v>نرخ ارز آزاد</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'97'!$A$3:$A$188</c:f>
              <c:strCache>
                <c:ptCount val="186"/>
                <c:pt idx="0">
                  <c:v>1397/01/04</c:v>
                </c:pt>
                <c:pt idx="1">
                  <c:v>1397/01/05</c:v>
                </c:pt>
                <c:pt idx="2">
                  <c:v>1397/01/06</c:v>
                </c:pt>
                <c:pt idx="3">
                  <c:v>1397/01/07</c:v>
                </c:pt>
                <c:pt idx="4">
                  <c:v>1397/01/08</c:v>
                </c:pt>
                <c:pt idx="5">
                  <c:v>1397/01/09</c:v>
                </c:pt>
                <c:pt idx="6">
                  <c:v>1397/01/10</c:v>
                </c:pt>
                <c:pt idx="7">
                  <c:v>1397/01/11</c:v>
                </c:pt>
                <c:pt idx="8">
                  <c:v>1397/01/12</c:v>
                </c:pt>
                <c:pt idx="9">
                  <c:v>1397/01/13</c:v>
                </c:pt>
                <c:pt idx="10">
                  <c:v>1397/01/14</c:v>
                </c:pt>
                <c:pt idx="11">
                  <c:v>1397/01/15</c:v>
                </c:pt>
                <c:pt idx="12">
                  <c:v>1397/01/16</c:v>
                </c:pt>
                <c:pt idx="13">
                  <c:v>1397/01/18</c:v>
                </c:pt>
                <c:pt idx="14">
                  <c:v>1397/01/19</c:v>
                </c:pt>
                <c:pt idx="15">
                  <c:v>1397/01/20</c:v>
                </c:pt>
                <c:pt idx="16">
                  <c:v>1397/01/29</c:v>
                </c:pt>
                <c:pt idx="17">
                  <c:v>1397/01/30</c:v>
                </c:pt>
                <c:pt idx="18">
                  <c:v>1397/01/31</c:v>
                </c:pt>
                <c:pt idx="19">
                  <c:v>1397/02/01</c:v>
                </c:pt>
                <c:pt idx="20">
                  <c:v>1397/02/02</c:v>
                </c:pt>
                <c:pt idx="21">
                  <c:v>1397/02/03</c:v>
                </c:pt>
                <c:pt idx="22">
                  <c:v>1397/02/04</c:v>
                </c:pt>
                <c:pt idx="23">
                  <c:v>1397/02/05</c:v>
                </c:pt>
                <c:pt idx="24">
                  <c:v>1397/02/06</c:v>
                </c:pt>
                <c:pt idx="25">
                  <c:v>1397/02/07</c:v>
                </c:pt>
                <c:pt idx="26">
                  <c:v>1397/02/08</c:v>
                </c:pt>
                <c:pt idx="27">
                  <c:v>1397/02/09</c:v>
                </c:pt>
                <c:pt idx="28">
                  <c:v>1397/02/10</c:v>
                </c:pt>
                <c:pt idx="29">
                  <c:v>1397/02/11</c:v>
                </c:pt>
                <c:pt idx="30">
                  <c:v>1397/02/12</c:v>
                </c:pt>
                <c:pt idx="31">
                  <c:v>1397/02/13</c:v>
                </c:pt>
                <c:pt idx="32">
                  <c:v>1397/02/14</c:v>
                </c:pt>
                <c:pt idx="33">
                  <c:v>1397/02/15</c:v>
                </c:pt>
                <c:pt idx="34">
                  <c:v>1397/02/16</c:v>
                </c:pt>
                <c:pt idx="35">
                  <c:v>1397/02/17</c:v>
                </c:pt>
                <c:pt idx="36">
                  <c:v>1397/02/18</c:v>
                </c:pt>
                <c:pt idx="37">
                  <c:v>1397/02/19</c:v>
                </c:pt>
                <c:pt idx="38">
                  <c:v>1397/02/20</c:v>
                </c:pt>
                <c:pt idx="39">
                  <c:v>1397/02/22</c:v>
                </c:pt>
                <c:pt idx="40">
                  <c:v>1397/02/23</c:v>
                </c:pt>
                <c:pt idx="41">
                  <c:v>1397/02/24</c:v>
                </c:pt>
                <c:pt idx="42">
                  <c:v>1397/02/25</c:v>
                </c:pt>
                <c:pt idx="43">
                  <c:v>1397/02/26</c:v>
                </c:pt>
                <c:pt idx="44">
                  <c:v>1397/02/27</c:v>
                </c:pt>
                <c:pt idx="45">
                  <c:v>1397/02/29</c:v>
                </c:pt>
                <c:pt idx="46">
                  <c:v>1397/02/30</c:v>
                </c:pt>
                <c:pt idx="47">
                  <c:v>1397/02/31</c:v>
                </c:pt>
                <c:pt idx="48">
                  <c:v>1397/03/01</c:v>
                </c:pt>
                <c:pt idx="49">
                  <c:v>1397/03/02</c:v>
                </c:pt>
                <c:pt idx="50">
                  <c:v>1397/03/03</c:v>
                </c:pt>
                <c:pt idx="51">
                  <c:v>1397/03/04</c:v>
                </c:pt>
                <c:pt idx="52">
                  <c:v>1397/03/05</c:v>
                </c:pt>
                <c:pt idx="53">
                  <c:v>1397/03/06</c:v>
                </c:pt>
                <c:pt idx="54">
                  <c:v>1397/03/07</c:v>
                </c:pt>
                <c:pt idx="55">
                  <c:v>1397/03/08</c:v>
                </c:pt>
                <c:pt idx="56">
                  <c:v>1397/03/09</c:v>
                </c:pt>
                <c:pt idx="57">
                  <c:v>1397/03/10</c:v>
                </c:pt>
                <c:pt idx="58">
                  <c:v>1397/03/11</c:v>
                </c:pt>
                <c:pt idx="59">
                  <c:v>1397/03/12</c:v>
                </c:pt>
                <c:pt idx="60">
                  <c:v>1397/03/13</c:v>
                </c:pt>
                <c:pt idx="61">
                  <c:v>1397/03/14</c:v>
                </c:pt>
                <c:pt idx="62">
                  <c:v>1397/03/15</c:v>
                </c:pt>
                <c:pt idx="63">
                  <c:v>1397/03/16</c:v>
                </c:pt>
                <c:pt idx="64">
                  <c:v>1397/03/17</c:v>
                </c:pt>
                <c:pt idx="65">
                  <c:v>1397/03/18</c:v>
                </c:pt>
                <c:pt idx="66">
                  <c:v>1397/03/19</c:v>
                </c:pt>
                <c:pt idx="67">
                  <c:v>1397/03/20</c:v>
                </c:pt>
                <c:pt idx="68">
                  <c:v>1397/03/21</c:v>
                </c:pt>
                <c:pt idx="69">
                  <c:v>1397/03/22</c:v>
                </c:pt>
                <c:pt idx="70">
                  <c:v>1397/03/23</c:v>
                </c:pt>
                <c:pt idx="71">
                  <c:v>1397/03/24</c:v>
                </c:pt>
                <c:pt idx="72">
                  <c:v>1397/03/25</c:v>
                </c:pt>
                <c:pt idx="73">
                  <c:v>1397/03/26</c:v>
                </c:pt>
                <c:pt idx="74">
                  <c:v>1397/03/27</c:v>
                </c:pt>
                <c:pt idx="75">
                  <c:v>1397/03/28</c:v>
                </c:pt>
                <c:pt idx="76">
                  <c:v>1397/03/29</c:v>
                </c:pt>
                <c:pt idx="77">
                  <c:v>1397/03/30</c:v>
                </c:pt>
                <c:pt idx="78">
                  <c:v>1397/03/31</c:v>
                </c:pt>
                <c:pt idx="79">
                  <c:v>1397/04/01</c:v>
                </c:pt>
                <c:pt idx="80">
                  <c:v>1397/04/02</c:v>
                </c:pt>
                <c:pt idx="81">
                  <c:v>1397/04/03</c:v>
                </c:pt>
                <c:pt idx="82">
                  <c:v>1397/04/04</c:v>
                </c:pt>
                <c:pt idx="83">
                  <c:v>1397/04/05</c:v>
                </c:pt>
                <c:pt idx="84">
                  <c:v>1397/04/06</c:v>
                </c:pt>
                <c:pt idx="85">
                  <c:v>1397/04/07</c:v>
                </c:pt>
                <c:pt idx="86">
                  <c:v>1397/04/09</c:v>
                </c:pt>
                <c:pt idx="87">
                  <c:v>1397/04/10</c:v>
                </c:pt>
                <c:pt idx="88">
                  <c:v>1397/04/11</c:v>
                </c:pt>
                <c:pt idx="89">
                  <c:v>1397/04/12</c:v>
                </c:pt>
                <c:pt idx="90">
                  <c:v>1397/04/13</c:v>
                </c:pt>
                <c:pt idx="91">
                  <c:v>1397/04/14</c:v>
                </c:pt>
                <c:pt idx="92">
                  <c:v>1397/04/16</c:v>
                </c:pt>
                <c:pt idx="93">
                  <c:v>1397/04/17</c:v>
                </c:pt>
                <c:pt idx="94">
                  <c:v>1397/04/19</c:v>
                </c:pt>
                <c:pt idx="95">
                  <c:v>1397/04/20</c:v>
                </c:pt>
                <c:pt idx="96">
                  <c:v>1397/04/21</c:v>
                </c:pt>
                <c:pt idx="97">
                  <c:v>1397/04/23</c:v>
                </c:pt>
                <c:pt idx="98">
                  <c:v>1397/04/24</c:v>
                </c:pt>
                <c:pt idx="99">
                  <c:v>1397/04/25</c:v>
                </c:pt>
                <c:pt idx="100">
                  <c:v>1397/04/26</c:v>
                </c:pt>
                <c:pt idx="101">
                  <c:v>1397/04/27</c:v>
                </c:pt>
                <c:pt idx="102">
                  <c:v>1397/04/28</c:v>
                </c:pt>
                <c:pt idx="103">
                  <c:v>1397/04/30</c:v>
                </c:pt>
                <c:pt idx="104">
                  <c:v>1397/04/31</c:v>
                </c:pt>
                <c:pt idx="105">
                  <c:v>1397/05/01</c:v>
                </c:pt>
                <c:pt idx="106">
                  <c:v>1397/05/02</c:v>
                </c:pt>
                <c:pt idx="107">
                  <c:v>1397/05/03</c:v>
                </c:pt>
                <c:pt idx="108">
                  <c:v>1397/05/04</c:v>
                </c:pt>
                <c:pt idx="109">
                  <c:v>1397/05/05</c:v>
                </c:pt>
                <c:pt idx="110">
                  <c:v>1397/05/06</c:v>
                </c:pt>
                <c:pt idx="111">
                  <c:v>1397/05/07</c:v>
                </c:pt>
                <c:pt idx="112">
                  <c:v>1397/05/08</c:v>
                </c:pt>
                <c:pt idx="113">
                  <c:v>1397/05/09</c:v>
                </c:pt>
                <c:pt idx="114">
                  <c:v>1397/05/10</c:v>
                </c:pt>
                <c:pt idx="115">
                  <c:v>1397/05/11</c:v>
                </c:pt>
                <c:pt idx="116">
                  <c:v>1397/05/12</c:v>
                </c:pt>
                <c:pt idx="117">
                  <c:v>1397/05/13</c:v>
                </c:pt>
                <c:pt idx="118">
                  <c:v>1397/05/14</c:v>
                </c:pt>
                <c:pt idx="119">
                  <c:v>1397/05/15</c:v>
                </c:pt>
                <c:pt idx="120">
                  <c:v>1397/05/16</c:v>
                </c:pt>
                <c:pt idx="121">
                  <c:v>1397/05/17</c:v>
                </c:pt>
                <c:pt idx="122">
                  <c:v>1397/05/18</c:v>
                </c:pt>
                <c:pt idx="123">
                  <c:v>1397/05/19</c:v>
                </c:pt>
                <c:pt idx="124">
                  <c:v>1397/05/20</c:v>
                </c:pt>
                <c:pt idx="125">
                  <c:v>1397/05/21</c:v>
                </c:pt>
                <c:pt idx="126">
                  <c:v>1397/05/22</c:v>
                </c:pt>
                <c:pt idx="127">
                  <c:v>1397/05/23</c:v>
                </c:pt>
                <c:pt idx="128">
                  <c:v>1397/05/24</c:v>
                </c:pt>
                <c:pt idx="129">
                  <c:v>1397/05/25</c:v>
                </c:pt>
                <c:pt idx="130">
                  <c:v>1397/05/26</c:v>
                </c:pt>
                <c:pt idx="131">
                  <c:v>1397/05/27</c:v>
                </c:pt>
                <c:pt idx="132">
                  <c:v>1397/05/28</c:v>
                </c:pt>
                <c:pt idx="133">
                  <c:v>1397/05/29</c:v>
                </c:pt>
                <c:pt idx="134">
                  <c:v>1397/05/30</c:v>
                </c:pt>
                <c:pt idx="135">
                  <c:v>1397/05/31</c:v>
                </c:pt>
                <c:pt idx="136">
                  <c:v>1397/06/01</c:v>
                </c:pt>
                <c:pt idx="137">
                  <c:v>1397/06/03</c:v>
                </c:pt>
                <c:pt idx="138">
                  <c:v>1397/06/04</c:v>
                </c:pt>
                <c:pt idx="139">
                  <c:v>1397/06/05</c:v>
                </c:pt>
                <c:pt idx="140">
                  <c:v>1397/06/06</c:v>
                </c:pt>
                <c:pt idx="141">
                  <c:v>1397/06/07</c:v>
                </c:pt>
                <c:pt idx="142">
                  <c:v>1397/06/08</c:v>
                </c:pt>
                <c:pt idx="143">
                  <c:v>1397/06/09</c:v>
                </c:pt>
                <c:pt idx="144">
                  <c:v>1397/06/10</c:v>
                </c:pt>
                <c:pt idx="145">
                  <c:v>1397/06/11</c:v>
                </c:pt>
                <c:pt idx="146">
                  <c:v>1397/06/12</c:v>
                </c:pt>
                <c:pt idx="147">
                  <c:v>1397/06/13</c:v>
                </c:pt>
                <c:pt idx="148">
                  <c:v>1397/06/14</c:v>
                </c:pt>
                <c:pt idx="149">
                  <c:v>1397/06/15</c:v>
                </c:pt>
                <c:pt idx="150">
                  <c:v>1397/06/17</c:v>
                </c:pt>
                <c:pt idx="151">
                  <c:v>1397/06/18</c:v>
                </c:pt>
                <c:pt idx="152">
                  <c:v>1397/06/19</c:v>
                </c:pt>
                <c:pt idx="153">
                  <c:v>1397/06/20</c:v>
                </c:pt>
                <c:pt idx="154">
                  <c:v>1397/06/21</c:v>
                </c:pt>
                <c:pt idx="155">
                  <c:v>1397/06/22</c:v>
                </c:pt>
                <c:pt idx="156">
                  <c:v>1397/06/24</c:v>
                </c:pt>
                <c:pt idx="157">
                  <c:v>1397/06/25</c:v>
                </c:pt>
                <c:pt idx="158">
                  <c:v>1397/06/26</c:v>
                </c:pt>
                <c:pt idx="159">
                  <c:v>1397/06/27</c:v>
                </c:pt>
                <c:pt idx="160">
                  <c:v>1397/06/31</c:v>
                </c:pt>
                <c:pt idx="161">
                  <c:v>1397/07/01</c:v>
                </c:pt>
                <c:pt idx="162">
                  <c:v>1397/07/02</c:v>
                </c:pt>
                <c:pt idx="163">
                  <c:v>1397/07/03</c:v>
                </c:pt>
                <c:pt idx="164">
                  <c:v>1397/07/04</c:v>
                </c:pt>
                <c:pt idx="165">
                  <c:v>1397/07/05</c:v>
                </c:pt>
                <c:pt idx="166">
                  <c:v>1397/07/06</c:v>
                </c:pt>
                <c:pt idx="167">
                  <c:v>1397/07/07</c:v>
                </c:pt>
                <c:pt idx="168">
                  <c:v>1397/07/08</c:v>
                </c:pt>
                <c:pt idx="169">
                  <c:v>1397/07/09</c:v>
                </c:pt>
                <c:pt idx="170">
                  <c:v>1397/07/10</c:v>
                </c:pt>
                <c:pt idx="171">
                  <c:v>1397/07/11</c:v>
                </c:pt>
                <c:pt idx="172">
                  <c:v>1397/07/12</c:v>
                </c:pt>
                <c:pt idx="173">
                  <c:v>1397/07/13</c:v>
                </c:pt>
                <c:pt idx="174">
                  <c:v>1397/07/14</c:v>
                </c:pt>
                <c:pt idx="175">
                  <c:v>1397/07/15</c:v>
                </c:pt>
                <c:pt idx="176">
                  <c:v>1397/07/16</c:v>
                </c:pt>
                <c:pt idx="177">
                  <c:v>1397/07/17</c:v>
                </c:pt>
                <c:pt idx="178">
                  <c:v>1397/07/18</c:v>
                </c:pt>
                <c:pt idx="179">
                  <c:v>1397/07/19</c:v>
                </c:pt>
                <c:pt idx="180">
                  <c:v>1397/07/20</c:v>
                </c:pt>
                <c:pt idx="181">
                  <c:v>1397/07/21</c:v>
                </c:pt>
                <c:pt idx="182">
                  <c:v>1397/07/22</c:v>
                </c:pt>
                <c:pt idx="183">
                  <c:v>1397/07/23</c:v>
                </c:pt>
                <c:pt idx="184">
                  <c:v>1397/07/24</c:v>
                </c:pt>
                <c:pt idx="185">
                  <c:v>1397/07/25</c:v>
                </c:pt>
              </c:strCache>
            </c:strRef>
          </c:cat>
          <c:val>
            <c:numRef>
              <c:f>'97'!$C$3:$C$188</c:f>
              <c:numCache>
                <c:formatCode>0</c:formatCode>
                <c:ptCount val="186"/>
                <c:pt idx="0">
                  <c:v>49010</c:v>
                </c:pt>
                <c:pt idx="1">
                  <c:v>49647.5</c:v>
                </c:pt>
                <c:pt idx="2">
                  <c:v>50407.5</c:v>
                </c:pt>
                <c:pt idx="3">
                  <c:v>50625</c:v>
                </c:pt>
                <c:pt idx="4">
                  <c:v>50485</c:v>
                </c:pt>
                <c:pt idx="5">
                  <c:v>50707.5</c:v>
                </c:pt>
                <c:pt idx="6">
                  <c:v>51020</c:v>
                </c:pt>
                <c:pt idx="7">
                  <c:v>50825</c:v>
                </c:pt>
                <c:pt idx="8">
                  <c:v>50370</c:v>
                </c:pt>
                <c:pt idx="9">
                  <c:v>50800</c:v>
                </c:pt>
                <c:pt idx="10">
                  <c:v>50422.5</c:v>
                </c:pt>
                <c:pt idx="11">
                  <c:v>50430</c:v>
                </c:pt>
                <c:pt idx="12">
                  <c:v>50677.5</c:v>
                </c:pt>
                <c:pt idx="13">
                  <c:v>51240</c:v>
                </c:pt>
                <c:pt idx="14">
                  <c:v>54545</c:v>
                </c:pt>
                <c:pt idx="15">
                  <c:v>58007.5</c:v>
                </c:pt>
                <c:pt idx="16">
                  <c:v>54645</c:v>
                </c:pt>
                <c:pt idx="17">
                  <c:v>55775</c:v>
                </c:pt>
                <c:pt idx="18">
                  <c:v>55925</c:v>
                </c:pt>
                <c:pt idx="19">
                  <c:v>57250</c:v>
                </c:pt>
                <c:pt idx="20">
                  <c:v>55490</c:v>
                </c:pt>
                <c:pt idx="21">
                  <c:v>55860</c:v>
                </c:pt>
                <c:pt idx="22">
                  <c:v>55090</c:v>
                </c:pt>
                <c:pt idx="23">
                  <c:v>55490</c:v>
                </c:pt>
                <c:pt idx="24">
                  <c:v>55750</c:v>
                </c:pt>
                <c:pt idx="25">
                  <c:v>55570</c:v>
                </c:pt>
                <c:pt idx="26">
                  <c:v>56520</c:v>
                </c:pt>
                <c:pt idx="27">
                  <c:v>55970</c:v>
                </c:pt>
                <c:pt idx="28">
                  <c:v>55670</c:v>
                </c:pt>
                <c:pt idx="29">
                  <c:v>59620</c:v>
                </c:pt>
                <c:pt idx="30">
                  <c:v>59560</c:v>
                </c:pt>
                <c:pt idx="31">
                  <c:v>61110</c:v>
                </c:pt>
                <c:pt idx="32">
                  <c:v>61110</c:v>
                </c:pt>
                <c:pt idx="33">
                  <c:v>63380</c:v>
                </c:pt>
                <c:pt idx="34">
                  <c:v>62540</c:v>
                </c:pt>
                <c:pt idx="35">
                  <c:v>59890</c:v>
                </c:pt>
                <c:pt idx="36">
                  <c:v>62940</c:v>
                </c:pt>
                <c:pt idx="37">
                  <c:v>64410</c:v>
                </c:pt>
                <c:pt idx="38">
                  <c:v>66610</c:v>
                </c:pt>
                <c:pt idx="39">
                  <c:v>65620</c:v>
                </c:pt>
                <c:pt idx="40">
                  <c:v>64480</c:v>
                </c:pt>
                <c:pt idx="41">
                  <c:v>63010</c:v>
                </c:pt>
                <c:pt idx="42">
                  <c:v>63930</c:v>
                </c:pt>
                <c:pt idx="43">
                  <c:v>61620</c:v>
                </c:pt>
                <c:pt idx="44">
                  <c:v>62760</c:v>
                </c:pt>
                <c:pt idx="45">
                  <c:v>62760</c:v>
                </c:pt>
                <c:pt idx="46">
                  <c:v>62760</c:v>
                </c:pt>
                <c:pt idx="47">
                  <c:v>64000</c:v>
                </c:pt>
                <c:pt idx="48">
                  <c:v>63502.5</c:v>
                </c:pt>
                <c:pt idx="49">
                  <c:v>63700</c:v>
                </c:pt>
                <c:pt idx="50">
                  <c:v>63437.5</c:v>
                </c:pt>
                <c:pt idx="51">
                  <c:v>63537.5</c:v>
                </c:pt>
                <c:pt idx="52">
                  <c:v>63720</c:v>
                </c:pt>
                <c:pt idx="53">
                  <c:v>63847.5</c:v>
                </c:pt>
                <c:pt idx="54">
                  <c:v>63612.5</c:v>
                </c:pt>
                <c:pt idx="55">
                  <c:v>62315</c:v>
                </c:pt>
                <c:pt idx="56">
                  <c:v>63985</c:v>
                </c:pt>
                <c:pt idx="57">
                  <c:v>64477.5</c:v>
                </c:pt>
                <c:pt idx="58">
                  <c:v>64855</c:v>
                </c:pt>
                <c:pt idx="59">
                  <c:v>64477.5</c:v>
                </c:pt>
                <c:pt idx="60">
                  <c:v>64355</c:v>
                </c:pt>
                <c:pt idx="61">
                  <c:v>64317.5</c:v>
                </c:pt>
                <c:pt idx="62">
                  <c:v>64742.5</c:v>
                </c:pt>
                <c:pt idx="63">
                  <c:v>65087.5</c:v>
                </c:pt>
                <c:pt idx="64">
                  <c:v>65222.5</c:v>
                </c:pt>
                <c:pt idx="65">
                  <c:v>64760</c:v>
                </c:pt>
                <c:pt idx="66">
                  <c:v>65852.5</c:v>
                </c:pt>
                <c:pt idx="67">
                  <c:v>50567.5</c:v>
                </c:pt>
                <c:pt idx="68">
                  <c:v>66927.5</c:v>
                </c:pt>
                <c:pt idx="69">
                  <c:v>69212.5</c:v>
                </c:pt>
                <c:pt idx="70">
                  <c:v>70515</c:v>
                </c:pt>
                <c:pt idx="71">
                  <c:v>68630</c:v>
                </c:pt>
                <c:pt idx="72">
                  <c:v>68215</c:v>
                </c:pt>
                <c:pt idx="73">
                  <c:v>68967.5</c:v>
                </c:pt>
                <c:pt idx="74">
                  <c:v>69420</c:v>
                </c:pt>
                <c:pt idx="75">
                  <c:v>70757.5</c:v>
                </c:pt>
                <c:pt idx="76">
                  <c:v>71447.5</c:v>
                </c:pt>
                <c:pt idx="77">
                  <c:v>73145</c:v>
                </c:pt>
                <c:pt idx="78">
                  <c:v>74555</c:v>
                </c:pt>
                <c:pt idx="79">
                  <c:v>75050</c:v>
                </c:pt>
                <c:pt idx="80">
                  <c:v>80630</c:v>
                </c:pt>
                <c:pt idx="81">
                  <c:v>87270</c:v>
                </c:pt>
                <c:pt idx="82">
                  <c:v>80920</c:v>
                </c:pt>
                <c:pt idx="83">
                  <c:v>78720</c:v>
                </c:pt>
                <c:pt idx="84">
                  <c:v>79490</c:v>
                </c:pt>
                <c:pt idx="85">
                  <c:v>82020</c:v>
                </c:pt>
                <c:pt idx="86">
                  <c:v>79970</c:v>
                </c:pt>
                <c:pt idx="87">
                  <c:v>83160</c:v>
                </c:pt>
                <c:pt idx="88">
                  <c:v>82940</c:v>
                </c:pt>
                <c:pt idx="89">
                  <c:v>81730</c:v>
                </c:pt>
                <c:pt idx="90">
                  <c:v>80120</c:v>
                </c:pt>
                <c:pt idx="91">
                  <c:v>78130</c:v>
                </c:pt>
                <c:pt idx="92">
                  <c:v>80120</c:v>
                </c:pt>
                <c:pt idx="93">
                  <c:v>79860</c:v>
                </c:pt>
                <c:pt idx="94">
                  <c:v>77840</c:v>
                </c:pt>
                <c:pt idx="95">
                  <c:v>77360</c:v>
                </c:pt>
                <c:pt idx="96">
                  <c:v>78130</c:v>
                </c:pt>
                <c:pt idx="97">
                  <c:v>79750</c:v>
                </c:pt>
                <c:pt idx="98">
                  <c:v>81500</c:v>
                </c:pt>
                <c:pt idx="99">
                  <c:v>79000</c:v>
                </c:pt>
                <c:pt idx="100">
                  <c:v>81500</c:v>
                </c:pt>
                <c:pt idx="101">
                  <c:v>81800</c:v>
                </c:pt>
                <c:pt idx="102">
                  <c:v>83500</c:v>
                </c:pt>
                <c:pt idx="103">
                  <c:v>86000</c:v>
                </c:pt>
                <c:pt idx="104">
                  <c:v>89000</c:v>
                </c:pt>
                <c:pt idx="105">
                  <c:v>91690</c:v>
                </c:pt>
                <c:pt idx="106">
                  <c:v>93662.5</c:v>
                </c:pt>
                <c:pt idx="107">
                  <c:v>92917.5</c:v>
                </c:pt>
                <c:pt idx="108">
                  <c:v>92837.5</c:v>
                </c:pt>
                <c:pt idx="109">
                  <c:v>94080</c:v>
                </c:pt>
                <c:pt idx="110">
                  <c:v>95327.5</c:v>
                </c:pt>
                <c:pt idx="111">
                  <c:v>109885</c:v>
                </c:pt>
                <c:pt idx="112">
                  <c:v>114167.5</c:v>
                </c:pt>
                <c:pt idx="113">
                  <c:v>107525</c:v>
                </c:pt>
                <c:pt idx="114">
                  <c:v>106077.5</c:v>
                </c:pt>
                <c:pt idx="115">
                  <c:v>106917.5</c:v>
                </c:pt>
                <c:pt idx="116">
                  <c:v>108552.5</c:v>
                </c:pt>
                <c:pt idx="117">
                  <c:v>104925</c:v>
                </c:pt>
                <c:pt idx="118">
                  <c:v>99042.5</c:v>
                </c:pt>
                <c:pt idx="119">
                  <c:v>96462.5</c:v>
                </c:pt>
                <c:pt idx="120">
                  <c:v>91522.5</c:v>
                </c:pt>
                <c:pt idx="121">
                  <c:v>97357.5</c:v>
                </c:pt>
                <c:pt idx="122">
                  <c:v>102292.5</c:v>
                </c:pt>
                <c:pt idx="123">
                  <c:v>106405</c:v>
                </c:pt>
                <c:pt idx="124">
                  <c:v>106392.5</c:v>
                </c:pt>
                <c:pt idx="125">
                  <c:v>102050</c:v>
                </c:pt>
                <c:pt idx="126">
                  <c:v>103300</c:v>
                </c:pt>
                <c:pt idx="127">
                  <c:v>106815</c:v>
                </c:pt>
                <c:pt idx="128">
                  <c:v>105402.5</c:v>
                </c:pt>
                <c:pt idx="129">
                  <c:v>105660</c:v>
                </c:pt>
                <c:pt idx="130">
                  <c:v>107707.5</c:v>
                </c:pt>
                <c:pt idx="131">
                  <c:v>105010</c:v>
                </c:pt>
                <c:pt idx="132">
                  <c:v>103317.5</c:v>
                </c:pt>
                <c:pt idx="133">
                  <c:v>103945</c:v>
                </c:pt>
                <c:pt idx="134">
                  <c:v>105175</c:v>
                </c:pt>
                <c:pt idx="135">
                  <c:v>105647.5</c:v>
                </c:pt>
                <c:pt idx="136">
                  <c:v>105400</c:v>
                </c:pt>
                <c:pt idx="137">
                  <c:v>105000</c:v>
                </c:pt>
                <c:pt idx="138">
                  <c:v>105600</c:v>
                </c:pt>
                <c:pt idx="139">
                  <c:v>106700</c:v>
                </c:pt>
                <c:pt idx="140">
                  <c:v>110000</c:v>
                </c:pt>
                <c:pt idx="141">
                  <c:v>109800</c:v>
                </c:pt>
                <c:pt idx="142">
                  <c:v>110000</c:v>
                </c:pt>
                <c:pt idx="143">
                  <c:v>100970</c:v>
                </c:pt>
                <c:pt idx="144">
                  <c:v>112000</c:v>
                </c:pt>
                <c:pt idx="145">
                  <c:v>119000</c:v>
                </c:pt>
                <c:pt idx="146">
                  <c:v>129000</c:v>
                </c:pt>
                <c:pt idx="147">
                  <c:v>137800</c:v>
                </c:pt>
                <c:pt idx="148">
                  <c:v>143500</c:v>
                </c:pt>
                <c:pt idx="149">
                  <c:v>140500</c:v>
                </c:pt>
                <c:pt idx="150">
                  <c:v>130000</c:v>
                </c:pt>
                <c:pt idx="151">
                  <c:v>127000</c:v>
                </c:pt>
                <c:pt idx="152">
                  <c:v>136500</c:v>
                </c:pt>
                <c:pt idx="153">
                  <c:v>138000</c:v>
                </c:pt>
                <c:pt idx="154">
                  <c:v>137000</c:v>
                </c:pt>
                <c:pt idx="155">
                  <c:v>138000</c:v>
                </c:pt>
                <c:pt idx="156">
                  <c:v>137800</c:v>
                </c:pt>
                <c:pt idx="157">
                  <c:v>142000</c:v>
                </c:pt>
                <c:pt idx="158">
                  <c:v>143000</c:v>
                </c:pt>
                <c:pt idx="159">
                  <c:v>144500</c:v>
                </c:pt>
                <c:pt idx="160">
                  <c:v>144800</c:v>
                </c:pt>
                <c:pt idx="161">
                  <c:v>149000</c:v>
                </c:pt>
                <c:pt idx="162">
                  <c:v>162000</c:v>
                </c:pt>
                <c:pt idx="163">
                  <c:v>161260</c:v>
                </c:pt>
                <c:pt idx="164">
                  <c:v>161200</c:v>
                </c:pt>
                <c:pt idx="165">
                  <c:v>190000</c:v>
                </c:pt>
                <c:pt idx="166">
                  <c:v>176000</c:v>
                </c:pt>
                <c:pt idx="167">
                  <c:v>170000</c:v>
                </c:pt>
                <c:pt idx="168">
                  <c:v>170380</c:v>
                </c:pt>
                <c:pt idx="169">
                  <c:v>160910</c:v>
                </c:pt>
                <c:pt idx="170">
                  <c:v>130000</c:v>
                </c:pt>
                <c:pt idx="171">
                  <c:v>136000</c:v>
                </c:pt>
                <c:pt idx="172">
                  <c:v>136000</c:v>
                </c:pt>
                <c:pt idx="173">
                  <c:v>135000</c:v>
                </c:pt>
                <c:pt idx="174">
                  <c:v>135000</c:v>
                </c:pt>
                <c:pt idx="175">
                  <c:v>127000</c:v>
                </c:pt>
                <c:pt idx="176">
                  <c:v>135000</c:v>
                </c:pt>
                <c:pt idx="177">
                  <c:v>144000</c:v>
                </c:pt>
                <c:pt idx="185" formatCode="_(* #,##0_);_(* \(#,##0\);_(* &quot;-&quot;??_);_(@_)">
                  <c:v>142000</c:v>
                </c:pt>
              </c:numCache>
            </c:numRef>
          </c:val>
          <c:smooth val="0"/>
          <c:extLst xmlns:c16r2="http://schemas.microsoft.com/office/drawing/2015/06/chart">
            <c:ext xmlns:c16="http://schemas.microsoft.com/office/drawing/2014/chart" uri="{C3380CC4-5D6E-409C-BE32-E72D297353CC}">
              <c16:uniqueId val="{00000001-7EBC-4538-BAF5-3216A7026581}"/>
            </c:ext>
          </c:extLst>
        </c:ser>
        <c:dLbls>
          <c:showLegendKey val="0"/>
          <c:showVal val="0"/>
          <c:showCatName val="0"/>
          <c:showSerName val="0"/>
          <c:showPercent val="0"/>
          <c:showBubbleSize val="0"/>
        </c:dLbls>
        <c:marker val="1"/>
        <c:smooth val="0"/>
        <c:axId val="198994944"/>
        <c:axId val="35319744"/>
      </c:lineChart>
      <c:catAx>
        <c:axId val="198994944"/>
        <c:scaling>
          <c:orientation val="minMax"/>
        </c:scaling>
        <c:delete val="0"/>
        <c:axPos val="b"/>
        <c:numFmt formatCode="General" sourceLinked="0"/>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5319744"/>
        <c:crosses val="autoZero"/>
        <c:auto val="1"/>
        <c:lblAlgn val="ctr"/>
        <c:lblOffset val="100"/>
        <c:noMultiLvlLbl val="0"/>
      </c:catAx>
      <c:valAx>
        <c:axId val="35319744"/>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989949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B Zar" panose="00000400000000000000" pitchFamily="2" charset="-78"/>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image" Target="../media/image97.wmf"/><Relationship Id="rId7" Type="http://schemas.openxmlformats.org/officeDocument/2006/relationships/image" Target="../media/image101.wmf"/><Relationship Id="rId2" Type="http://schemas.openxmlformats.org/officeDocument/2006/relationships/image" Target="../media/image96.wmf"/><Relationship Id="rId1" Type="http://schemas.openxmlformats.org/officeDocument/2006/relationships/image" Target="../media/image95.wmf"/><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wmf"/><Relationship Id="rId9" Type="http://schemas.openxmlformats.org/officeDocument/2006/relationships/image" Target="../media/image10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3.wmf"/><Relationship Id="rId5" Type="http://schemas.openxmlformats.org/officeDocument/2006/relationships/image" Target="../media/image108.wmf"/><Relationship Id="rId4" Type="http://schemas.openxmlformats.org/officeDocument/2006/relationships/image" Target="../media/image10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5" Type="http://schemas.openxmlformats.org/officeDocument/2006/relationships/image" Target="../media/image46.png"/><Relationship Id="rId4"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image" Target="../media/image47.png"/><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wmf"/><Relationship Id="rId9" Type="http://schemas.openxmlformats.org/officeDocument/2006/relationships/image" Target="../media/image55.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png"/><Relationship Id="rId5" Type="http://schemas.openxmlformats.org/officeDocument/2006/relationships/image" Target="../media/image65.wmf"/><Relationship Id="rId4" Type="http://schemas.openxmlformats.org/officeDocument/2006/relationships/image" Target="../media/image64.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78.wmf"/><Relationship Id="rId7" Type="http://schemas.openxmlformats.org/officeDocument/2006/relationships/image" Target="../media/image82.wmf"/><Relationship Id="rId2" Type="http://schemas.openxmlformats.org/officeDocument/2006/relationships/image" Target="../media/image74.wmf"/><Relationship Id="rId1" Type="http://schemas.openxmlformats.org/officeDocument/2006/relationships/image" Target="../media/image77.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image" Target="../media/image82.wmf"/><Relationship Id="rId7" Type="http://schemas.openxmlformats.org/officeDocument/2006/relationships/image" Target="../media/image88.wmf"/><Relationship Id="rId2" Type="http://schemas.openxmlformats.org/officeDocument/2006/relationships/image" Target="../media/image81.wmf"/><Relationship Id="rId1" Type="http://schemas.openxmlformats.org/officeDocument/2006/relationships/image" Target="../media/image85.wmf"/><Relationship Id="rId6" Type="http://schemas.openxmlformats.org/officeDocument/2006/relationships/image" Target="../media/image87.wmf"/><Relationship Id="rId11" Type="http://schemas.openxmlformats.org/officeDocument/2006/relationships/image" Target="../media/image92.wmf"/><Relationship Id="rId5" Type="http://schemas.openxmlformats.org/officeDocument/2006/relationships/image" Target="../media/image86.wmf"/><Relationship Id="rId10" Type="http://schemas.openxmlformats.org/officeDocument/2006/relationships/image" Target="../media/image91.wmf"/><Relationship Id="rId4" Type="http://schemas.openxmlformats.org/officeDocument/2006/relationships/image" Target="../media/image83.wmf"/><Relationship Id="rId9" Type="http://schemas.openxmlformats.org/officeDocument/2006/relationships/image" Target="../media/image9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3.wmf"/><Relationship Id="rId7" Type="http://schemas.openxmlformats.org/officeDocument/2006/relationships/image" Target="../media/image96.wmf"/><Relationship Id="rId2" Type="http://schemas.openxmlformats.org/officeDocument/2006/relationships/image" Target="../media/image82.wmf"/><Relationship Id="rId1" Type="http://schemas.openxmlformats.org/officeDocument/2006/relationships/image" Target="../media/image81.wmf"/><Relationship Id="rId6" Type="http://schemas.openxmlformats.org/officeDocument/2006/relationships/image" Target="../media/image95.wmf"/><Relationship Id="rId5" Type="http://schemas.openxmlformats.org/officeDocument/2006/relationships/image" Target="../media/image94.png"/><Relationship Id="rId4" Type="http://schemas.openxmlformats.org/officeDocument/2006/relationships/image" Target="../media/image9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AA4953-FA86-471B-9BB2-9838FC8FE2D3}" type="datetimeFigureOut">
              <a:rPr lang="en-US" smtClean="0"/>
              <a:t>11/17/2018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401600-347E-441C-A000-A4C3B3BF65E5}" type="slidenum">
              <a:rPr lang="en-US" smtClean="0"/>
              <a:t>‹#›</a:t>
            </a:fld>
            <a:endParaRPr lang="en-US" dirty="0"/>
          </a:p>
        </p:txBody>
      </p:sp>
    </p:spTree>
    <p:extLst>
      <p:ext uri="{BB962C8B-B14F-4D97-AF65-F5344CB8AC3E}">
        <p14:creationId xmlns:p14="http://schemas.microsoft.com/office/powerpoint/2010/main" val="4079807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01600-347E-441C-A000-A4C3B3BF65E5}" type="slidenum">
              <a:rPr lang="en-US" smtClean="0"/>
              <a:t>9</a:t>
            </a:fld>
            <a:endParaRPr lang="en-US" dirty="0"/>
          </a:p>
        </p:txBody>
      </p:sp>
    </p:spTree>
    <p:extLst>
      <p:ext uri="{BB962C8B-B14F-4D97-AF65-F5344CB8AC3E}">
        <p14:creationId xmlns:p14="http://schemas.microsoft.com/office/powerpoint/2010/main" val="186046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45F413D-7248-473B-992F-E4B57E8FE35C}" type="datetimeFigureOut">
              <a:rPr lang="en-US" smtClean="0"/>
              <a:t>11/17/2018</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3837BF5-1D9D-4A82-85F2-FDA22877FA19}" type="slidenum">
              <a:rPr lang="en-US" smtClean="0"/>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5F413D-7248-473B-992F-E4B57E8FE35C}" type="datetimeFigureOut">
              <a:rPr lang="en-US" smtClean="0"/>
              <a:t>11/17/2018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837BF5-1D9D-4A82-85F2-FDA22877FA1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5F413D-7248-473B-992F-E4B57E8FE35C}" type="datetimeFigureOut">
              <a:rPr lang="en-US" smtClean="0"/>
              <a:t>11/17/2018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837BF5-1D9D-4A82-85F2-FDA22877FA1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FFA8AB-C3A7-46FF-8DBA-15CD6E9C26A3}"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C0977E-6E03-4606-9A0F-E77140B17E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6796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FFA8AB-C3A7-46FF-8DBA-15CD6E9C26A3}"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C0977E-6E03-4606-9A0F-E77140B17E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2426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FFA8AB-C3A7-46FF-8DBA-15CD6E9C26A3}"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C0977E-6E03-4606-9A0F-E77140B17E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0242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FFA8AB-C3A7-46FF-8DBA-15CD6E9C26A3}" type="datetimeFigureOut">
              <a:rPr lang="en-US" smtClean="0">
                <a:solidFill>
                  <a:prstClr val="black">
                    <a:tint val="75000"/>
                  </a:prstClr>
                </a:solidFill>
              </a:rPr>
              <a:pPr/>
              <a:t>11/17/2018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C0977E-6E03-4606-9A0F-E77140B17E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6270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FFA8AB-C3A7-46FF-8DBA-15CD6E9C26A3}" type="datetimeFigureOut">
              <a:rPr lang="en-US" smtClean="0">
                <a:solidFill>
                  <a:prstClr val="black">
                    <a:tint val="75000"/>
                  </a:prstClr>
                </a:solidFill>
              </a:rPr>
              <a:pPr/>
              <a:t>11/17/2018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0C0977E-6E03-4606-9A0F-E77140B17E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7325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FFA8AB-C3A7-46FF-8DBA-15CD6E9C26A3}" type="datetimeFigureOut">
              <a:rPr lang="en-US" smtClean="0">
                <a:solidFill>
                  <a:prstClr val="black">
                    <a:tint val="75000"/>
                  </a:prstClr>
                </a:solidFill>
              </a:rPr>
              <a:pPr/>
              <a:t>11/17/2018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0C0977E-6E03-4606-9A0F-E77140B17E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9286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FA8AB-C3A7-46FF-8DBA-15CD6E9C26A3}" type="datetimeFigureOut">
              <a:rPr lang="en-US" smtClean="0">
                <a:solidFill>
                  <a:prstClr val="black">
                    <a:tint val="75000"/>
                  </a:prstClr>
                </a:solidFill>
              </a:rPr>
              <a:pPr/>
              <a:t>11/17/2018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0C0977E-6E03-4606-9A0F-E77140B17E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0079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FFA8AB-C3A7-46FF-8DBA-15CD6E9C26A3}" type="datetimeFigureOut">
              <a:rPr lang="en-US" smtClean="0">
                <a:solidFill>
                  <a:prstClr val="black">
                    <a:tint val="75000"/>
                  </a:prstClr>
                </a:solidFill>
              </a:rPr>
              <a:pPr/>
              <a:t>11/17/2018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C0977E-6E03-4606-9A0F-E77140B17E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114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45F413D-7248-473B-992F-E4B57E8FE35C}" type="datetimeFigureOut">
              <a:rPr lang="en-US" smtClean="0"/>
              <a:t>11/17/2018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837BF5-1D9D-4A82-85F2-FDA22877FA19}" type="slidenum">
              <a:rPr lang="en-US" smtClean="0"/>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FFA8AB-C3A7-46FF-8DBA-15CD6E9C26A3}" type="datetimeFigureOut">
              <a:rPr lang="en-US" smtClean="0">
                <a:solidFill>
                  <a:prstClr val="black">
                    <a:tint val="75000"/>
                  </a:prstClr>
                </a:solidFill>
              </a:rPr>
              <a:pPr/>
              <a:t>11/17/2018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C0977E-6E03-4606-9A0F-E77140B17E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0702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FFA8AB-C3A7-46FF-8DBA-15CD6E9C26A3}"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C0977E-6E03-4606-9A0F-E77140B17E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644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FFA8AB-C3A7-46FF-8DBA-15CD6E9C26A3}"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C0977E-6E03-4606-9A0F-E77140B17E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67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45F413D-7248-473B-992F-E4B57E8FE35C}" type="datetimeFigureOut">
              <a:rPr lang="en-US" smtClean="0"/>
              <a:t>11/17/2018</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43837BF5-1D9D-4A82-85F2-FDA22877FA19}"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45F413D-7248-473B-992F-E4B57E8FE35C}" type="datetimeFigureOut">
              <a:rPr lang="en-US" smtClean="0"/>
              <a:t>11/17/2018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37BF5-1D9D-4A82-85F2-FDA22877FA19}" type="slidenum">
              <a:rPr lang="en-US" smtClean="0"/>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45F413D-7248-473B-992F-E4B57E8FE35C}" type="datetimeFigureOut">
              <a:rPr lang="en-US" smtClean="0"/>
              <a:t>11/17/2018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837BF5-1D9D-4A82-85F2-FDA22877FA19}" type="slidenum">
              <a:rPr lang="en-US" smtClean="0"/>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45F413D-7248-473B-992F-E4B57E8FE35C}" type="datetimeFigureOut">
              <a:rPr lang="en-US" smtClean="0"/>
              <a:t>11/17/2018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837BF5-1D9D-4A82-85F2-FDA22877FA1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F413D-7248-473B-992F-E4B57E8FE35C}" type="datetimeFigureOut">
              <a:rPr lang="en-US" smtClean="0"/>
              <a:t>11/17/2018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837BF5-1D9D-4A82-85F2-FDA22877FA1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5F413D-7248-473B-992F-E4B57E8FE35C}" type="datetimeFigureOut">
              <a:rPr lang="en-US" smtClean="0"/>
              <a:t>11/17/2018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37BF5-1D9D-4A82-85F2-FDA22877FA19}" type="slidenum">
              <a:rPr lang="en-US" smtClean="0"/>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5F413D-7248-473B-992F-E4B57E8FE35C}" type="datetimeFigureOut">
              <a:rPr lang="en-US" smtClean="0"/>
              <a:t>11/17/2018</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43837BF5-1D9D-4A82-85F2-FDA22877FA19}" type="slidenum">
              <a:rPr lang="en-US" smtClean="0"/>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45F413D-7248-473B-992F-E4B57E8FE35C}" type="datetimeFigureOut">
              <a:rPr lang="en-US" smtClean="0"/>
              <a:t>11/17/2018</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3837BF5-1D9D-4A82-85F2-FDA22877FA1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0"/>
                <a:lumOff val="100000"/>
                <a:alpha val="0"/>
              </a:schemeClr>
            </a:gs>
            <a:gs pos="100000">
              <a:schemeClr val="accent4">
                <a:lumMod val="99000"/>
                <a:satMod val="120000"/>
                <a:shade val="78000"/>
              </a:schemeClr>
            </a:gs>
          </a:gsLst>
          <a:lin ang="1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FA8AB-C3A7-46FF-8DBA-15CD6E9C26A3}" type="datetimeFigureOut">
              <a:rPr lang="en-US" smtClean="0">
                <a:solidFill>
                  <a:prstClr val="black">
                    <a:tint val="75000"/>
                  </a:prstClr>
                </a:solidFill>
              </a:rPr>
              <a:pPr/>
              <a:t>11/17/2018</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0977E-6E03-4606-9A0F-E77140B17E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79411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oleObject" Target="../embeddings/oleObject2.bin"/><Relationship Id="rId3" Type="http://schemas.openxmlformats.org/officeDocument/2006/relationships/image" Target="../media/image8.png"/><Relationship Id="rId21" Type="http://schemas.openxmlformats.org/officeDocument/2006/relationships/image" Target="../media/image7.wmf"/><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5.wmf"/><Relationship Id="rId2" Type="http://schemas.openxmlformats.org/officeDocument/2006/relationships/slideLayout" Target="../slideLayouts/slideLayout18.xml"/><Relationship Id="rId16" Type="http://schemas.openxmlformats.org/officeDocument/2006/relationships/oleObject" Target="../embeddings/oleObject1.bin"/><Relationship Id="rId20" Type="http://schemas.openxmlformats.org/officeDocument/2006/relationships/oleObject" Target="../embeddings/oleObject3.bin"/><Relationship Id="rId1" Type="http://schemas.openxmlformats.org/officeDocument/2006/relationships/vmlDrawing" Target="../drawings/vmlDrawing1.v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hyperlink" Target="&#1588;&#1575;&#1582;&#1589;%20&#1602;&#1740;&#1605;&#1578;%20&#1570;&#1605;&#1585;&#1740;&#1705;&#1575;%20&#1608;%20&#1575;&#1740;&#1585;&#1575;&#1606;/exch-ppp.xlsx" TargetMode="External"/><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6.wmf"/><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emf"/><Relationship Id="rId2" Type="http://schemas.openxmlformats.org/officeDocument/2006/relationships/image" Target="../media/image28.png"/><Relationship Id="rId1" Type="http://schemas.openxmlformats.org/officeDocument/2006/relationships/slideLayout" Target="../slideLayouts/slideLayout18.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1.wmf"/><Relationship Id="rId5" Type="http://schemas.openxmlformats.org/officeDocument/2006/relationships/oleObject" Target="../embeddings/oleObject5.bin"/><Relationship Id="rId4" Type="http://schemas.openxmlformats.org/officeDocument/2006/relationships/image" Target="../media/image40.wmf"/></Relationships>
</file>

<file path=ppt/slides/_rels/slide18.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3.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8.png"/><Relationship Id="rId18" Type="http://schemas.openxmlformats.org/officeDocument/2006/relationships/image" Target="../media/image52.png"/><Relationship Id="rId3" Type="http://schemas.openxmlformats.org/officeDocument/2006/relationships/oleObject" Target="../embeddings/oleObject11.bin"/><Relationship Id="rId21" Type="http://schemas.openxmlformats.org/officeDocument/2006/relationships/oleObject" Target="../embeddings/oleObject18.bin"/><Relationship Id="rId7" Type="http://schemas.openxmlformats.org/officeDocument/2006/relationships/oleObject" Target="../embeddings/oleObject13.bin"/><Relationship Id="rId12" Type="http://schemas.openxmlformats.org/officeDocument/2006/relationships/image" Target="../media/image50.wmf"/><Relationship Id="rId17" Type="http://schemas.openxmlformats.org/officeDocument/2006/relationships/oleObject" Target="../embeddings/oleObject16.bin"/><Relationship Id="rId25" Type="http://schemas.openxmlformats.org/officeDocument/2006/relationships/image" Target="../media/image60.png"/><Relationship Id="rId2" Type="http://schemas.openxmlformats.org/officeDocument/2006/relationships/slideLayout" Target="../slideLayouts/slideLayout2.xml"/><Relationship Id="rId16" Type="http://schemas.openxmlformats.org/officeDocument/2006/relationships/image" Target="../media/image51.png"/><Relationship Id="rId20" Type="http://schemas.openxmlformats.org/officeDocument/2006/relationships/image" Target="../media/image53.png"/><Relationship Id="rId1" Type="http://schemas.openxmlformats.org/officeDocument/2006/relationships/vmlDrawing" Target="../drawings/vmlDrawing4.vml"/><Relationship Id="rId6" Type="http://schemas.openxmlformats.org/officeDocument/2006/relationships/image" Target="../media/image48.png"/><Relationship Id="rId11" Type="http://schemas.openxmlformats.org/officeDocument/2006/relationships/oleObject" Target="../embeddings/oleObject14.bin"/><Relationship Id="rId24" Type="http://schemas.openxmlformats.org/officeDocument/2006/relationships/image" Target="../media/image55.png"/><Relationship Id="rId5" Type="http://schemas.openxmlformats.org/officeDocument/2006/relationships/oleObject" Target="../embeddings/oleObject12.bin"/><Relationship Id="rId15" Type="http://schemas.openxmlformats.org/officeDocument/2006/relationships/oleObject" Target="../embeddings/oleObject15.bin"/><Relationship Id="rId23" Type="http://schemas.openxmlformats.org/officeDocument/2006/relationships/oleObject" Target="../embeddings/oleObject19.bin"/><Relationship Id="rId10" Type="http://schemas.openxmlformats.org/officeDocument/2006/relationships/image" Target="../media/image57.png"/><Relationship Id="rId19" Type="http://schemas.openxmlformats.org/officeDocument/2006/relationships/oleObject" Target="../embeddings/oleObject17.bin"/><Relationship Id="rId4" Type="http://schemas.openxmlformats.org/officeDocument/2006/relationships/image" Target="../media/image47.png"/><Relationship Id="rId9" Type="http://schemas.openxmlformats.org/officeDocument/2006/relationships/image" Target="../media/image56.png"/><Relationship Id="rId14" Type="http://schemas.openxmlformats.org/officeDocument/2006/relationships/image" Target="../media/image59.png"/><Relationship Id="rId22"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24.bin"/><Relationship Id="rId3" Type="http://schemas.openxmlformats.org/officeDocument/2006/relationships/oleObject" Target="../embeddings/oleObject20.bin"/><Relationship Id="rId7" Type="http://schemas.openxmlformats.org/officeDocument/2006/relationships/oleObject" Target="../embeddings/oleObject21.bin"/><Relationship Id="rId12"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7.png"/><Relationship Id="rId11" Type="http://schemas.openxmlformats.org/officeDocument/2006/relationships/oleObject" Target="../embeddings/oleObject23.bin"/><Relationship Id="rId5" Type="http://schemas.openxmlformats.org/officeDocument/2006/relationships/image" Target="../media/image66.png"/><Relationship Id="rId15" Type="http://schemas.openxmlformats.org/officeDocument/2006/relationships/image" Target="../media/image68.png"/><Relationship Id="rId10" Type="http://schemas.openxmlformats.org/officeDocument/2006/relationships/image" Target="../media/image63.wmf"/><Relationship Id="rId4" Type="http://schemas.openxmlformats.org/officeDocument/2006/relationships/image" Target="../media/image61.png"/><Relationship Id="rId9" Type="http://schemas.openxmlformats.org/officeDocument/2006/relationships/oleObject" Target="../embeddings/oleObject22.bin"/><Relationship Id="rId14" Type="http://schemas.openxmlformats.org/officeDocument/2006/relationships/image" Target="../media/image65.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oleObject" Target="../embeddings/oleObject29.bin"/><Relationship Id="rId18" Type="http://schemas.openxmlformats.org/officeDocument/2006/relationships/oleObject" Target="../embeddings/oleObject31.bin"/><Relationship Id="rId3" Type="http://schemas.openxmlformats.org/officeDocument/2006/relationships/oleObject" Target="../embeddings/oleObject25.bin"/><Relationship Id="rId21" Type="http://schemas.openxmlformats.org/officeDocument/2006/relationships/image" Target="../media/image74.wmf"/><Relationship Id="rId7" Type="http://schemas.openxmlformats.org/officeDocument/2006/relationships/image" Target="../media/image67.png"/><Relationship Id="rId12" Type="http://schemas.openxmlformats.org/officeDocument/2006/relationships/image" Target="../media/image75.png"/><Relationship Id="rId17" Type="http://schemas.openxmlformats.org/officeDocument/2006/relationships/image" Target="../media/image76.png"/><Relationship Id="rId2" Type="http://schemas.openxmlformats.org/officeDocument/2006/relationships/slideLayout" Target="../slideLayouts/slideLayout2.xml"/><Relationship Id="rId16" Type="http://schemas.openxmlformats.org/officeDocument/2006/relationships/image" Target="../media/image72.wmf"/><Relationship Id="rId20" Type="http://schemas.openxmlformats.org/officeDocument/2006/relationships/oleObject" Target="../embeddings/oleObject32.bin"/><Relationship Id="rId1" Type="http://schemas.openxmlformats.org/officeDocument/2006/relationships/vmlDrawing" Target="../drawings/vmlDrawing6.vml"/><Relationship Id="rId6" Type="http://schemas.openxmlformats.org/officeDocument/2006/relationships/image" Target="../media/image64.wmf"/><Relationship Id="rId11" Type="http://schemas.openxmlformats.org/officeDocument/2006/relationships/image" Target="../media/image70.wmf"/><Relationship Id="rId5" Type="http://schemas.openxmlformats.org/officeDocument/2006/relationships/oleObject" Target="../embeddings/oleObject26.bin"/><Relationship Id="rId15" Type="http://schemas.openxmlformats.org/officeDocument/2006/relationships/oleObject" Target="../embeddings/oleObject30.bin"/><Relationship Id="rId10" Type="http://schemas.openxmlformats.org/officeDocument/2006/relationships/oleObject" Target="../embeddings/oleObject28.bin"/><Relationship Id="rId19" Type="http://schemas.openxmlformats.org/officeDocument/2006/relationships/image" Target="../media/image73.wmf"/><Relationship Id="rId4" Type="http://schemas.openxmlformats.org/officeDocument/2006/relationships/image" Target="../media/image63.wmf"/><Relationship Id="rId9" Type="http://schemas.openxmlformats.org/officeDocument/2006/relationships/image" Target="../media/image69.wmf"/><Relationship Id="rId14" Type="http://schemas.openxmlformats.org/officeDocument/2006/relationships/image" Target="../media/image71.wmf"/></Relationships>
</file>

<file path=ppt/slides/_rels/slide22.x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oleObject" Target="../embeddings/oleObject37.bin"/><Relationship Id="rId18" Type="http://schemas.openxmlformats.org/officeDocument/2006/relationships/oleObject" Target="../embeddings/oleObject40.bin"/><Relationship Id="rId3" Type="http://schemas.openxmlformats.org/officeDocument/2006/relationships/image" Target="../media/image84.png"/><Relationship Id="rId21" Type="http://schemas.openxmlformats.org/officeDocument/2006/relationships/image" Target="../media/image83.wmf"/><Relationship Id="rId7" Type="http://schemas.openxmlformats.org/officeDocument/2006/relationships/oleObject" Target="../embeddings/oleObject34.bin"/><Relationship Id="rId12" Type="http://schemas.openxmlformats.org/officeDocument/2006/relationships/image" Target="../media/image79.wmf"/><Relationship Id="rId17" Type="http://schemas.openxmlformats.org/officeDocument/2006/relationships/image" Target="../media/image81.wmf"/><Relationship Id="rId2" Type="http://schemas.openxmlformats.org/officeDocument/2006/relationships/slideLayout" Target="../slideLayouts/slideLayout2.xml"/><Relationship Id="rId16" Type="http://schemas.openxmlformats.org/officeDocument/2006/relationships/oleObject" Target="../embeddings/oleObject39.bin"/><Relationship Id="rId20" Type="http://schemas.openxmlformats.org/officeDocument/2006/relationships/oleObject" Target="../embeddings/oleObject41.bin"/><Relationship Id="rId1" Type="http://schemas.openxmlformats.org/officeDocument/2006/relationships/vmlDrawing" Target="../drawings/vmlDrawing7.vml"/><Relationship Id="rId6" Type="http://schemas.openxmlformats.org/officeDocument/2006/relationships/image" Target="../media/image77.w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image" Target="../media/image80.wmf"/><Relationship Id="rId10" Type="http://schemas.openxmlformats.org/officeDocument/2006/relationships/image" Target="../media/image78.wmf"/><Relationship Id="rId19" Type="http://schemas.openxmlformats.org/officeDocument/2006/relationships/image" Target="../media/image82.wmf"/><Relationship Id="rId4" Type="http://schemas.openxmlformats.org/officeDocument/2006/relationships/image" Target="../media/image76.png"/><Relationship Id="rId9" Type="http://schemas.openxmlformats.org/officeDocument/2006/relationships/oleObject" Target="../embeddings/oleObject35.bin"/><Relationship Id="rId14" Type="http://schemas.openxmlformats.org/officeDocument/2006/relationships/oleObject" Target="../embeddings/oleObject38.bin"/></Relationships>
</file>

<file path=ppt/slides/_rels/slide23.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oleObject" Target="../embeddings/oleObject47.bin"/><Relationship Id="rId18" Type="http://schemas.openxmlformats.org/officeDocument/2006/relationships/image" Target="../media/image89.wmf"/><Relationship Id="rId3" Type="http://schemas.openxmlformats.org/officeDocument/2006/relationships/oleObject" Target="../embeddings/oleObject42.bin"/><Relationship Id="rId21" Type="http://schemas.openxmlformats.org/officeDocument/2006/relationships/oleObject" Target="../embeddings/oleObject51.bin"/><Relationship Id="rId7" Type="http://schemas.openxmlformats.org/officeDocument/2006/relationships/oleObject" Target="../embeddings/oleObject44.bin"/><Relationship Id="rId12" Type="http://schemas.openxmlformats.org/officeDocument/2006/relationships/image" Target="../media/image86.wmf"/><Relationship Id="rId17" Type="http://schemas.openxmlformats.org/officeDocument/2006/relationships/oleObject" Target="../embeddings/oleObject49.bin"/><Relationship Id="rId2" Type="http://schemas.openxmlformats.org/officeDocument/2006/relationships/slideLayout" Target="../slideLayouts/slideLayout2.xml"/><Relationship Id="rId16" Type="http://schemas.openxmlformats.org/officeDocument/2006/relationships/image" Target="../media/image88.wmf"/><Relationship Id="rId20" Type="http://schemas.openxmlformats.org/officeDocument/2006/relationships/image" Target="../media/image90.wmf"/><Relationship Id="rId1" Type="http://schemas.openxmlformats.org/officeDocument/2006/relationships/vmlDrawing" Target="../drawings/vmlDrawing8.vml"/><Relationship Id="rId6" Type="http://schemas.openxmlformats.org/officeDocument/2006/relationships/image" Target="../media/image81.wmf"/><Relationship Id="rId11" Type="http://schemas.openxmlformats.org/officeDocument/2006/relationships/oleObject" Target="../embeddings/oleObject46.bin"/><Relationship Id="rId24" Type="http://schemas.openxmlformats.org/officeDocument/2006/relationships/image" Target="../media/image92.wmf"/><Relationship Id="rId5" Type="http://schemas.openxmlformats.org/officeDocument/2006/relationships/oleObject" Target="../embeddings/oleObject43.bin"/><Relationship Id="rId15" Type="http://schemas.openxmlformats.org/officeDocument/2006/relationships/oleObject" Target="../embeddings/oleObject48.bin"/><Relationship Id="rId23" Type="http://schemas.openxmlformats.org/officeDocument/2006/relationships/oleObject" Target="../embeddings/oleObject52.bin"/><Relationship Id="rId10" Type="http://schemas.openxmlformats.org/officeDocument/2006/relationships/image" Target="../media/image83.wmf"/><Relationship Id="rId19" Type="http://schemas.openxmlformats.org/officeDocument/2006/relationships/oleObject" Target="../embeddings/oleObject50.bin"/><Relationship Id="rId4" Type="http://schemas.openxmlformats.org/officeDocument/2006/relationships/image" Target="../media/image85.wmf"/><Relationship Id="rId9" Type="http://schemas.openxmlformats.org/officeDocument/2006/relationships/oleObject" Target="../embeddings/oleObject45.bin"/><Relationship Id="rId14" Type="http://schemas.openxmlformats.org/officeDocument/2006/relationships/image" Target="../media/image87.wmf"/><Relationship Id="rId22" Type="http://schemas.openxmlformats.org/officeDocument/2006/relationships/image" Target="../media/image91.wmf"/></Relationships>
</file>

<file path=ppt/slides/_rels/slide24.x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oleObject" Target="../embeddings/oleObject58.bin"/><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94.png"/><Relationship Id="rId2" Type="http://schemas.openxmlformats.org/officeDocument/2006/relationships/slideLayout" Target="../slideLayouts/slideLayout2.xml"/><Relationship Id="rId16" Type="http://schemas.openxmlformats.org/officeDocument/2006/relationships/image" Target="../media/image96.wmf"/><Relationship Id="rId1" Type="http://schemas.openxmlformats.org/officeDocument/2006/relationships/vmlDrawing" Target="../drawings/vmlDrawing9.vml"/><Relationship Id="rId6" Type="http://schemas.openxmlformats.org/officeDocument/2006/relationships/image" Target="../media/image82.wmf"/><Relationship Id="rId11" Type="http://schemas.openxmlformats.org/officeDocument/2006/relationships/oleObject" Target="../embeddings/oleObject57.bin"/><Relationship Id="rId5" Type="http://schemas.openxmlformats.org/officeDocument/2006/relationships/oleObject" Target="../embeddings/oleObject54.bin"/><Relationship Id="rId15" Type="http://schemas.openxmlformats.org/officeDocument/2006/relationships/oleObject" Target="../embeddings/oleObject59.bin"/><Relationship Id="rId10" Type="http://schemas.openxmlformats.org/officeDocument/2006/relationships/image" Target="../media/image93.png"/><Relationship Id="rId4" Type="http://schemas.openxmlformats.org/officeDocument/2006/relationships/image" Target="../media/image81.wmf"/><Relationship Id="rId9" Type="http://schemas.openxmlformats.org/officeDocument/2006/relationships/oleObject" Target="../embeddings/oleObject56.bin"/><Relationship Id="rId14" Type="http://schemas.openxmlformats.org/officeDocument/2006/relationships/image" Target="../media/image95.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99.wmf"/><Relationship Id="rId18" Type="http://schemas.openxmlformats.org/officeDocument/2006/relationships/oleObject" Target="../embeddings/oleObject67.bin"/><Relationship Id="rId3" Type="http://schemas.openxmlformats.org/officeDocument/2006/relationships/oleObject" Target="../embeddings/oleObject60.bin"/><Relationship Id="rId21" Type="http://schemas.openxmlformats.org/officeDocument/2006/relationships/image" Target="../media/image103.wmf"/><Relationship Id="rId7" Type="http://schemas.openxmlformats.org/officeDocument/2006/relationships/image" Target="../media/image104.png"/><Relationship Id="rId12" Type="http://schemas.openxmlformats.org/officeDocument/2006/relationships/oleObject" Target="../embeddings/oleObject64.bin"/><Relationship Id="rId17" Type="http://schemas.openxmlformats.org/officeDocument/2006/relationships/image" Target="../media/image101.wmf"/><Relationship Id="rId2" Type="http://schemas.openxmlformats.org/officeDocument/2006/relationships/slideLayout" Target="../slideLayouts/slideLayout2.xml"/><Relationship Id="rId16" Type="http://schemas.openxmlformats.org/officeDocument/2006/relationships/oleObject" Target="../embeddings/oleObject66.bin"/><Relationship Id="rId20" Type="http://schemas.openxmlformats.org/officeDocument/2006/relationships/oleObject" Target="../embeddings/oleObject68.bin"/><Relationship Id="rId1" Type="http://schemas.openxmlformats.org/officeDocument/2006/relationships/vmlDrawing" Target="../drawings/vmlDrawing10.vml"/><Relationship Id="rId6" Type="http://schemas.openxmlformats.org/officeDocument/2006/relationships/image" Target="../media/image96.wmf"/><Relationship Id="rId11" Type="http://schemas.openxmlformats.org/officeDocument/2006/relationships/image" Target="../media/image98.wmf"/><Relationship Id="rId5" Type="http://schemas.openxmlformats.org/officeDocument/2006/relationships/oleObject" Target="../embeddings/oleObject61.bin"/><Relationship Id="rId15" Type="http://schemas.openxmlformats.org/officeDocument/2006/relationships/image" Target="../media/image100.wmf"/><Relationship Id="rId10" Type="http://schemas.openxmlformats.org/officeDocument/2006/relationships/oleObject" Target="../embeddings/oleObject63.bin"/><Relationship Id="rId19" Type="http://schemas.openxmlformats.org/officeDocument/2006/relationships/image" Target="../media/image102.wmf"/><Relationship Id="rId4" Type="http://schemas.openxmlformats.org/officeDocument/2006/relationships/image" Target="../media/image95.wmf"/><Relationship Id="rId9" Type="http://schemas.openxmlformats.org/officeDocument/2006/relationships/image" Target="../media/image97.wmf"/><Relationship Id="rId14" Type="http://schemas.openxmlformats.org/officeDocument/2006/relationships/oleObject" Target="../embeddings/oleObject65.bin"/></Relationships>
</file>

<file path=ppt/slides/_rels/slide26.xml.rels><?xml version="1.0" encoding="UTF-8" standalone="yes"?>
<Relationships xmlns="http://schemas.openxmlformats.org/package/2006/relationships"><Relationship Id="rId8" Type="http://schemas.openxmlformats.org/officeDocument/2006/relationships/image" Target="../media/image106.wmf"/><Relationship Id="rId13" Type="http://schemas.openxmlformats.org/officeDocument/2006/relationships/image" Target="../media/image109.emf"/><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108.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05.w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107.wmf"/><Relationship Id="rId4" Type="http://schemas.openxmlformats.org/officeDocument/2006/relationships/image" Target="../media/image103.wmf"/><Relationship Id="rId9" Type="http://schemas.openxmlformats.org/officeDocument/2006/relationships/oleObject" Target="../embeddings/oleObject72.bin"/></Relationships>
</file>

<file path=ppt/slides/_rels/slide27.xml.rels><?xml version="1.0" encoding="UTF-8" standalone="yes"?>
<Relationships xmlns="http://schemas.openxmlformats.org/package/2006/relationships"><Relationship Id="rId2" Type="http://schemas.openxmlformats.org/officeDocument/2006/relationships/hyperlink" Target="&#1575;&#1585;&#1586;/final2.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fa.wikipedia.org/wiki/%DB%B1%DB%B8_%D8%A7%D8%B1%D8%AF%DB%8C%D8%A8%D9%87%D8%B4%D8%AA" TargetMode="External"/><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hyperlink" Target="http://www.tgju.org/" TargetMode="External"/><Relationship Id="rId4" Type="http://schemas.openxmlformats.org/officeDocument/2006/relationships/hyperlink" Target="https://fa.wikipedia.org/wiki/%DB%B1%DB%B3%DB%B9%DB%B7_(%D8%AE%D9%88%D8%B1%D8%B4%DB%8C%D8%AF%DB%8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1606;&#1605;&#1608;&#1583;&#1575;&#1585;%20&#1606;&#1587;&#1582;&#1607;%203%20&#1576;&#1583;&#1608;&#1606;%20&#1604;&#1608;&#1711;&#1608;.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file:///D:\hossien\&#1587;&#1575;&#1740;&#1585;\&#1575;&#1602;&#1578;&#1589;&#1575;&#1583;%20&#1575;&#1740;&#1585;&#1575;&#1606;\&#1570;&#1605;&#1575;&#1585;%20&#1580;&#1583;&#1740;&#1583;\&#1711;&#1586;&#1575;&#1585;&#1588;%20&#1607;&#1575;&#1740;%20&#1575;&#1740;&#1585;&#1575;&#1606;\&#1605;&#1589;&#1608;&#1576;&#1575;&#1578;%20&#1587;&#1740;&#1575;&#1587;&#1578;%20&#1607;&#1575;&#1740;%20&#1583;&#1608;&#1604;&#1578;\&#1605;&#1585;&#1583;&#1575;&#1583;31-5-96.docx" TargetMode="External"/><Relationship Id="rId2" Type="http://schemas.openxmlformats.org/officeDocument/2006/relationships/chart" Target="../charts/chart1.xml"/><Relationship Id="rId1" Type="http://schemas.openxmlformats.org/officeDocument/2006/relationships/slideLayout" Target="../slideLayouts/slideLayout13.xml"/><Relationship Id="rId4" Type="http://schemas.openxmlformats.org/officeDocument/2006/relationships/hyperlink" Target="file:///D:\hossien\&#1587;&#1575;&#1740;&#1585;\&#1575;&#1602;&#1578;&#1589;&#1575;&#1583;%20&#1575;&#1740;&#1585;&#1575;&#1606;\&#1570;&#1605;&#1575;&#1585;%20&#1580;&#1583;&#1740;&#1583;\&#1711;&#1586;&#1575;&#1585;&#1588;%20&#1607;&#1575;&#1740;%20&#1575;&#1740;&#1585;&#1575;&#1606;\&#1605;&#1589;&#1608;&#1576;&#1575;&#1578;%20&#1587;&#1740;&#1575;&#1587;&#1578;%20&#1607;&#1575;&#1740;%20&#1583;&#1608;&#1604;&#1578;\&#1778;&#1784;-11-%20&#1576;&#1607;&#1605;&#1606;%20&#1777;&#1779;&#1785;&#1782;.docx"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hyperlink" Target="file:///D:\hossien\&#1587;&#1575;&#1740;&#1585;\&#1575;&#1602;&#1578;&#1589;&#1575;&#1583;%20&#1575;&#1740;&#1585;&#1575;&#1606;\&#1570;&#1605;&#1575;&#1585;%20&#1580;&#1583;&#1740;&#1583;\&#1711;&#1586;&#1575;&#1585;&#1588;%20&#1607;&#1575;&#1740;%20&#1575;&#1740;&#1585;&#1575;&#1606;\&#1605;&#1589;&#1608;&#1576;&#1575;&#1578;%20&#1587;&#1740;&#1575;&#1587;&#1578;%20&#1607;&#1575;&#1740;%20&#1583;&#1608;&#1604;&#1578;\14-5%20-&#1605;&#1585;&#1583;&#1575;&#1583;%2097.docx" TargetMode="External"/><Relationship Id="rId4" Type="http://schemas.openxmlformats.org/officeDocument/2006/relationships/hyperlink" Target="file:///D:\hossien\&#1587;&#1575;&#1740;&#1585;\&#1575;&#1602;&#1578;&#1589;&#1575;&#1583;%20&#1575;&#1740;&#1585;&#1575;&#1606;\&#1570;&#1605;&#1575;&#1585;%20&#1580;&#1583;&#1740;&#1583;\&#1711;&#1586;&#1575;&#1585;&#1588;%20&#1607;&#1575;&#1740;%20&#1575;&#1740;&#1585;&#1575;&#1606;\&#1605;&#1589;&#1608;&#1576;&#1575;&#1578;%20&#1587;&#1740;&#1575;&#1587;&#1578;%20&#1607;&#1575;&#1740;%20&#1583;&#1608;&#1604;&#1578;\4-4-97.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endParaRPr lang="en-US" dirty="0"/>
          </a:p>
        </p:txBody>
      </p:sp>
      <p:pic>
        <p:nvPicPr>
          <p:cNvPr id="4" name="Picture 3"/>
          <p:cNvPicPr>
            <a:picLocks noChangeAspect="1" noChangeArrowheads="1"/>
          </p:cNvPicPr>
          <p:nvPr/>
        </p:nvPicPr>
        <p:blipFill>
          <a:blip r:embed="rId2" cstate="print">
            <a:duotone>
              <a:schemeClr val="accent1">
                <a:shade val="45000"/>
                <a:satMod val="135000"/>
              </a:schemeClr>
              <a:prstClr val="white"/>
            </a:duotone>
            <a:lum bright="14000" contrast="-4000"/>
          </a:blip>
          <a:srcRect/>
          <a:stretch>
            <a:fillRect/>
          </a:stretch>
        </p:blipFill>
        <p:spPr bwMode="auto">
          <a:xfrm>
            <a:off x="1000100" y="829121"/>
            <a:ext cx="7215238" cy="5028771"/>
          </a:xfrm>
          <a:prstGeom prst="rect">
            <a:avLst/>
          </a:prstGeom>
          <a:noFill/>
          <a:ln w="9525">
            <a:noFill/>
            <a:miter lim="800000"/>
            <a:headEnd/>
            <a:tailEnd/>
          </a:ln>
          <a:effectLst>
            <a:glow rad="139700">
              <a:schemeClr val="accent6">
                <a:satMod val="175000"/>
                <a:alpha val="40000"/>
              </a:schemeClr>
            </a:glow>
            <a:outerShdw blurRad="44450" dist="27940" dir="5400000" algn="ctr">
              <a:srgbClr val="000000">
                <a:alpha val="32000"/>
              </a:srgbClr>
            </a:outerShdw>
            <a:reflection blurRad="6350" stA="50000" endA="300" endPos="55000" dir="5400000" sy="-100000" algn="bl" rotWithShape="0"/>
          </a:effectLst>
          <a:scene3d>
            <a:camera prst="perspectiveRelaxedModerately"/>
            <a:lightRig rig="sunset" dir="t"/>
          </a:scene3d>
          <a:sp3d extrusionH="76200" contourW="12700">
            <a:bevelT w="190500" h="38100"/>
            <a:extrusionClr>
              <a:schemeClr val="accent2">
                <a:lumMod val="50000"/>
              </a:schemeClr>
            </a:extrusionClr>
            <a:contourClr>
              <a:schemeClr val="accent1">
                <a:lumMod val="50000"/>
              </a:schemeClr>
            </a:contourClr>
          </a:sp3d>
        </p:spPr>
      </p:pic>
    </p:spTree>
    <p:extLst>
      <p:ext uri="{BB962C8B-B14F-4D97-AF65-F5344CB8AC3E}">
        <p14:creationId xmlns:p14="http://schemas.microsoft.com/office/powerpoint/2010/main" val="901800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60869-E9D1-4583-A313-ECD14D17D231}" type="slidenum">
              <a:rPr lang="en-US" smtClean="0"/>
              <a:pPr/>
              <a:t>10</a:t>
            </a:fld>
            <a:endParaRPr lang="en-US"/>
          </a:p>
        </p:txBody>
      </p:sp>
      <p:pic>
        <p:nvPicPr>
          <p:cNvPr id="50179" name="Picture 3"/>
          <p:cNvPicPr>
            <a:picLocks noChangeAspect="1" noChangeArrowheads="1"/>
          </p:cNvPicPr>
          <p:nvPr/>
        </p:nvPicPr>
        <p:blipFill>
          <a:blip r:embed="rId3"/>
          <a:srcRect/>
          <a:stretch>
            <a:fillRect/>
          </a:stretch>
        </p:blipFill>
        <p:spPr bwMode="auto">
          <a:xfrm>
            <a:off x="6324600" y="1196752"/>
            <a:ext cx="2230437" cy="418692"/>
          </a:xfrm>
          <a:prstGeom prst="rect">
            <a:avLst/>
          </a:prstGeom>
          <a:noFill/>
          <a:ln w="9525">
            <a:noFill/>
            <a:miter lim="800000"/>
            <a:headEnd/>
            <a:tailEnd/>
          </a:ln>
          <a:effectLst/>
        </p:spPr>
      </p:pic>
      <p:pic>
        <p:nvPicPr>
          <p:cNvPr id="50180" name="Picture 4"/>
          <p:cNvPicPr>
            <a:picLocks noChangeAspect="1" noChangeArrowheads="1"/>
          </p:cNvPicPr>
          <p:nvPr/>
        </p:nvPicPr>
        <p:blipFill>
          <a:blip r:embed="rId4"/>
          <a:srcRect/>
          <a:stretch>
            <a:fillRect/>
          </a:stretch>
        </p:blipFill>
        <p:spPr bwMode="auto">
          <a:xfrm>
            <a:off x="228600" y="1556792"/>
            <a:ext cx="8458200" cy="762000"/>
          </a:xfrm>
          <a:prstGeom prst="rect">
            <a:avLst/>
          </a:prstGeom>
          <a:noFill/>
          <a:ln w="9525">
            <a:noFill/>
            <a:miter lim="800000"/>
            <a:headEnd/>
            <a:tailEnd/>
          </a:ln>
          <a:effectLst/>
        </p:spPr>
      </p:pic>
      <p:pic>
        <p:nvPicPr>
          <p:cNvPr id="50181" name="Picture 5">
            <a:hlinkClick r:id="rId5" action="ppaction://hlinkfile"/>
          </p:cNvPr>
          <p:cNvPicPr>
            <a:picLocks noChangeAspect="1" noChangeArrowheads="1"/>
          </p:cNvPicPr>
          <p:nvPr/>
        </p:nvPicPr>
        <p:blipFill>
          <a:blip r:embed="rId6"/>
          <a:srcRect/>
          <a:stretch>
            <a:fillRect/>
          </a:stretch>
        </p:blipFill>
        <p:spPr bwMode="auto">
          <a:xfrm>
            <a:off x="3923928" y="2338086"/>
            <a:ext cx="1066800" cy="533400"/>
          </a:xfrm>
          <a:prstGeom prst="rect">
            <a:avLst/>
          </a:prstGeom>
          <a:noFill/>
          <a:ln w="9525">
            <a:noFill/>
            <a:miter lim="800000"/>
            <a:headEnd/>
            <a:tailEnd/>
          </a:ln>
          <a:effectLst/>
        </p:spPr>
      </p:pic>
      <p:pic>
        <p:nvPicPr>
          <p:cNvPr id="50183" name="Picture 7"/>
          <p:cNvPicPr>
            <a:picLocks noChangeAspect="1" noChangeArrowheads="1"/>
          </p:cNvPicPr>
          <p:nvPr/>
        </p:nvPicPr>
        <p:blipFill>
          <a:blip r:embed="rId7"/>
          <a:srcRect/>
          <a:stretch>
            <a:fillRect/>
          </a:stretch>
        </p:blipFill>
        <p:spPr bwMode="auto">
          <a:xfrm>
            <a:off x="2209800" y="2871486"/>
            <a:ext cx="6524625" cy="685800"/>
          </a:xfrm>
          <a:prstGeom prst="rect">
            <a:avLst/>
          </a:prstGeom>
          <a:noFill/>
          <a:ln w="9525">
            <a:noFill/>
            <a:miter lim="800000"/>
            <a:headEnd/>
            <a:tailEnd/>
          </a:ln>
          <a:effectLst/>
        </p:spPr>
      </p:pic>
      <p:pic>
        <p:nvPicPr>
          <p:cNvPr id="50184" name="Picture 8"/>
          <p:cNvPicPr>
            <a:picLocks noChangeAspect="1" noChangeArrowheads="1"/>
          </p:cNvPicPr>
          <p:nvPr/>
        </p:nvPicPr>
        <p:blipFill>
          <a:blip r:embed="rId8"/>
          <a:srcRect/>
          <a:stretch>
            <a:fillRect/>
          </a:stretch>
        </p:blipFill>
        <p:spPr bwMode="auto">
          <a:xfrm>
            <a:off x="304800" y="3023886"/>
            <a:ext cx="838200" cy="762000"/>
          </a:xfrm>
          <a:prstGeom prst="rect">
            <a:avLst/>
          </a:prstGeom>
          <a:noFill/>
          <a:ln w="9525">
            <a:noFill/>
            <a:miter lim="800000"/>
            <a:headEnd/>
            <a:tailEnd/>
          </a:ln>
          <a:effectLst/>
        </p:spPr>
      </p:pic>
      <p:pic>
        <p:nvPicPr>
          <p:cNvPr id="50185" name="Picture 9"/>
          <p:cNvPicPr>
            <a:picLocks noChangeAspect="1" noChangeArrowheads="1"/>
          </p:cNvPicPr>
          <p:nvPr/>
        </p:nvPicPr>
        <p:blipFill>
          <a:blip r:embed="rId9"/>
          <a:srcRect/>
          <a:stretch>
            <a:fillRect/>
          </a:stretch>
        </p:blipFill>
        <p:spPr bwMode="auto">
          <a:xfrm>
            <a:off x="4603532" y="3557286"/>
            <a:ext cx="4135437" cy="685800"/>
          </a:xfrm>
          <a:prstGeom prst="rect">
            <a:avLst/>
          </a:prstGeom>
          <a:noFill/>
          <a:ln w="9525">
            <a:noFill/>
            <a:miter lim="800000"/>
            <a:headEnd/>
            <a:tailEnd/>
          </a:ln>
          <a:effectLst/>
        </p:spPr>
      </p:pic>
      <p:pic>
        <p:nvPicPr>
          <p:cNvPr id="50186" name="Picture 10"/>
          <p:cNvPicPr>
            <a:picLocks noChangeAspect="1" noChangeArrowheads="1"/>
          </p:cNvPicPr>
          <p:nvPr/>
        </p:nvPicPr>
        <p:blipFill>
          <a:blip r:embed="rId10"/>
          <a:srcRect/>
          <a:stretch>
            <a:fillRect/>
          </a:stretch>
        </p:blipFill>
        <p:spPr bwMode="auto">
          <a:xfrm>
            <a:off x="228600" y="3657600"/>
            <a:ext cx="1828800" cy="533400"/>
          </a:xfrm>
          <a:prstGeom prst="rect">
            <a:avLst/>
          </a:prstGeom>
          <a:noFill/>
          <a:ln w="9525">
            <a:noFill/>
            <a:miter lim="800000"/>
            <a:headEnd/>
            <a:tailEnd/>
          </a:ln>
          <a:effectLst/>
        </p:spPr>
      </p:pic>
      <p:pic>
        <p:nvPicPr>
          <p:cNvPr id="50187" name="Picture 11"/>
          <p:cNvPicPr>
            <a:picLocks noChangeAspect="1" noChangeArrowheads="1"/>
          </p:cNvPicPr>
          <p:nvPr/>
        </p:nvPicPr>
        <p:blipFill>
          <a:blip r:embed="rId11"/>
          <a:srcRect/>
          <a:stretch>
            <a:fillRect/>
          </a:stretch>
        </p:blipFill>
        <p:spPr bwMode="auto">
          <a:xfrm>
            <a:off x="152400" y="4319286"/>
            <a:ext cx="3200400" cy="405114"/>
          </a:xfrm>
          <a:prstGeom prst="rect">
            <a:avLst/>
          </a:prstGeom>
          <a:noFill/>
          <a:ln w="9525">
            <a:noFill/>
            <a:miter lim="800000"/>
            <a:headEnd/>
            <a:tailEnd/>
          </a:ln>
          <a:effectLst/>
        </p:spPr>
      </p:pic>
      <p:pic>
        <p:nvPicPr>
          <p:cNvPr id="13" name="Picture 4"/>
          <p:cNvPicPr>
            <a:picLocks noChangeAspect="1" noChangeArrowheads="1"/>
          </p:cNvPicPr>
          <p:nvPr/>
        </p:nvPicPr>
        <p:blipFill>
          <a:blip r:embed="rId12"/>
          <a:srcRect/>
          <a:stretch>
            <a:fillRect/>
          </a:stretch>
        </p:blipFill>
        <p:spPr bwMode="auto">
          <a:xfrm>
            <a:off x="6019800" y="4876800"/>
            <a:ext cx="2684463" cy="533400"/>
          </a:xfrm>
          <a:prstGeom prst="rect">
            <a:avLst/>
          </a:prstGeom>
          <a:noFill/>
          <a:ln w="9525">
            <a:noFill/>
            <a:miter lim="800000"/>
            <a:headEnd/>
            <a:tailEnd/>
          </a:ln>
          <a:effectLst/>
        </p:spPr>
      </p:pic>
      <p:pic>
        <p:nvPicPr>
          <p:cNvPr id="14" name="Picture 5"/>
          <p:cNvPicPr>
            <a:picLocks noChangeAspect="1" noChangeArrowheads="1"/>
          </p:cNvPicPr>
          <p:nvPr/>
        </p:nvPicPr>
        <p:blipFill>
          <a:blip r:embed="rId13"/>
          <a:srcRect/>
          <a:stretch>
            <a:fillRect/>
          </a:stretch>
        </p:blipFill>
        <p:spPr bwMode="auto">
          <a:xfrm>
            <a:off x="5181600" y="4800600"/>
            <a:ext cx="838199" cy="609600"/>
          </a:xfrm>
          <a:prstGeom prst="rect">
            <a:avLst/>
          </a:prstGeom>
          <a:noFill/>
          <a:ln w="9525">
            <a:noFill/>
            <a:miter lim="800000"/>
            <a:headEnd/>
            <a:tailEnd/>
          </a:ln>
          <a:effectLst/>
        </p:spPr>
      </p:pic>
      <p:pic>
        <p:nvPicPr>
          <p:cNvPr id="15" name="Picture 6"/>
          <p:cNvPicPr>
            <a:picLocks noChangeAspect="1" noChangeArrowheads="1"/>
          </p:cNvPicPr>
          <p:nvPr/>
        </p:nvPicPr>
        <p:blipFill>
          <a:blip r:embed="rId14"/>
          <a:srcRect/>
          <a:stretch>
            <a:fillRect/>
          </a:stretch>
        </p:blipFill>
        <p:spPr bwMode="auto">
          <a:xfrm>
            <a:off x="1295400" y="4953000"/>
            <a:ext cx="3810000" cy="381000"/>
          </a:xfrm>
          <a:prstGeom prst="rect">
            <a:avLst/>
          </a:prstGeom>
          <a:noFill/>
          <a:ln w="9525">
            <a:noFill/>
            <a:miter lim="800000"/>
            <a:headEnd/>
            <a:tailEnd/>
          </a:ln>
          <a:effectLst/>
        </p:spPr>
      </p:pic>
      <p:pic>
        <p:nvPicPr>
          <p:cNvPr id="16" name="Picture 7"/>
          <p:cNvPicPr>
            <a:picLocks noChangeAspect="1" noChangeArrowheads="1"/>
          </p:cNvPicPr>
          <p:nvPr/>
        </p:nvPicPr>
        <p:blipFill>
          <a:blip r:embed="rId15"/>
          <a:srcRect/>
          <a:stretch>
            <a:fillRect/>
          </a:stretch>
        </p:blipFill>
        <p:spPr bwMode="auto">
          <a:xfrm>
            <a:off x="457200" y="5486400"/>
            <a:ext cx="1524000" cy="609600"/>
          </a:xfrm>
          <a:prstGeom prst="rect">
            <a:avLst/>
          </a:prstGeom>
          <a:noFill/>
          <a:ln w="9525">
            <a:noFill/>
            <a:miter lim="800000"/>
            <a:headEnd/>
            <a:tailEnd/>
          </a:ln>
          <a:effectLst/>
        </p:spPr>
      </p:pic>
      <p:sp>
        <p:nvSpPr>
          <p:cNvPr id="19" name="Rectangle 18"/>
          <p:cNvSpPr/>
          <p:nvPr/>
        </p:nvSpPr>
        <p:spPr>
          <a:xfrm>
            <a:off x="4211960" y="404664"/>
            <a:ext cx="4788024" cy="830997"/>
          </a:xfrm>
          <a:prstGeom prst="rect">
            <a:avLst/>
          </a:prstGeom>
          <a:solidFill>
            <a:schemeClr val="accent1">
              <a:lumMod val="20000"/>
              <a:lumOff val="80000"/>
            </a:schemeClr>
          </a:solidFill>
        </p:spPr>
        <p:txBody>
          <a:bodyPr wrap="square">
            <a:spAutoFit/>
          </a:bodyPr>
          <a:lstStyle/>
          <a:p>
            <a:pPr algn="r" rtl="1"/>
            <a:r>
              <a:rPr lang="fa-IR" sz="2400" dirty="0">
                <a:solidFill>
                  <a:schemeClr val="accent1">
                    <a:lumMod val="50000"/>
                  </a:schemeClr>
                </a:solidFill>
                <a:cs typeface="B Titr" panose="00000700000000000000" pitchFamily="2" charset="-78"/>
              </a:rPr>
              <a:t>ج)چهارچوبی برای محاسبه نرخ ارز مناسب</a:t>
            </a:r>
          </a:p>
          <a:p>
            <a:pPr algn="r" rtl="1"/>
            <a:r>
              <a:rPr lang="fa-IR" sz="2400" dirty="0">
                <a:solidFill>
                  <a:schemeClr val="accent1">
                    <a:lumMod val="50000"/>
                  </a:schemeClr>
                </a:solidFill>
                <a:cs typeface="B Titr" panose="00000700000000000000" pitchFamily="2" charset="-78"/>
              </a:rPr>
              <a:t>     -برابری قدرت خرید و اشکالات </a:t>
            </a:r>
            <a:r>
              <a:rPr lang="fa-IR" sz="2400" dirty="0" smtClean="0">
                <a:solidFill>
                  <a:schemeClr val="accent1">
                    <a:lumMod val="50000"/>
                  </a:schemeClr>
                </a:solidFill>
                <a:cs typeface="B Titr" panose="00000700000000000000" pitchFamily="2" charset="-78"/>
              </a:rPr>
              <a:t>آن    </a:t>
            </a:r>
            <a:endParaRPr lang="fa-IR" sz="2400" dirty="0">
              <a:solidFill>
                <a:schemeClr val="accent1">
                  <a:lumMod val="50000"/>
                </a:schemeClr>
              </a:solidFill>
              <a:cs typeface="B Titr" panose="00000700000000000000" pitchFamily="2" charset="-78"/>
            </a:endParaRPr>
          </a:p>
        </p:txBody>
      </p:sp>
      <p:sp>
        <p:nvSpPr>
          <p:cNvPr id="20" name="Rectangle 19"/>
          <p:cNvSpPr/>
          <p:nvPr/>
        </p:nvSpPr>
        <p:spPr>
          <a:xfrm>
            <a:off x="4790677" y="26292"/>
            <a:ext cx="4346063" cy="276999"/>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457200" indent="-457200" algn="ctr" rtl="1">
              <a:buFont typeface="Wingdings" panose="05000000000000000000" pitchFamily="2" charset="2"/>
              <a:buChar char="v"/>
            </a:pPr>
            <a:r>
              <a:rPr lang="fa-IR"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anose="00000700000000000000" pitchFamily="2" charset="-78"/>
              </a:rPr>
              <a:t>بررسی نحوه تعیین نرخ ارز و سیاست های دولت  در سال های 96 و 97</a:t>
            </a:r>
            <a:endParaRPr lang="en-US"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110225722"/>
              </p:ext>
            </p:extLst>
          </p:nvPr>
        </p:nvGraphicFramePr>
        <p:xfrm>
          <a:off x="107504" y="2159194"/>
          <a:ext cx="1017610" cy="865837"/>
        </p:xfrm>
        <a:graphic>
          <a:graphicData uri="http://schemas.openxmlformats.org/presentationml/2006/ole">
            <mc:AlternateContent xmlns:mc="http://schemas.openxmlformats.org/markup-compatibility/2006">
              <mc:Choice xmlns:v="urn:schemas-microsoft-com:vml" Requires="v">
                <p:oleObj spid="_x0000_s11321" name="Equation" r:id="rId16" imgW="545760" imgH="444240" progId="Equation.DSMT4">
                  <p:embed/>
                </p:oleObj>
              </mc:Choice>
              <mc:Fallback>
                <p:oleObj name="Equation" r:id="rId16" imgW="545760" imgH="444240" progId="Equation.DSMT4">
                  <p:embed/>
                  <p:pic>
                    <p:nvPicPr>
                      <p:cNvPr id="0" name=""/>
                      <p:cNvPicPr/>
                      <p:nvPr/>
                    </p:nvPicPr>
                    <p:blipFill>
                      <a:blip r:embed="rId17"/>
                      <a:stretch>
                        <a:fillRect/>
                      </a:stretch>
                    </p:blipFill>
                    <p:spPr>
                      <a:xfrm>
                        <a:off x="107504" y="2159194"/>
                        <a:ext cx="1017610" cy="86583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99472250"/>
              </p:ext>
            </p:extLst>
          </p:nvPr>
        </p:nvGraphicFramePr>
        <p:xfrm>
          <a:off x="1259632" y="2205997"/>
          <a:ext cx="1373187" cy="865187"/>
        </p:xfrm>
        <a:graphic>
          <a:graphicData uri="http://schemas.openxmlformats.org/presentationml/2006/ole">
            <mc:AlternateContent xmlns:mc="http://schemas.openxmlformats.org/markup-compatibility/2006">
              <mc:Choice xmlns:v="urn:schemas-microsoft-com:vml" Requires="v">
                <p:oleObj spid="_x0000_s11322" name="Equation" r:id="rId18" imgW="736560" imgH="444240" progId="Equation.DSMT4">
                  <p:embed/>
                </p:oleObj>
              </mc:Choice>
              <mc:Fallback>
                <p:oleObj name="Equation" r:id="rId18" imgW="736560" imgH="444240" progId="Equation.DSMT4">
                  <p:embed/>
                  <p:pic>
                    <p:nvPicPr>
                      <p:cNvPr id="0" name="Object 3"/>
                      <p:cNvPicPr>
                        <a:picLocks noChangeAspect="1" noChangeArrowheads="1"/>
                      </p:cNvPicPr>
                      <p:nvPr/>
                    </p:nvPicPr>
                    <p:blipFill>
                      <a:blip r:embed="rId19"/>
                      <a:srcRect/>
                      <a:stretch>
                        <a:fillRect/>
                      </a:stretch>
                    </p:blipFill>
                    <p:spPr bwMode="auto">
                      <a:xfrm>
                        <a:off x="1259632" y="2205997"/>
                        <a:ext cx="13731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16970187"/>
              </p:ext>
            </p:extLst>
          </p:nvPr>
        </p:nvGraphicFramePr>
        <p:xfrm>
          <a:off x="2879725" y="2384053"/>
          <a:ext cx="946150" cy="446087"/>
        </p:xfrm>
        <a:graphic>
          <a:graphicData uri="http://schemas.openxmlformats.org/presentationml/2006/ole">
            <mc:AlternateContent xmlns:mc="http://schemas.openxmlformats.org/markup-compatibility/2006">
              <mc:Choice xmlns:v="urn:schemas-microsoft-com:vml" Requires="v">
                <p:oleObj spid="_x0000_s11323" name="Equation" r:id="rId20" imgW="507960" imgH="228600" progId="Equation.DSMT4">
                  <p:embed/>
                </p:oleObj>
              </mc:Choice>
              <mc:Fallback>
                <p:oleObj name="Equation" r:id="rId20" imgW="507960" imgH="228600" progId="Equation.DSMT4">
                  <p:embed/>
                  <p:pic>
                    <p:nvPicPr>
                      <p:cNvPr id="0" name="Object 4"/>
                      <p:cNvPicPr>
                        <a:picLocks noChangeAspect="1" noChangeArrowheads="1"/>
                      </p:cNvPicPr>
                      <p:nvPr/>
                    </p:nvPicPr>
                    <p:blipFill>
                      <a:blip r:embed="rId21"/>
                      <a:srcRect/>
                      <a:stretch>
                        <a:fillRect/>
                      </a:stretch>
                    </p:blipFill>
                    <p:spPr bwMode="auto">
                      <a:xfrm>
                        <a:off x="2879725" y="2384053"/>
                        <a:ext cx="9461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9573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0179"/>
                                        </p:tgtEl>
                                        <p:attrNameLst>
                                          <p:attrName>style.visibility</p:attrName>
                                        </p:attrNameLst>
                                      </p:cBhvr>
                                      <p:to>
                                        <p:strVal val="visible"/>
                                      </p:to>
                                    </p:set>
                                    <p:animEffect transition="in" filter="strips(downLeft)">
                                      <p:cBhvr>
                                        <p:cTn id="12" dur="500"/>
                                        <p:tgtEl>
                                          <p:spTgt spid="5017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0180"/>
                                        </p:tgtEl>
                                        <p:attrNameLst>
                                          <p:attrName>style.visibility</p:attrName>
                                        </p:attrNameLst>
                                      </p:cBhvr>
                                      <p:to>
                                        <p:strVal val="visible"/>
                                      </p:to>
                                    </p:set>
                                    <p:animEffect transition="in" filter="strips(downLeft)">
                                      <p:cBhvr>
                                        <p:cTn id="17" dur="500"/>
                                        <p:tgtEl>
                                          <p:spTgt spid="501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50181"/>
                                        </p:tgtEl>
                                        <p:attrNameLst>
                                          <p:attrName>style.visibility</p:attrName>
                                        </p:attrNameLst>
                                      </p:cBhvr>
                                      <p:to>
                                        <p:strVal val="visible"/>
                                      </p:to>
                                    </p:set>
                                    <p:animEffect transition="in" filter="strips(downLeft)">
                                      <p:cBhvr>
                                        <p:cTn id="37" dur="500"/>
                                        <p:tgtEl>
                                          <p:spTgt spid="50181"/>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50183"/>
                                        </p:tgtEl>
                                        <p:attrNameLst>
                                          <p:attrName>style.visibility</p:attrName>
                                        </p:attrNameLst>
                                      </p:cBhvr>
                                      <p:to>
                                        <p:strVal val="visible"/>
                                      </p:to>
                                    </p:set>
                                    <p:animEffect transition="in" filter="strips(downLeft)">
                                      <p:cBhvr>
                                        <p:cTn id="42" dur="500"/>
                                        <p:tgtEl>
                                          <p:spTgt spid="50183"/>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50184"/>
                                        </p:tgtEl>
                                        <p:attrNameLst>
                                          <p:attrName>style.visibility</p:attrName>
                                        </p:attrNameLst>
                                      </p:cBhvr>
                                      <p:to>
                                        <p:strVal val="visible"/>
                                      </p:to>
                                    </p:set>
                                    <p:animEffect transition="in" filter="strips(downRight)">
                                      <p:cBhvr>
                                        <p:cTn id="47" dur="500"/>
                                        <p:tgtEl>
                                          <p:spTgt spid="5018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50185"/>
                                        </p:tgtEl>
                                        <p:attrNameLst>
                                          <p:attrName>style.visibility</p:attrName>
                                        </p:attrNameLst>
                                      </p:cBhvr>
                                      <p:to>
                                        <p:strVal val="visible"/>
                                      </p:to>
                                    </p:set>
                                    <p:animEffect transition="in" filter="strips(downLeft)">
                                      <p:cBhvr>
                                        <p:cTn id="52" dur="500"/>
                                        <p:tgtEl>
                                          <p:spTgt spid="50185"/>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50186"/>
                                        </p:tgtEl>
                                        <p:attrNameLst>
                                          <p:attrName>style.visibility</p:attrName>
                                        </p:attrNameLst>
                                      </p:cBhvr>
                                      <p:to>
                                        <p:strVal val="visible"/>
                                      </p:to>
                                    </p:set>
                                    <p:animEffect transition="in" filter="strips(downRight)">
                                      <p:cBhvr>
                                        <p:cTn id="57" dur="500"/>
                                        <p:tgtEl>
                                          <p:spTgt spid="50186"/>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nodeType="clickEffect">
                                  <p:stCondLst>
                                    <p:cond delay="0"/>
                                  </p:stCondLst>
                                  <p:childTnLst>
                                    <p:set>
                                      <p:cBhvr>
                                        <p:cTn id="61" dur="1" fill="hold">
                                          <p:stCondLst>
                                            <p:cond delay="0"/>
                                          </p:stCondLst>
                                        </p:cTn>
                                        <p:tgtEl>
                                          <p:spTgt spid="50187"/>
                                        </p:tgtEl>
                                        <p:attrNameLst>
                                          <p:attrName>style.visibility</p:attrName>
                                        </p:attrNameLst>
                                      </p:cBhvr>
                                      <p:to>
                                        <p:strVal val="visible"/>
                                      </p:to>
                                    </p:set>
                                    <p:animEffect transition="in" filter="strips(downRight)">
                                      <p:cBhvr>
                                        <p:cTn id="62" dur="500"/>
                                        <p:tgtEl>
                                          <p:spTgt spid="50187"/>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strips(downLeft)">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6"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strips(downRight)">
                                      <p:cBhvr>
                                        <p:cTn id="72" dur="30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strips(downLeft)">
                                      <p:cBhvr>
                                        <p:cTn id="77" dur="20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6" fill="hold"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strips(downRight)">
                                      <p:cBhvr>
                                        <p:cTn id="8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60869-E9D1-4583-A313-ECD14D17D231}" type="slidenum">
              <a:rPr lang="en-US" smtClean="0"/>
              <a:pPr/>
              <a:t>11</a:t>
            </a:fld>
            <a:endParaRPr lang="en-US"/>
          </a:p>
        </p:txBody>
      </p:sp>
      <p:pic>
        <p:nvPicPr>
          <p:cNvPr id="48131" name="Picture 3"/>
          <p:cNvPicPr>
            <a:picLocks noChangeAspect="1" noChangeArrowheads="1"/>
          </p:cNvPicPr>
          <p:nvPr/>
        </p:nvPicPr>
        <p:blipFill>
          <a:blip r:embed="rId2"/>
          <a:srcRect/>
          <a:stretch>
            <a:fillRect/>
          </a:stretch>
        </p:blipFill>
        <p:spPr bwMode="auto">
          <a:xfrm>
            <a:off x="4724400" y="1138729"/>
            <a:ext cx="3962400" cy="451194"/>
          </a:xfrm>
          <a:prstGeom prst="rect">
            <a:avLst/>
          </a:prstGeom>
          <a:noFill/>
          <a:ln w="9525">
            <a:noFill/>
            <a:miter lim="800000"/>
            <a:headEnd/>
            <a:tailEnd/>
          </a:ln>
          <a:effectLst/>
        </p:spPr>
      </p:pic>
      <p:pic>
        <p:nvPicPr>
          <p:cNvPr id="48132" name="Picture 4"/>
          <p:cNvPicPr>
            <a:picLocks noChangeAspect="1" noChangeArrowheads="1"/>
          </p:cNvPicPr>
          <p:nvPr/>
        </p:nvPicPr>
        <p:blipFill>
          <a:blip r:embed="rId3"/>
          <a:srcRect/>
          <a:stretch>
            <a:fillRect/>
          </a:stretch>
        </p:blipFill>
        <p:spPr bwMode="auto">
          <a:xfrm>
            <a:off x="304800" y="1553066"/>
            <a:ext cx="8382000" cy="1079500"/>
          </a:xfrm>
          <a:prstGeom prst="rect">
            <a:avLst/>
          </a:prstGeom>
          <a:noFill/>
          <a:ln w="9525">
            <a:noFill/>
            <a:miter lim="800000"/>
            <a:headEnd/>
            <a:tailEnd/>
          </a:ln>
          <a:effectLst/>
        </p:spPr>
      </p:pic>
      <p:pic>
        <p:nvPicPr>
          <p:cNvPr id="48133" name="Picture 5"/>
          <p:cNvPicPr>
            <a:picLocks noChangeAspect="1" noChangeArrowheads="1"/>
          </p:cNvPicPr>
          <p:nvPr/>
        </p:nvPicPr>
        <p:blipFill>
          <a:blip r:embed="rId4"/>
          <a:srcRect/>
          <a:stretch>
            <a:fillRect/>
          </a:stretch>
        </p:blipFill>
        <p:spPr bwMode="auto">
          <a:xfrm>
            <a:off x="381000" y="2696066"/>
            <a:ext cx="8153400" cy="676275"/>
          </a:xfrm>
          <a:prstGeom prst="rect">
            <a:avLst/>
          </a:prstGeom>
          <a:noFill/>
          <a:ln w="9525">
            <a:noFill/>
            <a:miter lim="800000"/>
            <a:headEnd/>
            <a:tailEnd/>
          </a:ln>
          <a:effectLst/>
        </p:spPr>
      </p:pic>
      <p:pic>
        <p:nvPicPr>
          <p:cNvPr id="48134" name="Picture 6"/>
          <p:cNvPicPr>
            <a:picLocks noChangeAspect="1" noChangeArrowheads="1"/>
          </p:cNvPicPr>
          <p:nvPr/>
        </p:nvPicPr>
        <p:blipFill>
          <a:blip r:embed="rId5"/>
          <a:srcRect/>
          <a:stretch>
            <a:fillRect/>
          </a:stretch>
        </p:blipFill>
        <p:spPr bwMode="auto">
          <a:xfrm>
            <a:off x="381000" y="3381866"/>
            <a:ext cx="8382001" cy="741362"/>
          </a:xfrm>
          <a:prstGeom prst="rect">
            <a:avLst/>
          </a:prstGeom>
          <a:noFill/>
          <a:ln w="9525">
            <a:noFill/>
            <a:miter lim="800000"/>
            <a:headEnd/>
            <a:tailEnd/>
          </a:ln>
          <a:effectLst/>
        </p:spPr>
      </p:pic>
      <p:pic>
        <p:nvPicPr>
          <p:cNvPr id="48135" name="Picture 7"/>
          <p:cNvPicPr>
            <a:picLocks noChangeAspect="1" noChangeArrowheads="1"/>
          </p:cNvPicPr>
          <p:nvPr/>
        </p:nvPicPr>
        <p:blipFill>
          <a:blip r:embed="rId6"/>
          <a:srcRect/>
          <a:stretch>
            <a:fillRect/>
          </a:stretch>
        </p:blipFill>
        <p:spPr bwMode="auto">
          <a:xfrm>
            <a:off x="228600" y="4220066"/>
            <a:ext cx="8229600" cy="669925"/>
          </a:xfrm>
          <a:prstGeom prst="rect">
            <a:avLst/>
          </a:prstGeom>
          <a:noFill/>
          <a:ln w="9525">
            <a:noFill/>
            <a:miter lim="800000"/>
            <a:headEnd/>
            <a:tailEnd/>
          </a:ln>
          <a:effectLst/>
        </p:spPr>
      </p:pic>
      <p:pic>
        <p:nvPicPr>
          <p:cNvPr id="48136" name="Picture 8"/>
          <p:cNvPicPr>
            <a:picLocks noChangeAspect="1" noChangeArrowheads="1"/>
          </p:cNvPicPr>
          <p:nvPr/>
        </p:nvPicPr>
        <p:blipFill>
          <a:blip r:embed="rId7"/>
          <a:srcRect/>
          <a:stretch>
            <a:fillRect/>
          </a:stretch>
        </p:blipFill>
        <p:spPr bwMode="auto">
          <a:xfrm>
            <a:off x="304800" y="4982066"/>
            <a:ext cx="8229600" cy="1060450"/>
          </a:xfrm>
          <a:prstGeom prst="rect">
            <a:avLst/>
          </a:prstGeom>
          <a:noFill/>
          <a:ln w="9525">
            <a:noFill/>
            <a:miter lim="800000"/>
            <a:headEnd/>
            <a:tailEnd/>
          </a:ln>
          <a:effectLst/>
        </p:spPr>
      </p:pic>
      <p:pic>
        <p:nvPicPr>
          <p:cNvPr id="48137" name="Picture 9"/>
          <p:cNvPicPr>
            <a:picLocks noChangeAspect="1" noChangeArrowheads="1"/>
          </p:cNvPicPr>
          <p:nvPr/>
        </p:nvPicPr>
        <p:blipFill>
          <a:blip r:embed="rId8"/>
          <a:srcRect/>
          <a:stretch>
            <a:fillRect/>
          </a:stretch>
        </p:blipFill>
        <p:spPr bwMode="auto">
          <a:xfrm>
            <a:off x="228600" y="6201266"/>
            <a:ext cx="8001000" cy="652463"/>
          </a:xfrm>
          <a:prstGeom prst="rect">
            <a:avLst/>
          </a:prstGeom>
          <a:noFill/>
          <a:ln w="9525">
            <a:noFill/>
            <a:miter lim="800000"/>
            <a:headEnd/>
            <a:tailEnd/>
          </a:ln>
          <a:effectLst/>
        </p:spPr>
      </p:pic>
      <p:pic>
        <p:nvPicPr>
          <p:cNvPr id="14" name="Picture 8"/>
          <p:cNvPicPr>
            <a:picLocks noChangeAspect="1" noChangeArrowheads="1"/>
          </p:cNvPicPr>
          <p:nvPr/>
        </p:nvPicPr>
        <p:blipFill>
          <a:blip r:embed="rId9"/>
          <a:srcRect/>
          <a:stretch>
            <a:fillRect/>
          </a:stretch>
        </p:blipFill>
        <p:spPr bwMode="auto">
          <a:xfrm>
            <a:off x="2455589" y="692696"/>
            <a:ext cx="6293696" cy="438150"/>
          </a:xfrm>
          <a:prstGeom prst="rect">
            <a:avLst/>
          </a:prstGeom>
          <a:noFill/>
          <a:ln w="9525">
            <a:noFill/>
            <a:miter lim="800000"/>
            <a:headEnd/>
            <a:tailEnd/>
          </a:ln>
          <a:effectLst/>
        </p:spPr>
      </p:pic>
      <p:sp>
        <p:nvSpPr>
          <p:cNvPr id="15" name="Rectangle 14"/>
          <p:cNvSpPr/>
          <p:nvPr/>
        </p:nvSpPr>
        <p:spPr>
          <a:xfrm>
            <a:off x="4248472" y="-27384"/>
            <a:ext cx="4788024" cy="646331"/>
          </a:xfrm>
          <a:prstGeom prst="rect">
            <a:avLst/>
          </a:prstGeom>
          <a:solidFill>
            <a:schemeClr val="accent1">
              <a:lumMod val="20000"/>
              <a:lumOff val="80000"/>
            </a:schemeClr>
          </a:solidFill>
        </p:spPr>
        <p:txBody>
          <a:bodyPr wrap="square">
            <a:spAutoFit/>
          </a:bodyPr>
          <a:lstStyle/>
          <a:p>
            <a:pPr algn="r" rtl="1"/>
            <a:r>
              <a:rPr lang="fa-IR" dirty="0">
                <a:solidFill>
                  <a:schemeClr val="accent1">
                    <a:lumMod val="50000"/>
                  </a:schemeClr>
                </a:solidFill>
                <a:cs typeface="B Titr" panose="00000700000000000000" pitchFamily="2" charset="-78"/>
              </a:rPr>
              <a:t>ج)چهارچوبی برای محاسبه نرخ ارز مناسب</a:t>
            </a:r>
          </a:p>
          <a:p>
            <a:pPr algn="r" rtl="1"/>
            <a:r>
              <a:rPr lang="fa-IR" dirty="0">
                <a:solidFill>
                  <a:schemeClr val="accent1">
                    <a:lumMod val="50000"/>
                  </a:schemeClr>
                </a:solidFill>
                <a:cs typeface="B Titr" panose="00000700000000000000" pitchFamily="2" charset="-78"/>
              </a:rPr>
              <a:t>     -برابری قدرت خرید و اشکالات </a:t>
            </a:r>
            <a:r>
              <a:rPr lang="fa-IR" dirty="0" smtClean="0">
                <a:solidFill>
                  <a:schemeClr val="accent1">
                    <a:lumMod val="50000"/>
                  </a:schemeClr>
                </a:solidFill>
                <a:cs typeface="B Titr" panose="00000700000000000000" pitchFamily="2" charset="-78"/>
              </a:rPr>
              <a:t>آن    </a:t>
            </a:r>
            <a:endParaRPr lang="fa-IR" dirty="0">
              <a:solidFill>
                <a:schemeClr val="accent1">
                  <a:lumMod val="50000"/>
                </a:schemeClr>
              </a:solidFill>
              <a:cs typeface="B Titr" panose="00000700000000000000" pitchFamily="2" charset="-78"/>
            </a:endParaRPr>
          </a:p>
        </p:txBody>
      </p:sp>
    </p:spTree>
    <p:extLst>
      <p:ext uri="{BB962C8B-B14F-4D97-AF65-F5344CB8AC3E}">
        <p14:creationId xmlns:p14="http://schemas.microsoft.com/office/powerpoint/2010/main" val="424638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strips(downLeft)">
                                      <p:cBhvr>
                                        <p:cTn id="7" dur="2000"/>
                                        <p:tgtEl>
                                          <p:spTgt spid="4813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8132"/>
                                        </p:tgtEl>
                                        <p:attrNameLst>
                                          <p:attrName>style.visibility</p:attrName>
                                        </p:attrNameLst>
                                      </p:cBhvr>
                                      <p:to>
                                        <p:strVal val="visible"/>
                                      </p:to>
                                    </p:set>
                                    <p:animEffect transition="in" filter="strips(downLeft)">
                                      <p:cBhvr>
                                        <p:cTn id="12" dur="2000"/>
                                        <p:tgtEl>
                                          <p:spTgt spid="4813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8133"/>
                                        </p:tgtEl>
                                        <p:attrNameLst>
                                          <p:attrName>style.visibility</p:attrName>
                                        </p:attrNameLst>
                                      </p:cBhvr>
                                      <p:to>
                                        <p:strVal val="visible"/>
                                      </p:to>
                                    </p:set>
                                    <p:animEffect transition="in" filter="strips(downLeft)">
                                      <p:cBhvr>
                                        <p:cTn id="17" dur="2000"/>
                                        <p:tgtEl>
                                          <p:spTgt spid="4813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8134"/>
                                        </p:tgtEl>
                                        <p:attrNameLst>
                                          <p:attrName>style.visibility</p:attrName>
                                        </p:attrNameLst>
                                      </p:cBhvr>
                                      <p:to>
                                        <p:strVal val="visible"/>
                                      </p:to>
                                    </p:set>
                                    <p:animEffect transition="in" filter="strips(downLeft)">
                                      <p:cBhvr>
                                        <p:cTn id="22" dur="500"/>
                                        <p:tgtEl>
                                          <p:spTgt spid="4813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48135"/>
                                        </p:tgtEl>
                                        <p:attrNameLst>
                                          <p:attrName>style.visibility</p:attrName>
                                        </p:attrNameLst>
                                      </p:cBhvr>
                                      <p:to>
                                        <p:strVal val="visible"/>
                                      </p:to>
                                    </p:set>
                                    <p:animEffect transition="in" filter="strips(downLeft)">
                                      <p:cBhvr>
                                        <p:cTn id="27" dur="3000"/>
                                        <p:tgtEl>
                                          <p:spTgt spid="4813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48136"/>
                                        </p:tgtEl>
                                        <p:attrNameLst>
                                          <p:attrName>style.visibility</p:attrName>
                                        </p:attrNameLst>
                                      </p:cBhvr>
                                      <p:to>
                                        <p:strVal val="visible"/>
                                      </p:to>
                                    </p:set>
                                    <p:animEffect transition="in" filter="strips(downLeft)">
                                      <p:cBhvr>
                                        <p:cTn id="32" dur="2000"/>
                                        <p:tgtEl>
                                          <p:spTgt spid="4813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48137"/>
                                        </p:tgtEl>
                                        <p:attrNameLst>
                                          <p:attrName>style.visibility</p:attrName>
                                        </p:attrNameLst>
                                      </p:cBhvr>
                                      <p:to>
                                        <p:strVal val="visible"/>
                                      </p:to>
                                    </p:set>
                                    <p:animEffect transition="in" filter="strips(downLeft)">
                                      <p:cBhvr>
                                        <p:cTn id="37" dur="2000"/>
                                        <p:tgtEl>
                                          <p:spTgt spid="4813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strips(downLeft)">
                                      <p:cBhvr>
                                        <p:cTn id="4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60869-E9D1-4583-A313-ECD14D17D231}" type="slidenum">
              <a:rPr lang="en-US" smtClean="0"/>
              <a:pPr/>
              <a:t>12</a:t>
            </a:fld>
            <a:endParaRPr lang="en-US"/>
          </a:p>
        </p:txBody>
      </p:sp>
      <p:pic>
        <p:nvPicPr>
          <p:cNvPr id="49154" name="Picture 2"/>
          <p:cNvPicPr>
            <a:picLocks noChangeAspect="1" noChangeArrowheads="1"/>
          </p:cNvPicPr>
          <p:nvPr/>
        </p:nvPicPr>
        <p:blipFill>
          <a:blip r:embed="rId2"/>
          <a:srcRect/>
          <a:stretch>
            <a:fillRect/>
          </a:stretch>
        </p:blipFill>
        <p:spPr bwMode="auto">
          <a:xfrm>
            <a:off x="304800" y="754282"/>
            <a:ext cx="8305800" cy="603250"/>
          </a:xfrm>
          <a:prstGeom prst="rect">
            <a:avLst/>
          </a:prstGeom>
          <a:noFill/>
          <a:ln w="9525">
            <a:noFill/>
            <a:miter lim="800000"/>
            <a:headEnd/>
            <a:tailEnd/>
          </a:ln>
          <a:effectLst/>
        </p:spPr>
      </p:pic>
      <p:pic>
        <p:nvPicPr>
          <p:cNvPr id="49155" name="Picture 3"/>
          <p:cNvPicPr>
            <a:picLocks noChangeAspect="1" noChangeArrowheads="1"/>
          </p:cNvPicPr>
          <p:nvPr/>
        </p:nvPicPr>
        <p:blipFill>
          <a:blip r:embed="rId3"/>
          <a:srcRect/>
          <a:stretch>
            <a:fillRect/>
          </a:stretch>
        </p:blipFill>
        <p:spPr bwMode="auto">
          <a:xfrm>
            <a:off x="3581400" y="1376296"/>
            <a:ext cx="4876800" cy="381000"/>
          </a:xfrm>
          <a:prstGeom prst="rect">
            <a:avLst/>
          </a:prstGeom>
          <a:noFill/>
          <a:ln w="9525">
            <a:noFill/>
            <a:miter lim="800000"/>
            <a:headEnd/>
            <a:tailEnd/>
          </a:ln>
          <a:effectLst/>
        </p:spPr>
      </p:pic>
      <p:pic>
        <p:nvPicPr>
          <p:cNvPr id="49156" name="Picture 4"/>
          <p:cNvPicPr>
            <a:picLocks noChangeAspect="1" noChangeArrowheads="1"/>
          </p:cNvPicPr>
          <p:nvPr/>
        </p:nvPicPr>
        <p:blipFill>
          <a:blip r:embed="rId4"/>
          <a:srcRect/>
          <a:stretch>
            <a:fillRect/>
          </a:stretch>
        </p:blipFill>
        <p:spPr bwMode="auto">
          <a:xfrm>
            <a:off x="228600" y="1315914"/>
            <a:ext cx="2209800" cy="385110"/>
          </a:xfrm>
          <a:prstGeom prst="rect">
            <a:avLst/>
          </a:prstGeom>
          <a:noFill/>
          <a:ln w="9525">
            <a:noFill/>
            <a:miter lim="800000"/>
            <a:headEnd/>
            <a:tailEnd/>
          </a:ln>
          <a:effectLst/>
        </p:spPr>
      </p:pic>
      <p:pic>
        <p:nvPicPr>
          <p:cNvPr id="49157" name="Picture 5"/>
          <p:cNvPicPr>
            <a:picLocks noChangeAspect="1" noChangeArrowheads="1"/>
          </p:cNvPicPr>
          <p:nvPr/>
        </p:nvPicPr>
        <p:blipFill>
          <a:blip r:embed="rId5"/>
          <a:srcRect/>
          <a:stretch>
            <a:fillRect/>
          </a:stretch>
        </p:blipFill>
        <p:spPr bwMode="auto">
          <a:xfrm>
            <a:off x="2590800" y="1264316"/>
            <a:ext cx="914400" cy="492980"/>
          </a:xfrm>
          <a:prstGeom prst="rect">
            <a:avLst/>
          </a:prstGeom>
          <a:noFill/>
          <a:ln w="9525">
            <a:noFill/>
            <a:miter lim="800000"/>
            <a:headEnd/>
            <a:tailEnd/>
          </a:ln>
          <a:effectLst/>
        </p:spPr>
      </p:pic>
      <p:pic>
        <p:nvPicPr>
          <p:cNvPr id="49158" name="Picture 6"/>
          <p:cNvPicPr>
            <a:picLocks noChangeAspect="1" noChangeArrowheads="1"/>
          </p:cNvPicPr>
          <p:nvPr/>
        </p:nvPicPr>
        <p:blipFill>
          <a:blip r:embed="rId6"/>
          <a:srcRect/>
          <a:stretch>
            <a:fillRect/>
          </a:stretch>
        </p:blipFill>
        <p:spPr bwMode="auto">
          <a:xfrm>
            <a:off x="152400" y="1812925"/>
            <a:ext cx="8458200" cy="1006475"/>
          </a:xfrm>
          <a:prstGeom prst="rect">
            <a:avLst/>
          </a:prstGeom>
          <a:noFill/>
          <a:ln w="9525">
            <a:noFill/>
            <a:miter lim="800000"/>
            <a:headEnd/>
            <a:tailEnd/>
          </a:ln>
          <a:effectLst/>
        </p:spPr>
      </p:pic>
      <p:pic>
        <p:nvPicPr>
          <p:cNvPr id="49159" name="Picture 7"/>
          <p:cNvPicPr>
            <a:picLocks noChangeAspect="1" noChangeArrowheads="1"/>
          </p:cNvPicPr>
          <p:nvPr/>
        </p:nvPicPr>
        <p:blipFill>
          <a:blip r:embed="rId7"/>
          <a:srcRect/>
          <a:stretch>
            <a:fillRect/>
          </a:stretch>
        </p:blipFill>
        <p:spPr bwMode="auto">
          <a:xfrm>
            <a:off x="380999" y="2816225"/>
            <a:ext cx="8305801" cy="688975"/>
          </a:xfrm>
          <a:prstGeom prst="rect">
            <a:avLst/>
          </a:prstGeom>
          <a:noFill/>
          <a:ln w="9525">
            <a:noFill/>
            <a:miter lim="800000"/>
            <a:headEnd/>
            <a:tailEnd/>
          </a:ln>
          <a:effectLst/>
        </p:spPr>
      </p:pic>
      <p:pic>
        <p:nvPicPr>
          <p:cNvPr id="49160" name="Picture 8"/>
          <p:cNvPicPr>
            <a:picLocks noChangeAspect="1" noChangeArrowheads="1"/>
          </p:cNvPicPr>
          <p:nvPr/>
        </p:nvPicPr>
        <p:blipFill>
          <a:blip r:embed="rId8"/>
          <a:srcRect/>
          <a:stretch>
            <a:fillRect/>
          </a:stretch>
        </p:blipFill>
        <p:spPr bwMode="auto">
          <a:xfrm>
            <a:off x="1295400" y="3683156"/>
            <a:ext cx="7046913" cy="418944"/>
          </a:xfrm>
          <a:prstGeom prst="rect">
            <a:avLst/>
          </a:prstGeom>
          <a:noFill/>
          <a:ln w="9525">
            <a:noFill/>
            <a:miter lim="800000"/>
            <a:headEnd/>
            <a:tailEnd/>
          </a:ln>
          <a:effectLst/>
        </p:spPr>
      </p:pic>
      <p:pic>
        <p:nvPicPr>
          <p:cNvPr id="7065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3892627"/>
            <a:ext cx="1008773" cy="596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65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4489606"/>
            <a:ext cx="2209800" cy="1301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66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8479" y="4911803"/>
            <a:ext cx="85542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661"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14167" y="4922912"/>
            <a:ext cx="942535" cy="45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38400" y="4955737"/>
            <a:ext cx="1019831" cy="369332"/>
          </a:xfrm>
          <a:prstGeom prst="rect">
            <a:avLst/>
          </a:prstGeom>
        </p:spPr>
        <p:txBody>
          <a:bodyPr wrap="none">
            <a:spAutoFit/>
          </a:bodyPr>
          <a:lstStyle/>
          <a:p>
            <a:r>
              <a:rPr lang="en-US" b="1" dirty="0"/>
              <a:t>Ideally</a:t>
            </a:r>
          </a:p>
        </p:txBody>
      </p:sp>
      <p:sp>
        <p:nvSpPr>
          <p:cNvPr id="18" name="Rectangle 17"/>
          <p:cNvSpPr/>
          <p:nvPr/>
        </p:nvSpPr>
        <p:spPr>
          <a:xfrm>
            <a:off x="4248472" y="44624"/>
            <a:ext cx="4788024" cy="646331"/>
          </a:xfrm>
          <a:prstGeom prst="rect">
            <a:avLst/>
          </a:prstGeom>
          <a:solidFill>
            <a:schemeClr val="accent1">
              <a:lumMod val="20000"/>
              <a:lumOff val="80000"/>
            </a:schemeClr>
          </a:solidFill>
        </p:spPr>
        <p:txBody>
          <a:bodyPr wrap="square">
            <a:spAutoFit/>
          </a:bodyPr>
          <a:lstStyle/>
          <a:p>
            <a:pPr algn="r" rtl="1"/>
            <a:r>
              <a:rPr lang="fa-IR" dirty="0">
                <a:solidFill>
                  <a:schemeClr val="accent1">
                    <a:lumMod val="50000"/>
                  </a:schemeClr>
                </a:solidFill>
                <a:cs typeface="B Titr" panose="00000700000000000000" pitchFamily="2" charset="-78"/>
              </a:rPr>
              <a:t>ج)چهارچوبی برای محاسبه نرخ ارز مناسب</a:t>
            </a:r>
          </a:p>
          <a:p>
            <a:pPr algn="r" rtl="1"/>
            <a:r>
              <a:rPr lang="fa-IR" dirty="0">
                <a:solidFill>
                  <a:schemeClr val="accent1">
                    <a:lumMod val="50000"/>
                  </a:schemeClr>
                </a:solidFill>
                <a:cs typeface="B Titr" panose="00000700000000000000" pitchFamily="2" charset="-78"/>
              </a:rPr>
              <a:t>     -برابری قدرت خرید و اشکالات </a:t>
            </a:r>
            <a:r>
              <a:rPr lang="fa-IR" dirty="0" smtClean="0">
                <a:solidFill>
                  <a:schemeClr val="accent1">
                    <a:lumMod val="50000"/>
                  </a:schemeClr>
                </a:solidFill>
                <a:cs typeface="B Titr" panose="00000700000000000000" pitchFamily="2" charset="-78"/>
              </a:rPr>
              <a:t>آن    </a:t>
            </a:r>
            <a:endParaRPr lang="fa-IR" dirty="0">
              <a:solidFill>
                <a:schemeClr val="accent1">
                  <a:lumMod val="50000"/>
                </a:schemeClr>
              </a:solidFill>
              <a:cs typeface="B Titr" panose="00000700000000000000" pitchFamily="2" charset="-78"/>
            </a:endParaRPr>
          </a:p>
        </p:txBody>
      </p:sp>
    </p:spTree>
    <p:extLst>
      <p:ext uri="{BB962C8B-B14F-4D97-AF65-F5344CB8AC3E}">
        <p14:creationId xmlns:p14="http://schemas.microsoft.com/office/powerpoint/2010/main" val="340315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strips(downLeft)">
                                      <p:cBhvr>
                                        <p:cTn id="7" dur="2000"/>
                                        <p:tgtEl>
                                          <p:spTgt spid="4915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9155"/>
                                        </p:tgtEl>
                                        <p:attrNameLst>
                                          <p:attrName>style.visibility</p:attrName>
                                        </p:attrNameLst>
                                      </p:cBhvr>
                                      <p:to>
                                        <p:strVal val="visible"/>
                                      </p:to>
                                    </p:set>
                                    <p:animEffect transition="in" filter="strips(downLeft)">
                                      <p:cBhvr>
                                        <p:cTn id="12" dur="3000"/>
                                        <p:tgtEl>
                                          <p:spTgt spid="4915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9156"/>
                                        </p:tgtEl>
                                        <p:attrNameLst>
                                          <p:attrName>style.visibility</p:attrName>
                                        </p:attrNameLst>
                                      </p:cBhvr>
                                      <p:to>
                                        <p:strVal val="visible"/>
                                      </p:to>
                                    </p:set>
                                    <p:animEffect transition="in" filter="strips(downRight)">
                                      <p:cBhvr>
                                        <p:cTn id="17" dur="3000"/>
                                        <p:tgtEl>
                                          <p:spTgt spid="4915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49157"/>
                                        </p:tgtEl>
                                        <p:attrNameLst>
                                          <p:attrName>style.visibility</p:attrName>
                                        </p:attrNameLst>
                                      </p:cBhvr>
                                      <p:to>
                                        <p:strVal val="visible"/>
                                      </p:to>
                                    </p:set>
                                    <p:animEffect transition="in" filter="strips(downRight)">
                                      <p:cBhvr>
                                        <p:cTn id="22" dur="2000"/>
                                        <p:tgtEl>
                                          <p:spTgt spid="4915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49158"/>
                                        </p:tgtEl>
                                        <p:attrNameLst>
                                          <p:attrName>style.visibility</p:attrName>
                                        </p:attrNameLst>
                                      </p:cBhvr>
                                      <p:to>
                                        <p:strVal val="visible"/>
                                      </p:to>
                                    </p:set>
                                    <p:animEffect transition="in" filter="strips(downLeft)">
                                      <p:cBhvr>
                                        <p:cTn id="27" dur="1000"/>
                                        <p:tgtEl>
                                          <p:spTgt spid="49158"/>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49159"/>
                                        </p:tgtEl>
                                        <p:attrNameLst>
                                          <p:attrName>style.visibility</p:attrName>
                                        </p:attrNameLst>
                                      </p:cBhvr>
                                      <p:to>
                                        <p:strVal val="visible"/>
                                      </p:to>
                                    </p:set>
                                    <p:animEffect transition="in" filter="strips(downLeft)">
                                      <p:cBhvr>
                                        <p:cTn id="32" dur="2000"/>
                                        <p:tgtEl>
                                          <p:spTgt spid="49159"/>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49160"/>
                                        </p:tgtEl>
                                        <p:attrNameLst>
                                          <p:attrName>style.visibility</p:attrName>
                                        </p:attrNameLst>
                                      </p:cBhvr>
                                      <p:to>
                                        <p:strVal val="visible"/>
                                      </p:to>
                                    </p:set>
                                    <p:animEffect transition="in" filter="strips(downLeft)">
                                      <p:cBhvr>
                                        <p:cTn id="37" dur="2000"/>
                                        <p:tgtEl>
                                          <p:spTgt spid="4916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0658"/>
                                        </p:tgtEl>
                                        <p:attrNameLst>
                                          <p:attrName>style.visibility</p:attrName>
                                        </p:attrNameLst>
                                      </p:cBhvr>
                                      <p:to>
                                        <p:strVal val="visible"/>
                                      </p:to>
                                    </p:set>
                                    <p:animEffect transition="in" filter="fade">
                                      <p:cBhvr>
                                        <p:cTn id="42" dur="500"/>
                                        <p:tgtEl>
                                          <p:spTgt spid="7065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0659"/>
                                        </p:tgtEl>
                                        <p:attrNameLst>
                                          <p:attrName>style.visibility</p:attrName>
                                        </p:attrNameLst>
                                      </p:cBhvr>
                                      <p:to>
                                        <p:strVal val="visible"/>
                                      </p:to>
                                    </p:set>
                                    <p:animEffect transition="in" filter="fade">
                                      <p:cBhvr>
                                        <p:cTn id="47" dur="500"/>
                                        <p:tgtEl>
                                          <p:spTgt spid="7065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0660"/>
                                        </p:tgtEl>
                                        <p:attrNameLst>
                                          <p:attrName>style.visibility</p:attrName>
                                        </p:attrNameLst>
                                      </p:cBhvr>
                                      <p:to>
                                        <p:strVal val="visible"/>
                                      </p:to>
                                    </p:set>
                                    <p:animEffect transition="in" filter="fade">
                                      <p:cBhvr>
                                        <p:cTn id="57" dur="500"/>
                                        <p:tgtEl>
                                          <p:spTgt spid="7066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0661"/>
                                        </p:tgtEl>
                                        <p:attrNameLst>
                                          <p:attrName>style.visibility</p:attrName>
                                        </p:attrNameLst>
                                      </p:cBhvr>
                                      <p:to>
                                        <p:strVal val="visible"/>
                                      </p:to>
                                    </p:set>
                                    <p:animEffect transition="in" filter="fade">
                                      <p:cBhvr>
                                        <p:cTn id="62" dur="500"/>
                                        <p:tgtEl>
                                          <p:spTgt spid="70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D32394D-F658-4CDB-B938-F1A8B5ECA9C3}" type="slidenum">
              <a:rPr lang="fa-IR" smtClean="0"/>
              <a:pPr/>
              <a:t>13</a:t>
            </a:fld>
            <a:endParaRPr lang="fa-IR"/>
          </a:p>
        </p:txBody>
      </p:sp>
      <p:sp>
        <p:nvSpPr>
          <p:cNvPr id="5" name="Title 1"/>
          <p:cNvSpPr txBox="1">
            <a:spLocks/>
          </p:cNvSpPr>
          <p:nvPr/>
        </p:nvSpPr>
        <p:spPr>
          <a:xfrm>
            <a:off x="70340" y="28136"/>
            <a:ext cx="6072230" cy="35719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b">
            <a:noAutofit/>
          </a:bodyPr>
          <a:lstStyle/>
          <a:p>
            <a:pPr lvl="0" algn="ctr">
              <a:spcBef>
                <a:spcPct val="0"/>
              </a:spcBef>
              <a:defRPr/>
            </a:pPr>
            <a:r>
              <a:rPr lang="fa-IR" b="1" i="1" cap="small" dirty="0" smtClean="0">
                <a:solidFill>
                  <a:srgbClr val="FFFF00"/>
                </a:solidFill>
                <a:latin typeface="B Titr"/>
                <a:ea typeface="+mj-ea"/>
                <a:cs typeface="B Titr" pitchFamily="2" charset="-78"/>
              </a:rPr>
              <a:t>الگويی برای محاسبه نرخ مناسب ارز در دوران اصلاح ساختار اقتصاد ايران</a:t>
            </a:r>
            <a:endParaRPr kumimoji="0" lang="fa-IR" b="1" i="1" u="none" strike="noStrike" kern="1200" cap="small" spc="0" normalizeH="0" baseline="0" noProof="0" dirty="0">
              <a:ln>
                <a:noFill/>
              </a:ln>
              <a:solidFill>
                <a:srgbClr val="FFFF00"/>
              </a:solidFill>
              <a:effectLst/>
              <a:uLnTx/>
              <a:uFillTx/>
              <a:latin typeface="B Titr"/>
              <a:ea typeface="+mj-ea"/>
              <a:cs typeface="B Titr" pitchFamily="2" charset="-78"/>
            </a:endParaRPr>
          </a:p>
        </p:txBody>
      </p:sp>
      <p:sp>
        <p:nvSpPr>
          <p:cNvPr id="6" name="Rectangle 5"/>
          <p:cNvSpPr/>
          <p:nvPr/>
        </p:nvSpPr>
        <p:spPr>
          <a:xfrm>
            <a:off x="35496" y="2708920"/>
            <a:ext cx="9038164" cy="1200329"/>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rtl="1"/>
            <a:r>
              <a:rPr lang="fa-IR" sz="3600" dirty="0" smtClean="0">
                <a:solidFill>
                  <a:schemeClr val="bg2">
                    <a:lumMod val="75000"/>
                  </a:schemeClr>
                </a:solidFill>
                <a:cs typeface="B Titr" pitchFamily="2" charset="-78"/>
              </a:rPr>
              <a:t>نرخ </a:t>
            </a:r>
            <a:r>
              <a:rPr lang="fa-IR" sz="3600" dirty="0">
                <a:solidFill>
                  <a:schemeClr val="bg2">
                    <a:lumMod val="75000"/>
                  </a:schemeClr>
                </a:solidFill>
                <a:cs typeface="B Titr" pitchFamily="2" charset="-78"/>
              </a:rPr>
              <a:t>مناسب در اقتصاد ايران در شرایط عدم وجود بازار منسجم ارزی چيست؟</a:t>
            </a:r>
            <a:endParaRPr lang="en-US" sz="3600" dirty="0">
              <a:solidFill>
                <a:schemeClr val="bg2">
                  <a:lumMod val="75000"/>
                </a:schemeClr>
              </a:solidFill>
              <a:cs typeface="B Titr" pitchFamily="2" charset="-78"/>
            </a:endParaRPr>
          </a:p>
        </p:txBody>
      </p:sp>
      <p:sp>
        <p:nvSpPr>
          <p:cNvPr id="7" name="Rectangle 6"/>
          <p:cNvSpPr/>
          <p:nvPr/>
        </p:nvSpPr>
        <p:spPr>
          <a:xfrm>
            <a:off x="5820288" y="1844824"/>
            <a:ext cx="2928176" cy="584775"/>
          </a:xfrm>
          <a:prstGeom prst="rect">
            <a:avLst/>
          </a:prstGeom>
        </p:spPr>
        <p:txBody>
          <a:bodyPr wrap="square">
            <a:spAutoFit/>
          </a:bodyPr>
          <a:lstStyle/>
          <a:p>
            <a:pPr algn="r" rtl="1"/>
            <a:r>
              <a:rPr lang="fa-IR" sz="3200" dirty="0" smtClean="0">
                <a:solidFill>
                  <a:srgbClr val="C00000"/>
                </a:solidFill>
                <a:cs typeface="B Titr" pitchFamily="2" charset="-78"/>
              </a:rPr>
              <a:t>یک سوال مهم:</a:t>
            </a:r>
            <a:endParaRPr lang="en-US" sz="3200" dirty="0">
              <a:solidFill>
                <a:srgbClr val="C00000"/>
              </a:solidFill>
              <a:cs typeface="B Titr" pitchFamily="2" charset="-78"/>
            </a:endParaRPr>
          </a:p>
        </p:txBody>
      </p:sp>
      <p:sp>
        <p:nvSpPr>
          <p:cNvPr id="8" name="Rectangle 7"/>
          <p:cNvSpPr/>
          <p:nvPr/>
        </p:nvSpPr>
        <p:spPr>
          <a:xfrm>
            <a:off x="4459795" y="385326"/>
            <a:ext cx="4648709" cy="707886"/>
          </a:xfrm>
          <a:prstGeom prst="rect">
            <a:avLst/>
          </a:prstGeom>
          <a:solidFill>
            <a:schemeClr val="accent1">
              <a:lumMod val="20000"/>
              <a:lumOff val="80000"/>
            </a:schemeClr>
          </a:solidFill>
        </p:spPr>
        <p:txBody>
          <a:bodyPr wrap="square">
            <a:spAutoFit/>
          </a:bodyPr>
          <a:lstStyle/>
          <a:p>
            <a:pPr algn="r" rtl="1"/>
            <a:r>
              <a:rPr lang="fa-IR" sz="2000" dirty="0">
                <a:solidFill>
                  <a:schemeClr val="accent1">
                    <a:lumMod val="50000"/>
                  </a:schemeClr>
                </a:solidFill>
                <a:cs typeface="B Titr" panose="00000700000000000000" pitchFamily="2" charset="-78"/>
              </a:rPr>
              <a:t>ج)چهارچوبی برای محاسبه نرخ ارز مناسب</a:t>
            </a:r>
          </a:p>
          <a:p>
            <a:pPr algn="r" rtl="1"/>
            <a:r>
              <a:rPr lang="fa-IR" sz="2000" dirty="0" smtClean="0">
                <a:solidFill>
                  <a:schemeClr val="accent1">
                    <a:lumMod val="50000"/>
                  </a:schemeClr>
                </a:solidFill>
                <a:cs typeface="B Titr" panose="00000700000000000000" pitchFamily="2" charset="-78"/>
              </a:rPr>
              <a:t>- </a:t>
            </a:r>
            <a:r>
              <a:rPr lang="fa-IR" sz="2000" dirty="0">
                <a:solidFill>
                  <a:schemeClr val="accent1">
                    <a:lumMod val="50000"/>
                  </a:schemeClr>
                </a:solidFill>
                <a:cs typeface="B Titr" panose="00000700000000000000" pitchFamily="2" charset="-78"/>
              </a:rPr>
              <a:t>نرخ ارز مناسب و سیاست های مناسب ارزی</a:t>
            </a:r>
          </a:p>
        </p:txBody>
      </p:sp>
    </p:spTree>
    <p:extLst>
      <p:ext uri="{BB962C8B-B14F-4D97-AF65-F5344CB8AC3E}">
        <p14:creationId xmlns:p14="http://schemas.microsoft.com/office/powerpoint/2010/main" val="19997814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D32394D-F658-4CDB-B938-F1A8B5ECA9C3}" type="slidenum">
              <a:rPr lang="fa-IR" smtClean="0"/>
              <a:pPr/>
              <a:t>14</a:t>
            </a:fld>
            <a:endParaRPr lang="fa-IR"/>
          </a:p>
        </p:txBody>
      </p:sp>
      <p:sp>
        <p:nvSpPr>
          <p:cNvPr id="5" name="Title 1"/>
          <p:cNvSpPr txBox="1">
            <a:spLocks/>
          </p:cNvSpPr>
          <p:nvPr/>
        </p:nvSpPr>
        <p:spPr>
          <a:xfrm>
            <a:off x="70340" y="28136"/>
            <a:ext cx="6072230" cy="35719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b">
            <a:noAutofit/>
          </a:bodyPr>
          <a:lstStyle/>
          <a:p>
            <a:pPr lvl="0" algn="ctr">
              <a:spcBef>
                <a:spcPct val="0"/>
              </a:spcBef>
              <a:defRPr/>
            </a:pPr>
            <a:r>
              <a:rPr lang="fa-IR" b="1" i="1" cap="small" dirty="0" smtClean="0">
                <a:solidFill>
                  <a:srgbClr val="FFFF00"/>
                </a:solidFill>
                <a:latin typeface="B Titr"/>
                <a:ea typeface="+mj-ea"/>
                <a:cs typeface="B Titr" pitchFamily="2" charset="-78"/>
              </a:rPr>
              <a:t>الگويی برای محاسبه نرخ مناسب ارز در دوران اصلاح ساختار اقتصاد ايران</a:t>
            </a:r>
            <a:endParaRPr kumimoji="0" lang="fa-IR" b="1" i="1" u="none" strike="noStrike" kern="1200" cap="small" spc="0" normalizeH="0" baseline="0" noProof="0" dirty="0">
              <a:ln>
                <a:noFill/>
              </a:ln>
              <a:solidFill>
                <a:srgbClr val="FFFF00"/>
              </a:solidFill>
              <a:effectLst/>
              <a:uLnTx/>
              <a:uFillTx/>
              <a:latin typeface="B Titr"/>
              <a:ea typeface="+mj-ea"/>
              <a:cs typeface="B Titr" pitchFamily="2" charset="-78"/>
            </a:endParaRPr>
          </a:p>
        </p:txBody>
      </p:sp>
      <p:pic>
        <p:nvPicPr>
          <p:cNvPr id="12" name="Picture 1"/>
          <p:cNvPicPr>
            <a:picLocks noChangeAspect="1" noChangeArrowheads="1"/>
          </p:cNvPicPr>
          <p:nvPr/>
        </p:nvPicPr>
        <p:blipFill>
          <a:blip r:embed="rId2"/>
          <a:srcRect/>
          <a:stretch>
            <a:fillRect/>
          </a:stretch>
        </p:blipFill>
        <p:spPr bwMode="auto">
          <a:xfrm>
            <a:off x="70340" y="1155524"/>
            <a:ext cx="5214975" cy="3857652"/>
          </a:xfrm>
          <a:prstGeom prst="rect">
            <a:avLst/>
          </a:prstGeom>
          <a:noFill/>
          <a:ln w="9525">
            <a:noFill/>
            <a:miter lim="800000"/>
            <a:headEnd/>
            <a:tailEnd/>
          </a:ln>
          <a:effectLst/>
        </p:spPr>
      </p:pic>
      <p:sp>
        <p:nvSpPr>
          <p:cNvPr id="14" name="Left Arrow Callout 13"/>
          <p:cNvSpPr/>
          <p:nvPr/>
        </p:nvSpPr>
        <p:spPr>
          <a:xfrm>
            <a:off x="5285314" y="1196752"/>
            <a:ext cx="3715271" cy="823620"/>
          </a:xfrm>
          <a:prstGeom prst="leftArrowCallout">
            <a:avLst>
              <a:gd name="adj1" fmla="val 27468"/>
              <a:gd name="adj2" fmla="val 19793"/>
              <a:gd name="adj3" fmla="val 25000"/>
              <a:gd name="adj4" fmla="val 64977"/>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71628" y="1404065"/>
            <a:ext cx="2928958" cy="584775"/>
          </a:xfrm>
          <a:prstGeom prst="rect">
            <a:avLst/>
          </a:prstGeom>
        </p:spPr>
        <p:txBody>
          <a:bodyPr wrap="square">
            <a:spAutoFit/>
          </a:bodyPr>
          <a:lstStyle/>
          <a:p>
            <a:pPr algn="just" rtl="1"/>
            <a:r>
              <a:rPr lang="fa-IR" sz="1600" dirty="0" smtClean="0">
                <a:solidFill>
                  <a:schemeClr val="bg1">
                    <a:lumMod val="95000"/>
                  </a:schemeClr>
                </a:solidFill>
                <a:cs typeface="B Titr" pitchFamily="2" charset="-78"/>
              </a:rPr>
              <a:t>نحوه اثرگذاري درآمدهاي ارزي بر عرضه و تقاضاي كل اقتصاد</a:t>
            </a:r>
            <a:endParaRPr lang="en-US" sz="1600" dirty="0">
              <a:solidFill>
                <a:schemeClr val="bg1">
                  <a:lumMod val="95000"/>
                </a:schemeClr>
              </a:solidFill>
              <a:cs typeface="B Titr" pitchFamily="2" charset="-78"/>
            </a:endParaRPr>
          </a:p>
        </p:txBody>
      </p:sp>
      <p:sp>
        <p:nvSpPr>
          <p:cNvPr id="10" name="Rectangle 9"/>
          <p:cNvSpPr/>
          <p:nvPr/>
        </p:nvSpPr>
        <p:spPr>
          <a:xfrm>
            <a:off x="4452425" y="31383"/>
            <a:ext cx="4648709" cy="707886"/>
          </a:xfrm>
          <a:prstGeom prst="rect">
            <a:avLst/>
          </a:prstGeom>
          <a:solidFill>
            <a:schemeClr val="accent1">
              <a:lumMod val="20000"/>
              <a:lumOff val="80000"/>
            </a:schemeClr>
          </a:solidFill>
        </p:spPr>
        <p:txBody>
          <a:bodyPr wrap="square">
            <a:spAutoFit/>
          </a:bodyPr>
          <a:lstStyle/>
          <a:p>
            <a:pPr algn="r" rtl="1"/>
            <a:r>
              <a:rPr lang="fa-IR" sz="2000" dirty="0">
                <a:solidFill>
                  <a:schemeClr val="accent1">
                    <a:lumMod val="50000"/>
                  </a:schemeClr>
                </a:solidFill>
                <a:cs typeface="B Titr" panose="00000700000000000000" pitchFamily="2" charset="-78"/>
              </a:rPr>
              <a:t>ج)چهارچوبی برای محاسبه نرخ ارز مناسب</a:t>
            </a:r>
          </a:p>
          <a:p>
            <a:pPr algn="r" rtl="1"/>
            <a:r>
              <a:rPr lang="fa-IR" sz="2000" dirty="0" smtClean="0">
                <a:solidFill>
                  <a:schemeClr val="accent1">
                    <a:lumMod val="50000"/>
                  </a:schemeClr>
                </a:solidFill>
                <a:cs typeface="B Titr" panose="00000700000000000000" pitchFamily="2" charset="-78"/>
              </a:rPr>
              <a:t>- </a:t>
            </a:r>
            <a:r>
              <a:rPr lang="fa-IR" sz="2000" dirty="0">
                <a:solidFill>
                  <a:schemeClr val="accent1">
                    <a:lumMod val="50000"/>
                  </a:schemeClr>
                </a:solidFill>
                <a:cs typeface="B Titr" panose="00000700000000000000" pitchFamily="2" charset="-78"/>
              </a:rPr>
              <a:t>نرخ ارز مناسب و سیاست های مناسب ارزی</a:t>
            </a:r>
          </a:p>
        </p:txBody>
      </p:sp>
      <p:sp>
        <p:nvSpPr>
          <p:cNvPr id="11" name="Rectangle 1"/>
          <p:cNvSpPr>
            <a:spLocks noChangeArrowheads="1"/>
          </p:cNvSpPr>
          <p:nvPr/>
        </p:nvSpPr>
        <p:spPr bwMode="auto">
          <a:xfrm>
            <a:off x="499464" y="4725144"/>
            <a:ext cx="8501122"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fontAlgn="base">
              <a:lnSpc>
                <a:spcPct val="150000"/>
              </a:lnSpc>
              <a:spcBef>
                <a:spcPct val="0"/>
              </a:spcBef>
              <a:spcAft>
                <a:spcPct val="0"/>
              </a:spcAft>
              <a:buFont typeface="Wingdings" pitchFamily="2" charset="2"/>
              <a:buChar char="v"/>
            </a:pPr>
            <a:r>
              <a:rPr lang="fa-IR" dirty="0" smtClean="0">
                <a:latin typeface="Times New Roman" pitchFamily="18" charset="0"/>
                <a:ea typeface="Times New Roman" pitchFamily="18" charset="0"/>
                <a:cs typeface="B Titr" pitchFamily="2" charset="-78"/>
              </a:rPr>
              <a:t>درآمدهاي ارزي حاصل از صادرات نفت و گاز نسبت به نرخ ارز حساسيتي ندارند، </a:t>
            </a:r>
          </a:p>
          <a:p>
            <a:pPr lvl="0" algn="just" rtl="1" eaLnBrk="0" fontAlgn="base" hangingPunct="0">
              <a:lnSpc>
                <a:spcPct val="150000"/>
              </a:lnSpc>
              <a:spcBef>
                <a:spcPct val="0"/>
              </a:spcBef>
              <a:spcAft>
                <a:spcPct val="0"/>
              </a:spcAft>
              <a:buFont typeface="Wingdings" pitchFamily="2" charset="2"/>
              <a:buChar char="v"/>
            </a:pPr>
            <a:r>
              <a:rPr lang="fa-IR" dirty="0" smtClean="0">
                <a:latin typeface="Times New Roman" pitchFamily="18" charset="0"/>
                <a:ea typeface="Times New Roman" pitchFamily="18" charset="0"/>
                <a:cs typeface="B Titr" pitchFamily="2" charset="-78"/>
              </a:rPr>
              <a:t>حساسيت كل درآمدهاي ارزي (عرضه ارز) در اقتصاد ايران نسبت به نرخ ارز به شدت كاهش يافته.</a:t>
            </a:r>
          </a:p>
          <a:p>
            <a:pPr lvl="0" algn="just" rtl="1" eaLnBrk="0" fontAlgn="base" hangingPunct="0">
              <a:lnSpc>
                <a:spcPct val="150000"/>
              </a:lnSpc>
              <a:spcBef>
                <a:spcPct val="0"/>
              </a:spcBef>
              <a:spcAft>
                <a:spcPct val="0"/>
              </a:spcAft>
              <a:buFont typeface="Wingdings" pitchFamily="2" charset="2"/>
              <a:buChar char="v"/>
            </a:pPr>
            <a:r>
              <a:rPr lang="fa-IR" dirty="0" smtClean="0">
                <a:latin typeface="Times New Roman" pitchFamily="18" charset="0"/>
                <a:ea typeface="Times New Roman" pitchFamily="18" charset="0"/>
                <a:cs typeface="B Titr" pitchFamily="2" charset="-78"/>
              </a:rPr>
              <a:t>با توجه به اينكه بيش از 80 درصد از واردات، نهاده هاي توليدي</a:t>
            </a:r>
          </a:p>
          <a:p>
            <a:pPr lvl="0" algn="just" rtl="1" eaLnBrk="0" fontAlgn="base" hangingPunct="0">
              <a:lnSpc>
                <a:spcPct val="150000"/>
              </a:lnSpc>
              <a:spcBef>
                <a:spcPct val="0"/>
              </a:spcBef>
              <a:spcAft>
                <a:spcPct val="0"/>
              </a:spcAft>
              <a:buFont typeface="Wingdings" pitchFamily="2" charset="2"/>
              <a:buChar char="v"/>
            </a:pPr>
            <a:r>
              <a:rPr lang="fa-IR" dirty="0" smtClean="0">
                <a:latin typeface="Times New Roman" pitchFamily="18" charset="0"/>
                <a:ea typeface="Times New Roman" pitchFamily="18" charset="0"/>
                <a:cs typeface="B Titr" pitchFamily="2" charset="-78"/>
              </a:rPr>
              <a:t>وحداقل در کوتاه مدت جانشين مناسبي براي اين نهاده ها در داخل وجود ندارد، </a:t>
            </a:r>
          </a:p>
          <a:p>
            <a:pPr lvl="0" algn="just" rtl="1" eaLnBrk="0" fontAlgn="base" hangingPunct="0">
              <a:lnSpc>
                <a:spcPct val="150000"/>
              </a:lnSpc>
              <a:spcBef>
                <a:spcPct val="0"/>
              </a:spcBef>
              <a:spcAft>
                <a:spcPct val="0"/>
              </a:spcAft>
              <a:buFont typeface="Wingdings" pitchFamily="2" charset="2"/>
              <a:buChar char="v"/>
            </a:pPr>
            <a:r>
              <a:rPr lang="fa-IR" dirty="0" smtClean="0">
                <a:latin typeface="Times New Roman" pitchFamily="18" charset="0"/>
                <a:ea typeface="Times New Roman" pitchFamily="18" charset="0"/>
                <a:cs typeface="B Titr" pitchFamily="2" charset="-78"/>
              </a:rPr>
              <a:t>حساسيت واردات نسبت به نرخ ارز نيز بسيار اندك. </a:t>
            </a:r>
          </a:p>
        </p:txBody>
      </p:sp>
    </p:spTree>
    <p:extLst>
      <p:ext uri="{BB962C8B-B14F-4D97-AF65-F5344CB8AC3E}">
        <p14:creationId xmlns:p14="http://schemas.microsoft.com/office/powerpoint/2010/main" val="10791334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2000"/>
                                        <p:tgtEl>
                                          <p:spTgt spid="1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strips(downLeft)">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trips(downRight)">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strips(downLeft)">
                                      <p:cBhvr>
                                        <p:cTn id="20" dur="20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strips(downLeft)">
                                      <p:cBhvr>
                                        <p:cTn id="25" dur="20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strips(downLeft)">
                                      <p:cBhvr>
                                        <p:cTn id="30" dur="2000"/>
                                        <p:tgtEl>
                                          <p:spTgt spid="1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Effect transition="in" filter="strips(downLeft)">
                                      <p:cBhvr>
                                        <p:cTn id="35" dur="2000"/>
                                        <p:tgtEl>
                                          <p:spTgt spid="1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11">
                                            <p:txEl>
                                              <p:pRg st="4" end="4"/>
                                            </p:txEl>
                                          </p:spTgt>
                                        </p:tgtEl>
                                        <p:attrNameLst>
                                          <p:attrName>style.visibility</p:attrName>
                                        </p:attrNameLst>
                                      </p:cBhvr>
                                      <p:to>
                                        <p:strVal val="visible"/>
                                      </p:to>
                                    </p:set>
                                    <p:animEffect transition="in" filter="strips(downLeft)">
                                      <p:cBhvr>
                                        <p:cTn id="40" dur="2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D32394D-F658-4CDB-B938-F1A8B5ECA9C3}" type="slidenum">
              <a:rPr lang="fa-IR" smtClean="0"/>
              <a:pPr/>
              <a:t>15</a:t>
            </a:fld>
            <a:endParaRPr lang="fa-IR"/>
          </a:p>
        </p:txBody>
      </p:sp>
      <p:sp>
        <p:nvSpPr>
          <p:cNvPr id="5" name="Title 1"/>
          <p:cNvSpPr txBox="1">
            <a:spLocks/>
          </p:cNvSpPr>
          <p:nvPr/>
        </p:nvSpPr>
        <p:spPr>
          <a:xfrm>
            <a:off x="70340" y="28136"/>
            <a:ext cx="6072230" cy="35719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b">
            <a:noAutofit/>
          </a:bodyPr>
          <a:lstStyle/>
          <a:p>
            <a:pPr lvl="0" algn="ctr">
              <a:spcBef>
                <a:spcPct val="0"/>
              </a:spcBef>
              <a:defRPr/>
            </a:pPr>
            <a:r>
              <a:rPr lang="fa-IR" b="1" i="1" cap="small" dirty="0" smtClean="0">
                <a:solidFill>
                  <a:srgbClr val="FFFF00"/>
                </a:solidFill>
                <a:latin typeface="B Titr"/>
                <a:ea typeface="+mj-ea"/>
                <a:cs typeface="B Titr" pitchFamily="2" charset="-78"/>
              </a:rPr>
              <a:t>الگويی برای محاسبه نرخ مناسب ارز در دوران اصلاح ساختار اقتصاد ايران</a:t>
            </a:r>
            <a:endParaRPr kumimoji="0" lang="fa-IR" b="1" i="1" u="none" strike="noStrike" kern="1200" cap="small" spc="0" normalizeH="0" baseline="0" noProof="0" dirty="0">
              <a:ln>
                <a:noFill/>
              </a:ln>
              <a:solidFill>
                <a:srgbClr val="FFFF00"/>
              </a:solidFill>
              <a:effectLst/>
              <a:uLnTx/>
              <a:uFillTx/>
              <a:latin typeface="B Titr"/>
              <a:ea typeface="+mj-ea"/>
              <a:cs typeface="B Titr" pitchFamily="2" charset="-78"/>
            </a:endParaRPr>
          </a:p>
        </p:txBody>
      </p:sp>
      <p:sp>
        <p:nvSpPr>
          <p:cNvPr id="7" name="Rectangle 6"/>
          <p:cNvSpPr/>
          <p:nvPr/>
        </p:nvSpPr>
        <p:spPr>
          <a:xfrm>
            <a:off x="427498" y="885368"/>
            <a:ext cx="8358246" cy="2169825"/>
          </a:xfrm>
          <a:prstGeom prst="rect">
            <a:avLst/>
          </a:prstGeom>
        </p:spPr>
        <p:txBody>
          <a:bodyPr wrap="square">
            <a:spAutoFit/>
          </a:bodyPr>
          <a:lstStyle/>
          <a:p>
            <a:pPr algn="r" rtl="1">
              <a:lnSpc>
                <a:spcPct val="150000"/>
              </a:lnSpc>
              <a:buFont typeface="Wingdings" pitchFamily="2" charset="2"/>
              <a:buChar char="v"/>
            </a:pPr>
            <a:r>
              <a:rPr lang="fa-IR" dirty="0" smtClean="0">
                <a:latin typeface="Arial" pitchFamily="34" charset="0"/>
                <a:ea typeface="Times New Roman" pitchFamily="18" charset="0"/>
                <a:cs typeface="B Titr" pitchFamily="2" charset="-78"/>
              </a:rPr>
              <a:t>با توجه به ویژگی های مطروحه: </a:t>
            </a:r>
          </a:p>
          <a:p>
            <a:pPr algn="r" rtl="1">
              <a:lnSpc>
                <a:spcPct val="150000"/>
              </a:lnSpc>
              <a:buFont typeface="Wingdings" pitchFamily="2" charset="2"/>
              <a:buChar char="v"/>
            </a:pPr>
            <a:r>
              <a:rPr lang="fa-IR" dirty="0" smtClean="0">
                <a:latin typeface="Arial" pitchFamily="34" charset="0"/>
                <a:ea typeface="Times New Roman" pitchFamily="18" charset="0"/>
                <a:cs typeface="B Titr" pitchFamily="2" charset="-78"/>
              </a:rPr>
              <a:t>اگر بتوان نرخ ارزي را محاسبه نمود به نحوي كه اثر بخشي هر واحد ارز بر تورم را خنثي </a:t>
            </a:r>
          </a:p>
          <a:p>
            <a:pPr algn="r" rtl="1">
              <a:lnSpc>
                <a:spcPct val="150000"/>
              </a:lnSpc>
              <a:buFont typeface="Wingdings" pitchFamily="2" charset="2"/>
              <a:buChar char="v"/>
            </a:pPr>
            <a:r>
              <a:rPr lang="fa-IR" dirty="0" smtClean="0">
                <a:latin typeface="Arial" pitchFamily="34" charset="0"/>
                <a:ea typeface="Times New Roman" pitchFamily="18" charset="0"/>
                <a:cs typeface="B Titr" pitchFamily="2" charset="-78"/>
              </a:rPr>
              <a:t>به طور همزمان به دو هدف مي توان دست يافت:</a:t>
            </a:r>
          </a:p>
          <a:p>
            <a:pPr algn="r" rtl="1">
              <a:lnSpc>
                <a:spcPct val="150000"/>
              </a:lnSpc>
            </a:pPr>
            <a:r>
              <a:rPr lang="fa-IR" dirty="0" smtClean="0">
                <a:latin typeface="Arial" pitchFamily="34" charset="0"/>
                <a:ea typeface="Times New Roman" pitchFamily="18" charset="0"/>
                <a:cs typeface="B Titr" pitchFamily="2" charset="-78"/>
              </a:rPr>
              <a:t>الف) كاهش تورم و در نتيجه افزايش رشد اقتصادي</a:t>
            </a:r>
          </a:p>
          <a:p>
            <a:pPr algn="r" rtl="1">
              <a:lnSpc>
                <a:spcPct val="150000"/>
              </a:lnSpc>
            </a:pPr>
            <a:r>
              <a:rPr lang="fa-IR" dirty="0" smtClean="0">
                <a:latin typeface="Arial" pitchFamily="34" charset="0"/>
                <a:ea typeface="Times New Roman" pitchFamily="18" charset="0"/>
                <a:cs typeface="B Titr" pitchFamily="2" charset="-78"/>
              </a:rPr>
              <a:t>ب) افزايش رشد اقتصادي و نتيجه افزايش صادرات غير نفتي</a:t>
            </a:r>
          </a:p>
        </p:txBody>
      </p:sp>
      <p:sp>
        <p:nvSpPr>
          <p:cNvPr id="9" name="Rectangle 8"/>
          <p:cNvSpPr/>
          <p:nvPr/>
        </p:nvSpPr>
        <p:spPr>
          <a:xfrm>
            <a:off x="5429256" y="500042"/>
            <a:ext cx="3286148" cy="461665"/>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fa-IR" sz="2400" b="1" dirty="0" smtClean="0">
                <a:solidFill>
                  <a:schemeClr val="bg1">
                    <a:lumMod val="85000"/>
                  </a:schemeClr>
                </a:solidFill>
                <a:cs typeface="B Titr" pitchFamily="2" charset="-78"/>
              </a:rPr>
              <a:t>الگوي نظري نرخ ارز مناسب</a:t>
            </a:r>
            <a:endParaRPr lang="en-US" sz="2400" b="1" dirty="0" smtClean="0">
              <a:solidFill>
                <a:schemeClr val="bg1">
                  <a:lumMod val="85000"/>
                </a:schemeClr>
              </a:solidFill>
              <a:cs typeface="B Titr" pitchFamily="2" charset="-78"/>
            </a:endParaRPr>
          </a:p>
        </p:txBody>
      </p:sp>
      <p:sp>
        <p:nvSpPr>
          <p:cNvPr id="10" name="Rectangle 9"/>
          <p:cNvSpPr/>
          <p:nvPr/>
        </p:nvSpPr>
        <p:spPr>
          <a:xfrm>
            <a:off x="6643702" y="3071810"/>
            <a:ext cx="2068195" cy="461665"/>
          </a:xfrm>
          <a:prstGeom prst="rect">
            <a:avLst/>
          </a:prstGeom>
        </p:spPr>
        <p:txBody>
          <a:bodyPr wrap="none">
            <a:spAutoFit/>
          </a:bodyPr>
          <a:lstStyle/>
          <a:p>
            <a:pPr algn="r" rtl="1">
              <a:buFont typeface="Wingdings" pitchFamily="2" charset="2"/>
              <a:buChar char="q"/>
            </a:pPr>
            <a:r>
              <a:rPr lang="fa-IR" sz="2400" dirty="0" smtClean="0">
                <a:solidFill>
                  <a:srgbClr val="7030A0"/>
                </a:solidFill>
                <a:latin typeface="Arial" pitchFamily="34" charset="0"/>
                <a:ea typeface="Times New Roman" pitchFamily="18" charset="0"/>
                <a:cs typeface="B Titr" pitchFamily="2" charset="-78"/>
              </a:rPr>
              <a:t>مفروضات الگو:</a:t>
            </a:r>
            <a:endParaRPr lang="en-US" sz="2400" dirty="0">
              <a:solidFill>
                <a:srgbClr val="7030A0"/>
              </a:solidFill>
            </a:endParaRPr>
          </a:p>
        </p:txBody>
      </p:sp>
      <p:sp>
        <p:nvSpPr>
          <p:cNvPr id="10243" name="Rectangle 3"/>
          <p:cNvSpPr>
            <a:spLocks noChangeArrowheads="1"/>
          </p:cNvSpPr>
          <p:nvPr/>
        </p:nvSpPr>
        <p:spPr bwMode="auto">
          <a:xfrm>
            <a:off x="142876" y="3429000"/>
            <a:ext cx="8715404" cy="33701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5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يك الگوي اقتصاد كلان داراي دو بخش عرضه و تقاضاي كل</a:t>
            </a:r>
          </a:p>
          <a:p>
            <a:pPr marL="0" marR="0" lvl="0" indent="0" algn="just" defTabSz="914400" rtl="1" eaLnBrk="1" fontAlgn="base" latinLnBrk="0" hangingPunct="1">
              <a:lnSpc>
                <a:spcPct val="150000"/>
              </a:lnSpc>
              <a:spcBef>
                <a:spcPct val="0"/>
              </a:spcBef>
              <a:spcAft>
                <a:spcPct val="0"/>
              </a:spcAft>
              <a:buClrTx/>
              <a:buSzTx/>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1ـ حدود 88 درصد در آمدهاي ارزي، صادرات نفت وگاز و نسبت به نرخ ارز حساس نيست</a:t>
            </a:r>
          </a:p>
          <a:p>
            <a:pPr marL="0" marR="0" lvl="0" indent="0" algn="just" defTabSz="914400" rtl="1" eaLnBrk="1" fontAlgn="base" latinLnBrk="0" hangingPunct="1">
              <a:lnSpc>
                <a:spcPct val="150000"/>
              </a:lnSpc>
              <a:spcBef>
                <a:spcPct val="0"/>
              </a:spcBef>
              <a:spcAft>
                <a:spcPct val="0"/>
              </a:spcAft>
              <a:buClrTx/>
              <a:buSzTx/>
              <a:buFontTx/>
              <a:buChar char="-"/>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مابقي درآمدها، صادرات غير نفتي </a:t>
            </a:r>
          </a:p>
          <a:p>
            <a:pPr marL="0" marR="0" lvl="0" indent="0" algn="just" defTabSz="914400" rtl="1" eaLnBrk="1" fontAlgn="base" latinLnBrk="0" hangingPunct="1">
              <a:lnSpc>
                <a:spcPct val="150000"/>
              </a:lnSpc>
              <a:spcBef>
                <a:spcPct val="0"/>
              </a:spcBef>
              <a:spcAft>
                <a:spcPct val="0"/>
              </a:spcAft>
              <a:buClrTx/>
              <a:buSzTx/>
              <a:buFontTx/>
              <a:buChar char="-"/>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بيش از 80 درصد واردات ، شامل نهاده هاي توليدي (مواد اوليه وكالاهاي واسطه اي و سرمايه اي)</a:t>
            </a:r>
          </a:p>
          <a:p>
            <a:pPr marL="0" marR="0" lvl="0" indent="0" algn="just" defTabSz="914400" rtl="1" eaLnBrk="1" fontAlgn="base" latinLnBrk="0" hangingPunct="1">
              <a:lnSpc>
                <a:spcPct val="150000"/>
              </a:lnSpc>
              <a:spcBef>
                <a:spcPct val="0"/>
              </a:spcBef>
              <a:spcAft>
                <a:spcPct val="0"/>
              </a:spcAft>
              <a:buClrTx/>
              <a:buSzTx/>
              <a:buFontTx/>
              <a:buChar char="-"/>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از نظر سهم تجارت خارجي از كل تجارت در جهان كشور كوچك و اثر چنداني بر قيمت هاي جهاني ندارد.</a:t>
            </a:r>
          </a:p>
          <a:p>
            <a:pPr marL="0" marR="0" lvl="0" indent="0" algn="just" defTabSz="914400" rtl="1" eaLnBrk="1" fontAlgn="base" latinLnBrk="0" hangingPunct="1">
              <a:lnSpc>
                <a:spcPct val="150000"/>
              </a:lnSpc>
              <a:spcBef>
                <a:spcPct val="0"/>
              </a:spcBef>
              <a:spcAft>
                <a:spcPct val="0"/>
              </a:spcAft>
              <a:buClrTx/>
              <a:buSzTx/>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2ـ در قسمت عرضه، محصول با سه نهاده نيروي كار، نهاده هاي وارداتي و سرمايه. </a:t>
            </a:r>
          </a:p>
          <a:p>
            <a:pPr marL="0" marR="0" lvl="0" indent="0" algn="just" defTabSz="914400" rtl="1" eaLnBrk="1" fontAlgn="base" latinLnBrk="0" hangingPunct="1">
              <a:lnSpc>
                <a:spcPct val="150000"/>
              </a:lnSpc>
              <a:spcBef>
                <a:spcPct val="0"/>
              </a:spcBef>
              <a:spcAft>
                <a:spcPct val="0"/>
              </a:spcAft>
              <a:buClrTx/>
              <a:buSzTx/>
              <a:tabLst/>
            </a:pPr>
            <a:r>
              <a:rPr lang="fa-IR" dirty="0" smtClean="0">
                <a:latin typeface="Arial" pitchFamily="34" charset="0"/>
                <a:ea typeface="Times New Roman" pitchFamily="18" charset="0"/>
                <a:cs typeface="B Titr" pitchFamily="2" charset="-78"/>
              </a:rPr>
              <a:t>-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نهاده هاي وارداتي شامل مواد اوليه و كالاهاي واسطه اي و سرمايه اي . </a:t>
            </a:r>
            <a:endParaRPr kumimoji="0" lang="en-US" sz="1400" b="0" i="0" u="none" strike="noStrike" cap="none" normalizeH="0" baseline="0" dirty="0" smtClean="0">
              <a:ln>
                <a:noFill/>
              </a:ln>
              <a:solidFill>
                <a:schemeClr val="tx1"/>
              </a:solidFill>
              <a:effectLst/>
              <a:latin typeface="Arial" pitchFamily="34" charset="0"/>
              <a:cs typeface="B Titr"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B Titr" pitchFamily="2" charset="-78"/>
            </a:endParaRPr>
          </a:p>
        </p:txBody>
      </p:sp>
    </p:spTree>
    <p:extLst>
      <p:ext uri="{BB962C8B-B14F-4D97-AF65-F5344CB8AC3E}">
        <p14:creationId xmlns:p14="http://schemas.microsoft.com/office/powerpoint/2010/main" val="192968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strips(downLeft)">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strips(downLeft)">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strips(downLeft)">
                                      <p:cBhvr>
                                        <p:cTn id="27" dur="20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strips(downLeft)">
                                      <p:cBhvr>
                                        <p:cTn id="32" dur="20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trips(downLeft)">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0243">
                                            <p:txEl>
                                              <p:pRg st="0" end="0"/>
                                            </p:txEl>
                                          </p:spTgt>
                                        </p:tgtEl>
                                        <p:attrNameLst>
                                          <p:attrName>style.visibility</p:attrName>
                                        </p:attrNameLst>
                                      </p:cBhvr>
                                      <p:to>
                                        <p:strVal val="visible"/>
                                      </p:to>
                                    </p:set>
                                    <p:animEffect transition="in" filter="strips(downLeft)">
                                      <p:cBhvr>
                                        <p:cTn id="42" dur="2000"/>
                                        <p:tgtEl>
                                          <p:spTgt spid="1024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10243">
                                            <p:txEl>
                                              <p:pRg st="1" end="1"/>
                                            </p:txEl>
                                          </p:spTgt>
                                        </p:tgtEl>
                                        <p:attrNameLst>
                                          <p:attrName>style.visibility</p:attrName>
                                        </p:attrNameLst>
                                      </p:cBhvr>
                                      <p:to>
                                        <p:strVal val="visible"/>
                                      </p:to>
                                    </p:set>
                                    <p:animEffect transition="in" filter="strips(downLeft)">
                                      <p:cBhvr>
                                        <p:cTn id="47" dur="2000"/>
                                        <p:tgtEl>
                                          <p:spTgt spid="1024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10243">
                                            <p:txEl>
                                              <p:pRg st="2" end="2"/>
                                            </p:txEl>
                                          </p:spTgt>
                                        </p:tgtEl>
                                        <p:attrNameLst>
                                          <p:attrName>style.visibility</p:attrName>
                                        </p:attrNameLst>
                                      </p:cBhvr>
                                      <p:to>
                                        <p:strVal val="visible"/>
                                      </p:to>
                                    </p:set>
                                    <p:animEffect transition="in" filter="strips(downLeft)">
                                      <p:cBhvr>
                                        <p:cTn id="52" dur="2000"/>
                                        <p:tgtEl>
                                          <p:spTgt spid="1024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10243">
                                            <p:txEl>
                                              <p:pRg st="3" end="3"/>
                                            </p:txEl>
                                          </p:spTgt>
                                        </p:tgtEl>
                                        <p:attrNameLst>
                                          <p:attrName>style.visibility</p:attrName>
                                        </p:attrNameLst>
                                      </p:cBhvr>
                                      <p:to>
                                        <p:strVal val="visible"/>
                                      </p:to>
                                    </p:set>
                                    <p:animEffect transition="in" filter="strips(downLeft)">
                                      <p:cBhvr>
                                        <p:cTn id="57" dur="2000"/>
                                        <p:tgtEl>
                                          <p:spTgt spid="1024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10243">
                                            <p:txEl>
                                              <p:pRg st="4" end="4"/>
                                            </p:txEl>
                                          </p:spTgt>
                                        </p:tgtEl>
                                        <p:attrNameLst>
                                          <p:attrName>style.visibility</p:attrName>
                                        </p:attrNameLst>
                                      </p:cBhvr>
                                      <p:to>
                                        <p:strVal val="visible"/>
                                      </p:to>
                                    </p:set>
                                    <p:animEffect transition="in" filter="strips(downLeft)">
                                      <p:cBhvr>
                                        <p:cTn id="62" dur="2000"/>
                                        <p:tgtEl>
                                          <p:spTgt spid="10243">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nodeType="clickEffect">
                                  <p:stCondLst>
                                    <p:cond delay="0"/>
                                  </p:stCondLst>
                                  <p:childTnLst>
                                    <p:set>
                                      <p:cBhvr>
                                        <p:cTn id="66" dur="1" fill="hold">
                                          <p:stCondLst>
                                            <p:cond delay="0"/>
                                          </p:stCondLst>
                                        </p:cTn>
                                        <p:tgtEl>
                                          <p:spTgt spid="10243">
                                            <p:txEl>
                                              <p:pRg st="5" end="5"/>
                                            </p:txEl>
                                          </p:spTgt>
                                        </p:tgtEl>
                                        <p:attrNameLst>
                                          <p:attrName>style.visibility</p:attrName>
                                        </p:attrNameLst>
                                      </p:cBhvr>
                                      <p:to>
                                        <p:strVal val="visible"/>
                                      </p:to>
                                    </p:set>
                                    <p:animEffect transition="in" filter="strips(downLeft)">
                                      <p:cBhvr>
                                        <p:cTn id="67" dur="2000"/>
                                        <p:tgtEl>
                                          <p:spTgt spid="10243">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nodeType="clickEffect">
                                  <p:stCondLst>
                                    <p:cond delay="0"/>
                                  </p:stCondLst>
                                  <p:childTnLst>
                                    <p:set>
                                      <p:cBhvr>
                                        <p:cTn id="71" dur="1" fill="hold">
                                          <p:stCondLst>
                                            <p:cond delay="0"/>
                                          </p:stCondLst>
                                        </p:cTn>
                                        <p:tgtEl>
                                          <p:spTgt spid="10243">
                                            <p:txEl>
                                              <p:pRg st="6" end="6"/>
                                            </p:txEl>
                                          </p:spTgt>
                                        </p:tgtEl>
                                        <p:attrNameLst>
                                          <p:attrName>style.visibility</p:attrName>
                                        </p:attrNameLst>
                                      </p:cBhvr>
                                      <p:to>
                                        <p:strVal val="visible"/>
                                      </p:to>
                                    </p:set>
                                    <p:animEffect transition="in" filter="strips(downLeft)">
                                      <p:cBhvr>
                                        <p:cTn id="72" dur="20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D32394D-F658-4CDB-B938-F1A8B5ECA9C3}" type="slidenum">
              <a:rPr lang="fa-IR" smtClean="0"/>
              <a:pPr/>
              <a:t>16</a:t>
            </a:fld>
            <a:endParaRPr lang="fa-IR"/>
          </a:p>
        </p:txBody>
      </p:sp>
      <p:sp>
        <p:nvSpPr>
          <p:cNvPr id="5" name="Title 1"/>
          <p:cNvSpPr txBox="1">
            <a:spLocks/>
          </p:cNvSpPr>
          <p:nvPr/>
        </p:nvSpPr>
        <p:spPr>
          <a:xfrm>
            <a:off x="70340" y="28136"/>
            <a:ext cx="6072230" cy="35719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b">
            <a:noAutofit/>
          </a:bodyPr>
          <a:lstStyle/>
          <a:p>
            <a:pPr lvl="0" algn="ctr">
              <a:spcBef>
                <a:spcPct val="0"/>
              </a:spcBef>
              <a:defRPr/>
            </a:pPr>
            <a:r>
              <a:rPr lang="fa-IR" b="1" i="1" cap="small" dirty="0" smtClean="0">
                <a:solidFill>
                  <a:srgbClr val="FFFF00"/>
                </a:solidFill>
                <a:latin typeface="B Titr"/>
                <a:ea typeface="+mj-ea"/>
                <a:cs typeface="B Titr" pitchFamily="2" charset="-78"/>
              </a:rPr>
              <a:t>الگويی برای محاسبه نرخ مناسب ارز در دوران اصلاح ساختار اقتصاد ايران</a:t>
            </a:r>
            <a:endParaRPr kumimoji="0" lang="fa-IR" b="1" i="1" u="none" strike="noStrike" kern="1200" cap="small" spc="0" normalizeH="0" baseline="0" noProof="0" dirty="0">
              <a:ln>
                <a:noFill/>
              </a:ln>
              <a:solidFill>
                <a:srgbClr val="FFFF00"/>
              </a:solidFill>
              <a:effectLst/>
              <a:uLnTx/>
              <a:uFillTx/>
              <a:latin typeface="B Titr"/>
              <a:ea typeface="+mj-ea"/>
              <a:cs typeface="B Titr" pitchFamily="2" charset="-78"/>
            </a:endParaRPr>
          </a:p>
        </p:txBody>
      </p:sp>
      <p:sp>
        <p:nvSpPr>
          <p:cNvPr id="6" name="Rectangle 5"/>
          <p:cNvSpPr/>
          <p:nvPr/>
        </p:nvSpPr>
        <p:spPr>
          <a:xfrm>
            <a:off x="6286512" y="500042"/>
            <a:ext cx="2428892" cy="369332"/>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fa-IR" b="1" dirty="0" smtClean="0">
                <a:solidFill>
                  <a:schemeClr val="bg1">
                    <a:lumMod val="85000"/>
                  </a:schemeClr>
                </a:solidFill>
                <a:cs typeface="B Titr" pitchFamily="2" charset="-78"/>
              </a:rPr>
              <a:t>الگوي نظري نرخ ارز مناسب</a:t>
            </a:r>
            <a:endParaRPr lang="en-US" b="1" dirty="0" smtClean="0">
              <a:solidFill>
                <a:schemeClr val="bg1">
                  <a:lumMod val="85000"/>
                </a:schemeClr>
              </a:solidFill>
              <a:cs typeface="B Titr" pitchFamily="2" charset="-78"/>
            </a:endParaRPr>
          </a:p>
        </p:txBody>
      </p:sp>
      <p:sp>
        <p:nvSpPr>
          <p:cNvPr id="7" name="Rectangle 6"/>
          <p:cNvSpPr/>
          <p:nvPr/>
        </p:nvSpPr>
        <p:spPr>
          <a:xfrm>
            <a:off x="4429124" y="500042"/>
            <a:ext cx="1639569" cy="369332"/>
          </a:xfrm>
          <a:prstGeom prst="rect">
            <a:avLst/>
          </a:prstGeom>
        </p:spPr>
        <p:txBody>
          <a:bodyPr wrap="square">
            <a:spAutoFit/>
          </a:bodyPr>
          <a:lstStyle/>
          <a:p>
            <a:pPr algn="r" rtl="1">
              <a:buFont typeface="Wingdings" pitchFamily="2" charset="2"/>
              <a:buChar char="q"/>
            </a:pPr>
            <a:r>
              <a:rPr lang="fa-IR" dirty="0" smtClean="0">
                <a:solidFill>
                  <a:srgbClr val="7030A0"/>
                </a:solidFill>
                <a:latin typeface="Arial" pitchFamily="34" charset="0"/>
                <a:ea typeface="Times New Roman" pitchFamily="18" charset="0"/>
                <a:cs typeface="B Titr" pitchFamily="2" charset="-78"/>
              </a:rPr>
              <a:t>مفروضات الگو:</a:t>
            </a:r>
            <a:endParaRPr lang="en-US" dirty="0">
              <a:solidFill>
                <a:srgbClr val="7030A0"/>
              </a:solidFill>
            </a:endParaRPr>
          </a:p>
        </p:txBody>
      </p:sp>
      <p:sp>
        <p:nvSpPr>
          <p:cNvPr id="92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217" name="Line 1"/>
          <p:cNvSpPr>
            <a:spLocks noChangeShapeType="1"/>
          </p:cNvSpPr>
          <p:nvPr/>
        </p:nvSpPr>
        <p:spPr bwMode="auto">
          <a:xfrm rot="5203279" flipH="1" flipV="1">
            <a:off x="2588332" y="1028232"/>
            <a:ext cx="0" cy="9048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19" name="Rectangle 3"/>
          <p:cNvSpPr>
            <a:spLocks noChangeArrowheads="1"/>
          </p:cNvSpPr>
          <p:nvPr/>
        </p:nvSpPr>
        <p:spPr bwMode="auto">
          <a:xfrm>
            <a:off x="728636" y="864136"/>
            <a:ext cx="8001024" cy="5493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3ـ مقدار درآمدهاي ارزي كشور در هر سال به صورت برون زا و در سطح</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(q)</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تعيين </a:t>
            </a:r>
          </a:p>
          <a:p>
            <a:pPr marL="0" marR="0" lvl="0" indent="0" algn="justLow" defTabSz="914400" rtl="1" eaLnBrk="1" fontAlgn="base" latinLnBrk="0" hangingPunct="1">
              <a:lnSpc>
                <a:spcPct val="150000"/>
              </a:lnSpc>
              <a:spcBef>
                <a:spcPct val="0"/>
              </a:spcBef>
              <a:spcAft>
                <a:spcPct val="0"/>
              </a:spcAft>
              <a:buClrTx/>
              <a:buSzTx/>
              <a:buFontTx/>
              <a:buNone/>
              <a:tabLst/>
            </a:pPr>
            <a:r>
              <a:rPr lang="fa-IR" dirty="0" smtClean="0">
                <a:latin typeface="Arial" pitchFamily="34" charset="0"/>
                <a:ea typeface="Times New Roman" pitchFamily="18" charset="0"/>
                <a:cs typeface="B Titr" pitchFamily="2" charset="-78"/>
              </a:rPr>
              <a:t>-</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همچنين اقتصاد در واردات نهاده هاي توليد با محدوديت ارزي مواجه است. </a:t>
            </a:r>
          </a:p>
          <a:p>
            <a:pPr marL="0" marR="0" lvl="0" indent="0" algn="justLow" defTabSz="914400" rtl="1" eaLnBrk="1" fontAlgn="base" latinLnBrk="0" hangingPunct="1">
              <a:lnSpc>
                <a:spcPct val="150000"/>
              </a:lnSpc>
              <a:spcBef>
                <a:spcPct val="0"/>
              </a:spcBef>
              <a:spcAft>
                <a:spcPct val="0"/>
              </a:spcAft>
              <a:buClrTx/>
              <a:buSzTx/>
              <a:buFontTx/>
              <a:buNone/>
              <a:tabLst/>
            </a:pPr>
            <a:r>
              <a:rPr lang="fa-IR" dirty="0" smtClean="0">
                <a:latin typeface="Arial" pitchFamily="34" charset="0"/>
                <a:ea typeface="Times New Roman" pitchFamily="18" charset="0"/>
                <a:cs typeface="B Titr" pitchFamily="2" charset="-78"/>
              </a:rPr>
              <a:t>-</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دولت بخش اعظم در آمدهاي ارزي را در اختيار و بورس بازي روي اين حجم از درآمدهاي ارزي صورت نمي گيرد. </a:t>
            </a:r>
          </a:p>
          <a:p>
            <a:pPr marL="0" marR="0" lvl="0" indent="0" algn="justLow" defTabSz="914400" rtl="1" eaLnBrk="1" fontAlgn="base" latinLnBrk="0" hangingPunct="1">
              <a:lnSpc>
                <a:spcPct val="15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4ـ در بخش تقاضاي اقتصاد، تكيه اساسي در بخش مبادلات واقعي ( بازار كالا و خدمات ) به جاي طرف پولي اقتصاد است</a:t>
            </a:r>
          </a:p>
          <a:p>
            <a:pPr marL="0" marR="0" lvl="0" indent="0" algn="justLow" defTabSz="914400" rtl="1" eaLnBrk="1" fontAlgn="base" latinLnBrk="0" hangingPunct="1">
              <a:lnSpc>
                <a:spcPct val="150000"/>
              </a:lnSpc>
              <a:spcBef>
                <a:spcPct val="0"/>
              </a:spcBef>
              <a:spcAft>
                <a:spcPct val="0"/>
              </a:spcAft>
              <a:buClrTx/>
              <a:buSzTx/>
              <a:buFontTx/>
              <a:buNone/>
              <a:tabLst/>
            </a:pPr>
            <a:r>
              <a:rPr lang="fa-IR" dirty="0" smtClean="0">
                <a:latin typeface="Arial" pitchFamily="34" charset="0"/>
                <a:ea typeface="Times New Roman" pitchFamily="18" charset="0"/>
                <a:cs typeface="B Titr" pitchFamily="2" charset="-78"/>
              </a:rPr>
              <a:t>-</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در حاليكه پول مخارج واقعي را در الگوي مورد بررسي تحت تأثير قرار مي دهد،</a:t>
            </a:r>
          </a:p>
          <a:p>
            <a:pPr marL="0" marR="0" lvl="0" indent="0" algn="justLow" defTabSz="914400" rtl="1" eaLnBrk="1" fontAlgn="base" latinLnBrk="0" hangingPunct="1">
              <a:lnSpc>
                <a:spcPct val="150000"/>
              </a:lnSpc>
              <a:spcBef>
                <a:spcPct val="0"/>
              </a:spcBef>
              <a:spcAft>
                <a:spcPct val="0"/>
              </a:spcAft>
              <a:buClrTx/>
              <a:buSzTx/>
              <a:buFontTx/>
              <a:buChar char="-"/>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ساير دارائي هاي مالي داخلي لحاظ نشده، به گونه اي كه ملاحظات بازار پول ناديده.</a:t>
            </a:r>
          </a:p>
          <a:p>
            <a:pPr marL="0" marR="0" lvl="0" indent="0" algn="justLow" defTabSz="914400" rtl="1" eaLnBrk="1" fontAlgn="base" latinLnBrk="0" hangingPunct="1">
              <a:lnSpc>
                <a:spcPct val="150000"/>
              </a:lnSpc>
              <a:spcBef>
                <a:spcPct val="0"/>
              </a:spcBef>
              <a:spcAft>
                <a:spcPct val="0"/>
              </a:spcAft>
              <a:buClrTx/>
              <a:buSzTx/>
              <a:buFontTx/>
              <a:buChar char="-"/>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فرض بر آن است كه بازار مالي به شكل انسجام يافته وجود ندارد.</a:t>
            </a:r>
          </a:p>
          <a:p>
            <a:pPr marL="0" marR="0" lvl="0" indent="0" algn="justLow" defTabSz="914400" rtl="1" eaLnBrk="1" fontAlgn="base" latinLnBrk="0" hangingPunct="1">
              <a:lnSpc>
                <a:spcPct val="150000"/>
              </a:lnSpc>
              <a:spcBef>
                <a:spcPct val="0"/>
              </a:spcBef>
              <a:spcAft>
                <a:spcPct val="0"/>
              </a:spcAft>
              <a:buClrTx/>
              <a:buSzTx/>
              <a:buFontTx/>
              <a:buChar char="-"/>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براي سادگي تحليل، نرخ بهره نيز از مدل حذف </a:t>
            </a:r>
          </a:p>
          <a:p>
            <a:pPr marL="0" marR="0" lvl="0" indent="0" algn="justLow" defTabSz="914400" rtl="1" eaLnBrk="1" fontAlgn="base" latinLnBrk="0" hangingPunct="1">
              <a:lnSpc>
                <a:spcPct val="150000"/>
              </a:lnSpc>
              <a:spcBef>
                <a:spcPct val="0"/>
              </a:spcBef>
              <a:spcAft>
                <a:spcPct val="0"/>
              </a:spcAft>
              <a:buClrTx/>
              <a:buSzTx/>
              <a:buFontTx/>
              <a:buChar char="-"/>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اين امر در شرايطي كه در اقتصاد ايران نرخ سود به صورت برون زا تعيين مي شود و تثبيت  شده است، خيلي دور از واقعيت نيست (به صورت درون زا در الگو تعيين نمي شود).</a:t>
            </a:r>
          </a:p>
          <a:p>
            <a:pPr marL="0" marR="0" lvl="0" indent="0" algn="justLow" defTabSz="914400" rtl="1" eaLnBrk="1" fontAlgn="base" latinLnBrk="0" hangingPunct="1">
              <a:lnSpc>
                <a:spcPct val="150000"/>
              </a:lnSpc>
              <a:spcBef>
                <a:spcPct val="0"/>
              </a:spcBef>
              <a:spcAft>
                <a:spcPct val="0"/>
              </a:spcAft>
              <a:buClrTx/>
              <a:buSzTx/>
              <a:buFontTx/>
              <a:buChar char="-"/>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همچنين، كنترل هاي شديد بر جريان هاي ورودي و خروجي سرمايه.</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sp>
        <p:nvSpPr>
          <p:cNvPr id="9220" name="Rectangle 4"/>
          <p:cNvSpPr>
            <a:spLocks noChangeArrowheads="1"/>
          </p:cNvSpPr>
          <p:nvPr/>
        </p:nvSpPr>
        <p:spPr bwMode="auto">
          <a:xfrm>
            <a:off x="4643438" y="6345816"/>
            <a:ext cx="400049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5</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ـ نظام ارزي ثابت و تنها يك نرخ .</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spTree>
    <p:extLst>
      <p:ext uri="{BB962C8B-B14F-4D97-AF65-F5344CB8AC3E}">
        <p14:creationId xmlns:p14="http://schemas.microsoft.com/office/powerpoint/2010/main" val="187362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strips(downLeft)">
                                      <p:cBhvr>
                                        <p:cTn id="7" dur="2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strips(downLeft)">
                                      <p:cBhvr>
                                        <p:cTn id="12" dur="20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strips(downLeft)">
                                      <p:cBhvr>
                                        <p:cTn id="17" dur="20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strips(downLeft)">
                                      <p:cBhvr>
                                        <p:cTn id="22" dur="20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strips(downLeft)">
                                      <p:cBhvr>
                                        <p:cTn id="27" dur="20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strips(downLeft)">
                                      <p:cBhvr>
                                        <p:cTn id="32" dur="2000"/>
                                        <p:tgtEl>
                                          <p:spTgt spid="92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strips(downLeft)">
                                      <p:cBhvr>
                                        <p:cTn id="37" dur="2000"/>
                                        <p:tgtEl>
                                          <p:spTgt spid="92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9219">
                                            <p:txEl>
                                              <p:pRg st="7" end="7"/>
                                            </p:txEl>
                                          </p:spTgt>
                                        </p:tgtEl>
                                        <p:attrNameLst>
                                          <p:attrName>style.visibility</p:attrName>
                                        </p:attrNameLst>
                                      </p:cBhvr>
                                      <p:to>
                                        <p:strVal val="visible"/>
                                      </p:to>
                                    </p:set>
                                    <p:animEffect transition="in" filter="strips(downLeft)">
                                      <p:cBhvr>
                                        <p:cTn id="42" dur="2000"/>
                                        <p:tgtEl>
                                          <p:spTgt spid="92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9219">
                                            <p:txEl>
                                              <p:pRg st="8" end="8"/>
                                            </p:txEl>
                                          </p:spTgt>
                                        </p:tgtEl>
                                        <p:attrNameLst>
                                          <p:attrName>style.visibility</p:attrName>
                                        </p:attrNameLst>
                                      </p:cBhvr>
                                      <p:to>
                                        <p:strVal val="visible"/>
                                      </p:to>
                                    </p:set>
                                    <p:animEffect transition="in" filter="strips(downLeft)">
                                      <p:cBhvr>
                                        <p:cTn id="47" dur="2000"/>
                                        <p:tgtEl>
                                          <p:spTgt spid="92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9219">
                                            <p:txEl>
                                              <p:pRg st="9" end="9"/>
                                            </p:txEl>
                                          </p:spTgt>
                                        </p:tgtEl>
                                        <p:attrNameLst>
                                          <p:attrName>style.visibility</p:attrName>
                                        </p:attrNameLst>
                                      </p:cBhvr>
                                      <p:to>
                                        <p:strVal val="visible"/>
                                      </p:to>
                                    </p:set>
                                    <p:animEffect transition="in" filter="strips(downLeft)">
                                      <p:cBhvr>
                                        <p:cTn id="52" dur="2000"/>
                                        <p:tgtEl>
                                          <p:spTgt spid="92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9220"/>
                                        </p:tgtEl>
                                        <p:attrNameLst>
                                          <p:attrName>style.visibility</p:attrName>
                                        </p:attrNameLst>
                                      </p:cBhvr>
                                      <p:to>
                                        <p:strVal val="visible"/>
                                      </p:to>
                                    </p:set>
                                    <p:animEffect transition="in" filter="strips(downLeft)">
                                      <p:cBhvr>
                                        <p:cTn id="57"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D32394D-F658-4CDB-B938-F1A8B5ECA9C3}" type="slidenum">
              <a:rPr lang="fa-IR" smtClean="0"/>
              <a:pPr/>
              <a:t>17</a:t>
            </a:fld>
            <a:endParaRPr lang="fa-IR"/>
          </a:p>
        </p:txBody>
      </p:sp>
      <p:sp>
        <p:nvSpPr>
          <p:cNvPr id="5" name="Title 1"/>
          <p:cNvSpPr txBox="1">
            <a:spLocks/>
          </p:cNvSpPr>
          <p:nvPr/>
        </p:nvSpPr>
        <p:spPr>
          <a:xfrm>
            <a:off x="70340" y="28136"/>
            <a:ext cx="6072230" cy="35719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b">
            <a:noAutofit/>
          </a:bodyPr>
          <a:lstStyle/>
          <a:p>
            <a:pPr lvl="0" algn="ctr">
              <a:spcBef>
                <a:spcPct val="0"/>
              </a:spcBef>
              <a:defRPr/>
            </a:pPr>
            <a:r>
              <a:rPr lang="fa-IR" b="1" i="1" cap="small" dirty="0" smtClean="0">
                <a:solidFill>
                  <a:srgbClr val="FFFF00"/>
                </a:solidFill>
                <a:latin typeface="B Titr"/>
                <a:ea typeface="+mj-ea"/>
                <a:cs typeface="B Titr" pitchFamily="2" charset="-78"/>
              </a:rPr>
              <a:t>الگويی برای محاسبه نرخ مناسب ارز در دوران اصلاح ساختار اقتصاد ايران</a:t>
            </a:r>
            <a:endParaRPr kumimoji="0" lang="fa-IR" b="1" i="1" u="none" strike="noStrike" kern="1200" cap="small" spc="0" normalizeH="0" baseline="0" noProof="0" dirty="0">
              <a:ln>
                <a:noFill/>
              </a:ln>
              <a:solidFill>
                <a:srgbClr val="FFFF00"/>
              </a:solidFill>
              <a:effectLst/>
              <a:uLnTx/>
              <a:uFillTx/>
              <a:latin typeface="B Titr"/>
              <a:ea typeface="+mj-ea"/>
              <a:cs typeface="B Titr" pitchFamily="2" charset="-78"/>
            </a:endParaRPr>
          </a:p>
        </p:txBody>
      </p:sp>
      <p:sp>
        <p:nvSpPr>
          <p:cNvPr id="6" name="Rectangle 5"/>
          <p:cNvSpPr/>
          <p:nvPr/>
        </p:nvSpPr>
        <p:spPr>
          <a:xfrm>
            <a:off x="6286512" y="500042"/>
            <a:ext cx="2428892" cy="369332"/>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fa-IR" b="1" dirty="0" smtClean="0">
                <a:solidFill>
                  <a:schemeClr val="bg1">
                    <a:lumMod val="85000"/>
                  </a:schemeClr>
                </a:solidFill>
                <a:cs typeface="B Titr" pitchFamily="2" charset="-78"/>
              </a:rPr>
              <a:t>الگوي نظري نرخ ارز مناسب</a:t>
            </a:r>
            <a:endParaRPr lang="en-US" b="1" dirty="0" smtClean="0">
              <a:solidFill>
                <a:schemeClr val="bg1">
                  <a:lumMod val="85000"/>
                </a:schemeClr>
              </a:solidFill>
              <a:cs typeface="B Titr" pitchFamily="2" charset="-78"/>
            </a:endParaRPr>
          </a:p>
        </p:txBody>
      </p:sp>
      <p:sp>
        <p:nvSpPr>
          <p:cNvPr id="7" name="Rectangle 6"/>
          <p:cNvSpPr/>
          <p:nvPr/>
        </p:nvSpPr>
        <p:spPr>
          <a:xfrm>
            <a:off x="7021406" y="957188"/>
            <a:ext cx="1622560" cy="461665"/>
          </a:xfrm>
          <a:prstGeom prst="rect">
            <a:avLst/>
          </a:prstGeom>
        </p:spPr>
        <p:txBody>
          <a:bodyPr wrap="none">
            <a:spAutoFit/>
          </a:bodyPr>
          <a:lstStyle/>
          <a:p>
            <a:pPr algn="r" rtl="1">
              <a:buFont typeface="Wingdings" pitchFamily="2" charset="2"/>
              <a:buChar char="q"/>
            </a:pPr>
            <a:r>
              <a:rPr lang="fa-IR" sz="2400" b="1" dirty="0" smtClean="0">
                <a:solidFill>
                  <a:srgbClr val="7030A0"/>
                </a:solidFill>
                <a:cs typeface="B Titr" pitchFamily="2" charset="-78"/>
              </a:rPr>
              <a:t> عرضه كل:</a:t>
            </a:r>
            <a:endParaRPr lang="en-US" sz="2400" dirty="0">
              <a:solidFill>
                <a:srgbClr val="7030A0"/>
              </a:solidFill>
              <a:cs typeface="B Titr" pitchFamily="2" charset="-78"/>
            </a:endParaRPr>
          </a:p>
        </p:txBody>
      </p:sp>
      <p:sp>
        <p:nvSpPr>
          <p:cNvPr id="8193" name="Rectangle 1"/>
          <p:cNvSpPr>
            <a:spLocks noChangeArrowheads="1"/>
          </p:cNvSpPr>
          <p:nvPr/>
        </p:nvSpPr>
        <p:spPr bwMode="auto">
          <a:xfrm>
            <a:off x="214282" y="1237809"/>
            <a:ext cx="857256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1" eaLnBrk="1" fontAlgn="base" latinLnBrk="0" hangingPunct="1">
              <a:lnSpc>
                <a:spcPct val="15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توليد كل واقعي</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(Q)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با استفاده از دوعامل توليد؛ </a:t>
            </a:r>
          </a:p>
          <a:p>
            <a:pPr marL="0" marR="0" lvl="0" algn="just" defTabSz="914400" rtl="1" eaLnBrk="1" fontAlgn="base" latinLnBrk="0" hangingPunct="1">
              <a:lnSpc>
                <a:spcPct val="150000"/>
              </a:lnSpc>
              <a:spcBef>
                <a:spcPct val="0"/>
              </a:spcBef>
              <a:spcAft>
                <a:spcPct val="0"/>
              </a:spcAft>
              <a:buClrTx/>
              <a:buSzTx/>
              <a:buFontTx/>
              <a:buChar char="-"/>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نيروي كار داخلي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(L)</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با دستمزد اسمي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(W)</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p>
          <a:p>
            <a:pPr marL="0" marR="0" lvl="0" algn="just" defTabSz="914400" rtl="1" eaLnBrk="1" fontAlgn="base" latinLnBrk="0" hangingPunct="1">
              <a:lnSpc>
                <a:spcPct val="150000"/>
              </a:lnSpc>
              <a:spcBef>
                <a:spcPct val="0"/>
              </a:spcBef>
              <a:spcAft>
                <a:spcPct val="0"/>
              </a:spcAft>
              <a:buClrTx/>
              <a:buSzTx/>
              <a:buFontTx/>
              <a:buChar char="-"/>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نهاده هاي وارداتي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(N)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با قيمت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R</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بر حسب پول خارجي) و نرخ ارز ثابت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e</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قيمت يك واحد پول خارجي بر حسب پول داخلي) توليد.</a:t>
            </a:r>
          </a:p>
          <a:p>
            <a:pPr algn="just" rtl="1" fontAlgn="base">
              <a:lnSpc>
                <a:spcPct val="150000"/>
              </a:lnSpc>
              <a:spcBef>
                <a:spcPct val="0"/>
              </a:spcBef>
              <a:spcAft>
                <a:spcPct val="0"/>
              </a:spcAft>
              <a:buFontTx/>
              <a:buChar char="-"/>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فرض مي شود انباره </a:t>
            </a:r>
            <a:r>
              <a:rPr lang="fa-IR" b="1" dirty="0" smtClean="0">
                <a:latin typeface="Arial" pitchFamily="34" charset="0"/>
                <a:ea typeface="Times New Roman" pitchFamily="18" charset="0"/>
                <a:cs typeface="B Titr" pitchFamily="2" charset="-78"/>
              </a:rPr>
              <a:t>سرمايه </a:t>
            </a:r>
            <a:r>
              <a:rPr lang="en-US" b="1" dirty="0" smtClean="0">
                <a:latin typeface="Arial" pitchFamily="34" charset="0"/>
                <a:ea typeface="Times New Roman" pitchFamily="18" charset="0"/>
                <a:cs typeface="B Titr" pitchFamily="2" charset="-78"/>
              </a:rPr>
              <a:t>(K)</a:t>
            </a:r>
            <a:r>
              <a:rPr lang="fa-IR" b="1" dirty="0" smtClean="0">
                <a:latin typeface="Arial" pitchFamily="34" charset="0"/>
                <a:ea typeface="Times New Roman" pitchFamily="18" charset="0"/>
                <a:cs typeface="B Titr" pitchFamily="2" charset="-78"/>
              </a:rPr>
              <a:t> ثابت</a:t>
            </a:r>
          </a:p>
          <a:p>
            <a:pPr algn="just" rtl="1" fontAlgn="base">
              <a:lnSpc>
                <a:spcPct val="150000"/>
              </a:lnSpc>
              <a:spcBef>
                <a:spcPct val="0"/>
              </a:spcBef>
              <a:spcAft>
                <a:spcPct val="0"/>
              </a:spcAft>
              <a:buFontTx/>
              <a:buChar char="-"/>
            </a:pPr>
            <a:r>
              <a:rPr lang="fa-IR" b="1" dirty="0" smtClean="0">
                <a:latin typeface="Arial" pitchFamily="34" charset="0"/>
                <a:ea typeface="Times New Roman" pitchFamily="18" charset="0"/>
                <a:cs typeface="B Titr" pitchFamily="2" charset="-78"/>
              </a:rPr>
              <a:t>عوامل توليد جانشين يكديگرند.</a:t>
            </a:r>
            <a:endPar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endParaRPr>
          </a:p>
        </p:txBody>
      </p:sp>
      <p:sp>
        <p:nvSpPr>
          <p:cNvPr id="9" name="Rectangle 8"/>
          <p:cNvSpPr/>
          <p:nvPr/>
        </p:nvSpPr>
        <p:spPr>
          <a:xfrm>
            <a:off x="71406" y="4243336"/>
            <a:ext cx="1867819" cy="400110"/>
          </a:xfrm>
          <a:prstGeom prst="rect">
            <a:avLst/>
          </a:prstGeom>
        </p:spPr>
        <p:txBody>
          <a:bodyPr wrap="none">
            <a:spAutoFit/>
          </a:bodyPr>
          <a:lstStyle/>
          <a:p>
            <a:r>
              <a:rPr lang="fa-IR" sz="2000" dirty="0" smtClean="0"/>
              <a:t> </a:t>
            </a:r>
            <a:r>
              <a:rPr lang="en-US" sz="2000" b="1" dirty="0" smtClean="0"/>
              <a:t>Q= Q ( L, N )</a:t>
            </a:r>
            <a:endParaRPr lang="en-US" sz="2000" dirty="0"/>
          </a:p>
        </p:txBody>
      </p:sp>
      <p:sp>
        <p:nvSpPr>
          <p:cNvPr id="819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194" name="Object 2"/>
          <p:cNvGraphicFramePr>
            <a:graphicFrameLocks noChangeAspect="1"/>
          </p:cNvGraphicFramePr>
          <p:nvPr/>
        </p:nvGraphicFramePr>
        <p:xfrm>
          <a:off x="142844" y="4714884"/>
          <a:ext cx="3071834" cy="571504"/>
        </p:xfrm>
        <a:graphic>
          <a:graphicData uri="http://schemas.openxmlformats.org/presentationml/2006/ole">
            <mc:AlternateContent xmlns:mc="http://schemas.openxmlformats.org/markup-compatibility/2006">
              <mc:Choice xmlns:v="urn:schemas-microsoft-com:vml" Requires="v">
                <p:oleObj spid="_x0000_s1104" name="Equation" r:id="rId3" imgW="1714500" imgH="393700" progId="Equation.DSMT4">
                  <p:embed/>
                </p:oleObj>
              </mc:Choice>
              <mc:Fallback>
                <p:oleObj name="Equation" r:id="rId3" imgW="17145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44" y="4714884"/>
                        <a:ext cx="3071834"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6" name="Rectangle 4"/>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197" name="Object 5"/>
          <p:cNvGraphicFramePr>
            <a:graphicFrameLocks noChangeAspect="1"/>
          </p:cNvGraphicFramePr>
          <p:nvPr/>
        </p:nvGraphicFramePr>
        <p:xfrm>
          <a:off x="214282" y="5429264"/>
          <a:ext cx="1928826" cy="357190"/>
        </p:xfrm>
        <a:graphic>
          <a:graphicData uri="http://schemas.openxmlformats.org/presentationml/2006/ole">
            <mc:AlternateContent xmlns:mc="http://schemas.openxmlformats.org/markup-compatibility/2006">
              <mc:Choice xmlns:v="urn:schemas-microsoft-com:vml" Requires="v">
                <p:oleObj spid="_x0000_s1105" name="Equation" r:id="rId5" imgW="1066800" imgH="228600" progId="Equation.DSMT4">
                  <p:embed/>
                </p:oleObj>
              </mc:Choice>
              <mc:Fallback>
                <p:oleObj name="Equation" r:id="rId5" imgW="10668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282" y="5429264"/>
                        <a:ext cx="1928826"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9" name="Rectangle 7"/>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6"/>
          <p:cNvSpPr/>
          <p:nvPr/>
        </p:nvSpPr>
        <p:spPr>
          <a:xfrm>
            <a:off x="7286644" y="3857628"/>
            <a:ext cx="1332416" cy="473206"/>
          </a:xfrm>
          <a:prstGeom prst="rect">
            <a:avLst/>
          </a:prstGeom>
        </p:spPr>
        <p:txBody>
          <a:bodyPr wrap="none">
            <a:spAutoFit/>
          </a:bodyPr>
          <a:lstStyle/>
          <a:p>
            <a:pPr lvl="0" algn="just" rtl="1" fontAlgn="base">
              <a:lnSpc>
                <a:spcPct val="150000"/>
              </a:lnSpc>
              <a:spcBef>
                <a:spcPct val="0"/>
              </a:spcBef>
              <a:spcAft>
                <a:spcPct val="0"/>
              </a:spcAft>
              <a:buFont typeface="Wingdings" pitchFamily="2" charset="2"/>
              <a:buChar char="v"/>
            </a:pPr>
            <a:r>
              <a:rPr lang="fa-IR" dirty="0" smtClean="0">
                <a:latin typeface="Arial" pitchFamily="34" charset="0"/>
                <a:ea typeface="Times New Roman" pitchFamily="18" charset="0"/>
                <a:cs typeface="B Titr" pitchFamily="2" charset="-78"/>
              </a:rPr>
              <a:t> تابع توليد :</a:t>
            </a:r>
            <a:endParaRPr lang="fa-IR" sz="2400" dirty="0" smtClean="0">
              <a:latin typeface="Arial" pitchFamily="34" charset="0"/>
              <a:cs typeface="B Titr" pitchFamily="2" charset="-78"/>
            </a:endParaRPr>
          </a:p>
        </p:txBody>
      </p:sp>
    </p:spTree>
    <p:extLst>
      <p:ext uri="{BB962C8B-B14F-4D97-AF65-F5344CB8AC3E}">
        <p14:creationId xmlns:p14="http://schemas.microsoft.com/office/powerpoint/2010/main" val="159156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193">
                                            <p:txEl>
                                              <p:pRg st="0" end="0"/>
                                            </p:txEl>
                                          </p:spTgt>
                                        </p:tgtEl>
                                        <p:attrNameLst>
                                          <p:attrName>style.visibility</p:attrName>
                                        </p:attrNameLst>
                                      </p:cBhvr>
                                      <p:to>
                                        <p:strVal val="visible"/>
                                      </p:to>
                                    </p:set>
                                    <p:animEffect transition="in" filter="strips(downLeft)">
                                      <p:cBhvr>
                                        <p:cTn id="12" dur="2000"/>
                                        <p:tgtEl>
                                          <p:spTgt spid="819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8193">
                                            <p:txEl>
                                              <p:pRg st="1" end="1"/>
                                            </p:txEl>
                                          </p:spTgt>
                                        </p:tgtEl>
                                        <p:attrNameLst>
                                          <p:attrName>style.visibility</p:attrName>
                                        </p:attrNameLst>
                                      </p:cBhvr>
                                      <p:to>
                                        <p:strVal val="visible"/>
                                      </p:to>
                                    </p:set>
                                    <p:animEffect transition="in" filter="strips(downLeft)">
                                      <p:cBhvr>
                                        <p:cTn id="17" dur="2000"/>
                                        <p:tgtEl>
                                          <p:spTgt spid="819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8193">
                                            <p:txEl>
                                              <p:pRg st="2" end="2"/>
                                            </p:txEl>
                                          </p:spTgt>
                                        </p:tgtEl>
                                        <p:attrNameLst>
                                          <p:attrName>style.visibility</p:attrName>
                                        </p:attrNameLst>
                                      </p:cBhvr>
                                      <p:to>
                                        <p:strVal val="visible"/>
                                      </p:to>
                                    </p:set>
                                    <p:animEffect transition="in" filter="strips(downLeft)">
                                      <p:cBhvr>
                                        <p:cTn id="22" dur="2000"/>
                                        <p:tgtEl>
                                          <p:spTgt spid="819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8193">
                                            <p:txEl>
                                              <p:pRg st="3" end="3"/>
                                            </p:txEl>
                                          </p:spTgt>
                                        </p:tgtEl>
                                        <p:attrNameLst>
                                          <p:attrName>style.visibility</p:attrName>
                                        </p:attrNameLst>
                                      </p:cBhvr>
                                      <p:to>
                                        <p:strVal val="visible"/>
                                      </p:to>
                                    </p:set>
                                    <p:animEffect transition="in" filter="strips(downLeft)">
                                      <p:cBhvr>
                                        <p:cTn id="27" dur="2000"/>
                                        <p:tgtEl>
                                          <p:spTgt spid="819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8193">
                                            <p:txEl>
                                              <p:pRg st="4" end="4"/>
                                            </p:txEl>
                                          </p:spTgt>
                                        </p:tgtEl>
                                        <p:attrNameLst>
                                          <p:attrName>style.visibility</p:attrName>
                                        </p:attrNameLst>
                                      </p:cBhvr>
                                      <p:to>
                                        <p:strVal val="visible"/>
                                      </p:to>
                                    </p:set>
                                    <p:animEffect transition="in" filter="strips(downLeft)">
                                      <p:cBhvr>
                                        <p:cTn id="32" dur="2000"/>
                                        <p:tgtEl>
                                          <p:spTgt spid="819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strips(downLeft)">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strips(downRight)">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8194"/>
                                        </p:tgtEl>
                                        <p:attrNameLst>
                                          <p:attrName>style.visibility</p:attrName>
                                        </p:attrNameLst>
                                      </p:cBhvr>
                                      <p:to>
                                        <p:strVal val="visible"/>
                                      </p:to>
                                    </p:set>
                                    <p:animEffect transition="in" filter="strips(downRight)">
                                      <p:cBhvr>
                                        <p:cTn id="47" dur="2000"/>
                                        <p:tgtEl>
                                          <p:spTgt spid="819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8197"/>
                                        </p:tgtEl>
                                        <p:attrNameLst>
                                          <p:attrName>style.visibility</p:attrName>
                                        </p:attrNameLst>
                                      </p:cBhvr>
                                      <p:to>
                                        <p:strVal val="visible"/>
                                      </p:to>
                                    </p:set>
                                    <p:animEffect transition="in" filter="strips(downRight)">
                                      <p:cBhvr>
                                        <p:cTn id="52" dur="2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D32394D-F658-4CDB-B938-F1A8B5ECA9C3}" type="slidenum">
              <a:rPr lang="fa-IR" smtClean="0"/>
              <a:pPr/>
              <a:t>18</a:t>
            </a:fld>
            <a:endParaRPr lang="fa-IR"/>
          </a:p>
        </p:txBody>
      </p:sp>
      <p:sp>
        <p:nvSpPr>
          <p:cNvPr id="5" name="Title 1"/>
          <p:cNvSpPr txBox="1">
            <a:spLocks/>
          </p:cNvSpPr>
          <p:nvPr/>
        </p:nvSpPr>
        <p:spPr>
          <a:xfrm>
            <a:off x="84628" y="28136"/>
            <a:ext cx="6072230" cy="35719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b">
            <a:noAutofit/>
          </a:bodyPr>
          <a:lstStyle/>
          <a:p>
            <a:pPr lvl="0" algn="ctr">
              <a:spcBef>
                <a:spcPct val="0"/>
              </a:spcBef>
              <a:defRPr/>
            </a:pPr>
            <a:r>
              <a:rPr lang="fa-IR" b="1" i="1" cap="small" dirty="0" smtClean="0">
                <a:solidFill>
                  <a:srgbClr val="FFFF00"/>
                </a:solidFill>
                <a:latin typeface="B Titr"/>
                <a:ea typeface="+mj-ea"/>
                <a:cs typeface="B Titr" pitchFamily="2" charset="-78"/>
              </a:rPr>
              <a:t>الگويی برای محاسبه نرخ مناسب ارز در دوران اصلاح ساختار اقتصاد ايران</a:t>
            </a:r>
            <a:endParaRPr kumimoji="0" lang="fa-IR" b="1" i="1" u="none" strike="noStrike" kern="1200" cap="small" spc="0" normalizeH="0" baseline="0" noProof="0" dirty="0">
              <a:ln>
                <a:noFill/>
              </a:ln>
              <a:solidFill>
                <a:srgbClr val="FFFF00"/>
              </a:solidFill>
              <a:effectLst/>
              <a:uLnTx/>
              <a:uFillTx/>
              <a:latin typeface="B Titr"/>
              <a:ea typeface="+mj-ea"/>
              <a:cs typeface="B Titr" pitchFamily="2" charset="-78"/>
            </a:endParaRPr>
          </a:p>
        </p:txBody>
      </p:sp>
      <p:sp>
        <p:nvSpPr>
          <p:cNvPr id="6" name="Rectangle 5"/>
          <p:cNvSpPr/>
          <p:nvPr/>
        </p:nvSpPr>
        <p:spPr>
          <a:xfrm>
            <a:off x="6286512" y="500042"/>
            <a:ext cx="2428892" cy="369332"/>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fa-IR" b="1" dirty="0" smtClean="0">
                <a:solidFill>
                  <a:schemeClr val="bg1">
                    <a:lumMod val="85000"/>
                  </a:schemeClr>
                </a:solidFill>
                <a:cs typeface="B Titr" pitchFamily="2" charset="-78"/>
              </a:rPr>
              <a:t>الگوي نظري نرخ ارز مناسب</a:t>
            </a:r>
            <a:endParaRPr lang="en-US" b="1" dirty="0" smtClean="0">
              <a:solidFill>
                <a:schemeClr val="bg1">
                  <a:lumMod val="85000"/>
                </a:schemeClr>
              </a:solidFill>
              <a:cs typeface="B Titr" pitchFamily="2" charset="-78"/>
            </a:endParaRPr>
          </a:p>
        </p:txBody>
      </p:sp>
      <p:sp>
        <p:nvSpPr>
          <p:cNvPr id="7169" name="Rectangle 1"/>
          <p:cNvSpPr>
            <a:spLocks noChangeArrowheads="1"/>
          </p:cNvSpPr>
          <p:nvPr/>
        </p:nvSpPr>
        <p:spPr bwMode="auto">
          <a:xfrm>
            <a:off x="3428992" y="1000108"/>
            <a:ext cx="535778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rgbClr val="C00000"/>
                </a:solidFill>
                <a:effectLst/>
                <a:latin typeface="Arial" pitchFamily="34" charset="0"/>
                <a:ea typeface="Times New Roman" pitchFamily="18" charset="0"/>
                <a:cs typeface="B Titr" pitchFamily="2" charset="-78"/>
              </a:rPr>
              <a:t>الف: استخراج منحني عرضه كل بدون محدوديت ارزي:</a:t>
            </a:r>
            <a:endParaRPr kumimoji="0" lang="fa-IR" sz="2800" b="0" i="0" u="none" strike="noStrike" cap="none" normalizeH="0" baseline="0" dirty="0" smtClean="0">
              <a:ln>
                <a:noFill/>
              </a:ln>
              <a:solidFill>
                <a:srgbClr val="C00000"/>
              </a:solidFill>
              <a:effectLst/>
              <a:latin typeface="Arial" pitchFamily="34" charset="0"/>
              <a:cs typeface="B Titr" pitchFamily="2" charset="-78"/>
            </a:endParaRPr>
          </a:p>
        </p:txBody>
      </p:sp>
      <p:sp>
        <p:nvSpPr>
          <p:cNvPr id="8" name="Rectangle 7"/>
          <p:cNvSpPr/>
          <p:nvPr/>
        </p:nvSpPr>
        <p:spPr>
          <a:xfrm>
            <a:off x="5000628" y="500042"/>
            <a:ext cx="1151277" cy="400110"/>
          </a:xfrm>
          <a:prstGeom prst="rect">
            <a:avLst/>
          </a:prstGeom>
        </p:spPr>
        <p:txBody>
          <a:bodyPr wrap="none">
            <a:spAutoFit/>
          </a:bodyPr>
          <a:lstStyle/>
          <a:p>
            <a:r>
              <a:rPr lang="fa-IR" sz="2000" b="1" dirty="0" smtClean="0">
                <a:solidFill>
                  <a:srgbClr val="7030A0"/>
                </a:solidFill>
                <a:cs typeface="B Titr" pitchFamily="2" charset="-78"/>
              </a:rPr>
              <a:t> عرضه كل:</a:t>
            </a:r>
            <a:endParaRPr lang="en-US" sz="2000" dirty="0">
              <a:solidFill>
                <a:srgbClr val="7030A0"/>
              </a:solidFill>
              <a:cs typeface="B Titr" pitchFamily="2" charset="-78"/>
            </a:endParaRPr>
          </a:p>
        </p:txBody>
      </p:sp>
      <p:sp>
        <p:nvSpPr>
          <p:cNvPr id="9" name="Rectangle 8"/>
          <p:cNvSpPr/>
          <p:nvPr/>
        </p:nvSpPr>
        <p:spPr>
          <a:xfrm>
            <a:off x="1571604" y="1428736"/>
            <a:ext cx="7215174" cy="369332"/>
          </a:xfrm>
          <a:prstGeom prst="rect">
            <a:avLst/>
          </a:prstGeom>
        </p:spPr>
        <p:txBody>
          <a:bodyPr wrap="square">
            <a:spAutoFit/>
          </a:bodyPr>
          <a:lstStyle/>
          <a:p>
            <a:pPr>
              <a:buFont typeface="Wingdings" pitchFamily="2" charset="2"/>
              <a:buChar char="v"/>
            </a:pPr>
            <a:r>
              <a:rPr lang="fa-IR" dirty="0" smtClean="0">
                <a:cs typeface="B Titr" pitchFamily="2" charset="-78"/>
              </a:rPr>
              <a:t>توابع تقاضاي نهاده با حداكثر كردن تابع سود و با استفاده از شرايط مرتبه اول:</a:t>
            </a:r>
            <a:endParaRPr lang="en-US" dirty="0">
              <a:cs typeface="B Titr" pitchFamily="2" charset="-78"/>
            </a:endParaRPr>
          </a:p>
        </p:txBody>
      </p:sp>
      <p:sp>
        <p:nvSpPr>
          <p:cNvPr id="717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70" name="Object 2"/>
          <p:cNvGraphicFramePr>
            <a:graphicFrameLocks noChangeAspect="1"/>
          </p:cNvGraphicFramePr>
          <p:nvPr/>
        </p:nvGraphicFramePr>
        <p:xfrm>
          <a:off x="142844" y="1785926"/>
          <a:ext cx="4286280" cy="642942"/>
        </p:xfrm>
        <a:graphic>
          <a:graphicData uri="http://schemas.openxmlformats.org/presentationml/2006/ole">
            <mc:AlternateContent xmlns:mc="http://schemas.openxmlformats.org/markup-compatibility/2006">
              <mc:Choice xmlns:v="urn:schemas-microsoft-com:vml" Requires="v">
                <p:oleObj spid="_x0000_s2240" name="Equation" r:id="rId3" imgW="2489200" imgH="431800" progId="Equation.DSMT4">
                  <p:embed/>
                </p:oleObj>
              </mc:Choice>
              <mc:Fallback>
                <p:oleObj name="Equation" r:id="rId3" imgW="24892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44" y="1785926"/>
                        <a:ext cx="4286280"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Rectangle 4"/>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73" name="Object 5"/>
          <p:cNvGraphicFramePr>
            <a:graphicFrameLocks noChangeAspect="1"/>
          </p:cNvGraphicFramePr>
          <p:nvPr/>
        </p:nvGraphicFramePr>
        <p:xfrm>
          <a:off x="142844" y="2428868"/>
          <a:ext cx="4429156" cy="642942"/>
        </p:xfrm>
        <a:graphic>
          <a:graphicData uri="http://schemas.openxmlformats.org/presentationml/2006/ole">
            <mc:AlternateContent xmlns:mc="http://schemas.openxmlformats.org/markup-compatibility/2006">
              <mc:Choice xmlns:v="urn:schemas-microsoft-com:vml" Requires="v">
                <p:oleObj spid="_x0000_s2241" name="Equation" r:id="rId5" imgW="2552700" imgH="431800" progId="Equation.DSMT4">
                  <p:embed/>
                </p:oleObj>
              </mc:Choice>
              <mc:Fallback>
                <p:oleObj name="Equation" r:id="rId5" imgW="2552700" imgH="431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44" y="2428868"/>
                        <a:ext cx="4429156"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7"/>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5"/>
          <p:cNvSpPr/>
          <p:nvPr/>
        </p:nvSpPr>
        <p:spPr>
          <a:xfrm>
            <a:off x="5357818" y="1928802"/>
            <a:ext cx="2124299" cy="369332"/>
          </a:xfrm>
          <a:prstGeom prst="rect">
            <a:avLst/>
          </a:prstGeom>
        </p:spPr>
        <p:txBody>
          <a:bodyPr wrap="none">
            <a:spAutoFit/>
          </a:bodyPr>
          <a:lstStyle/>
          <a:p>
            <a:r>
              <a:rPr lang="fa-IR" dirty="0" smtClean="0">
                <a:solidFill>
                  <a:schemeClr val="accent3">
                    <a:lumMod val="50000"/>
                  </a:schemeClr>
                </a:solidFill>
                <a:cs typeface="B Titr" pitchFamily="2" charset="-78"/>
              </a:rPr>
              <a:t>تقاضاي نهاده نيروي كار </a:t>
            </a:r>
            <a:endParaRPr lang="en-US" dirty="0">
              <a:solidFill>
                <a:schemeClr val="accent3">
                  <a:lumMod val="50000"/>
                </a:schemeClr>
              </a:solidFill>
              <a:cs typeface="B Titr" pitchFamily="2" charset="-78"/>
            </a:endParaRPr>
          </a:p>
        </p:txBody>
      </p:sp>
      <p:sp>
        <p:nvSpPr>
          <p:cNvPr id="17" name="Rectangle 16"/>
          <p:cNvSpPr/>
          <p:nvPr/>
        </p:nvSpPr>
        <p:spPr>
          <a:xfrm>
            <a:off x="5597175" y="2571744"/>
            <a:ext cx="1975221" cy="369332"/>
          </a:xfrm>
          <a:prstGeom prst="rect">
            <a:avLst/>
          </a:prstGeom>
        </p:spPr>
        <p:txBody>
          <a:bodyPr wrap="none">
            <a:spAutoFit/>
          </a:bodyPr>
          <a:lstStyle/>
          <a:p>
            <a:r>
              <a:rPr lang="fa-IR" dirty="0" smtClean="0">
                <a:solidFill>
                  <a:schemeClr val="accent3">
                    <a:lumMod val="50000"/>
                  </a:schemeClr>
                </a:solidFill>
                <a:cs typeface="B Titr" pitchFamily="2" charset="-78"/>
              </a:rPr>
              <a:t>تقاضاي نهاده وارداتي </a:t>
            </a:r>
            <a:endParaRPr lang="en-US" dirty="0">
              <a:solidFill>
                <a:schemeClr val="accent3">
                  <a:lumMod val="50000"/>
                </a:schemeClr>
              </a:solidFill>
              <a:cs typeface="B Titr" pitchFamily="2" charset="-78"/>
            </a:endParaRPr>
          </a:p>
        </p:txBody>
      </p:sp>
      <p:sp>
        <p:nvSpPr>
          <p:cNvPr id="18" name="Rectangle 17"/>
          <p:cNvSpPr/>
          <p:nvPr/>
        </p:nvSpPr>
        <p:spPr>
          <a:xfrm>
            <a:off x="6215074" y="2928934"/>
            <a:ext cx="2467342" cy="400110"/>
          </a:xfrm>
          <a:prstGeom prst="rect">
            <a:avLst/>
          </a:prstGeom>
        </p:spPr>
        <p:txBody>
          <a:bodyPr wrap="none">
            <a:spAutoFit/>
          </a:bodyPr>
          <a:lstStyle/>
          <a:p>
            <a:r>
              <a:rPr lang="en-US" sz="2000" b="1" dirty="0" smtClean="0">
                <a:cs typeface="B Titr" pitchFamily="2" charset="-78"/>
              </a:rPr>
              <a:t>P  </a:t>
            </a:r>
            <a:r>
              <a:rPr lang="fa-IR" sz="2000" b="1" dirty="0" smtClean="0">
                <a:cs typeface="B Titr" pitchFamily="2" charset="-78"/>
              </a:rPr>
              <a:t>: </a:t>
            </a:r>
            <a:r>
              <a:rPr lang="fa-IR" sz="2000" dirty="0" smtClean="0">
                <a:cs typeface="B Titr" pitchFamily="2" charset="-78"/>
              </a:rPr>
              <a:t>شاخص ضمني قيمت </a:t>
            </a:r>
            <a:endParaRPr lang="en-US" sz="2000" dirty="0">
              <a:cs typeface="B Titr" pitchFamily="2" charset="-78"/>
            </a:endParaRPr>
          </a:p>
        </p:txBody>
      </p:sp>
      <p:sp>
        <p:nvSpPr>
          <p:cNvPr id="7176" name="Rectangle 8"/>
          <p:cNvSpPr>
            <a:spLocks noChangeArrowheads="1"/>
          </p:cNvSpPr>
          <p:nvPr/>
        </p:nvSpPr>
        <p:spPr bwMode="auto">
          <a:xfrm>
            <a:off x="4357686" y="3357562"/>
            <a:ext cx="442915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Low" defTabSz="914400"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با جاي گذاري توابع تقاضای</a:t>
            </a:r>
            <a:r>
              <a:rPr kumimoji="0" lang="fa-IR" b="0" i="0" u="none" strike="noStrike" cap="none" normalizeH="0" dirty="0" smtClean="0">
                <a:ln>
                  <a:noFill/>
                </a:ln>
                <a:solidFill>
                  <a:schemeClr val="tx1"/>
                </a:solidFill>
                <a:effectLst/>
                <a:latin typeface="Arial" pitchFamily="34" charset="0"/>
                <a:ea typeface="Times New Roman" pitchFamily="18" charset="0"/>
                <a:cs typeface="B Titr" pitchFamily="2" charset="-78"/>
              </a:rPr>
              <a:t> نهاده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در توليد كل:</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sp>
        <p:nvSpPr>
          <p:cNvPr id="71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77" name="Object 9"/>
          <p:cNvGraphicFramePr>
            <a:graphicFrameLocks noChangeAspect="1"/>
          </p:cNvGraphicFramePr>
          <p:nvPr/>
        </p:nvGraphicFramePr>
        <p:xfrm>
          <a:off x="214282" y="3214686"/>
          <a:ext cx="1500198" cy="571504"/>
        </p:xfrm>
        <a:graphic>
          <a:graphicData uri="http://schemas.openxmlformats.org/presentationml/2006/ole">
            <mc:AlternateContent xmlns:mc="http://schemas.openxmlformats.org/markup-compatibility/2006">
              <mc:Choice xmlns:v="urn:schemas-microsoft-com:vml" Requires="v">
                <p:oleObj spid="_x0000_s2242" name="Equation" r:id="rId7" imgW="939392" imgH="431613" progId="Equation.DSMT4">
                  <p:embed/>
                </p:oleObj>
              </mc:Choice>
              <mc:Fallback>
                <p:oleObj name="Equation" r:id="rId7" imgW="939392" imgH="43161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282" y="3214686"/>
                        <a:ext cx="1500198"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9" name="Rectangle 11"/>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8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80" name="Object 12"/>
          <p:cNvGraphicFramePr>
            <a:graphicFrameLocks noChangeAspect="1"/>
          </p:cNvGraphicFramePr>
          <p:nvPr/>
        </p:nvGraphicFramePr>
        <p:xfrm>
          <a:off x="857224" y="3800481"/>
          <a:ext cx="2000264" cy="571501"/>
        </p:xfrm>
        <a:graphic>
          <a:graphicData uri="http://schemas.openxmlformats.org/presentationml/2006/ole">
            <mc:AlternateContent xmlns:mc="http://schemas.openxmlformats.org/markup-compatibility/2006">
              <mc:Choice xmlns:v="urn:schemas-microsoft-com:vml" Requires="v">
                <p:oleObj spid="_x0000_s2243" name="Equation" r:id="rId9" imgW="1485900" imgH="431800" progId="Equation.DSMT4">
                  <p:embed/>
                </p:oleObj>
              </mc:Choice>
              <mc:Fallback>
                <p:oleObj name="Equation" r:id="rId9" imgW="1485900" imgH="431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7224" y="3800481"/>
                        <a:ext cx="2000264" cy="5715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2" name="Rectangle 14"/>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Notched Right Arrow 25"/>
          <p:cNvSpPr/>
          <p:nvPr/>
        </p:nvSpPr>
        <p:spPr>
          <a:xfrm>
            <a:off x="142844" y="3786190"/>
            <a:ext cx="642942" cy="571504"/>
          </a:xfrm>
          <a:prstGeom prst="notchedRightArrow">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71736" y="4202676"/>
            <a:ext cx="6143636" cy="369332"/>
          </a:xfrm>
          <a:prstGeom prst="rect">
            <a:avLst/>
          </a:prstGeom>
        </p:spPr>
        <p:txBody>
          <a:bodyPr wrap="square">
            <a:spAutoFit/>
          </a:bodyPr>
          <a:lstStyle/>
          <a:p>
            <a:pPr>
              <a:buFont typeface="Wingdings" pitchFamily="2" charset="2"/>
              <a:buChar char="v"/>
            </a:pPr>
            <a:r>
              <a:rPr lang="fa-IR" dirty="0" smtClean="0">
                <a:cs typeface="B Titr" pitchFamily="2" charset="-78"/>
              </a:rPr>
              <a:t>با تركيب روابط فوق و حل آنها بر حسب سطح قيمت ها، تابع عرضه كل:</a:t>
            </a:r>
            <a:endParaRPr lang="en-US" dirty="0">
              <a:cs typeface="B Titr" pitchFamily="2" charset="-78"/>
            </a:endParaRPr>
          </a:p>
        </p:txBody>
      </p:sp>
      <p:sp>
        <p:nvSpPr>
          <p:cNvPr id="7184"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83" name="Object 15"/>
          <p:cNvGraphicFramePr>
            <a:graphicFrameLocks noChangeAspect="1"/>
          </p:cNvGraphicFramePr>
          <p:nvPr/>
        </p:nvGraphicFramePr>
        <p:xfrm>
          <a:off x="71406" y="4586300"/>
          <a:ext cx="5715040" cy="771526"/>
        </p:xfrm>
        <a:graphic>
          <a:graphicData uri="http://schemas.openxmlformats.org/presentationml/2006/ole">
            <mc:AlternateContent xmlns:mc="http://schemas.openxmlformats.org/markup-compatibility/2006">
              <mc:Choice xmlns:v="urn:schemas-microsoft-com:vml" Requires="v">
                <p:oleObj spid="_x0000_s2244" r:id="rId11" imgW="5819048" imgH="752381" progId="">
                  <p:embed/>
                </p:oleObj>
              </mc:Choice>
              <mc:Fallback>
                <p:oleObj r:id="rId11" imgW="5819048" imgH="752381" progId="">
                  <p:embed/>
                  <p:pic>
                    <p:nvPicPr>
                      <p:cNvPr id="0" name=""/>
                      <p:cNvPicPr>
                        <a:picLocks noChangeAspect="1" noChangeArrowheads="1"/>
                      </p:cNvPicPr>
                      <p:nvPr/>
                    </p:nvPicPr>
                    <p:blipFill>
                      <a:blip r:embed="rId12">
                        <a:lum bright="-72000" contrast="90000"/>
                        <a:extLst>
                          <a:ext uri="{28A0092B-C50C-407E-A947-70E740481C1C}">
                            <a14:useLocalDpi xmlns:a14="http://schemas.microsoft.com/office/drawing/2010/main" val="0"/>
                          </a:ext>
                        </a:extLst>
                      </a:blip>
                      <a:srcRect/>
                      <a:stretch>
                        <a:fillRect/>
                      </a:stretch>
                    </p:blipFill>
                    <p:spPr bwMode="auto">
                      <a:xfrm>
                        <a:off x="71406" y="4586300"/>
                        <a:ext cx="5715040" cy="7715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8708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strips(downLeft)">
                                      <p:cBhvr>
                                        <p:cTn id="7" dur="500"/>
                                        <p:tgtEl>
                                          <p:spTgt spid="716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strips(downRight)">
                                      <p:cBhvr>
                                        <p:cTn id="17" dur="20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strips(down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7173"/>
                                        </p:tgtEl>
                                        <p:attrNameLst>
                                          <p:attrName>style.visibility</p:attrName>
                                        </p:attrNameLst>
                                      </p:cBhvr>
                                      <p:to>
                                        <p:strVal val="visible"/>
                                      </p:to>
                                    </p:set>
                                    <p:animEffect transition="in" filter="strips(downRight)">
                                      <p:cBhvr>
                                        <p:cTn id="27" dur="2000"/>
                                        <p:tgtEl>
                                          <p:spTgt spid="7173"/>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strips(down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trips(downLeft)">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7176"/>
                                        </p:tgtEl>
                                        <p:attrNameLst>
                                          <p:attrName>style.visibility</p:attrName>
                                        </p:attrNameLst>
                                      </p:cBhvr>
                                      <p:to>
                                        <p:strVal val="visible"/>
                                      </p:to>
                                    </p:set>
                                    <p:animEffect transition="in" filter="strips(downLeft)">
                                      <p:cBhvr>
                                        <p:cTn id="42" dur="500"/>
                                        <p:tgtEl>
                                          <p:spTgt spid="7176"/>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7177"/>
                                        </p:tgtEl>
                                        <p:attrNameLst>
                                          <p:attrName>style.visibility</p:attrName>
                                        </p:attrNameLst>
                                      </p:cBhvr>
                                      <p:to>
                                        <p:strVal val="visible"/>
                                      </p:to>
                                    </p:set>
                                    <p:animEffect transition="in" filter="strips(downRight)">
                                      <p:cBhvr>
                                        <p:cTn id="47" dur="2000"/>
                                        <p:tgtEl>
                                          <p:spTgt spid="7177"/>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strips(downRight)">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7180"/>
                                        </p:tgtEl>
                                        <p:attrNameLst>
                                          <p:attrName>style.visibility</p:attrName>
                                        </p:attrNameLst>
                                      </p:cBhvr>
                                      <p:to>
                                        <p:strVal val="visible"/>
                                      </p:to>
                                    </p:set>
                                    <p:animEffect transition="in" filter="strips(downRight)">
                                      <p:cBhvr>
                                        <p:cTn id="57" dur="500"/>
                                        <p:tgtEl>
                                          <p:spTgt spid="7180"/>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strips(downLeft)">
                                      <p:cBhvr>
                                        <p:cTn id="62" dur="20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nodeType="clickEffect">
                                  <p:stCondLst>
                                    <p:cond delay="0"/>
                                  </p:stCondLst>
                                  <p:childTnLst>
                                    <p:set>
                                      <p:cBhvr>
                                        <p:cTn id="66" dur="1" fill="hold">
                                          <p:stCondLst>
                                            <p:cond delay="0"/>
                                          </p:stCondLst>
                                        </p:cTn>
                                        <p:tgtEl>
                                          <p:spTgt spid="7183"/>
                                        </p:tgtEl>
                                        <p:attrNameLst>
                                          <p:attrName>style.visibility</p:attrName>
                                        </p:attrNameLst>
                                      </p:cBhvr>
                                      <p:to>
                                        <p:strVal val="visible"/>
                                      </p:to>
                                    </p:set>
                                    <p:animEffect transition="in" filter="strips(downRight)">
                                      <p:cBhvr>
                                        <p:cTn id="67" dur="20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autoUpdateAnimBg="0"/>
      <p:bldP spid="9" grpId="0" autoUpdateAnimBg="0"/>
      <p:bldP spid="16" grpId="0" autoUpdateAnimBg="0"/>
      <p:bldP spid="17" grpId="0" autoUpdateAnimBg="0"/>
      <p:bldP spid="18" grpId="0"/>
      <p:bldP spid="7176" grpId="0" autoUpdateAnimBg="0"/>
      <p:bldP spid="26" grpId="0" animBg="1" autoUpdateAnimBg="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D32394D-F658-4CDB-B938-F1A8B5ECA9C3}" type="slidenum">
              <a:rPr lang="fa-IR" smtClean="0"/>
              <a:pPr/>
              <a:t>19</a:t>
            </a:fld>
            <a:endParaRPr lang="fa-IR"/>
          </a:p>
        </p:txBody>
      </p:sp>
      <p:sp>
        <p:nvSpPr>
          <p:cNvPr id="5" name="Title 1"/>
          <p:cNvSpPr txBox="1">
            <a:spLocks/>
          </p:cNvSpPr>
          <p:nvPr/>
        </p:nvSpPr>
        <p:spPr>
          <a:xfrm>
            <a:off x="84628" y="28136"/>
            <a:ext cx="6072230" cy="35719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b">
            <a:noAutofit/>
          </a:bodyPr>
          <a:lstStyle/>
          <a:p>
            <a:pPr lvl="0" algn="ctr">
              <a:spcBef>
                <a:spcPct val="0"/>
              </a:spcBef>
              <a:defRPr/>
            </a:pPr>
            <a:r>
              <a:rPr lang="fa-IR" b="1" i="1" cap="small" dirty="0" smtClean="0">
                <a:solidFill>
                  <a:srgbClr val="FFFF00"/>
                </a:solidFill>
                <a:latin typeface="B Titr"/>
                <a:ea typeface="+mj-ea"/>
                <a:cs typeface="B Titr" pitchFamily="2" charset="-78"/>
              </a:rPr>
              <a:t>الگويی برای محاسبه نرخ مناسب ارز در دوران اصلاح ساختار اقتصاد ايران</a:t>
            </a:r>
            <a:endParaRPr kumimoji="0" lang="fa-IR" b="1" i="1" u="none" strike="noStrike" kern="1200" cap="small" spc="0" normalizeH="0" baseline="0" noProof="0" dirty="0">
              <a:ln>
                <a:noFill/>
              </a:ln>
              <a:solidFill>
                <a:srgbClr val="FFFF00"/>
              </a:solidFill>
              <a:effectLst/>
              <a:uLnTx/>
              <a:uFillTx/>
              <a:latin typeface="B Titr"/>
              <a:ea typeface="+mj-ea"/>
              <a:cs typeface="B Titr" pitchFamily="2" charset="-78"/>
            </a:endParaRPr>
          </a:p>
        </p:txBody>
      </p:sp>
      <p:sp>
        <p:nvSpPr>
          <p:cNvPr id="6" name="Rectangle 5"/>
          <p:cNvSpPr/>
          <p:nvPr/>
        </p:nvSpPr>
        <p:spPr>
          <a:xfrm>
            <a:off x="6286512" y="500042"/>
            <a:ext cx="2428892" cy="369332"/>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fa-IR" b="1" dirty="0" smtClean="0">
                <a:solidFill>
                  <a:schemeClr val="bg1">
                    <a:lumMod val="85000"/>
                  </a:schemeClr>
                </a:solidFill>
                <a:cs typeface="B Titr" pitchFamily="2" charset="-78"/>
              </a:rPr>
              <a:t>الگوي نظري نرخ ارز مناسب</a:t>
            </a:r>
            <a:endParaRPr lang="en-US" b="1" dirty="0" smtClean="0">
              <a:solidFill>
                <a:schemeClr val="bg1">
                  <a:lumMod val="85000"/>
                </a:schemeClr>
              </a:solidFill>
              <a:cs typeface="B Titr" pitchFamily="2" charset="-78"/>
            </a:endParaRPr>
          </a:p>
        </p:txBody>
      </p:sp>
      <p:sp>
        <p:nvSpPr>
          <p:cNvPr id="8" name="Rectangle 7"/>
          <p:cNvSpPr/>
          <p:nvPr/>
        </p:nvSpPr>
        <p:spPr>
          <a:xfrm>
            <a:off x="5000628" y="500042"/>
            <a:ext cx="1151277" cy="400110"/>
          </a:xfrm>
          <a:prstGeom prst="rect">
            <a:avLst/>
          </a:prstGeom>
        </p:spPr>
        <p:txBody>
          <a:bodyPr wrap="none">
            <a:spAutoFit/>
          </a:bodyPr>
          <a:lstStyle/>
          <a:p>
            <a:r>
              <a:rPr lang="fa-IR" sz="2000" b="1" dirty="0" smtClean="0">
                <a:solidFill>
                  <a:srgbClr val="7030A0"/>
                </a:solidFill>
                <a:cs typeface="B Titr" pitchFamily="2" charset="-78"/>
              </a:rPr>
              <a:t> عرضه كل:</a:t>
            </a:r>
            <a:endParaRPr lang="en-US" sz="2000" dirty="0">
              <a:solidFill>
                <a:srgbClr val="7030A0"/>
              </a:solidFill>
              <a:cs typeface="B Titr" pitchFamily="2" charset="-78"/>
            </a:endParaRPr>
          </a:p>
        </p:txBody>
      </p:sp>
      <p:sp>
        <p:nvSpPr>
          <p:cNvPr id="9" name="Rectangle 8"/>
          <p:cNvSpPr/>
          <p:nvPr/>
        </p:nvSpPr>
        <p:spPr>
          <a:xfrm>
            <a:off x="1500166" y="1357298"/>
            <a:ext cx="7286612" cy="369332"/>
          </a:xfrm>
          <a:prstGeom prst="rect">
            <a:avLst/>
          </a:prstGeom>
        </p:spPr>
        <p:txBody>
          <a:bodyPr wrap="square">
            <a:spAutoFit/>
          </a:bodyPr>
          <a:lstStyle/>
          <a:p>
            <a:pPr algn="r" rtl="1">
              <a:buFont typeface="Wingdings" pitchFamily="2" charset="2"/>
              <a:buChar char="v"/>
            </a:pPr>
            <a:r>
              <a:rPr lang="fa-IR" dirty="0" smtClean="0">
                <a:cs typeface="B Titr" pitchFamily="2" charset="-78"/>
              </a:rPr>
              <a:t>توابع تقاضاي نهاده با حداكثر كردن تابع سود و با محدوديت ارزي :</a:t>
            </a:r>
            <a:endParaRPr lang="en-US" dirty="0" smtClean="0">
              <a:cs typeface="B Titr" pitchFamily="2" charset="-78"/>
            </a:endParaRPr>
          </a:p>
        </p:txBody>
      </p:sp>
      <p:sp>
        <p:nvSpPr>
          <p:cNvPr id="717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5" name="Rectangle 7"/>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4357686" y="5202808"/>
            <a:ext cx="442915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با جاي گذاري توابع تقاضای</a:t>
            </a:r>
            <a:r>
              <a:rPr kumimoji="0" lang="fa-IR" b="0" i="0" u="none" strike="noStrike" cap="none" normalizeH="0" dirty="0" smtClean="0">
                <a:ln>
                  <a:noFill/>
                </a:ln>
                <a:solidFill>
                  <a:schemeClr val="tx1"/>
                </a:solidFill>
                <a:effectLst/>
                <a:latin typeface="Arial" pitchFamily="34" charset="0"/>
                <a:ea typeface="Times New Roman" pitchFamily="18" charset="0"/>
                <a:cs typeface="B Titr" pitchFamily="2" charset="-78"/>
              </a:rPr>
              <a:t> نهاده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در توليد كل:</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sp>
        <p:nvSpPr>
          <p:cNvPr id="71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9" name="Rectangle 11"/>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8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82" name="Rectangle 14"/>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Notched Right Arrow 25"/>
          <p:cNvSpPr/>
          <p:nvPr/>
        </p:nvSpPr>
        <p:spPr>
          <a:xfrm>
            <a:off x="2285984" y="4500570"/>
            <a:ext cx="642942" cy="571504"/>
          </a:xfrm>
          <a:prstGeom prst="notchedRightArrow">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628882" y="6015054"/>
            <a:ext cx="6143636" cy="369332"/>
          </a:xfrm>
          <a:prstGeom prst="rect">
            <a:avLst/>
          </a:prstGeom>
        </p:spPr>
        <p:txBody>
          <a:bodyPr wrap="square">
            <a:spAutoFit/>
          </a:bodyPr>
          <a:lstStyle/>
          <a:p>
            <a:pPr algn="r" rtl="1">
              <a:buFont typeface="Wingdings" pitchFamily="2" charset="2"/>
              <a:buChar char="v"/>
            </a:pPr>
            <a:r>
              <a:rPr lang="fa-IR" dirty="0" smtClean="0">
                <a:cs typeface="B Titr" pitchFamily="2" charset="-78"/>
              </a:rPr>
              <a:t>با تركيب روابط فوق و حل آنها بر حسب سطح قيمت ها، تابع عرضه كل:</a:t>
            </a:r>
            <a:endParaRPr lang="en-US" dirty="0">
              <a:cs typeface="B Titr" pitchFamily="2" charset="-78"/>
            </a:endParaRPr>
          </a:p>
        </p:txBody>
      </p:sp>
      <p:sp>
        <p:nvSpPr>
          <p:cNvPr id="7184"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7" name="Rectangle 7"/>
          <p:cNvSpPr>
            <a:spLocks noChangeArrowheads="1"/>
          </p:cNvSpPr>
          <p:nvPr/>
        </p:nvSpPr>
        <p:spPr bwMode="auto">
          <a:xfrm>
            <a:off x="4871989" y="1000108"/>
            <a:ext cx="391485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fa-IR" sz="2000" b="1" dirty="0" smtClean="0">
                <a:solidFill>
                  <a:srgbClr val="C00000"/>
                </a:solidFill>
                <a:latin typeface="Arial" pitchFamily="34" charset="0"/>
                <a:ea typeface="Times New Roman" pitchFamily="18" charset="0"/>
                <a:cs typeface="B Titr" pitchFamily="2" charset="-78"/>
              </a:rPr>
              <a:t>ب: استخراج عرضة كل با محدوديت ارزي:</a:t>
            </a:r>
          </a:p>
        </p:txBody>
      </p:sp>
      <p:sp>
        <p:nvSpPr>
          <p:cNvPr id="307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28" name="Object 8"/>
          <p:cNvGraphicFramePr>
            <a:graphicFrameLocks noChangeAspect="1"/>
          </p:cNvGraphicFramePr>
          <p:nvPr/>
        </p:nvGraphicFramePr>
        <p:xfrm>
          <a:off x="142844" y="1714488"/>
          <a:ext cx="3143272" cy="642942"/>
        </p:xfrm>
        <a:graphic>
          <a:graphicData uri="http://schemas.openxmlformats.org/presentationml/2006/ole">
            <mc:AlternateContent xmlns:mc="http://schemas.openxmlformats.org/markup-compatibility/2006">
              <mc:Choice xmlns:v="urn:schemas-microsoft-com:vml" Requires="v">
                <p:oleObj spid="_x0000_s3416" r:id="rId3" imgW="2838095" imgH="752381" progId="">
                  <p:embed/>
                </p:oleObj>
              </mc:Choice>
              <mc:Fallback>
                <p:oleObj r:id="rId3" imgW="2838095" imgH="752381" progId="">
                  <p:embed/>
                  <p:pic>
                    <p:nvPicPr>
                      <p:cNvPr id="0" name=""/>
                      <p:cNvPicPr>
                        <a:picLocks noChangeAspect="1" noChangeArrowheads="1"/>
                      </p:cNvPicPr>
                      <p:nvPr/>
                    </p:nvPicPr>
                    <p:blipFill>
                      <a:blip r:embed="rId4">
                        <a:lum bright="-72000" contrast="90000"/>
                        <a:extLst>
                          <a:ext uri="{28A0092B-C50C-407E-A947-70E740481C1C}">
                            <a14:useLocalDpi xmlns:a14="http://schemas.microsoft.com/office/drawing/2010/main" val="0"/>
                          </a:ext>
                        </a:extLst>
                      </a:blip>
                      <a:srcRect/>
                      <a:stretch>
                        <a:fillRect/>
                      </a:stretch>
                    </p:blipFill>
                    <p:spPr bwMode="auto">
                      <a:xfrm>
                        <a:off x="142844" y="1714488"/>
                        <a:ext cx="3143272"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30" name="Object 10"/>
          <p:cNvGraphicFramePr>
            <a:graphicFrameLocks noChangeAspect="1"/>
          </p:cNvGraphicFramePr>
          <p:nvPr/>
        </p:nvGraphicFramePr>
        <p:xfrm>
          <a:off x="571472" y="2285992"/>
          <a:ext cx="1571636" cy="428628"/>
        </p:xfrm>
        <a:graphic>
          <a:graphicData uri="http://schemas.openxmlformats.org/presentationml/2006/ole">
            <mc:AlternateContent xmlns:mc="http://schemas.openxmlformats.org/markup-compatibility/2006">
              <mc:Choice xmlns:v="urn:schemas-microsoft-com:vml" Requires="v">
                <p:oleObj spid="_x0000_s3417" r:id="rId5" imgW="1933333" imgH="561905" progId="">
                  <p:embed/>
                </p:oleObj>
              </mc:Choice>
              <mc:Fallback>
                <p:oleObj r:id="rId5" imgW="1933333" imgH="561905" progId="">
                  <p:embed/>
                  <p:pic>
                    <p:nvPicPr>
                      <p:cNvPr id="0" name=""/>
                      <p:cNvPicPr>
                        <a:picLocks noChangeAspect="1" noChangeArrowheads="1"/>
                      </p:cNvPicPr>
                      <p:nvPr/>
                    </p:nvPicPr>
                    <p:blipFill>
                      <a:blip r:embed="rId6">
                        <a:lum bright="-72000" contrast="90000"/>
                        <a:extLst>
                          <a:ext uri="{28A0092B-C50C-407E-A947-70E740481C1C}">
                            <a14:useLocalDpi xmlns:a14="http://schemas.microsoft.com/office/drawing/2010/main" val="0"/>
                          </a:ext>
                        </a:extLst>
                      </a:blip>
                      <a:srcRect/>
                      <a:stretch>
                        <a:fillRect/>
                      </a:stretch>
                    </p:blipFill>
                    <p:spPr bwMode="auto">
                      <a:xfrm>
                        <a:off x="571472" y="2285992"/>
                        <a:ext cx="1571636"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32" name="Object 12"/>
          <p:cNvGraphicFramePr>
            <a:graphicFrameLocks noChangeAspect="1"/>
          </p:cNvGraphicFramePr>
          <p:nvPr/>
        </p:nvGraphicFramePr>
        <p:xfrm>
          <a:off x="142844" y="2786058"/>
          <a:ext cx="4786346" cy="500066"/>
        </p:xfrm>
        <a:graphic>
          <a:graphicData uri="http://schemas.openxmlformats.org/presentationml/2006/ole">
            <mc:AlternateContent xmlns:mc="http://schemas.openxmlformats.org/markup-compatibility/2006">
              <mc:Choice xmlns:v="urn:schemas-microsoft-com:vml" Requires="v">
                <p:oleObj spid="_x0000_s3418" r:id="rId7" imgW="4161905" imgH="514014" progId="">
                  <p:embed/>
                </p:oleObj>
              </mc:Choice>
              <mc:Fallback>
                <p:oleObj r:id="rId7" imgW="4161905" imgH="514014" progId="">
                  <p:embed/>
                  <p:pic>
                    <p:nvPicPr>
                      <p:cNvPr id="0" name=""/>
                      <p:cNvPicPr>
                        <a:picLocks noChangeAspect="1" noChangeArrowheads="1"/>
                      </p:cNvPicPr>
                      <p:nvPr/>
                    </p:nvPicPr>
                    <p:blipFill>
                      <a:blip r:embed="rId8">
                        <a:lum bright="-72000" contrast="90000"/>
                        <a:extLst>
                          <a:ext uri="{28A0092B-C50C-407E-A947-70E740481C1C}">
                            <a14:useLocalDpi xmlns:a14="http://schemas.microsoft.com/office/drawing/2010/main" val="0"/>
                          </a:ext>
                        </a:extLst>
                      </a:blip>
                      <a:srcRect/>
                      <a:stretch>
                        <a:fillRect/>
                      </a:stretch>
                    </p:blipFill>
                    <p:spPr bwMode="auto">
                      <a:xfrm>
                        <a:off x="142844" y="2786058"/>
                        <a:ext cx="4786346"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36" name="Picture 16"/>
          <p:cNvPicPr>
            <a:picLocks noChangeAspect="1" noChangeArrowheads="1"/>
          </p:cNvPicPr>
          <p:nvPr/>
        </p:nvPicPr>
        <p:blipFill>
          <a:blip r:embed="rId9"/>
          <a:srcRect/>
          <a:stretch>
            <a:fillRect/>
          </a:stretch>
        </p:blipFill>
        <p:spPr bwMode="auto">
          <a:xfrm>
            <a:off x="409559" y="3143248"/>
            <a:ext cx="1876425" cy="638175"/>
          </a:xfrm>
          <a:prstGeom prst="rect">
            <a:avLst/>
          </a:prstGeom>
          <a:noFill/>
          <a:ln w="9525">
            <a:noFill/>
            <a:miter lim="800000"/>
            <a:headEnd/>
            <a:tailEnd/>
          </a:ln>
          <a:effectLst/>
        </p:spPr>
      </p:pic>
      <p:pic>
        <p:nvPicPr>
          <p:cNvPr id="30737" name="Picture 17"/>
          <p:cNvPicPr>
            <a:picLocks noChangeAspect="1" noChangeArrowheads="1"/>
          </p:cNvPicPr>
          <p:nvPr/>
        </p:nvPicPr>
        <p:blipFill>
          <a:blip r:embed="rId10"/>
          <a:srcRect/>
          <a:stretch>
            <a:fillRect/>
          </a:stretch>
        </p:blipFill>
        <p:spPr bwMode="auto">
          <a:xfrm>
            <a:off x="428596" y="3857632"/>
            <a:ext cx="2409825" cy="571500"/>
          </a:xfrm>
          <a:prstGeom prst="rect">
            <a:avLst/>
          </a:prstGeom>
          <a:noFill/>
          <a:ln w="9525">
            <a:noFill/>
            <a:miter lim="800000"/>
            <a:headEnd/>
            <a:tailEnd/>
          </a:ln>
          <a:effectLst/>
        </p:spPr>
      </p:pic>
      <p:sp>
        <p:nvSpPr>
          <p:cNvPr id="3073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38" name="Object 18"/>
          <p:cNvGraphicFramePr>
            <a:graphicFrameLocks noChangeAspect="1"/>
          </p:cNvGraphicFramePr>
          <p:nvPr/>
        </p:nvGraphicFramePr>
        <p:xfrm>
          <a:off x="428596" y="4500570"/>
          <a:ext cx="1785950" cy="500066"/>
        </p:xfrm>
        <a:graphic>
          <a:graphicData uri="http://schemas.openxmlformats.org/presentationml/2006/ole">
            <mc:AlternateContent xmlns:mc="http://schemas.openxmlformats.org/markup-compatibility/2006">
              <mc:Choice xmlns:v="urn:schemas-microsoft-com:vml" Requires="v">
                <p:oleObj spid="_x0000_s3419" name="Equation" r:id="rId11" imgW="1244600" imgH="393700" progId="Equation.DSMT4">
                  <p:embed/>
                </p:oleObj>
              </mc:Choice>
              <mc:Fallback>
                <p:oleObj name="Equation" r:id="rId11" imgW="1244600" imgH="3937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8596" y="4500570"/>
                        <a:ext cx="1785950"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40" name="Rectangle 20"/>
          <p:cNvSpPr>
            <a:spLocks noChangeArrowheads="1"/>
          </p:cNvSpPr>
          <p:nvPr/>
        </p:nvSpPr>
        <p:spPr bwMode="auto">
          <a:xfrm>
            <a:off x="0" y="390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41" name="Picture 21"/>
          <p:cNvPicPr>
            <a:picLocks noChangeAspect="1" noChangeArrowheads="1"/>
          </p:cNvPicPr>
          <p:nvPr/>
        </p:nvPicPr>
        <p:blipFill>
          <a:blip r:embed="rId13"/>
          <a:srcRect/>
          <a:stretch>
            <a:fillRect/>
          </a:stretch>
        </p:blipFill>
        <p:spPr bwMode="auto">
          <a:xfrm>
            <a:off x="3028940" y="4471996"/>
            <a:ext cx="914400" cy="581025"/>
          </a:xfrm>
          <a:prstGeom prst="rect">
            <a:avLst/>
          </a:prstGeom>
          <a:noFill/>
          <a:ln w="9525">
            <a:noFill/>
            <a:miter lim="800000"/>
            <a:headEnd/>
            <a:tailEnd/>
          </a:ln>
          <a:effectLst/>
        </p:spPr>
      </p:pic>
      <p:sp>
        <p:nvSpPr>
          <p:cNvPr id="43" name="Notched Right Arrow 42"/>
          <p:cNvSpPr/>
          <p:nvPr/>
        </p:nvSpPr>
        <p:spPr>
          <a:xfrm>
            <a:off x="2571736" y="3429000"/>
            <a:ext cx="1000132" cy="571504"/>
          </a:xfrm>
          <a:prstGeom prst="notchedRightArrow">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2" name="Picture 22"/>
          <p:cNvPicPr>
            <a:picLocks noChangeAspect="1" noChangeArrowheads="1"/>
          </p:cNvPicPr>
          <p:nvPr/>
        </p:nvPicPr>
        <p:blipFill>
          <a:blip r:embed="rId14"/>
          <a:srcRect/>
          <a:stretch>
            <a:fillRect/>
          </a:stretch>
        </p:blipFill>
        <p:spPr bwMode="auto">
          <a:xfrm>
            <a:off x="3714744" y="3319464"/>
            <a:ext cx="2009775" cy="323850"/>
          </a:xfrm>
          <a:prstGeom prst="rect">
            <a:avLst/>
          </a:prstGeom>
          <a:noFill/>
          <a:ln w="9525">
            <a:noFill/>
            <a:miter lim="800000"/>
            <a:headEnd/>
            <a:tailEnd/>
          </a:ln>
          <a:effectLst/>
        </p:spPr>
      </p:pic>
      <p:sp>
        <p:nvSpPr>
          <p:cNvPr id="30744"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43" name="Object 23"/>
          <p:cNvGraphicFramePr>
            <a:graphicFrameLocks noChangeAspect="1"/>
          </p:cNvGraphicFramePr>
          <p:nvPr/>
        </p:nvGraphicFramePr>
        <p:xfrm>
          <a:off x="3571868" y="3786190"/>
          <a:ext cx="1928826" cy="428628"/>
        </p:xfrm>
        <a:graphic>
          <a:graphicData uri="http://schemas.openxmlformats.org/presentationml/2006/ole">
            <mc:AlternateContent xmlns:mc="http://schemas.openxmlformats.org/markup-compatibility/2006">
              <mc:Choice xmlns:v="urn:schemas-microsoft-com:vml" Requires="v">
                <p:oleObj spid="_x0000_s3420" r:id="rId15" imgW="2409524" imgH="466543" progId="">
                  <p:embed/>
                </p:oleObj>
              </mc:Choice>
              <mc:Fallback>
                <p:oleObj r:id="rId15" imgW="2409524" imgH="466543" progId="">
                  <p:embed/>
                  <p:pic>
                    <p:nvPicPr>
                      <p:cNvPr id="0" name=""/>
                      <p:cNvPicPr>
                        <a:picLocks noChangeAspect="1" noChangeArrowheads="1"/>
                      </p:cNvPicPr>
                      <p:nvPr/>
                    </p:nvPicPr>
                    <p:blipFill>
                      <a:blip r:embed="rId16">
                        <a:lum bright="-54000" contrast="78000"/>
                        <a:extLst>
                          <a:ext uri="{28A0092B-C50C-407E-A947-70E740481C1C}">
                            <a14:useLocalDpi xmlns:a14="http://schemas.microsoft.com/office/drawing/2010/main" val="0"/>
                          </a:ext>
                        </a:extLst>
                      </a:blip>
                      <a:srcRect/>
                      <a:stretch>
                        <a:fillRect/>
                      </a:stretch>
                    </p:blipFill>
                    <p:spPr bwMode="auto">
                      <a:xfrm>
                        <a:off x="3571868" y="3786190"/>
                        <a:ext cx="1928826"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46"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45" name="Object 25"/>
          <p:cNvGraphicFramePr>
            <a:graphicFrameLocks noChangeAspect="1"/>
          </p:cNvGraphicFramePr>
          <p:nvPr/>
        </p:nvGraphicFramePr>
        <p:xfrm>
          <a:off x="142844" y="5014922"/>
          <a:ext cx="4357718" cy="500066"/>
        </p:xfrm>
        <a:graphic>
          <a:graphicData uri="http://schemas.openxmlformats.org/presentationml/2006/ole">
            <mc:AlternateContent xmlns:mc="http://schemas.openxmlformats.org/markup-compatibility/2006">
              <mc:Choice xmlns:v="urn:schemas-microsoft-com:vml" Requires="v">
                <p:oleObj spid="_x0000_s3421" r:id="rId17" imgW="5019048" imgH="656969" progId="">
                  <p:embed/>
                </p:oleObj>
              </mc:Choice>
              <mc:Fallback>
                <p:oleObj r:id="rId17" imgW="5019048" imgH="656969" progId="">
                  <p:embed/>
                  <p:pic>
                    <p:nvPicPr>
                      <p:cNvPr id="0" name=""/>
                      <p:cNvPicPr>
                        <a:picLocks noChangeAspect="1" noChangeArrowheads="1"/>
                      </p:cNvPicPr>
                      <p:nvPr/>
                    </p:nvPicPr>
                    <p:blipFill>
                      <a:blip r:embed="rId18">
                        <a:lum bright="-60000" contrast="78000"/>
                        <a:extLst>
                          <a:ext uri="{28A0092B-C50C-407E-A947-70E740481C1C}">
                            <a14:useLocalDpi xmlns:a14="http://schemas.microsoft.com/office/drawing/2010/main" val="0"/>
                          </a:ext>
                        </a:extLst>
                      </a:blip>
                      <a:srcRect/>
                      <a:stretch>
                        <a:fillRect/>
                      </a:stretch>
                    </p:blipFill>
                    <p:spPr bwMode="auto">
                      <a:xfrm>
                        <a:off x="142844" y="5014922"/>
                        <a:ext cx="4357718"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48"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47" name="Object 27"/>
          <p:cNvGraphicFramePr>
            <a:graphicFrameLocks noChangeAspect="1"/>
          </p:cNvGraphicFramePr>
          <p:nvPr/>
        </p:nvGraphicFramePr>
        <p:xfrm>
          <a:off x="714346" y="5615002"/>
          <a:ext cx="2357454" cy="500066"/>
        </p:xfrm>
        <a:graphic>
          <a:graphicData uri="http://schemas.openxmlformats.org/presentationml/2006/ole">
            <mc:AlternateContent xmlns:mc="http://schemas.openxmlformats.org/markup-compatibility/2006">
              <mc:Choice xmlns:v="urn:schemas-microsoft-com:vml" Requires="v">
                <p:oleObj spid="_x0000_s3422" r:id="rId19" imgW="2552381" imgH="656969" progId="">
                  <p:embed/>
                </p:oleObj>
              </mc:Choice>
              <mc:Fallback>
                <p:oleObj r:id="rId19" imgW="2552381" imgH="656969" progId="">
                  <p:embed/>
                  <p:pic>
                    <p:nvPicPr>
                      <p:cNvPr id="0" name=""/>
                      <p:cNvPicPr>
                        <a:picLocks noChangeAspect="1" noChangeArrowheads="1"/>
                      </p:cNvPicPr>
                      <p:nvPr/>
                    </p:nvPicPr>
                    <p:blipFill>
                      <a:blip r:embed="rId20">
                        <a:lum bright="-60000" contrast="84000"/>
                        <a:extLst>
                          <a:ext uri="{28A0092B-C50C-407E-A947-70E740481C1C}">
                            <a14:useLocalDpi xmlns:a14="http://schemas.microsoft.com/office/drawing/2010/main" val="0"/>
                          </a:ext>
                        </a:extLst>
                      </a:blip>
                      <a:srcRect/>
                      <a:stretch>
                        <a:fillRect/>
                      </a:stretch>
                    </p:blipFill>
                    <p:spPr bwMode="auto">
                      <a:xfrm>
                        <a:off x="714346" y="5615002"/>
                        <a:ext cx="2357454"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Notched Right Arrow 50"/>
          <p:cNvSpPr/>
          <p:nvPr/>
        </p:nvSpPr>
        <p:spPr>
          <a:xfrm>
            <a:off x="142844" y="5572140"/>
            <a:ext cx="642942" cy="571504"/>
          </a:xfrm>
          <a:prstGeom prst="notchedRight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0"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49" name="Object 29"/>
          <p:cNvGraphicFramePr>
            <a:graphicFrameLocks noChangeAspect="1"/>
          </p:cNvGraphicFramePr>
          <p:nvPr/>
        </p:nvGraphicFramePr>
        <p:xfrm>
          <a:off x="3571868" y="5500702"/>
          <a:ext cx="2500330" cy="571504"/>
        </p:xfrm>
        <a:graphic>
          <a:graphicData uri="http://schemas.openxmlformats.org/presentationml/2006/ole">
            <mc:AlternateContent xmlns:mc="http://schemas.openxmlformats.org/markup-compatibility/2006">
              <mc:Choice xmlns:v="urn:schemas-microsoft-com:vml" Requires="v">
                <p:oleObj spid="_x0000_s3423" r:id="rId21" imgW="2266667" imgH="704576" progId="">
                  <p:embed/>
                </p:oleObj>
              </mc:Choice>
              <mc:Fallback>
                <p:oleObj r:id="rId21" imgW="2266667" imgH="704576" progId="">
                  <p:embed/>
                  <p:pic>
                    <p:nvPicPr>
                      <p:cNvPr id="0" name=""/>
                      <p:cNvPicPr>
                        <a:picLocks noChangeAspect="1" noChangeArrowheads="1"/>
                      </p:cNvPicPr>
                      <p:nvPr/>
                    </p:nvPicPr>
                    <p:blipFill>
                      <a:blip r:embed="rId22">
                        <a:lum bright="-66000" contrast="84000"/>
                        <a:extLst>
                          <a:ext uri="{28A0092B-C50C-407E-A947-70E740481C1C}">
                            <a14:useLocalDpi xmlns:a14="http://schemas.microsoft.com/office/drawing/2010/main" val="0"/>
                          </a:ext>
                        </a:extLst>
                      </a:blip>
                      <a:srcRect/>
                      <a:stretch>
                        <a:fillRect/>
                      </a:stretch>
                    </p:blipFill>
                    <p:spPr bwMode="auto">
                      <a:xfrm>
                        <a:off x="3571868" y="5500702"/>
                        <a:ext cx="2500330"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Notched Right Arrow 53"/>
          <p:cNvSpPr/>
          <p:nvPr/>
        </p:nvSpPr>
        <p:spPr>
          <a:xfrm>
            <a:off x="2928926" y="5572140"/>
            <a:ext cx="642942" cy="571504"/>
          </a:xfrm>
          <a:prstGeom prst="notchedRight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2"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51" name="Object 31"/>
          <p:cNvGraphicFramePr>
            <a:graphicFrameLocks noChangeAspect="1"/>
          </p:cNvGraphicFramePr>
          <p:nvPr/>
        </p:nvGraphicFramePr>
        <p:xfrm>
          <a:off x="42830" y="6243660"/>
          <a:ext cx="2928958" cy="538164"/>
        </p:xfrm>
        <a:graphic>
          <a:graphicData uri="http://schemas.openxmlformats.org/presentationml/2006/ole">
            <mc:AlternateContent xmlns:mc="http://schemas.openxmlformats.org/markup-compatibility/2006">
              <mc:Choice xmlns:v="urn:schemas-microsoft-com:vml" Requires="v">
                <p:oleObj spid="_x0000_s3424" r:id="rId23" imgW="2552381" imgH="609524" progId="">
                  <p:embed/>
                </p:oleObj>
              </mc:Choice>
              <mc:Fallback>
                <p:oleObj r:id="rId23" imgW="2552381" imgH="609524" progId="">
                  <p:embed/>
                  <p:pic>
                    <p:nvPicPr>
                      <p:cNvPr id="0" name=""/>
                      <p:cNvPicPr>
                        <a:picLocks noChangeAspect="1" noChangeArrowheads="1"/>
                      </p:cNvPicPr>
                      <p:nvPr/>
                    </p:nvPicPr>
                    <p:blipFill>
                      <a:blip r:embed="rId24">
                        <a:lum bright="-66000" contrast="90000"/>
                        <a:extLst>
                          <a:ext uri="{28A0092B-C50C-407E-A947-70E740481C1C}">
                            <a14:useLocalDpi xmlns:a14="http://schemas.microsoft.com/office/drawing/2010/main" val="0"/>
                          </a:ext>
                        </a:extLst>
                      </a:blip>
                      <a:srcRect/>
                      <a:stretch>
                        <a:fillRect/>
                      </a:stretch>
                    </p:blipFill>
                    <p:spPr bwMode="auto">
                      <a:xfrm>
                        <a:off x="42830" y="6243660"/>
                        <a:ext cx="2928958" cy="5381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53" name="Picture 33"/>
          <p:cNvPicPr>
            <a:picLocks noChangeAspect="1" noChangeArrowheads="1"/>
          </p:cNvPicPr>
          <p:nvPr/>
        </p:nvPicPr>
        <p:blipFill>
          <a:blip r:embed="rId25"/>
          <a:srcRect/>
          <a:stretch>
            <a:fillRect/>
          </a:stretch>
        </p:blipFill>
        <p:spPr bwMode="auto">
          <a:xfrm>
            <a:off x="3671888" y="6315074"/>
            <a:ext cx="3324225" cy="514350"/>
          </a:xfrm>
          <a:prstGeom prst="rect">
            <a:avLst/>
          </a:prstGeom>
          <a:noFill/>
          <a:ln w="9525">
            <a:noFill/>
            <a:miter lim="800000"/>
            <a:headEnd/>
            <a:tailEnd/>
          </a:ln>
          <a:effectLst/>
        </p:spPr>
      </p:pic>
    </p:spTree>
    <p:extLst>
      <p:ext uri="{BB962C8B-B14F-4D97-AF65-F5344CB8AC3E}">
        <p14:creationId xmlns:p14="http://schemas.microsoft.com/office/powerpoint/2010/main" val="137021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strips(downLeft)">
                                      <p:cBhvr>
                                        <p:cTn id="7" dur="500"/>
                                        <p:tgtEl>
                                          <p:spTgt spid="3072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0728"/>
                                        </p:tgtEl>
                                        <p:attrNameLst>
                                          <p:attrName>style.visibility</p:attrName>
                                        </p:attrNameLst>
                                      </p:cBhvr>
                                      <p:to>
                                        <p:strVal val="visible"/>
                                      </p:to>
                                    </p:set>
                                    <p:animEffect transition="in" filter="strips(downRight)">
                                      <p:cBhvr>
                                        <p:cTn id="17" dur="2000"/>
                                        <p:tgtEl>
                                          <p:spTgt spid="3072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0730"/>
                                        </p:tgtEl>
                                        <p:attrNameLst>
                                          <p:attrName>style.visibility</p:attrName>
                                        </p:attrNameLst>
                                      </p:cBhvr>
                                      <p:to>
                                        <p:strVal val="visible"/>
                                      </p:to>
                                    </p:set>
                                    <p:animEffect transition="in" filter="strips(downRight)">
                                      <p:cBhvr>
                                        <p:cTn id="22" dur="2000"/>
                                        <p:tgtEl>
                                          <p:spTgt spid="3073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0732"/>
                                        </p:tgtEl>
                                        <p:attrNameLst>
                                          <p:attrName>style.visibility</p:attrName>
                                        </p:attrNameLst>
                                      </p:cBhvr>
                                      <p:to>
                                        <p:strVal val="visible"/>
                                      </p:to>
                                    </p:set>
                                    <p:animEffect transition="in" filter="strips(downRight)">
                                      <p:cBhvr>
                                        <p:cTn id="27" dur="2000"/>
                                        <p:tgtEl>
                                          <p:spTgt spid="3073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30736"/>
                                        </p:tgtEl>
                                        <p:attrNameLst>
                                          <p:attrName>style.visibility</p:attrName>
                                        </p:attrNameLst>
                                      </p:cBhvr>
                                      <p:to>
                                        <p:strVal val="visible"/>
                                      </p:to>
                                    </p:set>
                                    <p:animEffect transition="in" filter="strips(downRight)">
                                      <p:cBhvr>
                                        <p:cTn id="32" dur="2000"/>
                                        <p:tgtEl>
                                          <p:spTgt spid="3073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30737"/>
                                        </p:tgtEl>
                                        <p:attrNameLst>
                                          <p:attrName>style.visibility</p:attrName>
                                        </p:attrNameLst>
                                      </p:cBhvr>
                                      <p:to>
                                        <p:strVal val="visible"/>
                                      </p:to>
                                    </p:set>
                                    <p:animEffect transition="in" filter="strips(downRight)">
                                      <p:cBhvr>
                                        <p:cTn id="37" dur="2000"/>
                                        <p:tgtEl>
                                          <p:spTgt spid="3073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30738"/>
                                        </p:tgtEl>
                                        <p:attrNameLst>
                                          <p:attrName>style.visibility</p:attrName>
                                        </p:attrNameLst>
                                      </p:cBhvr>
                                      <p:to>
                                        <p:strVal val="visible"/>
                                      </p:to>
                                    </p:set>
                                    <p:animEffect transition="in" filter="strips(downRight)">
                                      <p:cBhvr>
                                        <p:cTn id="42" dur="2000"/>
                                        <p:tgtEl>
                                          <p:spTgt spid="30738"/>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strips(downRight)">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30741"/>
                                        </p:tgtEl>
                                        <p:attrNameLst>
                                          <p:attrName>style.visibility</p:attrName>
                                        </p:attrNameLst>
                                      </p:cBhvr>
                                      <p:to>
                                        <p:strVal val="visible"/>
                                      </p:to>
                                    </p:set>
                                    <p:animEffect transition="in" filter="strips(downRight)">
                                      <p:cBhvr>
                                        <p:cTn id="52" dur="2000"/>
                                        <p:tgtEl>
                                          <p:spTgt spid="30741"/>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strips(downRight)">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nodeType="clickEffect">
                                  <p:stCondLst>
                                    <p:cond delay="0"/>
                                  </p:stCondLst>
                                  <p:childTnLst>
                                    <p:set>
                                      <p:cBhvr>
                                        <p:cTn id="61" dur="1" fill="hold">
                                          <p:stCondLst>
                                            <p:cond delay="0"/>
                                          </p:stCondLst>
                                        </p:cTn>
                                        <p:tgtEl>
                                          <p:spTgt spid="30742"/>
                                        </p:tgtEl>
                                        <p:attrNameLst>
                                          <p:attrName>style.visibility</p:attrName>
                                        </p:attrNameLst>
                                      </p:cBhvr>
                                      <p:to>
                                        <p:strVal val="visible"/>
                                      </p:to>
                                    </p:set>
                                    <p:animEffect transition="in" filter="strips(downRight)">
                                      <p:cBhvr>
                                        <p:cTn id="62" dur="500"/>
                                        <p:tgtEl>
                                          <p:spTgt spid="30742"/>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nodeType="clickEffect">
                                  <p:stCondLst>
                                    <p:cond delay="0"/>
                                  </p:stCondLst>
                                  <p:childTnLst>
                                    <p:set>
                                      <p:cBhvr>
                                        <p:cTn id="66" dur="1" fill="hold">
                                          <p:stCondLst>
                                            <p:cond delay="0"/>
                                          </p:stCondLst>
                                        </p:cTn>
                                        <p:tgtEl>
                                          <p:spTgt spid="30743"/>
                                        </p:tgtEl>
                                        <p:attrNameLst>
                                          <p:attrName>style.visibility</p:attrName>
                                        </p:attrNameLst>
                                      </p:cBhvr>
                                      <p:to>
                                        <p:strVal val="visible"/>
                                      </p:to>
                                    </p:set>
                                    <p:animEffect transition="in" filter="strips(downRight)">
                                      <p:cBhvr>
                                        <p:cTn id="67" dur="2000"/>
                                        <p:tgtEl>
                                          <p:spTgt spid="30743"/>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grpId="0" nodeType="clickEffect">
                                  <p:stCondLst>
                                    <p:cond delay="0"/>
                                  </p:stCondLst>
                                  <p:childTnLst>
                                    <p:set>
                                      <p:cBhvr>
                                        <p:cTn id="71" dur="1" fill="hold">
                                          <p:stCondLst>
                                            <p:cond delay="0"/>
                                          </p:stCondLst>
                                        </p:cTn>
                                        <p:tgtEl>
                                          <p:spTgt spid="7176"/>
                                        </p:tgtEl>
                                        <p:attrNameLst>
                                          <p:attrName>style.visibility</p:attrName>
                                        </p:attrNameLst>
                                      </p:cBhvr>
                                      <p:to>
                                        <p:strVal val="visible"/>
                                      </p:to>
                                    </p:set>
                                    <p:animEffect transition="in" filter="strips(downLeft)">
                                      <p:cBhvr>
                                        <p:cTn id="72" dur="500"/>
                                        <p:tgtEl>
                                          <p:spTgt spid="7176"/>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6" fill="hold" nodeType="clickEffect">
                                  <p:stCondLst>
                                    <p:cond delay="0"/>
                                  </p:stCondLst>
                                  <p:childTnLst>
                                    <p:set>
                                      <p:cBhvr>
                                        <p:cTn id="76" dur="1" fill="hold">
                                          <p:stCondLst>
                                            <p:cond delay="0"/>
                                          </p:stCondLst>
                                        </p:cTn>
                                        <p:tgtEl>
                                          <p:spTgt spid="30745"/>
                                        </p:tgtEl>
                                        <p:attrNameLst>
                                          <p:attrName>style.visibility</p:attrName>
                                        </p:attrNameLst>
                                      </p:cBhvr>
                                      <p:to>
                                        <p:strVal val="visible"/>
                                      </p:to>
                                    </p:set>
                                    <p:animEffect transition="in" filter="strips(downRight)">
                                      <p:cBhvr>
                                        <p:cTn id="77" dur="2000"/>
                                        <p:tgtEl>
                                          <p:spTgt spid="30745"/>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6" fill="hold" grpId="0" nodeType="click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strips(downRight)">
                                      <p:cBhvr>
                                        <p:cTn id="82" dur="5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6" fill="hold" nodeType="clickEffect">
                                  <p:stCondLst>
                                    <p:cond delay="0"/>
                                  </p:stCondLst>
                                  <p:childTnLst>
                                    <p:set>
                                      <p:cBhvr>
                                        <p:cTn id="86" dur="1" fill="hold">
                                          <p:stCondLst>
                                            <p:cond delay="0"/>
                                          </p:stCondLst>
                                        </p:cTn>
                                        <p:tgtEl>
                                          <p:spTgt spid="30747"/>
                                        </p:tgtEl>
                                        <p:attrNameLst>
                                          <p:attrName>style.visibility</p:attrName>
                                        </p:attrNameLst>
                                      </p:cBhvr>
                                      <p:to>
                                        <p:strVal val="visible"/>
                                      </p:to>
                                    </p:set>
                                    <p:animEffect transition="in" filter="strips(downRight)">
                                      <p:cBhvr>
                                        <p:cTn id="87" dur="2000"/>
                                        <p:tgtEl>
                                          <p:spTgt spid="30747"/>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6" fill="hold" grpId="0" nodeType="click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strips(downRight)">
                                      <p:cBhvr>
                                        <p:cTn id="92" dur="500"/>
                                        <p:tgtEl>
                                          <p:spTgt spid="54"/>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ntr" presetSubtype="6" fill="hold" nodeType="clickEffect">
                                  <p:stCondLst>
                                    <p:cond delay="0"/>
                                  </p:stCondLst>
                                  <p:childTnLst>
                                    <p:set>
                                      <p:cBhvr>
                                        <p:cTn id="96" dur="1" fill="hold">
                                          <p:stCondLst>
                                            <p:cond delay="0"/>
                                          </p:stCondLst>
                                        </p:cTn>
                                        <p:tgtEl>
                                          <p:spTgt spid="30749"/>
                                        </p:tgtEl>
                                        <p:attrNameLst>
                                          <p:attrName>style.visibility</p:attrName>
                                        </p:attrNameLst>
                                      </p:cBhvr>
                                      <p:to>
                                        <p:strVal val="visible"/>
                                      </p:to>
                                    </p:set>
                                    <p:animEffect transition="in" filter="strips(downRight)">
                                      <p:cBhvr>
                                        <p:cTn id="97" dur="2000"/>
                                        <p:tgtEl>
                                          <p:spTgt spid="30749"/>
                                        </p:tgtEl>
                                      </p:cBhvr>
                                    </p:animEffect>
                                  </p:childTnLst>
                                </p:cTn>
                              </p:par>
                            </p:childTnLst>
                          </p:cTn>
                        </p:par>
                      </p:childTnLst>
                    </p:cTn>
                  </p:par>
                  <p:par>
                    <p:cTn id="98" fill="hold">
                      <p:stCondLst>
                        <p:cond delay="indefinite"/>
                      </p:stCondLst>
                      <p:childTnLst>
                        <p:par>
                          <p:cTn id="99" fill="hold">
                            <p:stCondLst>
                              <p:cond delay="0"/>
                            </p:stCondLst>
                            <p:childTnLst>
                              <p:par>
                                <p:cTn id="100" presetID="18" presetClass="entr" presetSubtype="12"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strips(downLeft)">
                                      <p:cBhvr>
                                        <p:cTn id="102" dur="2000"/>
                                        <p:tgtEl>
                                          <p:spTgt spid="27"/>
                                        </p:tgtEl>
                                      </p:cBhvr>
                                    </p:animEffect>
                                  </p:childTnLst>
                                </p:cTn>
                              </p:par>
                            </p:childTnLst>
                          </p:cTn>
                        </p:par>
                      </p:childTnLst>
                    </p:cTn>
                  </p:par>
                  <p:par>
                    <p:cTn id="103" fill="hold">
                      <p:stCondLst>
                        <p:cond delay="indefinite"/>
                      </p:stCondLst>
                      <p:childTnLst>
                        <p:par>
                          <p:cTn id="104" fill="hold">
                            <p:stCondLst>
                              <p:cond delay="0"/>
                            </p:stCondLst>
                            <p:childTnLst>
                              <p:par>
                                <p:cTn id="105" presetID="18" presetClass="entr" presetSubtype="6" fill="hold" nodeType="clickEffect">
                                  <p:stCondLst>
                                    <p:cond delay="0"/>
                                  </p:stCondLst>
                                  <p:childTnLst>
                                    <p:set>
                                      <p:cBhvr>
                                        <p:cTn id="106" dur="1" fill="hold">
                                          <p:stCondLst>
                                            <p:cond delay="0"/>
                                          </p:stCondLst>
                                        </p:cTn>
                                        <p:tgtEl>
                                          <p:spTgt spid="30751"/>
                                        </p:tgtEl>
                                        <p:attrNameLst>
                                          <p:attrName>style.visibility</p:attrName>
                                        </p:attrNameLst>
                                      </p:cBhvr>
                                      <p:to>
                                        <p:strVal val="visible"/>
                                      </p:to>
                                    </p:set>
                                    <p:animEffect transition="in" filter="strips(downRight)">
                                      <p:cBhvr>
                                        <p:cTn id="107" dur="2000"/>
                                        <p:tgtEl>
                                          <p:spTgt spid="30751"/>
                                        </p:tgtEl>
                                      </p:cBhvr>
                                    </p:animEffect>
                                  </p:childTnLst>
                                </p:cTn>
                              </p:par>
                            </p:childTnLst>
                          </p:cTn>
                        </p:par>
                      </p:childTnLst>
                    </p:cTn>
                  </p:par>
                  <p:par>
                    <p:cTn id="108" fill="hold">
                      <p:stCondLst>
                        <p:cond delay="indefinite"/>
                      </p:stCondLst>
                      <p:childTnLst>
                        <p:par>
                          <p:cTn id="109" fill="hold">
                            <p:stCondLst>
                              <p:cond delay="0"/>
                            </p:stCondLst>
                            <p:childTnLst>
                              <p:par>
                                <p:cTn id="110" presetID="18" presetClass="entr" presetSubtype="6" fill="hold" nodeType="clickEffect">
                                  <p:stCondLst>
                                    <p:cond delay="0"/>
                                  </p:stCondLst>
                                  <p:childTnLst>
                                    <p:set>
                                      <p:cBhvr>
                                        <p:cTn id="111" dur="1" fill="hold">
                                          <p:stCondLst>
                                            <p:cond delay="0"/>
                                          </p:stCondLst>
                                        </p:cTn>
                                        <p:tgtEl>
                                          <p:spTgt spid="30753"/>
                                        </p:tgtEl>
                                        <p:attrNameLst>
                                          <p:attrName>style.visibility</p:attrName>
                                        </p:attrNameLst>
                                      </p:cBhvr>
                                      <p:to>
                                        <p:strVal val="visible"/>
                                      </p:to>
                                    </p:set>
                                    <p:animEffect transition="in" filter="strips(downRight)">
                                      <p:cBhvr>
                                        <p:cTn id="112" dur="2000"/>
                                        <p:tgtEl>
                                          <p:spTgt spid="30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7176" grpId="0" autoUpdateAnimBg="0"/>
      <p:bldP spid="26" grpId="0" animBg="1" autoUpdateAnimBg="0"/>
      <p:bldP spid="27" grpId="0"/>
      <p:bldP spid="30727" grpId="0" autoUpdateAnimBg="0"/>
      <p:bldP spid="43" grpId="0" animBg="1" autoUpdateAnimBg="0"/>
      <p:bldP spid="51" grpId="0" animBg="1" autoUpdateAnimBg="0"/>
      <p:bldP spid="54"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5506" y="1628800"/>
            <a:ext cx="7460697" cy="1077218"/>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457200" indent="-457200" algn="ctr" rtl="1">
              <a:buFont typeface="Wingdings" panose="05000000000000000000" pitchFamily="2" charset="2"/>
              <a:buChar char="v"/>
            </a:pP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anose="00000700000000000000" pitchFamily="2" charset="-78"/>
              </a:rPr>
              <a:t>بررسی نحوه تعیین نرخ ارز و سیاست های دولت</a:t>
            </a:r>
          </a:p>
          <a:p>
            <a:pPr algn="ctr" rtl="1"/>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anose="00000700000000000000" pitchFamily="2" charset="-78"/>
              </a:rPr>
              <a:t> در سال های 96 و 97</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098646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D32394D-F658-4CDB-B938-F1A8B5ECA9C3}" type="slidenum">
              <a:rPr lang="fa-IR" smtClean="0"/>
              <a:pPr/>
              <a:t>20</a:t>
            </a:fld>
            <a:endParaRPr lang="fa-IR"/>
          </a:p>
        </p:txBody>
      </p:sp>
      <p:sp>
        <p:nvSpPr>
          <p:cNvPr id="5" name="Title 1"/>
          <p:cNvSpPr txBox="1">
            <a:spLocks/>
          </p:cNvSpPr>
          <p:nvPr/>
        </p:nvSpPr>
        <p:spPr>
          <a:xfrm>
            <a:off x="70340" y="28136"/>
            <a:ext cx="6072230" cy="35719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b">
            <a:noAutofit/>
          </a:bodyPr>
          <a:lstStyle/>
          <a:p>
            <a:pPr lvl="0" algn="ctr">
              <a:spcBef>
                <a:spcPct val="0"/>
              </a:spcBef>
              <a:defRPr/>
            </a:pPr>
            <a:r>
              <a:rPr lang="fa-IR" b="1" i="1" cap="small" dirty="0" smtClean="0">
                <a:solidFill>
                  <a:srgbClr val="FFFF00"/>
                </a:solidFill>
                <a:latin typeface="B Titr"/>
                <a:ea typeface="+mj-ea"/>
                <a:cs typeface="B Titr" pitchFamily="2" charset="-78"/>
              </a:rPr>
              <a:t>الگويی برای محاسبه نرخ مناسب ارز در دوران اصلاح ساختار اقتصاد ايران</a:t>
            </a:r>
            <a:endParaRPr kumimoji="0" lang="fa-IR" b="1" i="1" u="none" strike="noStrike" kern="1200" cap="small" spc="0" normalizeH="0" baseline="0" noProof="0" dirty="0">
              <a:ln>
                <a:noFill/>
              </a:ln>
              <a:solidFill>
                <a:srgbClr val="FFFF00"/>
              </a:solidFill>
              <a:effectLst/>
              <a:uLnTx/>
              <a:uFillTx/>
              <a:latin typeface="B Titr"/>
              <a:ea typeface="+mj-ea"/>
              <a:cs typeface="B Titr" pitchFamily="2" charset="-78"/>
            </a:endParaRPr>
          </a:p>
        </p:txBody>
      </p:sp>
      <p:sp>
        <p:nvSpPr>
          <p:cNvPr id="6" name="Rectangle 5"/>
          <p:cNvSpPr/>
          <p:nvPr/>
        </p:nvSpPr>
        <p:spPr>
          <a:xfrm>
            <a:off x="6286512" y="500042"/>
            <a:ext cx="2428892" cy="369332"/>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fa-IR" b="1" dirty="0" smtClean="0">
                <a:solidFill>
                  <a:schemeClr val="bg1">
                    <a:lumMod val="85000"/>
                  </a:schemeClr>
                </a:solidFill>
                <a:cs typeface="B Titr" pitchFamily="2" charset="-78"/>
              </a:rPr>
              <a:t>الگوي نظري نرخ ارز مناسب</a:t>
            </a:r>
            <a:endParaRPr lang="en-US" b="1" dirty="0" smtClean="0">
              <a:solidFill>
                <a:schemeClr val="bg1">
                  <a:lumMod val="85000"/>
                </a:schemeClr>
              </a:solidFill>
              <a:cs typeface="B Titr" pitchFamily="2" charset="-78"/>
            </a:endParaRPr>
          </a:p>
        </p:txBody>
      </p:sp>
      <p:sp>
        <p:nvSpPr>
          <p:cNvPr id="7" name="Rectangle 6"/>
          <p:cNvSpPr/>
          <p:nvPr/>
        </p:nvSpPr>
        <p:spPr>
          <a:xfrm>
            <a:off x="6874464" y="957188"/>
            <a:ext cx="1784463" cy="461665"/>
          </a:xfrm>
          <a:prstGeom prst="rect">
            <a:avLst/>
          </a:prstGeom>
        </p:spPr>
        <p:txBody>
          <a:bodyPr wrap="none">
            <a:spAutoFit/>
          </a:bodyPr>
          <a:lstStyle/>
          <a:p>
            <a:pPr algn="r" rtl="1">
              <a:buFont typeface="Wingdings" pitchFamily="2" charset="2"/>
              <a:buChar char="q"/>
            </a:pPr>
            <a:r>
              <a:rPr lang="fa-IR" sz="2400" b="1" dirty="0" smtClean="0">
                <a:solidFill>
                  <a:srgbClr val="7030A0"/>
                </a:solidFill>
                <a:cs typeface="B Titr" pitchFamily="2" charset="-78"/>
              </a:rPr>
              <a:t> تقاضاي كل:</a:t>
            </a:r>
            <a:endParaRPr lang="en-US" sz="2400" dirty="0">
              <a:solidFill>
                <a:srgbClr val="7030A0"/>
              </a:solidFill>
              <a:cs typeface="B Titr" pitchFamily="2" charset="-78"/>
            </a:endParaRPr>
          </a:p>
        </p:txBody>
      </p:sp>
      <p:sp>
        <p:nvSpPr>
          <p:cNvPr id="6145" name="Rectangle 1"/>
          <p:cNvSpPr>
            <a:spLocks noChangeArrowheads="1"/>
          </p:cNvSpPr>
          <p:nvPr/>
        </p:nvSpPr>
        <p:spPr bwMode="auto">
          <a:xfrm>
            <a:off x="5143504" y="1416594"/>
            <a:ext cx="364330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معادله اصلي تقاضاي كل عبارت است از:</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47" name="Object 3"/>
          <p:cNvGraphicFramePr>
            <a:graphicFrameLocks noChangeAspect="1"/>
          </p:cNvGraphicFramePr>
          <p:nvPr/>
        </p:nvGraphicFramePr>
        <p:xfrm>
          <a:off x="214282" y="1319201"/>
          <a:ext cx="3286148" cy="538163"/>
        </p:xfrm>
        <a:graphic>
          <a:graphicData uri="http://schemas.openxmlformats.org/presentationml/2006/ole">
            <mc:AlternateContent xmlns:mc="http://schemas.openxmlformats.org/markup-compatibility/2006">
              <mc:Choice xmlns:v="urn:schemas-microsoft-com:vml" Requires="v">
                <p:oleObj spid="_x0000_s4288" r:id="rId3" imgW="2409524" imgH="609524" progId="">
                  <p:embed/>
                </p:oleObj>
              </mc:Choice>
              <mc:Fallback>
                <p:oleObj r:id="rId3" imgW="2409524" imgH="609524" progId="">
                  <p:embed/>
                  <p:pic>
                    <p:nvPicPr>
                      <p:cNvPr id="0" name=""/>
                      <p:cNvPicPr>
                        <a:picLocks noChangeAspect="1" noChangeArrowheads="1"/>
                      </p:cNvPicPr>
                      <p:nvPr/>
                    </p:nvPicPr>
                    <p:blipFill>
                      <a:blip r:embed="rId4">
                        <a:lum bright="-72000" contrast="90000"/>
                        <a:extLst>
                          <a:ext uri="{28A0092B-C50C-407E-A947-70E740481C1C}">
                            <a14:useLocalDpi xmlns:a14="http://schemas.microsoft.com/office/drawing/2010/main" val="0"/>
                          </a:ext>
                        </a:extLst>
                      </a:blip>
                      <a:srcRect/>
                      <a:stretch>
                        <a:fillRect/>
                      </a:stretch>
                    </p:blipFill>
                    <p:spPr bwMode="auto">
                      <a:xfrm>
                        <a:off x="214282" y="1319201"/>
                        <a:ext cx="3286148" cy="538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9" name="Rectangle 5"/>
          <p:cNvSpPr>
            <a:spLocks noChangeArrowheads="1"/>
          </p:cNvSpPr>
          <p:nvPr/>
        </p:nvSpPr>
        <p:spPr bwMode="auto">
          <a:xfrm>
            <a:off x="2428860" y="1785926"/>
            <a:ext cx="628648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E</a:t>
            </a:r>
            <a:r>
              <a:rPr kumimoji="0" lang="fa-IR"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مخارج كل</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z</a:t>
            </a:r>
            <a:r>
              <a:rPr kumimoji="0" lang="fa-IR"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واردات كالاهاي مصرفي نهايي</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X</a:t>
            </a:r>
            <a:r>
              <a:rPr kumimoji="0" lang="fa-IR"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صادرات     </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N</a:t>
            </a:r>
            <a:r>
              <a:rPr kumimoji="0" lang="fa-IR"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واردات نهاده هاي توليدي</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تمامي متغيرها بر حسب مقادير واقعي.</a:t>
            </a:r>
            <a:endParaRPr kumimoji="0" lang="fa-IR" sz="2800" b="1" i="0" u="none" strike="noStrike" cap="none" normalizeH="0" baseline="0" dirty="0" smtClean="0">
              <a:ln>
                <a:noFill/>
              </a:ln>
              <a:solidFill>
                <a:schemeClr val="tx1"/>
              </a:solidFill>
              <a:effectLst/>
              <a:latin typeface="Arial" pitchFamily="34" charset="0"/>
              <a:cs typeface="B Titr" pitchFamily="2" charset="-78"/>
            </a:endParaRPr>
          </a:p>
        </p:txBody>
      </p:sp>
      <p:pic>
        <p:nvPicPr>
          <p:cNvPr id="6150" name="Picture 6"/>
          <p:cNvPicPr>
            <a:picLocks noChangeAspect="1" noChangeArrowheads="1"/>
          </p:cNvPicPr>
          <p:nvPr/>
        </p:nvPicPr>
        <p:blipFill>
          <a:blip r:embed="rId5"/>
          <a:srcRect/>
          <a:stretch>
            <a:fillRect/>
          </a:stretch>
        </p:blipFill>
        <p:spPr bwMode="auto">
          <a:xfrm>
            <a:off x="928662" y="2062157"/>
            <a:ext cx="1800225" cy="581025"/>
          </a:xfrm>
          <a:prstGeom prst="rect">
            <a:avLst/>
          </a:prstGeom>
          <a:noFill/>
          <a:ln w="9525">
            <a:noFill/>
            <a:miter lim="800000"/>
            <a:headEnd/>
            <a:tailEnd/>
          </a:ln>
          <a:effectLst/>
        </p:spPr>
      </p:pic>
      <p:sp>
        <p:nvSpPr>
          <p:cNvPr id="14" name="Notched Right Arrow 13"/>
          <p:cNvSpPr/>
          <p:nvPr/>
        </p:nvSpPr>
        <p:spPr>
          <a:xfrm>
            <a:off x="214282" y="2071678"/>
            <a:ext cx="642942" cy="571504"/>
          </a:xfrm>
          <a:prstGeom prst="notchedRight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1" name="Rectangle 7"/>
          <p:cNvSpPr>
            <a:spLocks noChangeArrowheads="1"/>
          </p:cNvSpPr>
          <p:nvPr/>
        </p:nvSpPr>
        <p:spPr bwMode="auto">
          <a:xfrm>
            <a:off x="0" y="3434364"/>
            <a:ext cx="878684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در اقتصاد ايران، درآمدهاي ارزي هم حجم پول وهم مخارج دولت را تحت تأثير قرار مي دهد.</a:t>
            </a:r>
          </a:p>
          <a:p>
            <a:pPr marL="0" marR="0" lvl="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افزايش در آمدهاي ارزي، ذخاير ارزي بانك مركزي و</a:t>
            </a:r>
            <a:r>
              <a:rPr kumimoji="0" lang="fa-IR" sz="14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در نتيجه پايه پولي را بالا مي برد. </a:t>
            </a:r>
          </a:p>
          <a:p>
            <a:pPr marL="0" marR="0" lvl="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اين امر منجر به افزايش عرضه پول و مخارج كل در اقتصاد.</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sp>
        <p:nvSpPr>
          <p:cNvPr id="16" name="Rectangle 7"/>
          <p:cNvSpPr>
            <a:spLocks noChangeArrowheads="1"/>
          </p:cNvSpPr>
          <p:nvPr/>
        </p:nvSpPr>
        <p:spPr bwMode="auto">
          <a:xfrm>
            <a:off x="5072066" y="4357694"/>
            <a:ext cx="371477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Low" defTabSz="914400" rtl="1" eaLnBrk="1" fontAlgn="base" latinLnBrk="0" hangingPunct="1">
              <a:lnSpc>
                <a:spcPct val="100000"/>
              </a:lnSpc>
              <a:spcBef>
                <a:spcPct val="0"/>
              </a:spcBef>
              <a:spcAft>
                <a:spcPct val="0"/>
              </a:spcAft>
              <a:buClrTx/>
              <a:buSzTx/>
              <a:buFont typeface="Courier New" pitchFamily="49" charset="0"/>
              <a:buChar char="o"/>
              <a:tabLst/>
            </a:pPr>
            <a:r>
              <a:rPr kumimoji="0" lang="fa-IR" b="0" i="0" u="none" strike="noStrike" cap="none" normalizeH="0" baseline="0" dirty="0" smtClean="0">
                <a:ln>
                  <a:noFill/>
                </a:ln>
                <a:solidFill>
                  <a:schemeClr val="accent1">
                    <a:lumMod val="50000"/>
                  </a:schemeClr>
                </a:solidFill>
                <a:effectLst/>
                <a:latin typeface="Arial" pitchFamily="34" charset="0"/>
                <a:ea typeface="Times New Roman" pitchFamily="18" charset="0"/>
                <a:cs typeface="B Titr" pitchFamily="2" charset="-78"/>
              </a:rPr>
              <a:t>نحوه</a:t>
            </a:r>
            <a:r>
              <a:rPr kumimoji="0" lang="fa-IR" b="0" i="0" u="none" strike="noStrike" cap="none" normalizeH="0" dirty="0" smtClean="0">
                <a:ln>
                  <a:noFill/>
                </a:ln>
                <a:solidFill>
                  <a:schemeClr val="accent1">
                    <a:lumMod val="50000"/>
                  </a:schemeClr>
                </a:solidFill>
                <a:effectLst/>
                <a:latin typeface="Arial" pitchFamily="34" charset="0"/>
                <a:ea typeface="Times New Roman" pitchFamily="18" charset="0"/>
                <a:cs typeface="B Titr" pitchFamily="2" charset="-78"/>
              </a:rPr>
              <a:t> تاثیر </a:t>
            </a:r>
            <a:r>
              <a:rPr kumimoji="0" lang="fa-IR" b="0" i="0" u="none" strike="noStrike" cap="none" normalizeH="0" baseline="0" dirty="0" smtClean="0">
                <a:ln>
                  <a:noFill/>
                </a:ln>
                <a:solidFill>
                  <a:schemeClr val="accent1">
                    <a:lumMod val="50000"/>
                  </a:schemeClr>
                </a:solidFill>
                <a:effectLst/>
                <a:latin typeface="Arial" pitchFamily="34" charset="0"/>
                <a:ea typeface="Times New Roman" pitchFamily="18" charset="0"/>
                <a:cs typeface="B Titr" pitchFamily="2" charset="-78"/>
              </a:rPr>
              <a:t>درآمدهاي ارزي بر حجم پول</a:t>
            </a:r>
            <a:endParaRPr kumimoji="0" lang="fa-IR" sz="2400" b="0" i="0" u="none" strike="noStrike" cap="none" normalizeH="0" baseline="0" dirty="0" smtClean="0">
              <a:ln>
                <a:noFill/>
              </a:ln>
              <a:solidFill>
                <a:schemeClr val="accent1">
                  <a:lumMod val="50000"/>
                </a:schemeClr>
              </a:solidFill>
              <a:effectLst/>
              <a:latin typeface="Arial" pitchFamily="34" charset="0"/>
              <a:cs typeface="B Titr" pitchFamily="2" charset="-78"/>
            </a:endParaRPr>
          </a:p>
        </p:txBody>
      </p:sp>
      <p:pic>
        <p:nvPicPr>
          <p:cNvPr id="6153" name="Picture 9"/>
          <p:cNvPicPr>
            <a:picLocks noChangeAspect="1" noChangeArrowheads="1"/>
          </p:cNvPicPr>
          <p:nvPr/>
        </p:nvPicPr>
        <p:blipFill>
          <a:blip r:embed="rId6"/>
          <a:srcRect/>
          <a:stretch>
            <a:fillRect/>
          </a:stretch>
        </p:blipFill>
        <p:spPr bwMode="auto">
          <a:xfrm>
            <a:off x="857224" y="4972063"/>
            <a:ext cx="3381375" cy="314325"/>
          </a:xfrm>
          <a:prstGeom prst="rect">
            <a:avLst/>
          </a:prstGeom>
          <a:noFill/>
          <a:ln w="9525">
            <a:noFill/>
            <a:miter lim="800000"/>
            <a:headEnd/>
            <a:tailEnd/>
          </a:ln>
          <a:effectLst/>
        </p:spPr>
      </p:pic>
      <p:sp>
        <p:nvSpPr>
          <p:cNvPr id="19" name="Notched Right Arrow 18"/>
          <p:cNvSpPr/>
          <p:nvPr/>
        </p:nvSpPr>
        <p:spPr>
          <a:xfrm>
            <a:off x="142844" y="4857760"/>
            <a:ext cx="642942" cy="571504"/>
          </a:xfrm>
          <a:prstGeom prst="notchedRight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Object 19"/>
          <p:cNvGraphicFramePr>
            <a:graphicFrameLocks noChangeAspect="1"/>
          </p:cNvGraphicFramePr>
          <p:nvPr/>
        </p:nvGraphicFramePr>
        <p:xfrm>
          <a:off x="857224" y="4572008"/>
          <a:ext cx="1571636" cy="357190"/>
        </p:xfrm>
        <a:graphic>
          <a:graphicData uri="http://schemas.openxmlformats.org/presentationml/2006/ole">
            <mc:AlternateContent xmlns:mc="http://schemas.openxmlformats.org/markup-compatibility/2006">
              <mc:Choice xmlns:v="urn:schemas-microsoft-com:vml" Requires="v">
                <p:oleObj spid="_x0000_s4289" name="Equation" r:id="rId7" imgW="723600" imgH="177480" progId="Equation.DSMT4">
                  <p:embed/>
                </p:oleObj>
              </mc:Choice>
              <mc:Fallback>
                <p:oleObj name="Equation" r:id="rId7" imgW="72360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224" y="4572008"/>
                        <a:ext cx="1571636"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5" name="Rectangle 11"/>
          <p:cNvSpPr>
            <a:spLocks noChangeArrowheads="1"/>
          </p:cNvSpPr>
          <p:nvPr/>
        </p:nvSpPr>
        <p:spPr bwMode="auto">
          <a:xfrm>
            <a:off x="4643440" y="4687209"/>
            <a:ext cx="4286216" cy="1384995"/>
          </a:xfrm>
          <a:prstGeom prst="rect">
            <a:avLst/>
          </a:prstGeom>
          <a:noFill/>
          <a:ln w="9525">
            <a:noFill/>
            <a:miter lim="800000"/>
            <a:headEnd/>
            <a:tailEnd/>
          </a:ln>
          <a:effectLst/>
        </p:spPr>
        <p:txBody>
          <a:bodyPr vert="horz" wrap="square" lIns="0" tIns="0" rIns="182505" bIns="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كه درآن: </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cs typeface="B Titr" pitchFamily="2" charset="-78"/>
              </a:rPr>
              <a:t>NFA</a:t>
            </a:r>
            <a:r>
              <a:rPr kumimoji="0" lang="fa-IR" b="1" i="0" u="none" strike="noStrike" cap="none" normalizeH="0" baseline="0" dirty="0" smtClean="0">
                <a:ln>
                  <a:noFill/>
                </a:ln>
                <a:solidFill>
                  <a:schemeClr val="tx1"/>
                </a:solidFill>
                <a:effectLst/>
                <a:latin typeface="Times New Roman" pitchFamily="18" charset="0"/>
                <a:cs typeface="B Titr" pitchFamily="2" charset="-78"/>
              </a:rPr>
              <a:t>=خالص داراييهاي خارجي بانك مركزي</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NGD</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=خالص بدهي بخش دولتي به بانك مركزي</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DBS</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=مطالبات بانك مركزي از سيستم بانكي</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NO</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=خالص ساير</a:t>
            </a:r>
            <a:endParaRPr kumimoji="0" lang="fa-IR" sz="2400" b="1" i="0" u="none" strike="noStrike" cap="none" normalizeH="0" baseline="0" dirty="0" smtClean="0">
              <a:ln>
                <a:noFill/>
              </a:ln>
              <a:solidFill>
                <a:schemeClr val="tx1"/>
              </a:solidFill>
              <a:effectLst/>
              <a:latin typeface="Arial" pitchFamily="34" charset="0"/>
              <a:cs typeface="B Titr" pitchFamily="2" charset="-78"/>
            </a:endParaRPr>
          </a:p>
        </p:txBody>
      </p:sp>
      <p:sp>
        <p:nvSpPr>
          <p:cNvPr id="615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56" name="Object 12"/>
          <p:cNvGraphicFramePr>
            <a:graphicFrameLocks noChangeAspect="1"/>
          </p:cNvGraphicFramePr>
          <p:nvPr/>
        </p:nvGraphicFramePr>
        <p:xfrm>
          <a:off x="828648" y="5686440"/>
          <a:ext cx="2571768" cy="500066"/>
        </p:xfrm>
        <a:graphic>
          <a:graphicData uri="http://schemas.openxmlformats.org/presentationml/2006/ole">
            <mc:AlternateContent xmlns:mc="http://schemas.openxmlformats.org/markup-compatibility/2006">
              <mc:Choice xmlns:v="urn:schemas-microsoft-com:vml" Requires="v">
                <p:oleObj spid="_x0000_s4290" name="Equation" r:id="rId9" imgW="1295400" imgH="254000" progId="Equation.DSMT4">
                  <p:embed/>
                </p:oleObj>
              </mc:Choice>
              <mc:Fallback>
                <p:oleObj name="Equation" r:id="rId9" imgW="1295400" imgH="254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8648" y="5686440"/>
                        <a:ext cx="2571768"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Notched Right Arrow 23"/>
          <p:cNvSpPr/>
          <p:nvPr/>
        </p:nvSpPr>
        <p:spPr>
          <a:xfrm>
            <a:off x="142844" y="5643578"/>
            <a:ext cx="642942" cy="571504"/>
          </a:xfrm>
          <a:prstGeom prst="notchedRight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58" name="Object 14"/>
          <p:cNvGraphicFramePr>
            <a:graphicFrameLocks noChangeAspect="1"/>
          </p:cNvGraphicFramePr>
          <p:nvPr/>
        </p:nvGraphicFramePr>
        <p:xfrm>
          <a:off x="785786" y="6286520"/>
          <a:ext cx="3857652" cy="500042"/>
        </p:xfrm>
        <a:graphic>
          <a:graphicData uri="http://schemas.openxmlformats.org/presentationml/2006/ole">
            <mc:AlternateContent xmlns:mc="http://schemas.openxmlformats.org/markup-compatibility/2006">
              <mc:Choice xmlns:v="urn:schemas-microsoft-com:vml" Requires="v">
                <p:oleObj spid="_x0000_s4291" name="Equation" r:id="rId11" imgW="2120760" imgH="253800" progId="Equation.DSMT4">
                  <p:embed/>
                </p:oleObj>
              </mc:Choice>
              <mc:Fallback>
                <p:oleObj name="Equation" r:id="rId11" imgW="2120760" imgH="253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5786" y="6286520"/>
                        <a:ext cx="3857652" cy="5000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Notched Right Arrow 25"/>
          <p:cNvSpPr/>
          <p:nvPr/>
        </p:nvSpPr>
        <p:spPr>
          <a:xfrm>
            <a:off x="142844" y="6257944"/>
            <a:ext cx="642942" cy="571504"/>
          </a:xfrm>
          <a:prstGeom prst="notchedRight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59" name="Object 15"/>
          <p:cNvGraphicFramePr>
            <a:graphicFrameLocks noChangeAspect="1"/>
          </p:cNvGraphicFramePr>
          <p:nvPr/>
        </p:nvGraphicFramePr>
        <p:xfrm>
          <a:off x="5072066" y="6296048"/>
          <a:ext cx="1038225" cy="490538"/>
        </p:xfrm>
        <a:graphic>
          <a:graphicData uri="http://schemas.openxmlformats.org/presentationml/2006/ole">
            <mc:AlternateContent xmlns:mc="http://schemas.openxmlformats.org/markup-compatibility/2006">
              <mc:Choice xmlns:v="urn:schemas-microsoft-com:vml" Requires="v">
                <p:oleObj spid="_x0000_s4292" name="Equation" r:id="rId13" imgW="876240" imgH="419040" progId="Equation.DSMT4">
                  <p:embed/>
                </p:oleObj>
              </mc:Choice>
              <mc:Fallback>
                <p:oleObj name="Equation" r:id="rId13" imgW="876240" imgH="419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72066" y="6296048"/>
                        <a:ext cx="1038225"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61" name="Picture 17"/>
          <p:cNvPicPr>
            <a:picLocks noChangeAspect="1" noChangeArrowheads="1"/>
          </p:cNvPicPr>
          <p:nvPr/>
        </p:nvPicPr>
        <p:blipFill>
          <a:blip r:embed="rId15"/>
          <a:srcRect/>
          <a:stretch>
            <a:fillRect/>
          </a:stretch>
        </p:blipFill>
        <p:spPr bwMode="auto">
          <a:xfrm>
            <a:off x="3786182" y="1928802"/>
            <a:ext cx="1643074" cy="357190"/>
          </a:xfrm>
          <a:prstGeom prst="rect">
            <a:avLst/>
          </a:prstGeom>
          <a:noFill/>
          <a:ln w="9525">
            <a:noFill/>
            <a:miter lim="800000"/>
            <a:headEnd/>
            <a:tailEnd/>
          </a:ln>
          <a:effectLst/>
        </p:spPr>
      </p:pic>
    </p:spTree>
    <p:extLst>
      <p:ext uri="{BB962C8B-B14F-4D97-AF65-F5344CB8AC3E}">
        <p14:creationId xmlns:p14="http://schemas.microsoft.com/office/powerpoint/2010/main" val="13452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145"/>
                                        </p:tgtEl>
                                        <p:attrNameLst>
                                          <p:attrName>style.visibility</p:attrName>
                                        </p:attrNameLst>
                                      </p:cBhvr>
                                      <p:to>
                                        <p:strVal val="visible"/>
                                      </p:to>
                                    </p:set>
                                    <p:animEffect transition="in" filter="strips(downLeft)">
                                      <p:cBhvr>
                                        <p:cTn id="12" dur="500"/>
                                        <p:tgtEl>
                                          <p:spTgt spid="614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strips(downRight)">
                                      <p:cBhvr>
                                        <p:cTn id="17" dur="2000"/>
                                        <p:tgtEl>
                                          <p:spTgt spid="614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downRigh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6150"/>
                                        </p:tgtEl>
                                        <p:attrNameLst>
                                          <p:attrName>style.visibility</p:attrName>
                                        </p:attrNameLst>
                                      </p:cBhvr>
                                      <p:to>
                                        <p:strVal val="visible"/>
                                      </p:to>
                                    </p:set>
                                    <p:animEffect transition="in" filter="strips(downRight)">
                                      <p:cBhvr>
                                        <p:cTn id="27" dur="2000"/>
                                        <p:tgtEl>
                                          <p:spTgt spid="615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6149">
                                            <p:txEl>
                                              <p:pRg st="0" end="0"/>
                                            </p:txEl>
                                          </p:spTgt>
                                        </p:tgtEl>
                                        <p:attrNameLst>
                                          <p:attrName>style.visibility</p:attrName>
                                        </p:attrNameLst>
                                      </p:cBhvr>
                                      <p:to>
                                        <p:strVal val="visible"/>
                                      </p:to>
                                    </p:set>
                                    <p:animEffect transition="in" filter="strips(downLeft)">
                                      <p:cBhvr>
                                        <p:cTn id="32" dur="2000"/>
                                        <p:tgtEl>
                                          <p:spTgt spid="614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6149">
                                            <p:txEl>
                                              <p:pRg st="1" end="1"/>
                                            </p:txEl>
                                          </p:spTgt>
                                        </p:tgtEl>
                                        <p:attrNameLst>
                                          <p:attrName>style.visibility</p:attrName>
                                        </p:attrNameLst>
                                      </p:cBhvr>
                                      <p:to>
                                        <p:strVal val="visible"/>
                                      </p:to>
                                    </p:set>
                                    <p:animEffect transition="in" filter="strips(downLeft)">
                                      <p:cBhvr>
                                        <p:cTn id="37" dur="2000"/>
                                        <p:tgtEl>
                                          <p:spTgt spid="614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6149">
                                            <p:txEl>
                                              <p:pRg st="2" end="2"/>
                                            </p:txEl>
                                          </p:spTgt>
                                        </p:tgtEl>
                                        <p:attrNameLst>
                                          <p:attrName>style.visibility</p:attrName>
                                        </p:attrNameLst>
                                      </p:cBhvr>
                                      <p:to>
                                        <p:strVal val="visible"/>
                                      </p:to>
                                    </p:set>
                                    <p:animEffect transition="in" filter="strips(downLeft)">
                                      <p:cBhvr>
                                        <p:cTn id="42" dur="2000"/>
                                        <p:tgtEl>
                                          <p:spTgt spid="6149">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6149">
                                            <p:txEl>
                                              <p:pRg st="3" end="3"/>
                                            </p:txEl>
                                          </p:spTgt>
                                        </p:tgtEl>
                                        <p:attrNameLst>
                                          <p:attrName>style.visibility</p:attrName>
                                        </p:attrNameLst>
                                      </p:cBhvr>
                                      <p:to>
                                        <p:strVal val="visible"/>
                                      </p:to>
                                    </p:set>
                                    <p:animEffect transition="in" filter="strips(downLeft)">
                                      <p:cBhvr>
                                        <p:cTn id="47" dur="2000"/>
                                        <p:tgtEl>
                                          <p:spTgt spid="6149">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6149">
                                            <p:txEl>
                                              <p:pRg st="4" end="4"/>
                                            </p:txEl>
                                          </p:spTgt>
                                        </p:tgtEl>
                                        <p:attrNameLst>
                                          <p:attrName>style.visibility</p:attrName>
                                        </p:attrNameLst>
                                      </p:cBhvr>
                                      <p:to>
                                        <p:strVal val="visible"/>
                                      </p:to>
                                    </p:set>
                                    <p:animEffect transition="in" filter="strips(downLeft)">
                                      <p:cBhvr>
                                        <p:cTn id="52" dur="2000"/>
                                        <p:tgtEl>
                                          <p:spTgt spid="6149">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6161"/>
                                        </p:tgtEl>
                                        <p:attrNameLst>
                                          <p:attrName>style.visibility</p:attrName>
                                        </p:attrNameLst>
                                      </p:cBhvr>
                                      <p:to>
                                        <p:strVal val="visible"/>
                                      </p:to>
                                    </p:set>
                                    <p:animEffect transition="in" filter="strips(downRight)">
                                      <p:cBhvr>
                                        <p:cTn id="57" dur="2000"/>
                                        <p:tgtEl>
                                          <p:spTgt spid="6161"/>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6151">
                                            <p:txEl>
                                              <p:pRg st="0" end="0"/>
                                            </p:txEl>
                                          </p:spTgt>
                                        </p:tgtEl>
                                        <p:attrNameLst>
                                          <p:attrName>style.visibility</p:attrName>
                                        </p:attrNameLst>
                                      </p:cBhvr>
                                      <p:to>
                                        <p:strVal val="visible"/>
                                      </p:to>
                                    </p:set>
                                    <p:animEffect transition="in" filter="strips(downLeft)">
                                      <p:cBhvr>
                                        <p:cTn id="62" dur="2000"/>
                                        <p:tgtEl>
                                          <p:spTgt spid="615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nodeType="clickEffect">
                                  <p:stCondLst>
                                    <p:cond delay="0"/>
                                  </p:stCondLst>
                                  <p:childTnLst>
                                    <p:set>
                                      <p:cBhvr>
                                        <p:cTn id="66" dur="1" fill="hold">
                                          <p:stCondLst>
                                            <p:cond delay="0"/>
                                          </p:stCondLst>
                                        </p:cTn>
                                        <p:tgtEl>
                                          <p:spTgt spid="6151">
                                            <p:txEl>
                                              <p:pRg st="1" end="1"/>
                                            </p:txEl>
                                          </p:spTgt>
                                        </p:tgtEl>
                                        <p:attrNameLst>
                                          <p:attrName>style.visibility</p:attrName>
                                        </p:attrNameLst>
                                      </p:cBhvr>
                                      <p:to>
                                        <p:strVal val="visible"/>
                                      </p:to>
                                    </p:set>
                                    <p:animEffect transition="in" filter="strips(downLeft)">
                                      <p:cBhvr>
                                        <p:cTn id="67" dur="2000"/>
                                        <p:tgtEl>
                                          <p:spTgt spid="6151">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nodeType="clickEffect">
                                  <p:stCondLst>
                                    <p:cond delay="0"/>
                                  </p:stCondLst>
                                  <p:childTnLst>
                                    <p:set>
                                      <p:cBhvr>
                                        <p:cTn id="71" dur="1" fill="hold">
                                          <p:stCondLst>
                                            <p:cond delay="0"/>
                                          </p:stCondLst>
                                        </p:cTn>
                                        <p:tgtEl>
                                          <p:spTgt spid="6151">
                                            <p:txEl>
                                              <p:pRg st="2" end="2"/>
                                            </p:txEl>
                                          </p:spTgt>
                                        </p:tgtEl>
                                        <p:attrNameLst>
                                          <p:attrName>style.visibility</p:attrName>
                                        </p:attrNameLst>
                                      </p:cBhvr>
                                      <p:to>
                                        <p:strVal val="visible"/>
                                      </p:to>
                                    </p:set>
                                    <p:animEffect transition="in" filter="strips(downLeft)">
                                      <p:cBhvr>
                                        <p:cTn id="72" dur="2000"/>
                                        <p:tgtEl>
                                          <p:spTgt spid="6151">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strips(downLeft)">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6" fill="hold"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strips(downRight)">
                                      <p:cBhvr>
                                        <p:cTn id="82" dur="20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6"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strips(downRight)">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6" fill="hold" nodeType="clickEffect">
                                  <p:stCondLst>
                                    <p:cond delay="0"/>
                                  </p:stCondLst>
                                  <p:childTnLst>
                                    <p:set>
                                      <p:cBhvr>
                                        <p:cTn id="91" dur="1" fill="hold">
                                          <p:stCondLst>
                                            <p:cond delay="0"/>
                                          </p:stCondLst>
                                        </p:cTn>
                                        <p:tgtEl>
                                          <p:spTgt spid="6153"/>
                                        </p:tgtEl>
                                        <p:attrNameLst>
                                          <p:attrName>style.visibility</p:attrName>
                                        </p:attrNameLst>
                                      </p:cBhvr>
                                      <p:to>
                                        <p:strVal val="visible"/>
                                      </p:to>
                                    </p:set>
                                    <p:animEffect transition="in" filter="strips(downRight)">
                                      <p:cBhvr>
                                        <p:cTn id="92" dur="2000"/>
                                        <p:tgtEl>
                                          <p:spTgt spid="6153"/>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ntr" presetSubtype="12" fill="hold" nodeType="clickEffect">
                                  <p:stCondLst>
                                    <p:cond delay="0"/>
                                  </p:stCondLst>
                                  <p:childTnLst>
                                    <p:set>
                                      <p:cBhvr>
                                        <p:cTn id="96" dur="1" fill="hold">
                                          <p:stCondLst>
                                            <p:cond delay="0"/>
                                          </p:stCondLst>
                                        </p:cTn>
                                        <p:tgtEl>
                                          <p:spTgt spid="6155">
                                            <p:txEl>
                                              <p:pRg st="0" end="0"/>
                                            </p:txEl>
                                          </p:spTgt>
                                        </p:tgtEl>
                                        <p:attrNameLst>
                                          <p:attrName>style.visibility</p:attrName>
                                        </p:attrNameLst>
                                      </p:cBhvr>
                                      <p:to>
                                        <p:strVal val="visible"/>
                                      </p:to>
                                    </p:set>
                                    <p:animEffect transition="in" filter="strips(downLeft)">
                                      <p:cBhvr>
                                        <p:cTn id="97" dur="2000"/>
                                        <p:tgtEl>
                                          <p:spTgt spid="6155">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8" presetClass="entr" presetSubtype="12" fill="hold" nodeType="clickEffect">
                                  <p:stCondLst>
                                    <p:cond delay="0"/>
                                  </p:stCondLst>
                                  <p:childTnLst>
                                    <p:set>
                                      <p:cBhvr>
                                        <p:cTn id="101" dur="1" fill="hold">
                                          <p:stCondLst>
                                            <p:cond delay="0"/>
                                          </p:stCondLst>
                                        </p:cTn>
                                        <p:tgtEl>
                                          <p:spTgt spid="6155">
                                            <p:txEl>
                                              <p:pRg st="1" end="1"/>
                                            </p:txEl>
                                          </p:spTgt>
                                        </p:tgtEl>
                                        <p:attrNameLst>
                                          <p:attrName>style.visibility</p:attrName>
                                        </p:attrNameLst>
                                      </p:cBhvr>
                                      <p:to>
                                        <p:strVal val="visible"/>
                                      </p:to>
                                    </p:set>
                                    <p:animEffect transition="in" filter="strips(downLeft)">
                                      <p:cBhvr>
                                        <p:cTn id="102" dur="2000"/>
                                        <p:tgtEl>
                                          <p:spTgt spid="6155">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8" presetClass="entr" presetSubtype="12" fill="hold" nodeType="clickEffect">
                                  <p:stCondLst>
                                    <p:cond delay="0"/>
                                  </p:stCondLst>
                                  <p:childTnLst>
                                    <p:set>
                                      <p:cBhvr>
                                        <p:cTn id="106" dur="1" fill="hold">
                                          <p:stCondLst>
                                            <p:cond delay="0"/>
                                          </p:stCondLst>
                                        </p:cTn>
                                        <p:tgtEl>
                                          <p:spTgt spid="6155">
                                            <p:txEl>
                                              <p:pRg st="2" end="2"/>
                                            </p:txEl>
                                          </p:spTgt>
                                        </p:tgtEl>
                                        <p:attrNameLst>
                                          <p:attrName>style.visibility</p:attrName>
                                        </p:attrNameLst>
                                      </p:cBhvr>
                                      <p:to>
                                        <p:strVal val="visible"/>
                                      </p:to>
                                    </p:set>
                                    <p:animEffect transition="in" filter="strips(downLeft)">
                                      <p:cBhvr>
                                        <p:cTn id="107" dur="2000"/>
                                        <p:tgtEl>
                                          <p:spTgt spid="6155">
                                            <p:txEl>
                                              <p:pRg st="2" end="2"/>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8" presetClass="entr" presetSubtype="12" fill="hold" nodeType="clickEffect">
                                  <p:stCondLst>
                                    <p:cond delay="0"/>
                                  </p:stCondLst>
                                  <p:childTnLst>
                                    <p:set>
                                      <p:cBhvr>
                                        <p:cTn id="111" dur="1" fill="hold">
                                          <p:stCondLst>
                                            <p:cond delay="0"/>
                                          </p:stCondLst>
                                        </p:cTn>
                                        <p:tgtEl>
                                          <p:spTgt spid="6155">
                                            <p:txEl>
                                              <p:pRg st="3" end="3"/>
                                            </p:txEl>
                                          </p:spTgt>
                                        </p:tgtEl>
                                        <p:attrNameLst>
                                          <p:attrName>style.visibility</p:attrName>
                                        </p:attrNameLst>
                                      </p:cBhvr>
                                      <p:to>
                                        <p:strVal val="visible"/>
                                      </p:to>
                                    </p:set>
                                    <p:animEffect transition="in" filter="strips(downLeft)">
                                      <p:cBhvr>
                                        <p:cTn id="112" dur="2000"/>
                                        <p:tgtEl>
                                          <p:spTgt spid="6155">
                                            <p:txEl>
                                              <p:pRg st="3" end="3"/>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8" presetClass="entr" presetSubtype="12" fill="hold" nodeType="clickEffect">
                                  <p:stCondLst>
                                    <p:cond delay="0"/>
                                  </p:stCondLst>
                                  <p:childTnLst>
                                    <p:set>
                                      <p:cBhvr>
                                        <p:cTn id="116" dur="1" fill="hold">
                                          <p:stCondLst>
                                            <p:cond delay="0"/>
                                          </p:stCondLst>
                                        </p:cTn>
                                        <p:tgtEl>
                                          <p:spTgt spid="6155">
                                            <p:txEl>
                                              <p:pRg st="4" end="4"/>
                                            </p:txEl>
                                          </p:spTgt>
                                        </p:tgtEl>
                                        <p:attrNameLst>
                                          <p:attrName>style.visibility</p:attrName>
                                        </p:attrNameLst>
                                      </p:cBhvr>
                                      <p:to>
                                        <p:strVal val="visible"/>
                                      </p:to>
                                    </p:set>
                                    <p:animEffect transition="in" filter="strips(downLeft)">
                                      <p:cBhvr>
                                        <p:cTn id="117" dur="2000"/>
                                        <p:tgtEl>
                                          <p:spTgt spid="6155">
                                            <p:txEl>
                                              <p:pRg st="4" end="4"/>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8" presetClass="entr" presetSubtype="6" fill="hold" grpId="0" nodeType="click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strips(downRight)">
                                      <p:cBhvr>
                                        <p:cTn id="122" dur="500"/>
                                        <p:tgtEl>
                                          <p:spTgt spid="24"/>
                                        </p:tgtEl>
                                      </p:cBhvr>
                                    </p:animEffect>
                                  </p:childTnLst>
                                </p:cTn>
                              </p:par>
                            </p:childTnLst>
                          </p:cTn>
                        </p:par>
                      </p:childTnLst>
                    </p:cTn>
                  </p:par>
                  <p:par>
                    <p:cTn id="123" fill="hold">
                      <p:stCondLst>
                        <p:cond delay="indefinite"/>
                      </p:stCondLst>
                      <p:childTnLst>
                        <p:par>
                          <p:cTn id="124" fill="hold">
                            <p:stCondLst>
                              <p:cond delay="0"/>
                            </p:stCondLst>
                            <p:childTnLst>
                              <p:par>
                                <p:cTn id="125" presetID="18" presetClass="entr" presetSubtype="6" fill="hold" nodeType="clickEffect">
                                  <p:stCondLst>
                                    <p:cond delay="0"/>
                                  </p:stCondLst>
                                  <p:childTnLst>
                                    <p:set>
                                      <p:cBhvr>
                                        <p:cTn id="126" dur="1" fill="hold">
                                          <p:stCondLst>
                                            <p:cond delay="0"/>
                                          </p:stCondLst>
                                        </p:cTn>
                                        <p:tgtEl>
                                          <p:spTgt spid="6156"/>
                                        </p:tgtEl>
                                        <p:attrNameLst>
                                          <p:attrName>style.visibility</p:attrName>
                                        </p:attrNameLst>
                                      </p:cBhvr>
                                      <p:to>
                                        <p:strVal val="visible"/>
                                      </p:to>
                                    </p:set>
                                    <p:animEffect transition="in" filter="strips(downRight)">
                                      <p:cBhvr>
                                        <p:cTn id="127" dur="2000"/>
                                        <p:tgtEl>
                                          <p:spTgt spid="6156"/>
                                        </p:tgtEl>
                                      </p:cBhvr>
                                    </p:animEffect>
                                  </p:childTnLst>
                                </p:cTn>
                              </p:par>
                            </p:childTnLst>
                          </p:cTn>
                        </p:par>
                      </p:childTnLst>
                    </p:cTn>
                  </p:par>
                  <p:par>
                    <p:cTn id="128" fill="hold">
                      <p:stCondLst>
                        <p:cond delay="indefinite"/>
                      </p:stCondLst>
                      <p:childTnLst>
                        <p:par>
                          <p:cTn id="129" fill="hold">
                            <p:stCondLst>
                              <p:cond delay="0"/>
                            </p:stCondLst>
                            <p:childTnLst>
                              <p:par>
                                <p:cTn id="130" presetID="18" presetClass="entr" presetSubtype="6" fill="hold" grpId="0" nodeType="click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strips(downRight)">
                                      <p:cBhvr>
                                        <p:cTn id="132" dur="500"/>
                                        <p:tgtEl>
                                          <p:spTgt spid="26"/>
                                        </p:tgtEl>
                                      </p:cBhvr>
                                    </p:animEffect>
                                  </p:childTnLst>
                                </p:cTn>
                              </p:par>
                            </p:childTnLst>
                          </p:cTn>
                        </p:par>
                      </p:childTnLst>
                    </p:cTn>
                  </p:par>
                  <p:par>
                    <p:cTn id="133" fill="hold">
                      <p:stCondLst>
                        <p:cond delay="indefinite"/>
                      </p:stCondLst>
                      <p:childTnLst>
                        <p:par>
                          <p:cTn id="134" fill="hold">
                            <p:stCondLst>
                              <p:cond delay="0"/>
                            </p:stCondLst>
                            <p:childTnLst>
                              <p:par>
                                <p:cTn id="135" presetID="18" presetClass="entr" presetSubtype="6" fill="hold" nodeType="clickEffect">
                                  <p:stCondLst>
                                    <p:cond delay="0"/>
                                  </p:stCondLst>
                                  <p:childTnLst>
                                    <p:set>
                                      <p:cBhvr>
                                        <p:cTn id="136" dur="1" fill="hold">
                                          <p:stCondLst>
                                            <p:cond delay="0"/>
                                          </p:stCondLst>
                                        </p:cTn>
                                        <p:tgtEl>
                                          <p:spTgt spid="6158"/>
                                        </p:tgtEl>
                                        <p:attrNameLst>
                                          <p:attrName>style.visibility</p:attrName>
                                        </p:attrNameLst>
                                      </p:cBhvr>
                                      <p:to>
                                        <p:strVal val="visible"/>
                                      </p:to>
                                    </p:set>
                                    <p:animEffect transition="in" filter="strips(downRight)">
                                      <p:cBhvr>
                                        <p:cTn id="137" dur="2000"/>
                                        <p:tgtEl>
                                          <p:spTgt spid="6158"/>
                                        </p:tgtEl>
                                      </p:cBhvr>
                                    </p:animEffect>
                                  </p:childTnLst>
                                </p:cTn>
                              </p:par>
                            </p:childTnLst>
                          </p:cTn>
                        </p:par>
                      </p:childTnLst>
                    </p:cTn>
                  </p:par>
                  <p:par>
                    <p:cTn id="138" fill="hold">
                      <p:stCondLst>
                        <p:cond delay="indefinite"/>
                      </p:stCondLst>
                      <p:childTnLst>
                        <p:par>
                          <p:cTn id="139" fill="hold">
                            <p:stCondLst>
                              <p:cond delay="0"/>
                            </p:stCondLst>
                            <p:childTnLst>
                              <p:par>
                                <p:cTn id="140" presetID="18" presetClass="entr" presetSubtype="6" fill="hold" nodeType="clickEffect">
                                  <p:stCondLst>
                                    <p:cond delay="0"/>
                                  </p:stCondLst>
                                  <p:childTnLst>
                                    <p:set>
                                      <p:cBhvr>
                                        <p:cTn id="141" dur="1" fill="hold">
                                          <p:stCondLst>
                                            <p:cond delay="0"/>
                                          </p:stCondLst>
                                        </p:cTn>
                                        <p:tgtEl>
                                          <p:spTgt spid="6159"/>
                                        </p:tgtEl>
                                        <p:attrNameLst>
                                          <p:attrName>style.visibility</p:attrName>
                                        </p:attrNameLst>
                                      </p:cBhvr>
                                      <p:to>
                                        <p:strVal val="visible"/>
                                      </p:to>
                                    </p:set>
                                    <p:animEffect transition="in" filter="strips(downRight)">
                                      <p:cBhvr>
                                        <p:cTn id="142" dur="2000"/>
                                        <p:tgtEl>
                                          <p:spTgt spid="6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6145" grpId="0" autoUpdateAnimBg="0"/>
      <p:bldP spid="14" grpId="0" animBg="1" autoUpdateAnimBg="0"/>
      <p:bldP spid="16" grpId="0" autoUpdateAnimBg="0"/>
      <p:bldP spid="19" grpId="0" animBg="1" autoUpdateAnimBg="0"/>
      <p:bldP spid="24" grpId="0" animBg="1" autoUpdateAnimBg="0"/>
      <p:bldP spid="26"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54888" y="5734050"/>
            <a:ext cx="609600" cy="521208"/>
          </a:xfrm>
          <a:prstGeom prst="rect">
            <a:avLst/>
          </a:prstGeom>
        </p:spPr>
        <p:txBody>
          <a:bodyPr/>
          <a:lstStyle/>
          <a:p>
            <a:fld id="{6D32394D-F658-4CDB-B938-F1A8B5ECA9C3}" type="slidenum">
              <a:rPr lang="fa-IR" smtClean="0"/>
              <a:pPr/>
              <a:t>21</a:t>
            </a:fld>
            <a:endParaRPr lang="fa-IR" dirty="0"/>
          </a:p>
        </p:txBody>
      </p:sp>
      <p:sp>
        <p:nvSpPr>
          <p:cNvPr id="5" name="Title 1"/>
          <p:cNvSpPr txBox="1">
            <a:spLocks/>
          </p:cNvSpPr>
          <p:nvPr/>
        </p:nvSpPr>
        <p:spPr>
          <a:xfrm>
            <a:off x="70340" y="28136"/>
            <a:ext cx="6072230" cy="35719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b">
            <a:noAutofit/>
          </a:bodyPr>
          <a:lstStyle/>
          <a:p>
            <a:pPr lvl="0" algn="ctr">
              <a:spcBef>
                <a:spcPct val="0"/>
              </a:spcBef>
              <a:defRPr/>
            </a:pPr>
            <a:r>
              <a:rPr lang="fa-IR" b="1" i="1" cap="small" dirty="0" smtClean="0">
                <a:solidFill>
                  <a:srgbClr val="FFFF00"/>
                </a:solidFill>
                <a:latin typeface="B Titr"/>
                <a:ea typeface="+mj-ea"/>
                <a:cs typeface="B Titr" pitchFamily="2" charset="-78"/>
              </a:rPr>
              <a:t>الگويی برای محاسبه نرخ مناسب ارز در دوران اصلاح ساختار اقتصاد ايران</a:t>
            </a:r>
            <a:endParaRPr kumimoji="0" lang="fa-IR" b="1" i="1" u="none" strike="noStrike" kern="1200" cap="small" spc="0" normalizeH="0" baseline="0" noProof="0" dirty="0">
              <a:ln>
                <a:noFill/>
              </a:ln>
              <a:solidFill>
                <a:srgbClr val="FFFF00"/>
              </a:solidFill>
              <a:effectLst/>
              <a:uLnTx/>
              <a:uFillTx/>
              <a:latin typeface="B Titr"/>
              <a:ea typeface="+mj-ea"/>
              <a:cs typeface="B Titr" pitchFamily="2" charset="-78"/>
            </a:endParaRPr>
          </a:p>
        </p:txBody>
      </p:sp>
      <p:sp>
        <p:nvSpPr>
          <p:cNvPr id="6" name="Rectangle 5"/>
          <p:cNvSpPr/>
          <p:nvPr/>
        </p:nvSpPr>
        <p:spPr>
          <a:xfrm>
            <a:off x="6286512" y="500052"/>
            <a:ext cx="2428892" cy="369332"/>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fa-IR" b="1" dirty="0" smtClean="0">
                <a:solidFill>
                  <a:schemeClr val="bg1">
                    <a:lumMod val="85000"/>
                  </a:schemeClr>
                </a:solidFill>
                <a:cs typeface="B Titr" pitchFamily="2" charset="-78"/>
              </a:rPr>
              <a:t>الگوي نظري نرخ ارز مناسب</a:t>
            </a:r>
            <a:endParaRPr lang="en-US" b="1" dirty="0" smtClean="0">
              <a:solidFill>
                <a:schemeClr val="bg1">
                  <a:lumMod val="85000"/>
                </a:schemeClr>
              </a:solidFill>
              <a:cs typeface="B Titr" pitchFamily="2" charset="-78"/>
            </a:endParaRPr>
          </a:p>
        </p:txBody>
      </p:sp>
      <p:sp>
        <p:nvSpPr>
          <p:cNvPr id="7" name="Rectangle 6"/>
          <p:cNvSpPr/>
          <p:nvPr/>
        </p:nvSpPr>
        <p:spPr>
          <a:xfrm>
            <a:off x="4761643" y="500042"/>
            <a:ext cx="1380506" cy="369332"/>
          </a:xfrm>
          <a:prstGeom prst="rect">
            <a:avLst/>
          </a:prstGeom>
        </p:spPr>
        <p:txBody>
          <a:bodyPr wrap="none">
            <a:spAutoFit/>
          </a:bodyPr>
          <a:lstStyle/>
          <a:p>
            <a:pPr algn="r" rtl="1">
              <a:buFont typeface="Wingdings" pitchFamily="2" charset="2"/>
              <a:buChar char="q"/>
            </a:pPr>
            <a:r>
              <a:rPr lang="fa-IR" b="1" dirty="0" smtClean="0">
                <a:solidFill>
                  <a:srgbClr val="7030A0"/>
                </a:solidFill>
                <a:cs typeface="B Titr" pitchFamily="2" charset="-78"/>
              </a:rPr>
              <a:t> تقاضاي كل:</a:t>
            </a:r>
            <a:endParaRPr lang="en-US" dirty="0">
              <a:solidFill>
                <a:srgbClr val="7030A0"/>
              </a:solidFill>
              <a:cs typeface="B Titr" pitchFamily="2" charset="-78"/>
            </a:endParaRPr>
          </a:p>
        </p:txBody>
      </p:sp>
      <p:sp>
        <p:nvSpPr>
          <p:cNvPr id="5121" name="Line 1"/>
          <p:cNvSpPr>
            <a:spLocks noChangeShapeType="1"/>
          </p:cNvSpPr>
          <p:nvPr/>
        </p:nvSpPr>
        <p:spPr bwMode="auto">
          <a:xfrm rot="-16103188">
            <a:off x="4617227" y="1282206"/>
            <a:ext cx="0" cy="9048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3" name="Rectangle 3"/>
          <p:cNvSpPr>
            <a:spLocks noChangeArrowheads="1"/>
          </p:cNvSpPr>
          <p:nvPr/>
        </p:nvSpPr>
        <p:spPr bwMode="auto">
          <a:xfrm>
            <a:off x="271436" y="1285517"/>
            <a:ext cx="8643998" cy="2400657"/>
          </a:xfrm>
          <a:prstGeom prst="rect">
            <a:avLst/>
          </a:prstGeom>
          <a:noFill/>
          <a:ln w="9525">
            <a:noFill/>
            <a:miter lim="800000"/>
            <a:headEnd/>
            <a:tailEnd/>
          </a:ln>
          <a:effectLst/>
        </p:spPr>
        <p:txBody>
          <a:bodyPr vert="horz" wrap="square" lIns="0" tIns="0" rIns="182505" bIns="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انتظار بر آن است با افزايش</a:t>
            </a:r>
            <a:r>
              <a:rPr kumimoji="0" lang="fa-IR" sz="1600"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درآمدهاي ارزي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(q)</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،ضمن افزايش درآمدهای دولت، خالص بدهي بخش دولتي به بانك مركزي كاهش يابد.</a:t>
            </a:r>
          </a:p>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در عبارات فوق:</a:t>
            </a:r>
          </a:p>
          <a:p>
            <a:pPr marL="0" marR="0" lvl="0" indent="0" algn="justLow" defTabSz="914400" rtl="1" eaLnBrk="1" fontAlgn="base" latinLnBrk="0" hangingPunct="1">
              <a:lnSpc>
                <a:spcPct val="100000"/>
              </a:lnSpc>
              <a:spcBef>
                <a:spcPct val="0"/>
              </a:spcBef>
              <a:spcAft>
                <a:spcPct val="0"/>
              </a:spcAft>
              <a:buClrTx/>
              <a:buSzTx/>
              <a:tabLst/>
            </a:pPr>
            <a:r>
              <a:rPr kumimoji="0" lang="en-US" sz="1400" b="1" i="0" u="none" strike="noStrike" cap="none" normalizeH="0" baseline="0" dirty="0" smtClean="0">
                <a:ln>
                  <a:noFill/>
                </a:ln>
                <a:solidFill>
                  <a:schemeClr val="tx1"/>
                </a:solidFill>
                <a:effectLst/>
                <a:latin typeface="Times New Roman" pitchFamily="18" charset="0"/>
                <a:cs typeface="B Titr" pitchFamily="2" charset="-78"/>
              </a:rPr>
              <a:t> =</a:t>
            </a:r>
            <a:r>
              <a:rPr kumimoji="0" lang="en-US" b="1" i="0" u="none" strike="noStrike" cap="none" normalizeH="0" baseline="0" dirty="0" smtClean="0">
                <a:ln>
                  <a:noFill/>
                </a:ln>
                <a:solidFill>
                  <a:schemeClr val="tx1"/>
                </a:solidFill>
                <a:effectLst/>
                <a:latin typeface="Times New Roman" pitchFamily="18" charset="0"/>
                <a:cs typeface="B Titr" pitchFamily="2" charset="-78"/>
              </a:rPr>
              <a:t>NFA </a:t>
            </a:r>
            <a:r>
              <a:rPr kumimoji="0" lang="en-US" b="1" i="0" u="none" strike="noStrike" cap="none" normalizeH="0" baseline="-30000" dirty="0" smtClean="0">
                <a:ln>
                  <a:noFill/>
                </a:ln>
                <a:solidFill>
                  <a:schemeClr val="tx1"/>
                </a:solidFill>
                <a:effectLst/>
                <a:latin typeface="Times New Roman" pitchFamily="18" charset="0"/>
                <a:cs typeface="B Titr" pitchFamily="2" charset="-78"/>
              </a:rPr>
              <a:t>t-1</a:t>
            </a:r>
            <a:r>
              <a:rPr kumimoji="0" lang="fa-IR" b="0" i="0" u="none" strike="noStrike" cap="none" normalizeH="0" baseline="0" dirty="0" smtClean="0">
                <a:ln>
                  <a:noFill/>
                </a:ln>
                <a:solidFill>
                  <a:schemeClr val="tx1"/>
                </a:solidFill>
                <a:effectLst/>
                <a:latin typeface="Times New Roman" pitchFamily="18" charset="0"/>
                <a:cs typeface="B Titr" pitchFamily="2" charset="-78"/>
              </a:rPr>
              <a:t>خالص داراييهاي خارجي بانك مركزي در دوره قبل</a:t>
            </a:r>
          </a:p>
          <a:p>
            <a:pPr marL="0" marR="0" lvl="0" indent="0" algn="justLow" defTabSz="914400" rtl="1" eaLnBrk="1" fontAlgn="base" latinLnBrk="0" hangingPunct="1">
              <a:lnSpc>
                <a:spcPct val="100000"/>
              </a:lnSpc>
              <a:spcBef>
                <a:spcPct val="0"/>
              </a:spcBef>
              <a:spcAft>
                <a:spcPct val="0"/>
              </a:spcAft>
              <a:buClrTx/>
              <a:buSzTx/>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=α</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نسبتي از در آمدهاي ارزي كه به ذخاير ارزي اضافه مي شود</a:t>
            </a:r>
          </a:p>
          <a:p>
            <a:pPr marL="0" marR="0" lvl="0" indent="0" algn="justLow" defTabSz="914400" rtl="1" eaLnBrk="1" fontAlgn="base" latinLnBrk="0" hangingPunct="1">
              <a:lnSpc>
                <a:spcPct val="100000"/>
              </a:lnSpc>
              <a:spcBef>
                <a:spcPct val="0"/>
              </a:spcBef>
              <a:spcAft>
                <a:spcPct val="0"/>
              </a:spcAft>
              <a:buClrTx/>
              <a:buSzTx/>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NGD </a:t>
            </a:r>
            <a:r>
              <a:rPr kumimoji="0" lang="en-US" b="1" i="0" u="none" strike="noStrike" cap="none" normalizeH="0" baseline="-30000" dirty="0" smtClean="0">
                <a:ln>
                  <a:noFill/>
                </a:ln>
                <a:solidFill>
                  <a:schemeClr val="tx1"/>
                </a:solidFill>
                <a:effectLst/>
                <a:latin typeface="Arial" pitchFamily="34" charset="0"/>
                <a:ea typeface="Times New Roman" pitchFamily="18" charset="0"/>
                <a:cs typeface="B Titr" pitchFamily="2" charset="-78"/>
              </a:rPr>
              <a:t>t-1</a:t>
            </a:r>
            <a:r>
              <a:rPr kumimoji="0" lang="fa-IR" sz="24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خالص بدهي بخش دولتي به بانك مركزي در دوره قبل</a:t>
            </a:r>
          </a:p>
          <a:p>
            <a:pPr marL="0" marR="0" lvl="0" indent="0" algn="justLow" defTabSz="914400" rtl="1" eaLnBrk="1" fontAlgn="base" latinLnBrk="0" hangingPunct="1">
              <a:lnSpc>
                <a:spcPct val="100000"/>
              </a:lnSpc>
              <a:spcBef>
                <a:spcPct val="0"/>
              </a:spcBef>
              <a:spcAft>
                <a:spcPct val="0"/>
              </a:spcAft>
              <a:buClrTx/>
              <a:buSzTx/>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NGDO</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fa-IR" sz="24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خالص ساير بدهي دولت به بانك مركزي</a:t>
            </a:r>
          </a:p>
          <a:p>
            <a:pPr marL="0" marR="0" lvl="0" indent="0" algn="justLow" defTabSz="914400" rtl="1" eaLnBrk="1" fontAlgn="base" latinLnBrk="0" hangingPunct="1">
              <a:lnSpc>
                <a:spcPct val="100000"/>
              </a:lnSpc>
              <a:spcBef>
                <a:spcPct val="0"/>
              </a:spcBef>
              <a:spcAft>
                <a:spcPct val="0"/>
              </a:spcAft>
              <a:buClrTx/>
              <a:buSzTx/>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a:t>
            </a:r>
            <a:r>
              <a:rPr kumimoji="0" lang="el-GR"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θ</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سهم در آمدهاي ارزي دولت از كل در آمدهاي ارزي كشور</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graphicFrame>
        <p:nvGraphicFramePr>
          <p:cNvPr id="5124" name="Object 4"/>
          <p:cNvGraphicFramePr>
            <a:graphicFrameLocks noChangeAspect="1"/>
          </p:cNvGraphicFramePr>
          <p:nvPr/>
        </p:nvGraphicFramePr>
        <p:xfrm>
          <a:off x="142844" y="885813"/>
          <a:ext cx="2143140" cy="428627"/>
        </p:xfrm>
        <a:graphic>
          <a:graphicData uri="http://schemas.openxmlformats.org/presentationml/2006/ole">
            <mc:AlternateContent xmlns:mc="http://schemas.openxmlformats.org/markup-compatibility/2006">
              <mc:Choice xmlns:v="urn:schemas-microsoft-com:vml" Requires="v">
                <p:oleObj spid="_x0000_s5426" name="Equation" r:id="rId3" imgW="1295400" imgH="254000" progId="Equation.DSMT4">
                  <p:embed/>
                </p:oleObj>
              </mc:Choice>
              <mc:Fallback>
                <p:oleObj name="Equation" r:id="rId3" imgW="1295400" imgH="254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44" y="885813"/>
                        <a:ext cx="2143140" cy="4286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5" name="Object 5"/>
          <p:cNvGraphicFramePr>
            <a:graphicFrameLocks noChangeAspect="1"/>
          </p:cNvGraphicFramePr>
          <p:nvPr/>
        </p:nvGraphicFramePr>
        <p:xfrm>
          <a:off x="2643201" y="914386"/>
          <a:ext cx="3000369" cy="357210"/>
        </p:xfrm>
        <a:graphic>
          <a:graphicData uri="http://schemas.openxmlformats.org/presentationml/2006/ole">
            <mc:AlternateContent xmlns:mc="http://schemas.openxmlformats.org/markup-compatibility/2006">
              <mc:Choice xmlns:v="urn:schemas-microsoft-com:vml" Requires="v">
                <p:oleObj spid="_x0000_s5427" name="Equation" r:id="rId5" imgW="2120760" imgH="253800" progId="Equation.DSMT4">
                  <p:embed/>
                </p:oleObj>
              </mc:Choice>
              <mc:Fallback>
                <p:oleObj name="Equation" r:id="rId5" imgW="212076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3201" y="914386"/>
                        <a:ext cx="3000369" cy="3572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Notched Right Arrow 14"/>
          <p:cNvSpPr/>
          <p:nvPr/>
        </p:nvSpPr>
        <p:spPr>
          <a:xfrm>
            <a:off x="142842" y="3671894"/>
            <a:ext cx="642942" cy="571504"/>
          </a:xfrm>
          <a:prstGeom prst="notchedRight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9"/>
          <p:cNvPicPr>
            <a:picLocks noChangeAspect="1" noChangeArrowheads="1"/>
          </p:cNvPicPr>
          <p:nvPr/>
        </p:nvPicPr>
        <p:blipFill>
          <a:blip r:embed="rId7"/>
          <a:srcRect/>
          <a:stretch>
            <a:fillRect/>
          </a:stretch>
        </p:blipFill>
        <p:spPr bwMode="auto">
          <a:xfrm>
            <a:off x="857222" y="3786197"/>
            <a:ext cx="3381375" cy="314325"/>
          </a:xfrm>
          <a:prstGeom prst="rect">
            <a:avLst/>
          </a:prstGeom>
          <a:noFill/>
          <a:ln w="9525">
            <a:noFill/>
            <a:miter lim="800000"/>
            <a:headEnd/>
            <a:tailEnd/>
          </a:ln>
          <a:effectLst/>
        </p:spPr>
      </p:pic>
      <p:sp>
        <p:nvSpPr>
          <p:cNvPr id="17" name="Notched Right Arrow 16"/>
          <p:cNvSpPr/>
          <p:nvPr/>
        </p:nvSpPr>
        <p:spPr>
          <a:xfrm>
            <a:off x="4371968" y="3743332"/>
            <a:ext cx="642942" cy="571504"/>
          </a:xfrm>
          <a:prstGeom prst="notchedRight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128" name="Object 8"/>
          <p:cNvGraphicFramePr>
            <a:graphicFrameLocks noChangeAspect="1"/>
          </p:cNvGraphicFramePr>
          <p:nvPr/>
        </p:nvGraphicFramePr>
        <p:xfrm>
          <a:off x="5129218" y="3757618"/>
          <a:ext cx="2203458" cy="400038"/>
        </p:xfrm>
        <a:graphic>
          <a:graphicData uri="http://schemas.openxmlformats.org/presentationml/2006/ole">
            <mc:AlternateContent xmlns:mc="http://schemas.openxmlformats.org/markup-compatibility/2006">
              <mc:Choice xmlns:v="urn:schemas-microsoft-com:vml" Requires="v">
                <p:oleObj spid="_x0000_s5428" name="Equation" r:id="rId8" imgW="1536480" imgH="266400" progId="Equation.DSMT4">
                  <p:embed/>
                </p:oleObj>
              </mc:Choice>
              <mc:Fallback>
                <p:oleObj name="Equation" r:id="rId8" imgW="1536480" imgH="266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9218" y="3757618"/>
                        <a:ext cx="2203458" cy="4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29" name="Object 9"/>
          <p:cNvGraphicFramePr>
            <a:graphicFrameLocks noChangeAspect="1"/>
          </p:cNvGraphicFramePr>
          <p:nvPr/>
        </p:nvGraphicFramePr>
        <p:xfrm>
          <a:off x="5000628" y="4143386"/>
          <a:ext cx="3571900" cy="285752"/>
        </p:xfrm>
        <a:graphic>
          <a:graphicData uri="http://schemas.openxmlformats.org/presentationml/2006/ole">
            <mc:AlternateContent xmlns:mc="http://schemas.openxmlformats.org/markup-compatibility/2006">
              <mc:Choice xmlns:v="urn:schemas-microsoft-com:vml" Requires="v">
                <p:oleObj spid="_x0000_s5429" name="Equation" r:id="rId10" imgW="3098800" imgH="228600" progId="Equation.DSMT4">
                  <p:embed/>
                </p:oleObj>
              </mc:Choice>
              <mc:Fallback>
                <p:oleObj name="Equation" r:id="rId10" imgW="30988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00628" y="4143386"/>
                        <a:ext cx="3571900" cy="2857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7"/>
          <p:cNvSpPr>
            <a:spLocks noChangeArrowheads="1"/>
          </p:cNvSpPr>
          <p:nvPr/>
        </p:nvSpPr>
        <p:spPr bwMode="auto">
          <a:xfrm>
            <a:off x="1285852" y="500042"/>
            <a:ext cx="335758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Low" defTabSz="914400" rtl="1" eaLnBrk="1" fontAlgn="base" latinLnBrk="0" hangingPunct="1">
              <a:lnSpc>
                <a:spcPct val="100000"/>
              </a:lnSpc>
              <a:spcBef>
                <a:spcPct val="0"/>
              </a:spcBef>
              <a:spcAft>
                <a:spcPct val="0"/>
              </a:spcAft>
              <a:buClrTx/>
              <a:buSzTx/>
              <a:buFont typeface="Courier New" pitchFamily="49" charset="0"/>
              <a:buChar char="o"/>
              <a:tabLst/>
            </a:pPr>
            <a:r>
              <a:rPr kumimoji="0" lang="fa-IR" sz="1600" b="0" i="0" u="none" strike="noStrike" cap="none" normalizeH="0" baseline="0" dirty="0" smtClean="0">
                <a:ln>
                  <a:noFill/>
                </a:ln>
                <a:solidFill>
                  <a:schemeClr val="accent1">
                    <a:lumMod val="50000"/>
                  </a:schemeClr>
                </a:solidFill>
                <a:effectLst/>
                <a:latin typeface="Arial" pitchFamily="34" charset="0"/>
                <a:ea typeface="Times New Roman" pitchFamily="18" charset="0"/>
                <a:cs typeface="B Titr" pitchFamily="2" charset="-78"/>
              </a:rPr>
              <a:t>نحوه</a:t>
            </a:r>
            <a:r>
              <a:rPr kumimoji="0" lang="fa-IR" sz="1600" b="0" i="0" u="none" strike="noStrike" cap="none" normalizeH="0" dirty="0" smtClean="0">
                <a:ln>
                  <a:noFill/>
                </a:ln>
                <a:solidFill>
                  <a:schemeClr val="accent1">
                    <a:lumMod val="50000"/>
                  </a:schemeClr>
                </a:solidFill>
                <a:effectLst/>
                <a:latin typeface="Arial" pitchFamily="34" charset="0"/>
                <a:ea typeface="Times New Roman" pitchFamily="18" charset="0"/>
                <a:cs typeface="B Titr" pitchFamily="2" charset="-78"/>
              </a:rPr>
              <a:t> تاثیر </a:t>
            </a:r>
            <a:r>
              <a:rPr kumimoji="0" lang="fa-IR" sz="1600" b="0" i="0" u="none" strike="noStrike" cap="none" normalizeH="0" baseline="0" dirty="0" smtClean="0">
                <a:ln>
                  <a:noFill/>
                </a:ln>
                <a:solidFill>
                  <a:schemeClr val="accent1">
                    <a:lumMod val="50000"/>
                  </a:schemeClr>
                </a:solidFill>
                <a:effectLst/>
                <a:latin typeface="Arial" pitchFamily="34" charset="0"/>
                <a:ea typeface="Times New Roman" pitchFamily="18" charset="0"/>
                <a:cs typeface="B Titr" pitchFamily="2" charset="-78"/>
              </a:rPr>
              <a:t>درآمدهاي ارزي بر حجم پول</a:t>
            </a:r>
            <a:endParaRPr kumimoji="0" lang="fa-IR" sz="2000" b="0" i="0" u="none" strike="noStrike" cap="none" normalizeH="0" baseline="0" dirty="0" smtClean="0">
              <a:ln>
                <a:noFill/>
              </a:ln>
              <a:solidFill>
                <a:schemeClr val="accent1">
                  <a:lumMod val="50000"/>
                </a:schemeClr>
              </a:solidFill>
              <a:effectLst/>
              <a:latin typeface="Arial" pitchFamily="34" charset="0"/>
              <a:cs typeface="B Titr" pitchFamily="2" charset="-78"/>
            </a:endParaRPr>
          </a:p>
        </p:txBody>
      </p:sp>
      <p:sp>
        <p:nvSpPr>
          <p:cNvPr id="22" name="Rectangle 7"/>
          <p:cNvSpPr>
            <a:spLocks noChangeArrowheads="1"/>
          </p:cNvSpPr>
          <p:nvPr/>
        </p:nvSpPr>
        <p:spPr bwMode="auto">
          <a:xfrm>
            <a:off x="4929190" y="4486282"/>
            <a:ext cx="385765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Low" defTabSz="914400" rtl="1" eaLnBrk="1" fontAlgn="base" latinLnBrk="0" hangingPunct="1">
              <a:lnSpc>
                <a:spcPct val="100000"/>
              </a:lnSpc>
              <a:spcBef>
                <a:spcPct val="0"/>
              </a:spcBef>
              <a:spcAft>
                <a:spcPct val="0"/>
              </a:spcAft>
              <a:buClrTx/>
              <a:buSzTx/>
              <a:buFont typeface="Courier New" pitchFamily="49" charset="0"/>
              <a:buChar char="o"/>
              <a:tabLst/>
            </a:pPr>
            <a:r>
              <a:rPr kumimoji="0" lang="fa-IR" b="0" i="0" u="none" strike="noStrike" cap="none" normalizeH="0" baseline="0" dirty="0" smtClean="0">
                <a:ln>
                  <a:noFill/>
                </a:ln>
                <a:solidFill>
                  <a:schemeClr val="accent1">
                    <a:lumMod val="50000"/>
                  </a:schemeClr>
                </a:solidFill>
                <a:effectLst/>
                <a:latin typeface="Arial" pitchFamily="34" charset="0"/>
                <a:ea typeface="Times New Roman" pitchFamily="18" charset="0"/>
                <a:cs typeface="B Titr" pitchFamily="2" charset="-78"/>
              </a:rPr>
              <a:t>نحوه</a:t>
            </a:r>
            <a:r>
              <a:rPr kumimoji="0" lang="fa-IR" b="0" i="0" u="none" strike="noStrike" cap="none" normalizeH="0" dirty="0" smtClean="0">
                <a:ln>
                  <a:noFill/>
                </a:ln>
                <a:solidFill>
                  <a:schemeClr val="accent1">
                    <a:lumMod val="50000"/>
                  </a:schemeClr>
                </a:solidFill>
                <a:effectLst/>
                <a:latin typeface="Arial" pitchFamily="34" charset="0"/>
                <a:ea typeface="Times New Roman" pitchFamily="18" charset="0"/>
                <a:cs typeface="B Titr" pitchFamily="2" charset="-78"/>
              </a:rPr>
              <a:t> تاثیر </a:t>
            </a:r>
            <a:r>
              <a:rPr kumimoji="0" lang="fa-IR" b="0" i="0" u="none" strike="noStrike" cap="none" normalizeH="0" baseline="0" dirty="0" smtClean="0">
                <a:ln>
                  <a:noFill/>
                </a:ln>
                <a:solidFill>
                  <a:schemeClr val="accent1">
                    <a:lumMod val="50000"/>
                  </a:schemeClr>
                </a:solidFill>
                <a:effectLst/>
                <a:latin typeface="Arial" pitchFamily="34" charset="0"/>
                <a:ea typeface="Times New Roman" pitchFamily="18" charset="0"/>
                <a:cs typeface="B Titr" pitchFamily="2" charset="-78"/>
              </a:rPr>
              <a:t>درآمدهاي ارزي بر مخارج دولت</a:t>
            </a:r>
            <a:endParaRPr kumimoji="0" lang="fa-IR" sz="2400" b="0" i="0" u="none" strike="noStrike" cap="none" normalizeH="0" baseline="0" dirty="0" smtClean="0">
              <a:ln>
                <a:noFill/>
              </a:ln>
              <a:solidFill>
                <a:schemeClr val="accent1">
                  <a:lumMod val="50000"/>
                </a:schemeClr>
              </a:solidFill>
              <a:effectLst/>
              <a:latin typeface="Arial" pitchFamily="34" charset="0"/>
              <a:cs typeface="B Titr" pitchFamily="2" charset="-78"/>
            </a:endParaRPr>
          </a:p>
        </p:txBody>
      </p:sp>
      <p:pic>
        <p:nvPicPr>
          <p:cNvPr id="5131" name="Picture 11"/>
          <p:cNvPicPr>
            <a:picLocks noChangeAspect="1" noChangeArrowheads="1"/>
          </p:cNvPicPr>
          <p:nvPr/>
        </p:nvPicPr>
        <p:blipFill>
          <a:blip r:embed="rId12"/>
          <a:srcRect/>
          <a:stretch>
            <a:fillRect/>
          </a:stretch>
        </p:blipFill>
        <p:spPr bwMode="auto">
          <a:xfrm>
            <a:off x="214282" y="4357694"/>
            <a:ext cx="1571636" cy="500066"/>
          </a:xfrm>
          <a:prstGeom prst="rect">
            <a:avLst/>
          </a:prstGeom>
          <a:noFill/>
          <a:ln w="9525">
            <a:noFill/>
            <a:miter lim="800000"/>
            <a:headEnd/>
            <a:tailEnd/>
          </a:ln>
          <a:effectLst/>
        </p:spPr>
      </p:pic>
      <p:sp>
        <p:nvSpPr>
          <p:cNvPr id="24" name="Rectangle 7"/>
          <p:cNvSpPr>
            <a:spLocks noChangeArrowheads="1"/>
          </p:cNvSpPr>
          <p:nvPr/>
        </p:nvSpPr>
        <p:spPr bwMode="auto">
          <a:xfrm>
            <a:off x="4286248" y="4917056"/>
            <a:ext cx="442915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Low" defTabSz="914400" rtl="1" eaLnBrk="1" fontAlgn="base" latinLnBrk="0" hangingPunct="1">
              <a:lnSpc>
                <a:spcPct val="100000"/>
              </a:lnSpc>
              <a:spcBef>
                <a:spcPct val="0"/>
              </a:spcBef>
              <a:spcAft>
                <a:spcPct val="0"/>
              </a:spcAft>
              <a:buClrTx/>
              <a:buSzTx/>
              <a:buFont typeface="Courier New" pitchFamily="49" charset="0"/>
              <a:buChar char="o"/>
              <a:tabLst/>
            </a:pPr>
            <a:r>
              <a:rPr kumimoji="0" lang="fa-IR" b="0" i="0" u="none" strike="noStrike" cap="none" normalizeH="0" baseline="0" dirty="0" smtClean="0">
                <a:ln>
                  <a:noFill/>
                </a:ln>
                <a:solidFill>
                  <a:schemeClr val="accent1">
                    <a:lumMod val="50000"/>
                  </a:schemeClr>
                </a:solidFill>
                <a:effectLst/>
                <a:latin typeface="Arial" pitchFamily="34" charset="0"/>
                <a:ea typeface="Times New Roman" pitchFamily="18" charset="0"/>
                <a:cs typeface="B Titr" pitchFamily="2" charset="-78"/>
              </a:rPr>
              <a:t>نحوه</a:t>
            </a:r>
            <a:r>
              <a:rPr kumimoji="0" lang="fa-IR" b="0" i="0" u="none" strike="noStrike" cap="none" normalizeH="0" dirty="0" smtClean="0">
                <a:ln>
                  <a:noFill/>
                </a:ln>
                <a:solidFill>
                  <a:schemeClr val="accent1">
                    <a:lumMod val="50000"/>
                  </a:schemeClr>
                </a:solidFill>
                <a:effectLst/>
                <a:latin typeface="Arial" pitchFamily="34" charset="0"/>
                <a:ea typeface="Times New Roman" pitchFamily="18" charset="0"/>
                <a:cs typeface="B Titr" pitchFamily="2" charset="-78"/>
              </a:rPr>
              <a:t> تاثیر </a:t>
            </a:r>
            <a:r>
              <a:rPr kumimoji="0" lang="fa-IR" b="0" i="0" u="none" strike="noStrike" cap="none" normalizeH="0" baseline="0" dirty="0" smtClean="0">
                <a:ln>
                  <a:noFill/>
                </a:ln>
                <a:solidFill>
                  <a:schemeClr val="accent1">
                    <a:lumMod val="50000"/>
                  </a:schemeClr>
                </a:solidFill>
                <a:effectLst/>
                <a:latin typeface="Arial" pitchFamily="34" charset="0"/>
                <a:ea typeface="Times New Roman" pitchFamily="18" charset="0"/>
                <a:cs typeface="B Titr" pitchFamily="2" charset="-78"/>
              </a:rPr>
              <a:t>درآمدهاي ارزي بر صادرات و واردات</a:t>
            </a:r>
            <a:endParaRPr kumimoji="0" lang="fa-IR" sz="2400" b="0" i="0" u="none" strike="noStrike" cap="none" normalizeH="0" baseline="0" dirty="0" smtClean="0">
              <a:ln>
                <a:noFill/>
              </a:ln>
              <a:solidFill>
                <a:schemeClr val="accent1">
                  <a:lumMod val="50000"/>
                </a:schemeClr>
              </a:solidFill>
              <a:effectLst/>
              <a:latin typeface="Arial" pitchFamily="34" charset="0"/>
              <a:cs typeface="B Titr" pitchFamily="2" charset="-78"/>
            </a:endParaRPr>
          </a:p>
        </p:txBody>
      </p:sp>
      <p:sp>
        <p:nvSpPr>
          <p:cNvPr id="513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32" name="Object 12"/>
          <p:cNvGraphicFramePr>
            <a:graphicFrameLocks noChangeAspect="1"/>
          </p:cNvGraphicFramePr>
          <p:nvPr/>
        </p:nvGraphicFramePr>
        <p:xfrm>
          <a:off x="142876" y="4786322"/>
          <a:ext cx="2071670" cy="571504"/>
        </p:xfrm>
        <a:graphic>
          <a:graphicData uri="http://schemas.openxmlformats.org/presentationml/2006/ole">
            <mc:AlternateContent xmlns:mc="http://schemas.openxmlformats.org/markup-compatibility/2006">
              <mc:Choice xmlns:v="urn:schemas-microsoft-com:vml" Requires="v">
                <p:oleObj spid="_x0000_s5430" name="Equation" r:id="rId13" imgW="1574800" imgH="419100" progId="Equation.DSMT4">
                  <p:embed/>
                </p:oleObj>
              </mc:Choice>
              <mc:Fallback>
                <p:oleObj name="Equation" r:id="rId13" imgW="1574800" imgH="4191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2876" y="4786322"/>
                        <a:ext cx="2071670"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4" name="Rectangle 14"/>
          <p:cNvSpPr>
            <a:spLocks noChangeArrowheads="1"/>
          </p:cNvSpPr>
          <p:nvPr/>
        </p:nvSpPr>
        <p:spPr bwMode="auto">
          <a:xfrm>
            <a:off x="0" y="419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35" name="Object 15"/>
          <p:cNvGraphicFramePr>
            <a:graphicFrameLocks noChangeAspect="1"/>
          </p:cNvGraphicFramePr>
          <p:nvPr/>
        </p:nvGraphicFramePr>
        <p:xfrm>
          <a:off x="7715272" y="5286388"/>
          <a:ext cx="428628" cy="357190"/>
        </p:xfrm>
        <a:graphic>
          <a:graphicData uri="http://schemas.openxmlformats.org/presentationml/2006/ole">
            <mc:AlternateContent xmlns:mc="http://schemas.openxmlformats.org/markup-compatibility/2006">
              <mc:Choice xmlns:v="urn:schemas-microsoft-com:vml" Requires="v">
                <p:oleObj spid="_x0000_s5431" name="Equation" r:id="rId15" imgW="165028" imgH="228501" progId="Equation.DSMT4">
                  <p:embed/>
                </p:oleObj>
              </mc:Choice>
              <mc:Fallback>
                <p:oleObj name="Equation" r:id="rId15" imgW="165028" imgH="228501"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15272" y="5286388"/>
                        <a:ext cx="428628"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7" name="Rectangle 17"/>
          <p:cNvSpPr>
            <a:spLocks noChangeArrowheads="1"/>
          </p:cNvSpPr>
          <p:nvPr/>
        </p:nvSpPr>
        <p:spPr bwMode="auto">
          <a:xfrm>
            <a:off x="1243022" y="5286388"/>
            <a:ext cx="707233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Times New Roman" pitchFamily="18" charset="0"/>
                <a:ea typeface="Times New Roman" pitchFamily="18" charset="0"/>
                <a:cs typeface="B Titr" pitchFamily="2" charset="-78"/>
              </a:rPr>
              <a:t>        سهم درآمدهاي ارزي حاصل از فروش نفت و گاز از كل درآمدهاي ارزي</a:t>
            </a:r>
          </a:p>
          <a:p>
            <a:pPr marL="0" marR="0" lvl="0" indent="0" algn="just" defTabSz="914400" rtl="1" eaLnBrk="1" fontAlgn="base" latinLnBrk="0" hangingPunct="1">
              <a:lnSpc>
                <a:spcPct val="100000"/>
              </a:lnSpc>
              <a:spcBef>
                <a:spcPct val="0"/>
              </a:spcBef>
              <a:spcAft>
                <a:spcPct val="0"/>
              </a:spcAft>
              <a:buClrTx/>
              <a:buSzTx/>
              <a:buFont typeface="Wingdings" pitchFamily="2" charset="2"/>
              <a:buChar char="v"/>
              <a:tabLst/>
            </a:pPr>
            <a:r>
              <a:rPr kumimoji="0" lang="en-US" b="1" i="0" u="none" strike="noStrike" cap="none" normalizeH="0" baseline="0" dirty="0" smtClean="0">
                <a:ln>
                  <a:noFill/>
                </a:ln>
                <a:effectLst/>
                <a:latin typeface="Arial" pitchFamily="34" charset="0"/>
                <a:ea typeface="Times New Roman" pitchFamily="18" charset="0"/>
                <a:cs typeface="B Titr" pitchFamily="2" charset="-78"/>
              </a:rPr>
              <a:t>X</a:t>
            </a:r>
            <a:r>
              <a:rPr kumimoji="0" lang="en-US" sz="2000" b="1" i="0" u="none" strike="noStrike" cap="none" normalizeH="0" baseline="-30000" dirty="0" smtClean="0">
                <a:ln>
                  <a:noFill/>
                </a:ln>
                <a:effectLst/>
                <a:latin typeface="Arial" pitchFamily="34" charset="0"/>
                <a:ea typeface="Times New Roman" pitchFamily="18" charset="0"/>
                <a:cs typeface="B Titr" pitchFamily="2" charset="-78"/>
              </a:rPr>
              <a:t>1</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B Titr" pitchFamily="2" charset="-78"/>
              </a:rPr>
              <a:t> </a:t>
            </a:r>
            <a:r>
              <a:rPr kumimoji="0" lang="fa-IR" b="0" i="0" u="none" strike="noStrike" cap="none" normalizeH="0" baseline="0" dirty="0" smtClean="0">
                <a:ln>
                  <a:noFill/>
                </a:ln>
                <a:solidFill>
                  <a:schemeClr val="tx1"/>
                </a:solidFill>
                <a:effectLst/>
                <a:latin typeface="Times New Roman" pitchFamily="18" charset="0"/>
                <a:ea typeface="Times New Roman" pitchFamily="18" charset="0"/>
                <a:cs typeface="B Titr" pitchFamily="2" charset="-78"/>
              </a:rPr>
              <a:t>صادرات غير نفتي </a:t>
            </a:r>
          </a:p>
          <a:p>
            <a:pPr marL="0" marR="0" lvl="0" indent="0" algn="just" defTabSz="914400" rtl="1" eaLnBrk="1" fontAlgn="base" latinLnBrk="0" hangingPunct="1">
              <a:lnSpc>
                <a:spcPct val="100000"/>
              </a:lnSpc>
              <a:spcBef>
                <a:spcPct val="0"/>
              </a:spcBef>
              <a:spcAft>
                <a:spcPct val="0"/>
              </a:spcAft>
              <a:buClrTx/>
              <a:buSzTx/>
              <a:buFont typeface="Wingdings" pitchFamily="2" charset="2"/>
              <a:buChar char="v"/>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B Titr" pitchFamily="2" charset="-78"/>
              </a:rPr>
              <a:t> </a:t>
            </a:r>
            <a:r>
              <a:rPr kumimoji="0" lang="en-US" b="1" i="0" u="none" strike="noStrike" cap="none" normalizeH="0" baseline="0" dirty="0" smtClean="0">
                <a:ln>
                  <a:noFill/>
                </a:ln>
                <a:effectLst/>
                <a:latin typeface="Arial" pitchFamily="34" charset="0"/>
                <a:ea typeface="Times New Roman" pitchFamily="18" charset="0"/>
                <a:cs typeface="B Titr" pitchFamily="2" charset="-78"/>
              </a:rPr>
              <a:t>y</a:t>
            </a:r>
            <a:r>
              <a:rPr kumimoji="0" lang="en-US" b="1" i="0" u="none" strike="noStrike" cap="none" normalizeH="0" baseline="30000" dirty="0" smtClean="0">
                <a:ln>
                  <a:noFill/>
                </a:ln>
                <a:effectLst/>
                <a:latin typeface="Arial" pitchFamily="34" charset="0"/>
                <a:ea typeface="Times New Roman" pitchFamily="18" charset="0"/>
                <a:cs typeface="B Titr" pitchFamily="2" charset="-78"/>
              </a:rPr>
              <a:t>*</a:t>
            </a:r>
            <a:r>
              <a:rPr kumimoji="0" lang="fa-IR" b="0" i="0" u="none" strike="noStrike" cap="none" normalizeH="0" baseline="0" dirty="0" smtClean="0">
                <a:ln>
                  <a:noFill/>
                </a:ln>
                <a:effectLst/>
                <a:latin typeface="Times New Roman" pitchFamily="18" charset="0"/>
                <a:ea typeface="Times New Roman" pitchFamily="18" charset="0"/>
                <a:cs typeface="B Titr" pitchFamily="2" charset="-78"/>
              </a:rPr>
              <a:t> </a:t>
            </a:r>
            <a:r>
              <a:rPr kumimoji="0" lang="fa-IR" b="0" i="0" u="none" strike="noStrike" cap="none" normalizeH="0" baseline="0" dirty="0" smtClean="0">
                <a:ln>
                  <a:noFill/>
                </a:ln>
                <a:solidFill>
                  <a:schemeClr val="tx1"/>
                </a:solidFill>
                <a:effectLst/>
                <a:latin typeface="Times New Roman" pitchFamily="18" charset="0"/>
                <a:ea typeface="Times New Roman" pitchFamily="18" charset="0"/>
                <a:cs typeface="B Titr" pitchFamily="2" charset="-78"/>
              </a:rPr>
              <a:t>درآمد ملي كشور طرف تجاري</a:t>
            </a:r>
            <a:endParaRPr kumimoji="0" lang="en-US" sz="2400" b="0" i="0" u="none" strike="noStrike" cap="none" normalizeH="0" baseline="0" dirty="0" smtClean="0">
              <a:ln>
                <a:noFill/>
              </a:ln>
              <a:solidFill>
                <a:schemeClr val="tx1"/>
              </a:solidFill>
              <a:effectLst/>
              <a:latin typeface="Arial" pitchFamily="34" charset="0"/>
              <a:cs typeface="B Titr" pitchFamily="2" charset="-78"/>
            </a:endParaRPr>
          </a:p>
        </p:txBody>
      </p:sp>
      <p:pic>
        <p:nvPicPr>
          <p:cNvPr id="5138" name="Picture 18"/>
          <p:cNvPicPr>
            <a:picLocks noChangeAspect="1" noChangeArrowheads="1"/>
          </p:cNvPicPr>
          <p:nvPr/>
        </p:nvPicPr>
        <p:blipFill>
          <a:blip r:embed="rId17"/>
          <a:srcRect/>
          <a:stretch>
            <a:fillRect/>
          </a:stretch>
        </p:blipFill>
        <p:spPr bwMode="auto">
          <a:xfrm>
            <a:off x="142844" y="6000768"/>
            <a:ext cx="1438275" cy="542925"/>
          </a:xfrm>
          <a:prstGeom prst="rect">
            <a:avLst/>
          </a:prstGeom>
          <a:noFill/>
          <a:ln w="9525">
            <a:noFill/>
            <a:miter lim="800000"/>
            <a:headEnd/>
            <a:tailEnd/>
          </a:ln>
          <a:effectLst/>
        </p:spPr>
      </p:pic>
      <p:graphicFrame>
        <p:nvGraphicFramePr>
          <p:cNvPr id="5139" name="Object 19"/>
          <p:cNvGraphicFramePr>
            <a:graphicFrameLocks noChangeAspect="1"/>
          </p:cNvGraphicFramePr>
          <p:nvPr/>
        </p:nvGraphicFramePr>
        <p:xfrm>
          <a:off x="1643042" y="5857893"/>
          <a:ext cx="1500187" cy="714358"/>
        </p:xfrm>
        <a:graphic>
          <a:graphicData uri="http://schemas.openxmlformats.org/presentationml/2006/ole">
            <mc:AlternateContent xmlns:mc="http://schemas.openxmlformats.org/markup-compatibility/2006">
              <mc:Choice xmlns:v="urn:schemas-microsoft-com:vml" Requires="v">
                <p:oleObj spid="_x0000_s5432" name="Equation" r:id="rId18" imgW="799920" imgH="482400" progId="Equation.DSMT4">
                  <p:embed/>
                </p:oleObj>
              </mc:Choice>
              <mc:Fallback>
                <p:oleObj name="Equation" r:id="rId18" imgW="799920" imgH="4824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43042" y="5857893"/>
                        <a:ext cx="1500187" cy="7143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41" name="Rectangle 21"/>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42" name="Object 22"/>
          <p:cNvGraphicFramePr>
            <a:graphicFrameLocks noChangeAspect="1"/>
          </p:cNvGraphicFramePr>
          <p:nvPr/>
        </p:nvGraphicFramePr>
        <p:xfrm>
          <a:off x="3100387" y="6286520"/>
          <a:ext cx="1400175" cy="500063"/>
        </p:xfrm>
        <a:graphic>
          <a:graphicData uri="http://schemas.openxmlformats.org/presentationml/2006/ole">
            <mc:AlternateContent xmlns:mc="http://schemas.openxmlformats.org/markup-compatibility/2006">
              <mc:Choice xmlns:v="urn:schemas-microsoft-com:vml" Requires="v">
                <p:oleObj spid="_x0000_s5433" name="Equation" r:id="rId20" imgW="952200" imgH="393480" progId="Equation.DSMT4">
                  <p:embed/>
                </p:oleObj>
              </mc:Choice>
              <mc:Fallback>
                <p:oleObj name="Equation" r:id="rId20" imgW="952200" imgH="3934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00387" y="6286520"/>
                        <a:ext cx="1400175"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43" name="Rectangle 23"/>
          <p:cNvSpPr>
            <a:spLocks noChangeArrowheads="1"/>
          </p:cNvSpPr>
          <p:nvPr/>
        </p:nvSpPr>
        <p:spPr bwMode="auto">
          <a:xfrm>
            <a:off x="4357682" y="6200794"/>
            <a:ext cx="4429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فرض مي شود واردات كالاهاي نهايي تابع مستقيمي از مخارج داخلي و تابع منفي از نرخ ارز حقيقي</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spTree>
    <p:extLst>
      <p:ext uri="{BB962C8B-B14F-4D97-AF65-F5344CB8AC3E}">
        <p14:creationId xmlns:p14="http://schemas.microsoft.com/office/powerpoint/2010/main" val="425855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strips(downLeft)">
                                      <p:cBhvr>
                                        <p:cTn id="7" dur="20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strips(downRight)">
                                      <p:cBhvr>
                                        <p:cTn id="12" dur="2000"/>
                                        <p:tgtEl>
                                          <p:spTgt spid="512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123">
                                            <p:txEl>
                                              <p:pRg st="0" end="0"/>
                                            </p:txEl>
                                          </p:spTgt>
                                        </p:tgtEl>
                                        <p:attrNameLst>
                                          <p:attrName>style.visibility</p:attrName>
                                        </p:attrNameLst>
                                      </p:cBhvr>
                                      <p:to>
                                        <p:strVal val="visible"/>
                                      </p:to>
                                    </p:set>
                                    <p:animEffect transition="in" filter="strips(downLeft)">
                                      <p:cBhvr>
                                        <p:cTn id="17" dur="2000"/>
                                        <p:tgtEl>
                                          <p:spTgt spid="51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123">
                                            <p:txEl>
                                              <p:pRg st="1" end="1"/>
                                            </p:txEl>
                                          </p:spTgt>
                                        </p:tgtEl>
                                        <p:attrNameLst>
                                          <p:attrName>style.visibility</p:attrName>
                                        </p:attrNameLst>
                                      </p:cBhvr>
                                      <p:to>
                                        <p:strVal val="visible"/>
                                      </p:to>
                                    </p:set>
                                    <p:animEffect transition="in" filter="strips(downLeft)">
                                      <p:cBhvr>
                                        <p:cTn id="22" dur="2000"/>
                                        <p:tgtEl>
                                          <p:spTgt spid="51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123">
                                            <p:txEl>
                                              <p:pRg st="2" end="2"/>
                                            </p:txEl>
                                          </p:spTgt>
                                        </p:tgtEl>
                                        <p:attrNameLst>
                                          <p:attrName>style.visibility</p:attrName>
                                        </p:attrNameLst>
                                      </p:cBhvr>
                                      <p:to>
                                        <p:strVal val="visible"/>
                                      </p:to>
                                    </p:set>
                                    <p:animEffect transition="in" filter="strips(downLeft)">
                                      <p:cBhvr>
                                        <p:cTn id="27" dur="2000"/>
                                        <p:tgtEl>
                                          <p:spTgt spid="512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123">
                                            <p:txEl>
                                              <p:pRg st="3" end="3"/>
                                            </p:txEl>
                                          </p:spTgt>
                                        </p:tgtEl>
                                        <p:attrNameLst>
                                          <p:attrName>style.visibility</p:attrName>
                                        </p:attrNameLst>
                                      </p:cBhvr>
                                      <p:to>
                                        <p:strVal val="visible"/>
                                      </p:to>
                                    </p:set>
                                    <p:animEffect transition="in" filter="strips(downLeft)">
                                      <p:cBhvr>
                                        <p:cTn id="32" dur="2000"/>
                                        <p:tgtEl>
                                          <p:spTgt spid="512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5123">
                                            <p:txEl>
                                              <p:pRg st="4" end="4"/>
                                            </p:txEl>
                                          </p:spTgt>
                                        </p:tgtEl>
                                        <p:attrNameLst>
                                          <p:attrName>style.visibility</p:attrName>
                                        </p:attrNameLst>
                                      </p:cBhvr>
                                      <p:to>
                                        <p:strVal val="visible"/>
                                      </p:to>
                                    </p:set>
                                    <p:animEffect transition="in" filter="strips(downLeft)">
                                      <p:cBhvr>
                                        <p:cTn id="37" dur="2000"/>
                                        <p:tgtEl>
                                          <p:spTgt spid="512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Effect transition="in" filter="strips(downLeft)">
                                      <p:cBhvr>
                                        <p:cTn id="42" dur="2000"/>
                                        <p:tgtEl>
                                          <p:spTgt spid="512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5123">
                                            <p:txEl>
                                              <p:pRg st="6" end="6"/>
                                            </p:txEl>
                                          </p:spTgt>
                                        </p:tgtEl>
                                        <p:attrNameLst>
                                          <p:attrName>style.visibility</p:attrName>
                                        </p:attrNameLst>
                                      </p:cBhvr>
                                      <p:to>
                                        <p:strVal val="visible"/>
                                      </p:to>
                                    </p:set>
                                    <p:animEffect transition="in" filter="strips(downLeft)">
                                      <p:cBhvr>
                                        <p:cTn id="47" dur="2000"/>
                                        <p:tgtEl>
                                          <p:spTgt spid="512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strips(downRigh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strips(downRight)">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strips(downRight)">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nodeType="clickEffect">
                                  <p:stCondLst>
                                    <p:cond delay="0"/>
                                  </p:stCondLst>
                                  <p:childTnLst>
                                    <p:set>
                                      <p:cBhvr>
                                        <p:cTn id="66" dur="1" fill="hold">
                                          <p:stCondLst>
                                            <p:cond delay="0"/>
                                          </p:stCondLst>
                                        </p:cTn>
                                        <p:tgtEl>
                                          <p:spTgt spid="5128"/>
                                        </p:tgtEl>
                                        <p:attrNameLst>
                                          <p:attrName>style.visibility</p:attrName>
                                        </p:attrNameLst>
                                      </p:cBhvr>
                                      <p:to>
                                        <p:strVal val="visible"/>
                                      </p:to>
                                    </p:set>
                                    <p:animEffect transition="in" filter="strips(downRight)">
                                      <p:cBhvr>
                                        <p:cTn id="67" dur="2000"/>
                                        <p:tgtEl>
                                          <p:spTgt spid="5128"/>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6" fill="hold" nodeType="clickEffect">
                                  <p:stCondLst>
                                    <p:cond delay="0"/>
                                  </p:stCondLst>
                                  <p:childTnLst>
                                    <p:set>
                                      <p:cBhvr>
                                        <p:cTn id="71" dur="1" fill="hold">
                                          <p:stCondLst>
                                            <p:cond delay="0"/>
                                          </p:stCondLst>
                                        </p:cTn>
                                        <p:tgtEl>
                                          <p:spTgt spid="5129"/>
                                        </p:tgtEl>
                                        <p:attrNameLst>
                                          <p:attrName>style.visibility</p:attrName>
                                        </p:attrNameLst>
                                      </p:cBhvr>
                                      <p:to>
                                        <p:strVal val="visible"/>
                                      </p:to>
                                    </p:set>
                                    <p:animEffect transition="in" filter="strips(downRight)">
                                      <p:cBhvr>
                                        <p:cTn id="72" dur="2000"/>
                                        <p:tgtEl>
                                          <p:spTgt spid="5129"/>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strips(downLeft)">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6" fill="hold" nodeType="clickEffect">
                                  <p:stCondLst>
                                    <p:cond delay="0"/>
                                  </p:stCondLst>
                                  <p:childTnLst>
                                    <p:set>
                                      <p:cBhvr>
                                        <p:cTn id="81" dur="1" fill="hold">
                                          <p:stCondLst>
                                            <p:cond delay="0"/>
                                          </p:stCondLst>
                                        </p:cTn>
                                        <p:tgtEl>
                                          <p:spTgt spid="5131"/>
                                        </p:tgtEl>
                                        <p:attrNameLst>
                                          <p:attrName>style.visibility</p:attrName>
                                        </p:attrNameLst>
                                      </p:cBhvr>
                                      <p:to>
                                        <p:strVal val="visible"/>
                                      </p:to>
                                    </p:set>
                                    <p:animEffect transition="in" filter="strips(downRight)">
                                      <p:cBhvr>
                                        <p:cTn id="82" dur="2000"/>
                                        <p:tgtEl>
                                          <p:spTgt spid="5131"/>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strips(downLeft)">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6" fill="hold" nodeType="clickEffect">
                                  <p:stCondLst>
                                    <p:cond delay="0"/>
                                  </p:stCondLst>
                                  <p:childTnLst>
                                    <p:set>
                                      <p:cBhvr>
                                        <p:cTn id="91" dur="1" fill="hold">
                                          <p:stCondLst>
                                            <p:cond delay="0"/>
                                          </p:stCondLst>
                                        </p:cTn>
                                        <p:tgtEl>
                                          <p:spTgt spid="5132"/>
                                        </p:tgtEl>
                                        <p:attrNameLst>
                                          <p:attrName>style.visibility</p:attrName>
                                        </p:attrNameLst>
                                      </p:cBhvr>
                                      <p:to>
                                        <p:strVal val="visible"/>
                                      </p:to>
                                    </p:set>
                                    <p:animEffect transition="in" filter="strips(downRight)">
                                      <p:cBhvr>
                                        <p:cTn id="92" dur="2000"/>
                                        <p:tgtEl>
                                          <p:spTgt spid="5132"/>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ntr" presetSubtype="6" fill="hold" nodeType="clickEffect">
                                  <p:stCondLst>
                                    <p:cond delay="0"/>
                                  </p:stCondLst>
                                  <p:childTnLst>
                                    <p:set>
                                      <p:cBhvr>
                                        <p:cTn id="96" dur="1" fill="hold">
                                          <p:stCondLst>
                                            <p:cond delay="0"/>
                                          </p:stCondLst>
                                        </p:cTn>
                                        <p:tgtEl>
                                          <p:spTgt spid="5135"/>
                                        </p:tgtEl>
                                        <p:attrNameLst>
                                          <p:attrName>style.visibility</p:attrName>
                                        </p:attrNameLst>
                                      </p:cBhvr>
                                      <p:to>
                                        <p:strVal val="visible"/>
                                      </p:to>
                                    </p:set>
                                    <p:animEffect transition="in" filter="strips(downRight)">
                                      <p:cBhvr>
                                        <p:cTn id="97" dur="500"/>
                                        <p:tgtEl>
                                          <p:spTgt spid="5135"/>
                                        </p:tgtEl>
                                      </p:cBhvr>
                                    </p:animEffect>
                                  </p:childTnLst>
                                </p:cTn>
                              </p:par>
                            </p:childTnLst>
                          </p:cTn>
                        </p:par>
                      </p:childTnLst>
                    </p:cTn>
                  </p:par>
                  <p:par>
                    <p:cTn id="98" fill="hold">
                      <p:stCondLst>
                        <p:cond delay="indefinite"/>
                      </p:stCondLst>
                      <p:childTnLst>
                        <p:par>
                          <p:cTn id="99" fill="hold">
                            <p:stCondLst>
                              <p:cond delay="0"/>
                            </p:stCondLst>
                            <p:childTnLst>
                              <p:par>
                                <p:cTn id="100" presetID="18" presetClass="entr" presetSubtype="12" fill="hold" nodeType="clickEffect">
                                  <p:stCondLst>
                                    <p:cond delay="0"/>
                                  </p:stCondLst>
                                  <p:childTnLst>
                                    <p:set>
                                      <p:cBhvr>
                                        <p:cTn id="101" dur="1" fill="hold">
                                          <p:stCondLst>
                                            <p:cond delay="0"/>
                                          </p:stCondLst>
                                        </p:cTn>
                                        <p:tgtEl>
                                          <p:spTgt spid="5137">
                                            <p:txEl>
                                              <p:pRg st="0" end="0"/>
                                            </p:txEl>
                                          </p:spTgt>
                                        </p:tgtEl>
                                        <p:attrNameLst>
                                          <p:attrName>style.visibility</p:attrName>
                                        </p:attrNameLst>
                                      </p:cBhvr>
                                      <p:to>
                                        <p:strVal val="visible"/>
                                      </p:to>
                                    </p:set>
                                    <p:animEffect transition="in" filter="strips(downLeft)">
                                      <p:cBhvr>
                                        <p:cTn id="102" dur="2000"/>
                                        <p:tgtEl>
                                          <p:spTgt spid="5137">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8" presetClass="entr" presetSubtype="12" fill="hold" nodeType="clickEffect">
                                  <p:stCondLst>
                                    <p:cond delay="0"/>
                                  </p:stCondLst>
                                  <p:childTnLst>
                                    <p:set>
                                      <p:cBhvr>
                                        <p:cTn id="106" dur="1" fill="hold">
                                          <p:stCondLst>
                                            <p:cond delay="0"/>
                                          </p:stCondLst>
                                        </p:cTn>
                                        <p:tgtEl>
                                          <p:spTgt spid="5137">
                                            <p:txEl>
                                              <p:pRg st="1" end="1"/>
                                            </p:txEl>
                                          </p:spTgt>
                                        </p:tgtEl>
                                        <p:attrNameLst>
                                          <p:attrName>style.visibility</p:attrName>
                                        </p:attrNameLst>
                                      </p:cBhvr>
                                      <p:to>
                                        <p:strVal val="visible"/>
                                      </p:to>
                                    </p:set>
                                    <p:animEffect transition="in" filter="strips(downLeft)">
                                      <p:cBhvr>
                                        <p:cTn id="107" dur="2000"/>
                                        <p:tgtEl>
                                          <p:spTgt spid="5137">
                                            <p:txEl>
                                              <p:pRg st="1" end="1"/>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8" presetClass="entr" presetSubtype="12" fill="hold" nodeType="clickEffect">
                                  <p:stCondLst>
                                    <p:cond delay="0"/>
                                  </p:stCondLst>
                                  <p:childTnLst>
                                    <p:set>
                                      <p:cBhvr>
                                        <p:cTn id="111" dur="1" fill="hold">
                                          <p:stCondLst>
                                            <p:cond delay="0"/>
                                          </p:stCondLst>
                                        </p:cTn>
                                        <p:tgtEl>
                                          <p:spTgt spid="5137">
                                            <p:txEl>
                                              <p:pRg st="2" end="2"/>
                                            </p:txEl>
                                          </p:spTgt>
                                        </p:tgtEl>
                                        <p:attrNameLst>
                                          <p:attrName>style.visibility</p:attrName>
                                        </p:attrNameLst>
                                      </p:cBhvr>
                                      <p:to>
                                        <p:strVal val="visible"/>
                                      </p:to>
                                    </p:set>
                                    <p:animEffect transition="in" filter="strips(downLeft)">
                                      <p:cBhvr>
                                        <p:cTn id="112" dur="2000"/>
                                        <p:tgtEl>
                                          <p:spTgt spid="5137">
                                            <p:txEl>
                                              <p:pRg st="2" end="2"/>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8" presetClass="entr" presetSubtype="6" fill="hold" nodeType="clickEffect">
                                  <p:stCondLst>
                                    <p:cond delay="0"/>
                                  </p:stCondLst>
                                  <p:childTnLst>
                                    <p:set>
                                      <p:cBhvr>
                                        <p:cTn id="116" dur="1" fill="hold">
                                          <p:stCondLst>
                                            <p:cond delay="0"/>
                                          </p:stCondLst>
                                        </p:cTn>
                                        <p:tgtEl>
                                          <p:spTgt spid="5138"/>
                                        </p:tgtEl>
                                        <p:attrNameLst>
                                          <p:attrName>style.visibility</p:attrName>
                                        </p:attrNameLst>
                                      </p:cBhvr>
                                      <p:to>
                                        <p:strVal val="visible"/>
                                      </p:to>
                                    </p:set>
                                    <p:animEffect transition="in" filter="strips(downRight)">
                                      <p:cBhvr>
                                        <p:cTn id="117" dur="500"/>
                                        <p:tgtEl>
                                          <p:spTgt spid="5138"/>
                                        </p:tgtEl>
                                      </p:cBhvr>
                                    </p:animEffect>
                                  </p:childTnLst>
                                </p:cTn>
                              </p:par>
                            </p:childTnLst>
                          </p:cTn>
                        </p:par>
                      </p:childTnLst>
                    </p:cTn>
                  </p:par>
                  <p:par>
                    <p:cTn id="118" fill="hold">
                      <p:stCondLst>
                        <p:cond delay="indefinite"/>
                      </p:stCondLst>
                      <p:childTnLst>
                        <p:par>
                          <p:cTn id="119" fill="hold">
                            <p:stCondLst>
                              <p:cond delay="0"/>
                            </p:stCondLst>
                            <p:childTnLst>
                              <p:par>
                                <p:cTn id="120" presetID="18" presetClass="entr" presetSubtype="6" fill="hold" nodeType="clickEffect">
                                  <p:stCondLst>
                                    <p:cond delay="0"/>
                                  </p:stCondLst>
                                  <p:childTnLst>
                                    <p:set>
                                      <p:cBhvr>
                                        <p:cTn id="121" dur="1" fill="hold">
                                          <p:stCondLst>
                                            <p:cond delay="0"/>
                                          </p:stCondLst>
                                        </p:cTn>
                                        <p:tgtEl>
                                          <p:spTgt spid="5139"/>
                                        </p:tgtEl>
                                        <p:attrNameLst>
                                          <p:attrName>style.visibility</p:attrName>
                                        </p:attrNameLst>
                                      </p:cBhvr>
                                      <p:to>
                                        <p:strVal val="visible"/>
                                      </p:to>
                                    </p:set>
                                    <p:animEffect transition="in" filter="strips(downRight)">
                                      <p:cBhvr>
                                        <p:cTn id="122" dur="2000"/>
                                        <p:tgtEl>
                                          <p:spTgt spid="5139"/>
                                        </p:tgtEl>
                                      </p:cBhvr>
                                    </p:animEffect>
                                  </p:childTnLst>
                                </p:cTn>
                              </p:par>
                            </p:childTnLst>
                          </p:cTn>
                        </p:par>
                      </p:childTnLst>
                    </p:cTn>
                  </p:par>
                  <p:par>
                    <p:cTn id="123" fill="hold">
                      <p:stCondLst>
                        <p:cond delay="indefinite"/>
                      </p:stCondLst>
                      <p:childTnLst>
                        <p:par>
                          <p:cTn id="124" fill="hold">
                            <p:stCondLst>
                              <p:cond delay="0"/>
                            </p:stCondLst>
                            <p:childTnLst>
                              <p:par>
                                <p:cTn id="125" presetID="18" presetClass="entr" presetSubtype="12" fill="hold" grpId="0" nodeType="clickEffect">
                                  <p:stCondLst>
                                    <p:cond delay="0"/>
                                  </p:stCondLst>
                                  <p:childTnLst>
                                    <p:set>
                                      <p:cBhvr>
                                        <p:cTn id="126" dur="1" fill="hold">
                                          <p:stCondLst>
                                            <p:cond delay="0"/>
                                          </p:stCondLst>
                                        </p:cTn>
                                        <p:tgtEl>
                                          <p:spTgt spid="5143"/>
                                        </p:tgtEl>
                                        <p:attrNameLst>
                                          <p:attrName>style.visibility</p:attrName>
                                        </p:attrNameLst>
                                      </p:cBhvr>
                                      <p:to>
                                        <p:strVal val="visible"/>
                                      </p:to>
                                    </p:set>
                                    <p:animEffect transition="in" filter="strips(downLeft)">
                                      <p:cBhvr>
                                        <p:cTn id="127" dur="2000"/>
                                        <p:tgtEl>
                                          <p:spTgt spid="5143"/>
                                        </p:tgtEl>
                                      </p:cBhvr>
                                    </p:animEffect>
                                  </p:childTnLst>
                                </p:cTn>
                              </p:par>
                            </p:childTnLst>
                          </p:cTn>
                        </p:par>
                      </p:childTnLst>
                    </p:cTn>
                  </p:par>
                  <p:par>
                    <p:cTn id="128" fill="hold">
                      <p:stCondLst>
                        <p:cond delay="indefinite"/>
                      </p:stCondLst>
                      <p:childTnLst>
                        <p:par>
                          <p:cTn id="129" fill="hold">
                            <p:stCondLst>
                              <p:cond delay="0"/>
                            </p:stCondLst>
                            <p:childTnLst>
                              <p:par>
                                <p:cTn id="130" presetID="18" presetClass="entr" presetSubtype="6" fill="hold" nodeType="clickEffect">
                                  <p:stCondLst>
                                    <p:cond delay="0"/>
                                  </p:stCondLst>
                                  <p:childTnLst>
                                    <p:set>
                                      <p:cBhvr>
                                        <p:cTn id="131" dur="1" fill="hold">
                                          <p:stCondLst>
                                            <p:cond delay="0"/>
                                          </p:stCondLst>
                                        </p:cTn>
                                        <p:tgtEl>
                                          <p:spTgt spid="5142"/>
                                        </p:tgtEl>
                                        <p:attrNameLst>
                                          <p:attrName>style.visibility</p:attrName>
                                        </p:attrNameLst>
                                      </p:cBhvr>
                                      <p:to>
                                        <p:strVal val="visible"/>
                                      </p:to>
                                    </p:set>
                                    <p:animEffect transition="in" filter="strips(downRight)">
                                      <p:cBhvr>
                                        <p:cTn id="132" dur="2000"/>
                                        <p:tgtEl>
                                          <p:spTgt spid="5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P spid="17" grpId="0" animBg="1" autoUpdateAnimBg="0"/>
      <p:bldP spid="22" grpId="0" autoUpdateAnimBg="0"/>
      <p:bldP spid="24" grpId="0" autoUpdateAnimBg="0"/>
      <p:bldP spid="51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D32394D-F658-4CDB-B938-F1A8B5ECA9C3}" type="slidenum">
              <a:rPr lang="fa-IR" smtClean="0"/>
              <a:pPr/>
              <a:t>22</a:t>
            </a:fld>
            <a:endParaRPr lang="fa-IR"/>
          </a:p>
        </p:txBody>
      </p:sp>
      <p:sp>
        <p:nvSpPr>
          <p:cNvPr id="5" name="Title 1"/>
          <p:cNvSpPr txBox="1">
            <a:spLocks/>
          </p:cNvSpPr>
          <p:nvPr/>
        </p:nvSpPr>
        <p:spPr>
          <a:xfrm>
            <a:off x="70340" y="28136"/>
            <a:ext cx="6072230" cy="35719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b">
            <a:noAutofit/>
          </a:bodyPr>
          <a:lstStyle/>
          <a:p>
            <a:pPr lvl="0" algn="ctr">
              <a:spcBef>
                <a:spcPct val="0"/>
              </a:spcBef>
              <a:defRPr/>
            </a:pPr>
            <a:r>
              <a:rPr lang="fa-IR" b="1" i="1" cap="small" dirty="0" smtClean="0">
                <a:solidFill>
                  <a:srgbClr val="FFFF00"/>
                </a:solidFill>
                <a:latin typeface="B Titr"/>
                <a:ea typeface="+mj-ea"/>
                <a:cs typeface="B Titr" pitchFamily="2" charset="-78"/>
              </a:rPr>
              <a:t>الگويی برای محاسبه نرخ مناسب ارز در دوران اصلاح ساختار اقتصاد ايران</a:t>
            </a:r>
            <a:endParaRPr kumimoji="0" lang="fa-IR" b="1" i="1" u="none" strike="noStrike" kern="1200" cap="small" spc="0" normalizeH="0" baseline="0" noProof="0" dirty="0">
              <a:ln>
                <a:noFill/>
              </a:ln>
              <a:solidFill>
                <a:srgbClr val="FFFF00"/>
              </a:solidFill>
              <a:effectLst/>
              <a:uLnTx/>
              <a:uFillTx/>
              <a:latin typeface="B Titr"/>
              <a:ea typeface="+mj-ea"/>
              <a:cs typeface="B Titr" pitchFamily="2" charset="-78"/>
            </a:endParaRPr>
          </a:p>
        </p:txBody>
      </p:sp>
      <p:sp>
        <p:nvSpPr>
          <p:cNvPr id="6" name="Rectangle 5"/>
          <p:cNvSpPr/>
          <p:nvPr/>
        </p:nvSpPr>
        <p:spPr>
          <a:xfrm>
            <a:off x="6286512" y="500042"/>
            <a:ext cx="2428892" cy="369332"/>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fa-IR" b="1" dirty="0" smtClean="0">
                <a:solidFill>
                  <a:schemeClr val="bg1">
                    <a:lumMod val="85000"/>
                  </a:schemeClr>
                </a:solidFill>
                <a:cs typeface="B Titr" pitchFamily="2" charset="-78"/>
              </a:rPr>
              <a:t>الگوي نظري نرخ ارز مناسب</a:t>
            </a:r>
            <a:endParaRPr lang="en-US" b="1" dirty="0" smtClean="0">
              <a:solidFill>
                <a:schemeClr val="bg1">
                  <a:lumMod val="85000"/>
                </a:schemeClr>
              </a:solidFill>
              <a:cs typeface="B Titr" pitchFamily="2" charset="-78"/>
            </a:endParaRPr>
          </a:p>
        </p:txBody>
      </p:sp>
      <p:sp>
        <p:nvSpPr>
          <p:cNvPr id="7" name="Rectangle 6"/>
          <p:cNvSpPr/>
          <p:nvPr/>
        </p:nvSpPr>
        <p:spPr>
          <a:xfrm>
            <a:off x="4761643" y="500042"/>
            <a:ext cx="1380506" cy="369332"/>
          </a:xfrm>
          <a:prstGeom prst="rect">
            <a:avLst/>
          </a:prstGeom>
        </p:spPr>
        <p:txBody>
          <a:bodyPr wrap="none">
            <a:spAutoFit/>
          </a:bodyPr>
          <a:lstStyle/>
          <a:p>
            <a:pPr algn="r" rtl="1">
              <a:buFont typeface="Wingdings" pitchFamily="2" charset="2"/>
              <a:buChar char="q"/>
            </a:pPr>
            <a:r>
              <a:rPr lang="fa-IR" b="1" dirty="0" smtClean="0">
                <a:solidFill>
                  <a:srgbClr val="7030A0"/>
                </a:solidFill>
                <a:cs typeface="B Titr" pitchFamily="2" charset="-78"/>
              </a:rPr>
              <a:t> تقاضاي كل:</a:t>
            </a:r>
            <a:endParaRPr lang="en-US" dirty="0">
              <a:solidFill>
                <a:srgbClr val="7030A0"/>
              </a:solidFill>
              <a:cs typeface="B Titr" pitchFamily="2" charset="-78"/>
            </a:endParaRPr>
          </a:p>
        </p:txBody>
      </p:sp>
      <p:sp>
        <p:nvSpPr>
          <p:cNvPr id="8" name="Rectangle 7"/>
          <p:cNvSpPr>
            <a:spLocks noChangeArrowheads="1"/>
          </p:cNvSpPr>
          <p:nvPr/>
        </p:nvSpPr>
        <p:spPr bwMode="auto">
          <a:xfrm>
            <a:off x="5429256" y="928670"/>
            <a:ext cx="335758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Low" defTabSz="914400" rtl="1" eaLnBrk="1" fontAlgn="base" latinLnBrk="0" hangingPunct="1">
              <a:lnSpc>
                <a:spcPct val="100000"/>
              </a:lnSpc>
              <a:spcBef>
                <a:spcPct val="0"/>
              </a:spcBef>
              <a:spcAft>
                <a:spcPct val="0"/>
              </a:spcAft>
              <a:buClrTx/>
              <a:buSzTx/>
              <a:buFont typeface="Courier New" pitchFamily="49" charset="0"/>
              <a:buChar char="o"/>
              <a:tabLst/>
            </a:pPr>
            <a:r>
              <a:rPr kumimoji="0" lang="fa-IR" sz="1400" b="0" i="0" u="none" strike="noStrike" cap="none" normalizeH="0" baseline="0" dirty="0" smtClean="0">
                <a:ln>
                  <a:noFill/>
                </a:ln>
                <a:solidFill>
                  <a:schemeClr val="accent1">
                    <a:lumMod val="50000"/>
                  </a:schemeClr>
                </a:solidFill>
                <a:effectLst/>
                <a:latin typeface="Arial" pitchFamily="34" charset="0"/>
                <a:ea typeface="Times New Roman" pitchFamily="18" charset="0"/>
                <a:cs typeface="B Titr" pitchFamily="2" charset="-78"/>
              </a:rPr>
              <a:t>نحوه</a:t>
            </a:r>
            <a:r>
              <a:rPr kumimoji="0" lang="fa-IR" sz="1400" b="0" i="0" u="none" strike="noStrike" cap="none" normalizeH="0" dirty="0" smtClean="0">
                <a:ln>
                  <a:noFill/>
                </a:ln>
                <a:solidFill>
                  <a:schemeClr val="accent1">
                    <a:lumMod val="50000"/>
                  </a:schemeClr>
                </a:solidFill>
                <a:effectLst/>
                <a:latin typeface="Arial" pitchFamily="34" charset="0"/>
                <a:ea typeface="Times New Roman" pitchFamily="18" charset="0"/>
                <a:cs typeface="B Titr" pitchFamily="2" charset="-78"/>
              </a:rPr>
              <a:t> تاثیر </a:t>
            </a:r>
            <a:r>
              <a:rPr kumimoji="0" lang="fa-IR" sz="1400" b="0" i="0" u="none" strike="noStrike" cap="none" normalizeH="0" baseline="0" dirty="0" smtClean="0">
                <a:ln>
                  <a:noFill/>
                </a:ln>
                <a:solidFill>
                  <a:schemeClr val="accent1">
                    <a:lumMod val="50000"/>
                  </a:schemeClr>
                </a:solidFill>
                <a:effectLst/>
                <a:latin typeface="Arial" pitchFamily="34" charset="0"/>
                <a:ea typeface="Times New Roman" pitchFamily="18" charset="0"/>
                <a:cs typeface="B Titr" pitchFamily="2" charset="-78"/>
              </a:rPr>
              <a:t>درآمدهاي ارزي بر صادرات و واردات</a:t>
            </a:r>
            <a:endParaRPr kumimoji="0" lang="fa-IR" b="0" i="0" u="none" strike="noStrike" cap="none" normalizeH="0" baseline="0" dirty="0" smtClean="0">
              <a:ln>
                <a:noFill/>
              </a:ln>
              <a:solidFill>
                <a:schemeClr val="accent1">
                  <a:lumMod val="50000"/>
                </a:schemeClr>
              </a:solidFill>
              <a:effectLst/>
              <a:latin typeface="Arial" pitchFamily="34" charset="0"/>
              <a:cs typeface="B Titr" pitchFamily="2" charset="-78"/>
            </a:endParaRPr>
          </a:p>
        </p:txBody>
      </p:sp>
      <p:pic>
        <p:nvPicPr>
          <p:cNvPr id="31746" name="Picture 2"/>
          <p:cNvPicPr>
            <a:picLocks noChangeAspect="1" noChangeArrowheads="1"/>
          </p:cNvPicPr>
          <p:nvPr/>
        </p:nvPicPr>
        <p:blipFill>
          <a:blip r:embed="rId3"/>
          <a:srcRect/>
          <a:stretch>
            <a:fillRect/>
          </a:stretch>
        </p:blipFill>
        <p:spPr bwMode="auto">
          <a:xfrm>
            <a:off x="928662" y="1142984"/>
            <a:ext cx="2438400" cy="600075"/>
          </a:xfrm>
          <a:prstGeom prst="rect">
            <a:avLst/>
          </a:prstGeom>
          <a:noFill/>
          <a:ln w="9525">
            <a:noFill/>
            <a:miter lim="800000"/>
            <a:headEnd/>
            <a:tailEnd/>
          </a:ln>
          <a:effectLst/>
        </p:spPr>
      </p:pic>
      <p:sp>
        <p:nvSpPr>
          <p:cNvPr id="9" name="Notched Right Arrow 8"/>
          <p:cNvSpPr/>
          <p:nvPr/>
        </p:nvSpPr>
        <p:spPr>
          <a:xfrm>
            <a:off x="142844" y="1214422"/>
            <a:ext cx="642942" cy="571504"/>
          </a:xfrm>
          <a:prstGeom prst="notchedRight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8"/>
          <p:cNvPicPr>
            <a:picLocks noChangeAspect="1" noChangeArrowheads="1"/>
          </p:cNvPicPr>
          <p:nvPr/>
        </p:nvPicPr>
        <p:blipFill>
          <a:blip r:embed="rId4"/>
          <a:srcRect/>
          <a:stretch>
            <a:fillRect/>
          </a:stretch>
        </p:blipFill>
        <p:spPr bwMode="auto">
          <a:xfrm>
            <a:off x="428597" y="571481"/>
            <a:ext cx="1000132" cy="428628"/>
          </a:xfrm>
          <a:prstGeom prst="rect">
            <a:avLst/>
          </a:prstGeom>
          <a:noFill/>
          <a:ln w="9525">
            <a:noFill/>
            <a:miter lim="800000"/>
            <a:headEnd/>
            <a:tailEnd/>
          </a:ln>
          <a:effectLst/>
        </p:spPr>
      </p:pic>
      <p:graphicFrame>
        <p:nvGraphicFramePr>
          <p:cNvPr id="11" name="Object 19"/>
          <p:cNvGraphicFramePr>
            <a:graphicFrameLocks noChangeAspect="1"/>
          </p:cNvGraphicFramePr>
          <p:nvPr/>
        </p:nvGraphicFramePr>
        <p:xfrm>
          <a:off x="1523986" y="357166"/>
          <a:ext cx="1119188" cy="642921"/>
        </p:xfrm>
        <a:graphic>
          <a:graphicData uri="http://schemas.openxmlformats.org/presentationml/2006/ole">
            <mc:AlternateContent xmlns:mc="http://schemas.openxmlformats.org/markup-compatibility/2006">
              <mc:Choice xmlns:v="urn:schemas-microsoft-com:vml" Requires="v">
                <p:oleObj spid="_x0000_s6488" name="Equation" r:id="rId5" imgW="596880" imgH="482400" progId="Equation.DSMT4">
                  <p:embed/>
                </p:oleObj>
              </mc:Choice>
              <mc:Fallback>
                <p:oleObj name="Equation" r:id="rId5" imgW="596880" imgH="482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3986" y="357166"/>
                        <a:ext cx="1119188" cy="6429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22"/>
          <p:cNvGraphicFramePr>
            <a:graphicFrameLocks noChangeAspect="1"/>
          </p:cNvGraphicFramePr>
          <p:nvPr/>
        </p:nvGraphicFramePr>
        <p:xfrm>
          <a:off x="2957511" y="500042"/>
          <a:ext cx="1400175" cy="500063"/>
        </p:xfrm>
        <a:graphic>
          <a:graphicData uri="http://schemas.openxmlformats.org/presentationml/2006/ole">
            <mc:AlternateContent xmlns:mc="http://schemas.openxmlformats.org/markup-compatibility/2006">
              <mc:Choice xmlns:v="urn:schemas-microsoft-com:vml" Requires="v">
                <p:oleObj spid="_x0000_s6489" name="Equation" r:id="rId7" imgW="952200" imgH="393480" progId="Equation.DSMT4">
                  <p:embed/>
                </p:oleObj>
              </mc:Choice>
              <mc:Fallback>
                <p:oleObj name="Equation" r:id="rId7" imgW="95220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7511" y="500042"/>
                        <a:ext cx="1400175"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Left Arrow Callout 13"/>
          <p:cNvSpPr/>
          <p:nvPr/>
        </p:nvSpPr>
        <p:spPr>
          <a:xfrm>
            <a:off x="6858016" y="1571612"/>
            <a:ext cx="1785950" cy="1071570"/>
          </a:xfrm>
          <a:prstGeom prst="leftArrowCallou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272358" y="1857364"/>
            <a:ext cx="1415772" cy="461665"/>
          </a:xfrm>
          <a:prstGeom prst="rect">
            <a:avLst/>
          </a:prstGeom>
        </p:spPr>
        <p:txBody>
          <a:bodyPr wrap="none">
            <a:spAutoFit/>
          </a:bodyPr>
          <a:lstStyle/>
          <a:p>
            <a:r>
              <a:rPr lang="fa-IR" sz="2400" dirty="0" smtClean="0">
                <a:solidFill>
                  <a:srgbClr val="00B050"/>
                </a:solidFill>
                <a:cs typeface="B Titr" pitchFamily="2" charset="-78"/>
              </a:rPr>
              <a:t>تقاضاي كل </a:t>
            </a:r>
            <a:endParaRPr lang="en-US" sz="2400" dirty="0">
              <a:solidFill>
                <a:srgbClr val="00B050"/>
              </a:solidFill>
              <a:cs typeface="B Titr" pitchFamily="2" charset="-78"/>
            </a:endParaRPr>
          </a:p>
        </p:txBody>
      </p:sp>
      <p:sp>
        <p:nvSpPr>
          <p:cNvPr id="317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49" name="Object 5"/>
          <p:cNvGraphicFramePr>
            <a:graphicFrameLocks noChangeAspect="1"/>
          </p:cNvGraphicFramePr>
          <p:nvPr/>
        </p:nvGraphicFramePr>
        <p:xfrm>
          <a:off x="214282" y="1824039"/>
          <a:ext cx="6500858" cy="533391"/>
        </p:xfrm>
        <a:graphic>
          <a:graphicData uri="http://schemas.openxmlformats.org/presentationml/2006/ole">
            <mc:AlternateContent xmlns:mc="http://schemas.openxmlformats.org/markup-compatibility/2006">
              <mc:Choice xmlns:v="urn:schemas-microsoft-com:vml" Requires="v">
                <p:oleObj spid="_x0000_s6490" name="Equation" r:id="rId9" imgW="5613120" imgH="482400" progId="Equation.DSMT4">
                  <p:embed/>
                </p:oleObj>
              </mc:Choice>
              <mc:Fallback>
                <p:oleObj name="Equation" r:id="rId9" imgW="5613120" imgH="482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282" y="1824039"/>
                        <a:ext cx="6500858" cy="5333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1" name="Rectangle 7"/>
          <p:cNvSpPr>
            <a:spLocks noChangeArrowheads="1"/>
          </p:cNvSpPr>
          <p:nvPr/>
        </p:nvSpPr>
        <p:spPr bwMode="auto">
          <a:xfrm>
            <a:off x="0" y="390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7"/>
          <p:cNvSpPr/>
          <p:nvPr/>
        </p:nvSpPr>
        <p:spPr>
          <a:xfrm>
            <a:off x="5588324" y="2786058"/>
            <a:ext cx="3055645" cy="461665"/>
          </a:xfrm>
          <a:prstGeom prst="rect">
            <a:avLst/>
          </a:prstGeom>
        </p:spPr>
        <p:txBody>
          <a:bodyPr wrap="none">
            <a:spAutoFit/>
          </a:bodyPr>
          <a:lstStyle/>
          <a:p>
            <a:r>
              <a:rPr lang="fa-IR" sz="2400" b="1" dirty="0" smtClean="0">
                <a:solidFill>
                  <a:srgbClr val="C00000"/>
                </a:solidFill>
                <a:cs typeface="B Titr" pitchFamily="2" charset="-78"/>
              </a:rPr>
              <a:t>عرضه و تقاضاي كل  تعادل:</a:t>
            </a:r>
            <a:endParaRPr lang="en-US" sz="2400" dirty="0">
              <a:solidFill>
                <a:srgbClr val="C00000"/>
              </a:solidFill>
              <a:cs typeface="B Titr" pitchFamily="2" charset="-78"/>
            </a:endParaRPr>
          </a:p>
        </p:txBody>
      </p:sp>
      <p:sp>
        <p:nvSpPr>
          <p:cNvPr id="3175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52" name="Object 8"/>
          <p:cNvGraphicFramePr>
            <a:graphicFrameLocks noChangeAspect="1"/>
          </p:cNvGraphicFramePr>
          <p:nvPr/>
        </p:nvGraphicFramePr>
        <p:xfrm>
          <a:off x="357158" y="2857496"/>
          <a:ext cx="2714644" cy="714380"/>
        </p:xfrm>
        <a:graphic>
          <a:graphicData uri="http://schemas.openxmlformats.org/presentationml/2006/ole">
            <mc:AlternateContent xmlns:mc="http://schemas.openxmlformats.org/markup-compatibility/2006">
              <mc:Choice xmlns:v="urn:schemas-microsoft-com:vml" Requires="v">
                <p:oleObj spid="_x0000_s6491" name="Equation" r:id="rId11" imgW="1663700" imgH="495300" progId="Equation.DSMT4">
                  <p:embed/>
                </p:oleObj>
              </mc:Choice>
              <mc:Fallback>
                <p:oleObj name="Equation" r:id="rId11" imgW="1663700" imgH="495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158" y="2857496"/>
                        <a:ext cx="2714644"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4" name="Rectangle 10"/>
          <p:cNvSpPr>
            <a:spLocks noChangeArrowheads="1"/>
          </p:cNvSpPr>
          <p:nvPr/>
        </p:nvSpPr>
        <p:spPr bwMode="auto">
          <a:xfrm>
            <a:off x="0" y="390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55" name="Object 11"/>
          <p:cNvGraphicFramePr>
            <a:graphicFrameLocks noChangeAspect="1"/>
          </p:cNvGraphicFramePr>
          <p:nvPr/>
        </p:nvGraphicFramePr>
        <p:xfrm>
          <a:off x="285720" y="3500438"/>
          <a:ext cx="8215370" cy="785818"/>
        </p:xfrm>
        <a:graphic>
          <a:graphicData uri="http://schemas.openxmlformats.org/presentationml/2006/ole">
            <mc:AlternateContent xmlns:mc="http://schemas.openxmlformats.org/markup-compatibility/2006">
              <mc:Choice xmlns:v="urn:schemas-microsoft-com:vml" Requires="v">
                <p:oleObj spid="_x0000_s6492" name="Equation" r:id="rId13" imgW="5613120" imgH="482400" progId="Equation.DSMT4">
                  <p:embed/>
                </p:oleObj>
              </mc:Choice>
              <mc:Fallback>
                <p:oleObj name="Equation" r:id="rId13" imgW="5613120" imgH="482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720" y="3500438"/>
                        <a:ext cx="8215370" cy="785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56" name="Object 12"/>
          <p:cNvGraphicFramePr>
            <a:graphicFrameLocks noChangeAspect="1"/>
          </p:cNvGraphicFramePr>
          <p:nvPr/>
        </p:nvGraphicFramePr>
        <p:xfrm>
          <a:off x="214282" y="4214818"/>
          <a:ext cx="1000132" cy="333376"/>
        </p:xfrm>
        <a:graphic>
          <a:graphicData uri="http://schemas.openxmlformats.org/presentationml/2006/ole">
            <mc:AlternateContent xmlns:mc="http://schemas.openxmlformats.org/markup-compatibility/2006">
              <mc:Choice xmlns:v="urn:schemas-microsoft-com:vml" Requires="v">
                <p:oleObj spid="_x0000_s6493" name="Equation" r:id="rId14" imgW="571252" imgH="190417" progId="Equation.DSMT4">
                  <p:embed/>
                </p:oleObj>
              </mc:Choice>
              <mc:Fallback>
                <p:oleObj name="Equation" r:id="rId14" imgW="571252" imgH="190417"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4282" y="4214818"/>
                        <a:ext cx="1000132" cy="3333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8" name="Rectangle 14"/>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4429124" y="4286256"/>
            <a:ext cx="435771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از معادلات مزبور نسبت به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q , P ,Y</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ديفرانسيل:</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sp>
        <p:nvSpPr>
          <p:cNvPr id="31766"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65" name="Object 21"/>
          <p:cNvGraphicFramePr>
            <a:graphicFrameLocks noChangeAspect="1"/>
          </p:cNvGraphicFramePr>
          <p:nvPr/>
        </p:nvGraphicFramePr>
        <p:xfrm>
          <a:off x="142844" y="4725986"/>
          <a:ext cx="5897582" cy="703278"/>
        </p:xfrm>
        <a:graphic>
          <a:graphicData uri="http://schemas.openxmlformats.org/presentationml/2006/ole">
            <mc:AlternateContent xmlns:mc="http://schemas.openxmlformats.org/markup-compatibility/2006">
              <mc:Choice xmlns:v="urn:schemas-microsoft-com:vml" Requires="v">
                <p:oleObj spid="_x0000_s6494" name="Equation" r:id="rId16" imgW="3974760" imgH="482400" progId="Equation.DSMT4">
                  <p:embed/>
                </p:oleObj>
              </mc:Choice>
              <mc:Fallback>
                <p:oleObj name="Equation" r:id="rId16" imgW="3974760" imgH="4824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2844" y="4725986"/>
                        <a:ext cx="5897582" cy="703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8"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67" name="Object 23"/>
          <p:cNvGraphicFramePr>
            <a:graphicFrameLocks noChangeAspect="1"/>
          </p:cNvGraphicFramePr>
          <p:nvPr/>
        </p:nvGraphicFramePr>
        <p:xfrm>
          <a:off x="114266" y="5329248"/>
          <a:ext cx="5786478" cy="714380"/>
        </p:xfrm>
        <a:graphic>
          <a:graphicData uri="http://schemas.openxmlformats.org/presentationml/2006/ole">
            <mc:AlternateContent xmlns:mc="http://schemas.openxmlformats.org/markup-compatibility/2006">
              <mc:Choice xmlns:v="urn:schemas-microsoft-com:vml" Requires="v">
                <p:oleObj spid="_x0000_s6495" name="Equation" r:id="rId18" imgW="2793960" imgH="457200" progId="Equation.DSMT4">
                  <p:embed/>
                </p:oleObj>
              </mc:Choice>
              <mc:Fallback>
                <p:oleObj name="Equation" r:id="rId18" imgW="2793960" imgH="457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4266" y="5329248"/>
                        <a:ext cx="5786478"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7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69" name="Object 25"/>
          <p:cNvGraphicFramePr>
            <a:graphicFrameLocks noChangeAspect="1"/>
          </p:cNvGraphicFramePr>
          <p:nvPr/>
        </p:nvGraphicFramePr>
        <p:xfrm>
          <a:off x="357158" y="6000768"/>
          <a:ext cx="1266828" cy="347683"/>
        </p:xfrm>
        <a:graphic>
          <a:graphicData uri="http://schemas.openxmlformats.org/presentationml/2006/ole">
            <mc:AlternateContent xmlns:mc="http://schemas.openxmlformats.org/markup-compatibility/2006">
              <mc:Choice xmlns:v="urn:schemas-microsoft-com:vml" Requires="v">
                <p:oleObj spid="_x0000_s6496" name="Equation" r:id="rId20" imgW="711000" imgH="203040" progId="Equation.DSMT4">
                  <p:embed/>
                </p:oleObj>
              </mc:Choice>
              <mc:Fallback>
                <p:oleObj name="Equation" r:id="rId20" imgW="711000" imgH="2030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7158" y="6000768"/>
                        <a:ext cx="1266828" cy="3476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1916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1746"/>
                                        </p:tgtEl>
                                        <p:attrNameLst>
                                          <p:attrName>style.visibility</p:attrName>
                                        </p:attrNameLst>
                                      </p:cBhvr>
                                      <p:to>
                                        <p:strVal val="visible"/>
                                      </p:to>
                                    </p:set>
                                    <p:animEffect transition="in" filter="strips(downRight)">
                                      <p:cBhvr>
                                        <p:cTn id="12" dur="2000"/>
                                        <p:tgtEl>
                                          <p:spTgt spid="3174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trips(downLeft)">
                                      <p:cBhvr>
                                        <p:cTn id="17" dur="2000"/>
                                        <p:tgtEl>
                                          <p:spTgt spid="14"/>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trips(downLeft)">
                                      <p:cBhvr>
                                        <p:cTn id="20" dur="2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31749"/>
                                        </p:tgtEl>
                                        <p:attrNameLst>
                                          <p:attrName>style.visibility</p:attrName>
                                        </p:attrNameLst>
                                      </p:cBhvr>
                                      <p:to>
                                        <p:strVal val="visible"/>
                                      </p:to>
                                    </p:set>
                                    <p:animEffect transition="in" filter="strips(downRight)">
                                      <p:cBhvr>
                                        <p:cTn id="25" dur="2000"/>
                                        <p:tgtEl>
                                          <p:spTgt spid="31749"/>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strips(downLeft)">
                                      <p:cBhvr>
                                        <p:cTn id="30" dur="2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31752"/>
                                        </p:tgtEl>
                                        <p:attrNameLst>
                                          <p:attrName>style.visibility</p:attrName>
                                        </p:attrNameLst>
                                      </p:cBhvr>
                                      <p:to>
                                        <p:strVal val="visible"/>
                                      </p:to>
                                    </p:set>
                                    <p:animEffect transition="in" filter="strips(downRight)">
                                      <p:cBhvr>
                                        <p:cTn id="35" dur="2000"/>
                                        <p:tgtEl>
                                          <p:spTgt spid="31752"/>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31755"/>
                                        </p:tgtEl>
                                        <p:attrNameLst>
                                          <p:attrName>style.visibility</p:attrName>
                                        </p:attrNameLst>
                                      </p:cBhvr>
                                      <p:to>
                                        <p:strVal val="visible"/>
                                      </p:to>
                                    </p:set>
                                    <p:animEffect transition="in" filter="strips(downRight)">
                                      <p:cBhvr>
                                        <p:cTn id="40" dur="2000"/>
                                        <p:tgtEl>
                                          <p:spTgt spid="31755"/>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nodeType="clickEffect">
                                  <p:stCondLst>
                                    <p:cond delay="0"/>
                                  </p:stCondLst>
                                  <p:childTnLst>
                                    <p:set>
                                      <p:cBhvr>
                                        <p:cTn id="44" dur="1" fill="hold">
                                          <p:stCondLst>
                                            <p:cond delay="0"/>
                                          </p:stCondLst>
                                        </p:cTn>
                                        <p:tgtEl>
                                          <p:spTgt spid="31756"/>
                                        </p:tgtEl>
                                        <p:attrNameLst>
                                          <p:attrName>style.visibility</p:attrName>
                                        </p:attrNameLst>
                                      </p:cBhvr>
                                      <p:to>
                                        <p:strVal val="visible"/>
                                      </p:to>
                                    </p:set>
                                    <p:animEffect transition="in" filter="strips(downRight)">
                                      <p:cBhvr>
                                        <p:cTn id="45" dur="2000"/>
                                        <p:tgtEl>
                                          <p:spTgt spid="31756"/>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grpId="0" nodeType="clickEffect">
                                  <p:stCondLst>
                                    <p:cond delay="0"/>
                                  </p:stCondLst>
                                  <p:childTnLst>
                                    <p:set>
                                      <p:cBhvr>
                                        <p:cTn id="49" dur="1" fill="hold">
                                          <p:stCondLst>
                                            <p:cond delay="0"/>
                                          </p:stCondLst>
                                        </p:cTn>
                                        <p:tgtEl>
                                          <p:spTgt spid="31764"/>
                                        </p:tgtEl>
                                        <p:attrNameLst>
                                          <p:attrName>style.visibility</p:attrName>
                                        </p:attrNameLst>
                                      </p:cBhvr>
                                      <p:to>
                                        <p:strVal val="visible"/>
                                      </p:to>
                                    </p:set>
                                    <p:animEffect transition="in" filter="strips(downLeft)">
                                      <p:cBhvr>
                                        <p:cTn id="50" dur="2000"/>
                                        <p:tgtEl>
                                          <p:spTgt spid="31764"/>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6" fill="hold" nodeType="clickEffect">
                                  <p:stCondLst>
                                    <p:cond delay="0"/>
                                  </p:stCondLst>
                                  <p:childTnLst>
                                    <p:set>
                                      <p:cBhvr>
                                        <p:cTn id="54" dur="1" fill="hold">
                                          <p:stCondLst>
                                            <p:cond delay="0"/>
                                          </p:stCondLst>
                                        </p:cTn>
                                        <p:tgtEl>
                                          <p:spTgt spid="31765"/>
                                        </p:tgtEl>
                                        <p:attrNameLst>
                                          <p:attrName>style.visibility</p:attrName>
                                        </p:attrNameLst>
                                      </p:cBhvr>
                                      <p:to>
                                        <p:strVal val="visible"/>
                                      </p:to>
                                    </p:set>
                                    <p:animEffect transition="in" filter="strips(downRight)">
                                      <p:cBhvr>
                                        <p:cTn id="55" dur="2000"/>
                                        <p:tgtEl>
                                          <p:spTgt spid="3176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nodeType="clickEffect">
                                  <p:stCondLst>
                                    <p:cond delay="0"/>
                                  </p:stCondLst>
                                  <p:childTnLst>
                                    <p:set>
                                      <p:cBhvr>
                                        <p:cTn id="59" dur="1" fill="hold">
                                          <p:stCondLst>
                                            <p:cond delay="0"/>
                                          </p:stCondLst>
                                        </p:cTn>
                                        <p:tgtEl>
                                          <p:spTgt spid="31767"/>
                                        </p:tgtEl>
                                        <p:attrNameLst>
                                          <p:attrName>style.visibility</p:attrName>
                                        </p:attrNameLst>
                                      </p:cBhvr>
                                      <p:to>
                                        <p:strVal val="visible"/>
                                      </p:to>
                                    </p:set>
                                    <p:animEffect transition="in" filter="strips(downRight)">
                                      <p:cBhvr>
                                        <p:cTn id="60" dur="2000"/>
                                        <p:tgtEl>
                                          <p:spTgt spid="31767"/>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6" fill="hold" nodeType="clickEffect">
                                  <p:stCondLst>
                                    <p:cond delay="0"/>
                                  </p:stCondLst>
                                  <p:childTnLst>
                                    <p:set>
                                      <p:cBhvr>
                                        <p:cTn id="64" dur="1" fill="hold">
                                          <p:stCondLst>
                                            <p:cond delay="0"/>
                                          </p:stCondLst>
                                        </p:cTn>
                                        <p:tgtEl>
                                          <p:spTgt spid="31769"/>
                                        </p:tgtEl>
                                        <p:attrNameLst>
                                          <p:attrName>style.visibility</p:attrName>
                                        </p:attrNameLst>
                                      </p:cBhvr>
                                      <p:to>
                                        <p:strVal val="visible"/>
                                      </p:to>
                                    </p:set>
                                    <p:animEffect transition="in" filter="strips(downRight)">
                                      <p:cBhvr>
                                        <p:cTn id="65" dur="2000"/>
                                        <p:tgtEl>
                                          <p:spTgt spid="3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4" grpId="0" animBg="1"/>
      <p:bldP spid="15" grpId="0"/>
      <p:bldP spid="18" grpId="0"/>
      <p:bldP spid="317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D32394D-F658-4CDB-B938-F1A8B5ECA9C3}" type="slidenum">
              <a:rPr lang="fa-IR" smtClean="0"/>
              <a:pPr/>
              <a:t>23</a:t>
            </a:fld>
            <a:endParaRPr lang="fa-IR"/>
          </a:p>
        </p:txBody>
      </p:sp>
      <p:sp>
        <p:nvSpPr>
          <p:cNvPr id="5" name="Title 1"/>
          <p:cNvSpPr txBox="1">
            <a:spLocks/>
          </p:cNvSpPr>
          <p:nvPr/>
        </p:nvSpPr>
        <p:spPr>
          <a:xfrm>
            <a:off x="70340" y="28136"/>
            <a:ext cx="6072230" cy="35719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b">
            <a:noAutofit/>
          </a:bodyPr>
          <a:lstStyle/>
          <a:p>
            <a:pPr lvl="0" algn="ctr">
              <a:spcBef>
                <a:spcPct val="0"/>
              </a:spcBef>
              <a:defRPr/>
            </a:pPr>
            <a:r>
              <a:rPr lang="fa-IR" b="1" i="1" cap="small" dirty="0" smtClean="0">
                <a:solidFill>
                  <a:srgbClr val="FFFF00"/>
                </a:solidFill>
                <a:latin typeface="B Titr"/>
                <a:ea typeface="+mj-ea"/>
                <a:cs typeface="B Titr" pitchFamily="2" charset="-78"/>
              </a:rPr>
              <a:t>الگويی برای محاسبه نرخ مناسب ارز در دوران اصلاح ساختار اقتصاد ايران</a:t>
            </a:r>
            <a:endParaRPr kumimoji="0" lang="fa-IR" b="1" i="1" u="none" strike="noStrike" kern="1200" cap="small" spc="0" normalizeH="0" baseline="0" noProof="0" dirty="0">
              <a:ln>
                <a:noFill/>
              </a:ln>
              <a:solidFill>
                <a:srgbClr val="FFFF00"/>
              </a:solidFill>
              <a:effectLst/>
              <a:uLnTx/>
              <a:uFillTx/>
              <a:latin typeface="B Titr"/>
              <a:ea typeface="+mj-ea"/>
              <a:cs typeface="B Titr" pitchFamily="2" charset="-78"/>
            </a:endParaRPr>
          </a:p>
        </p:txBody>
      </p:sp>
      <p:sp>
        <p:nvSpPr>
          <p:cNvPr id="6" name="Rectangle 5"/>
          <p:cNvSpPr/>
          <p:nvPr/>
        </p:nvSpPr>
        <p:spPr>
          <a:xfrm>
            <a:off x="6286512" y="500042"/>
            <a:ext cx="2428892" cy="369332"/>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fa-IR" b="1" dirty="0" smtClean="0">
                <a:solidFill>
                  <a:schemeClr val="bg1">
                    <a:lumMod val="85000"/>
                  </a:schemeClr>
                </a:solidFill>
                <a:cs typeface="B Titr" pitchFamily="2" charset="-78"/>
              </a:rPr>
              <a:t>الگوي نظري نرخ ارز مناسب</a:t>
            </a:r>
            <a:endParaRPr lang="en-US" b="1" dirty="0" smtClean="0">
              <a:solidFill>
                <a:schemeClr val="bg1">
                  <a:lumMod val="85000"/>
                </a:schemeClr>
              </a:solidFill>
              <a:cs typeface="B Titr" pitchFamily="2" charset="-78"/>
            </a:endParaRPr>
          </a:p>
        </p:txBody>
      </p:sp>
      <p:sp>
        <p:nvSpPr>
          <p:cNvPr id="7" name="Rectangle 15"/>
          <p:cNvSpPr>
            <a:spLocks noChangeArrowheads="1"/>
          </p:cNvSpPr>
          <p:nvPr/>
        </p:nvSpPr>
        <p:spPr bwMode="auto">
          <a:xfrm>
            <a:off x="3223709" y="2071678"/>
            <a:ext cx="549169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علائم اختصاري</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g , m , y</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B Titr" pitchFamily="2" charset="-78"/>
              </a:rPr>
              <a:t>NT,h</a:t>
            </a:r>
            <a:r>
              <a:rPr kumimoji="0" lang="fa-IR"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و </a:t>
            </a:r>
            <a:r>
              <a:rPr kumimoji="0" lang="el-GR"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η</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 D , C, B , A</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fa-IR"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و </a:t>
            </a:r>
            <a:r>
              <a:rPr kumimoji="0" lang="el-GR"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δ </a:t>
            </a:r>
            <a:r>
              <a:rPr kumimoji="0" lang="fa-IR"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a:t>
            </a:r>
            <a:endParaRPr kumimoji="0" lang="fa-IR" sz="2800" b="1" i="0" u="none" strike="noStrike" cap="none" normalizeH="0" baseline="0" dirty="0" smtClean="0">
              <a:ln>
                <a:noFill/>
              </a:ln>
              <a:solidFill>
                <a:schemeClr val="tx1"/>
              </a:solidFill>
              <a:effectLst/>
              <a:latin typeface="Arial" pitchFamily="34" charset="0"/>
              <a:cs typeface="B Titr" pitchFamily="2" charset="-78"/>
            </a:endParaRPr>
          </a:p>
        </p:txBody>
      </p:sp>
      <p:graphicFrame>
        <p:nvGraphicFramePr>
          <p:cNvPr id="8" name="Object 16"/>
          <p:cNvGraphicFramePr>
            <a:graphicFrameLocks noChangeAspect="1"/>
          </p:cNvGraphicFramePr>
          <p:nvPr/>
        </p:nvGraphicFramePr>
        <p:xfrm>
          <a:off x="214282" y="2571744"/>
          <a:ext cx="4433890" cy="571494"/>
        </p:xfrm>
        <a:graphic>
          <a:graphicData uri="http://schemas.openxmlformats.org/presentationml/2006/ole">
            <mc:AlternateContent xmlns:mc="http://schemas.openxmlformats.org/markup-compatibility/2006">
              <mc:Choice xmlns:v="urn:schemas-microsoft-com:vml" Requires="v">
                <p:oleObj spid="_x0000_s7588" name="Equation" r:id="rId3" imgW="3746160" imgH="495000" progId="Equation.DSMT4">
                  <p:embed/>
                </p:oleObj>
              </mc:Choice>
              <mc:Fallback>
                <p:oleObj name="Equation" r:id="rId3" imgW="3746160" imgH="495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282" y="2571744"/>
                        <a:ext cx="4433890" cy="5714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4119400" y="500042"/>
            <a:ext cx="2093842" cy="338554"/>
          </a:xfrm>
          <a:prstGeom prst="rect">
            <a:avLst/>
          </a:prstGeom>
        </p:spPr>
        <p:txBody>
          <a:bodyPr wrap="none">
            <a:spAutoFit/>
          </a:bodyPr>
          <a:lstStyle/>
          <a:p>
            <a:r>
              <a:rPr lang="fa-IR" sz="1600" b="1" dirty="0" smtClean="0">
                <a:solidFill>
                  <a:srgbClr val="C00000"/>
                </a:solidFill>
                <a:cs typeface="B Titr" pitchFamily="2" charset="-78"/>
              </a:rPr>
              <a:t>عرضه و تقاضاي كل  تعادل:</a:t>
            </a:r>
            <a:endParaRPr lang="en-US" sz="1600" dirty="0">
              <a:solidFill>
                <a:srgbClr val="C00000"/>
              </a:solidFill>
              <a:cs typeface="B Titr" pitchFamily="2" charset="-78"/>
            </a:endParaRPr>
          </a:p>
        </p:txBody>
      </p:sp>
      <p:graphicFrame>
        <p:nvGraphicFramePr>
          <p:cNvPr id="34818" name="Object 2"/>
          <p:cNvGraphicFramePr>
            <a:graphicFrameLocks noChangeAspect="1"/>
          </p:cNvGraphicFramePr>
          <p:nvPr/>
        </p:nvGraphicFramePr>
        <p:xfrm>
          <a:off x="142875" y="857232"/>
          <a:ext cx="4786315" cy="571504"/>
        </p:xfrm>
        <a:graphic>
          <a:graphicData uri="http://schemas.openxmlformats.org/presentationml/2006/ole">
            <mc:AlternateContent xmlns:mc="http://schemas.openxmlformats.org/markup-compatibility/2006">
              <mc:Choice xmlns:v="urn:schemas-microsoft-com:vml" Requires="v">
                <p:oleObj spid="_x0000_s7589" name="Equation" r:id="rId5" imgW="3974760" imgH="482400" progId="Equation.DSMT4">
                  <p:embed/>
                </p:oleObj>
              </mc:Choice>
              <mc:Fallback>
                <p:oleObj name="Equation" r:id="rId5" imgW="3974760" imgH="482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5" y="857232"/>
                        <a:ext cx="4786315"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9" name="Object 3"/>
          <p:cNvGraphicFramePr>
            <a:graphicFrameLocks noChangeAspect="1"/>
          </p:cNvGraphicFramePr>
          <p:nvPr/>
        </p:nvGraphicFramePr>
        <p:xfrm>
          <a:off x="114300" y="1460483"/>
          <a:ext cx="4314824" cy="611195"/>
        </p:xfrm>
        <a:graphic>
          <a:graphicData uri="http://schemas.openxmlformats.org/presentationml/2006/ole">
            <mc:AlternateContent xmlns:mc="http://schemas.openxmlformats.org/markup-compatibility/2006">
              <mc:Choice xmlns:v="urn:schemas-microsoft-com:vml" Requires="v">
                <p:oleObj spid="_x0000_s7590" name="Equation" r:id="rId7" imgW="2793960" imgH="457200" progId="Equation.DSMT4">
                  <p:embed/>
                </p:oleObj>
              </mc:Choice>
              <mc:Fallback>
                <p:oleObj name="Equation" r:id="rId7" imgW="2793960" imgH="457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 y="1460483"/>
                        <a:ext cx="4314824" cy="6111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0" name="Object 4"/>
          <p:cNvGraphicFramePr>
            <a:graphicFrameLocks noChangeAspect="1"/>
          </p:cNvGraphicFramePr>
          <p:nvPr/>
        </p:nvGraphicFramePr>
        <p:xfrm>
          <a:off x="214282" y="2000240"/>
          <a:ext cx="1266825" cy="347663"/>
        </p:xfrm>
        <a:graphic>
          <a:graphicData uri="http://schemas.openxmlformats.org/presentationml/2006/ole">
            <mc:AlternateContent xmlns:mc="http://schemas.openxmlformats.org/markup-compatibility/2006">
              <mc:Choice xmlns:v="urn:schemas-microsoft-com:vml" Requires="v">
                <p:oleObj spid="_x0000_s7591" name="Equation" r:id="rId9" imgW="711000" imgH="203040" progId="Equation.DSMT4">
                  <p:embed/>
                </p:oleObj>
              </mc:Choice>
              <mc:Fallback>
                <p:oleObj name="Equation" r:id="rId9" imgW="71100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282" y="2000240"/>
                        <a:ext cx="1266825" cy="34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821" name="Object 5"/>
          <p:cNvGraphicFramePr>
            <a:graphicFrameLocks noChangeAspect="1"/>
          </p:cNvGraphicFramePr>
          <p:nvPr/>
        </p:nvGraphicFramePr>
        <p:xfrm>
          <a:off x="4714876" y="2643182"/>
          <a:ext cx="1916114" cy="500066"/>
        </p:xfrm>
        <a:graphic>
          <a:graphicData uri="http://schemas.openxmlformats.org/presentationml/2006/ole">
            <mc:AlternateContent xmlns:mc="http://schemas.openxmlformats.org/markup-compatibility/2006">
              <mc:Choice xmlns:v="urn:schemas-microsoft-com:vml" Requires="v">
                <p:oleObj spid="_x0000_s7592" name="Equation" r:id="rId11" imgW="1701720" imgH="457200" progId="Equation.DSMT4">
                  <p:embed/>
                </p:oleObj>
              </mc:Choice>
              <mc:Fallback>
                <p:oleObj name="Equation" r:id="rId11" imgW="1701720" imgH="457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14876" y="2643182"/>
                        <a:ext cx="1916114"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824" name="Object 8"/>
          <p:cNvGraphicFramePr>
            <a:graphicFrameLocks noChangeAspect="1"/>
          </p:cNvGraphicFramePr>
          <p:nvPr/>
        </p:nvGraphicFramePr>
        <p:xfrm>
          <a:off x="71406" y="3286124"/>
          <a:ext cx="4000528" cy="500066"/>
        </p:xfrm>
        <a:graphic>
          <a:graphicData uri="http://schemas.openxmlformats.org/presentationml/2006/ole">
            <mc:AlternateContent xmlns:mc="http://schemas.openxmlformats.org/markup-compatibility/2006">
              <mc:Choice xmlns:v="urn:schemas-microsoft-com:vml" Requires="v">
                <p:oleObj spid="_x0000_s7593" name="Equation" r:id="rId13" imgW="3797280" imgH="457200" progId="Equation.DSMT4">
                  <p:embed/>
                </p:oleObj>
              </mc:Choice>
              <mc:Fallback>
                <p:oleObj name="Equation" r:id="rId13" imgW="3797280" imgH="457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406" y="3286124"/>
                        <a:ext cx="4000528"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8" name="Object 12"/>
          <p:cNvGraphicFramePr>
            <a:graphicFrameLocks noChangeAspect="1"/>
          </p:cNvGraphicFramePr>
          <p:nvPr/>
        </p:nvGraphicFramePr>
        <p:xfrm>
          <a:off x="6786578" y="2643188"/>
          <a:ext cx="1928826" cy="571498"/>
        </p:xfrm>
        <a:graphic>
          <a:graphicData uri="http://schemas.openxmlformats.org/presentationml/2006/ole">
            <mc:AlternateContent xmlns:mc="http://schemas.openxmlformats.org/markup-compatibility/2006">
              <mc:Choice xmlns:v="urn:schemas-microsoft-com:vml" Requires="v">
                <p:oleObj spid="_x0000_s7594" name="Equation" r:id="rId15" imgW="1612800" imgH="419040" progId="Equation.DSMT4">
                  <p:embed/>
                </p:oleObj>
              </mc:Choice>
              <mc:Fallback>
                <p:oleObj name="Equation" r:id="rId15" imgW="1612800" imgH="419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6578" y="2643188"/>
                        <a:ext cx="1928826" cy="5714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31" name="Rectangle 15"/>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33"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832" name="Object 16"/>
          <p:cNvGraphicFramePr>
            <a:graphicFrameLocks noChangeAspect="1"/>
          </p:cNvGraphicFramePr>
          <p:nvPr/>
        </p:nvGraphicFramePr>
        <p:xfrm>
          <a:off x="4143372" y="3357562"/>
          <a:ext cx="1643074" cy="500066"/>
        </p:xfrm>
        <a:graphic>
          <a:graphicData uri="http://schemas.openxmlformats.org/presentationml/2006/ole">
            <mc:AlternateContent xmlns:mc="http://schemas.openxmlformats.org/markup-compatibility/2006">
              <mc:Choice xmlns:v="urn:schemas-microsoft-com:vml" Requires="v">
                <p:oleObj spid="_x0000_s7595" name="Equation" r:id="rId17" imgW="1104900" imgH="419100" progId="Equation.DSMT4">
                  <p:embed/>
                </p:oleObj>
              </mc:Choice>
              <mc:Fallback>
                <p:oleObj name="Equation" r:id="rId17" imgW="1104900" imgH="4191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43372" y="3357562"/>
                        <a:ext cx="1643074"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35"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834" name="Object 18"/>
          <p:cNvGraphicFramePr>
            <a:graphicFrameLocks noChangeAspect="1"/>
          </p:cNvGraphicFramePr>
          <p:nvPr/>
        </p:nvGraphicFramePr>
        <p:xfrm>
          <a:off x="71406" y="3857628"/>
          <a:ext cx="5286412" cy="642942"/>
        </p:xfrm>
        <a:graphic>
          <a:graphicData uri="http://schemas.openxmlformats.org/presentationml/2006/ole">
            <mc:AlternateContent xmlns:mc="http://schemas.openxmlformats.org/markup-compatibility/2006">
              <mc:Choice xmlns:v="urn:schemas-microsoft-com:vml" Requires="v">
                <p:oleObj spid="_x0000_s7596" name="Equation" r:id="rId19" imgW="3492360" imgH="393480" progId="Equation.DSMT4">
                  <p:embed/>
                </p:oleObj>
              </mc:Choice>
              <mc:Fallback>
                <p:oleObj name="Equation" r:id="rId19" imgW="3492360" imgH="393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406" y="3857628"/>
                        <a:ext cx="5286412"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37"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836" name="Object 20"/>
          <p:cNvGraphicFramePr>
            <a:graphicFrameLocks noChangeAspect="1"/>
          </p:cNvGraphicFramePr>
          <p:nvPr/>
        </p:nvGraphicFramePr>
        <p:xfrm>
          <a:off x="5834066" y="3429000"/>
          <a:ext cx="3095652" cy="357196"/>
        </p:xfrm>
        <a:graphic>
          <a:graphicData uri="http://schemas.openxmlformats.org/presentationml/2006/ole">
            <mc:AlternateContent xmlns:mc="http://schemas.openxmlformats.org/markup-compatibility/2006">
              <mc:Choice xmlns:v="urn:schemas-microsoft-com:vml" Requires="v">
                <p:oleObj spid="_x0000_s7597" name="Equation" r:id="rId21" imgW="2019240" imgH="228600" progId="Equation.DSMT4">
                  <p:embed/>
                </p:oleObj>
              </mc:Choice>
              <mc:Fallback>
                <p:oleObj name="Equation" r:id="rId21" imgW="2019240" imgH="2286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834066" y="3429000"/>
                        <a:ext cx="3095652" cy="3571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39"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838" name="Object 22"/>
          <p:cNvGraphicFramePr>
            <a:graphicFrameLocks noChangeAspect="1"/>
          </p:cNvGraphicFramePr>
          <p:nvPr/>
        </p:nvGraphicFramePr>
        <p:xfrm>
          <a:off x="141288" y="4572008"/>
          <a:ext cx="6931042" cy="928694"/>
        </p:xfrm>
        <a:graphic>
          <a:graphicData uri="http://schemas.openxmlformats.org/presentationml/2006/ole">
            <mc:AlternateContent xmlns:mc="http://schemas.openxmlformats.org/markup-compatibility/2006">
              <mc:Choice xmlns:v="urn:schemas-microsoft-com:vml" Requires="v">
                <p:oleObj spid="_x0000_s7598" name="Equation" r:id="rId23" imgW="4025880" imgH="583920" progId="Equation.DSMT4">
                  <p:embed/>
                </p:oleObj>
              </mc:Choice>
              <mc:Fallback>
                <p:oleObj name="Equation" r:id="rId23" imgW="4025880" imgH="58392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1288" y="4572008"/>
                        <a:ext cx="6931042" cy="928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6532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strips(downRight)">
                                      <p:cBhvr>
                                        <p:cTn id="7" dur="20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strips(downRight)">
                                      <p:cBhvr>
                                        <p:cTn id="12" dur="2000"/>
                                        <p:tgtEl>
                                          <p:spTgt spid="3481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4820"/>
                                        </p:tgtEl>
                                        <p:attrNameLst>
                                          <p:attrName>style.visibility</p:attrName>
                                        </p:attrNameLst>
                                      </p:cBhvr>
                                      <p:to>
                                        <p:strVal val="visible"/>
                                      </p:to>
                                    </p:set>
                                    <p:animEffect transition="in" filter="strips(downRight)">
                                      <p:cBhvr>
                                        <p:cTn id="17" dur="2000"/>
                                        <p:tgtEl>
                                          <p:spTgt spid="3482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Right)">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34821"/>
                                        </p:tgtEl>
                                        <p:attrNameLst>
                                          <p:attrName>style.visibility</p:attrName>
                                        </p:attrNameLst>
                                      </p:cBhvr>
                                      <p:to>
                                        <p:strVal val="visible"/>
                                      </p:to>
                                    </p:set>
                                    <p:animEffect transition="in" filter="strips(downRight)">
                                      <p:cBhvr>
                                        <p:cTn id="32" dur="2000"/>
                                        <p:tgtEl>
                                          <p:spTgt spid="34821"/>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34828"/>
                                        </p:tgtEl>
                                        <p:attrNameLst>
                                          <p:attrName>style.visibility</p:attrName>
                                        </p:attrNameLst>
                                      </p:cBhvr>
                                      <p:to>
                                        <p:strVal val="visible"/>
                                      </p:to>
                                    </p:set>
                                    <p:animEffect transition="in" filter="strips(downRight)">
                                      <p:cBhvr>
                                        <p:cTn id="37" dur="2000"/>
                                        <p:tgtEl>
                                          <p:spTgt spid="34828"/>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34824"/>
                                        </p:tgtEl>
                                        <p:attrNameLst>
                                          <p:attrName>style.visibility</p:attrName>
                                        </p:attrNameLst>
                                      </p:cBhvr>
                                      <p:to>
                                        <p:strVal val="visible"/>
                                      </p:to>
                                    </p:set>
                                    <p:animEffect transition="in" filter="strips(downRight)">
                                      <p:cBhvr>
                                        <p:cTn id="42" dur="2000"/>
                                        <p:tgtEl>
                                          <p:spTgt spid="34824"/>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34832"/>
                                        </p:tgtEl>
                                        <p:attrNameLst>
                                          <p:attrName>style.visibility</p:attrName>
                                        </p:attrNameLst>
                                      </p:cBhvr>
                                      <p:to>
                                        <p:strVal val="visible"/>
                                      </p:to>
                                    </p:set>
                                    <p:animEffect transition="in" filter="strips(downRight)">
                                      <p:cBhvr>
                                        <p:cTn id="47" dur="2000"/>
                                        <p:tgtEl>
                                          <p:spTgt spid="34832"/>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34836"/>
                                        </p:tgtEl>
                                        <p:attrNameLst>
                                          <p:attrName>style.visibility</p:attrName>
                                        </p:attrNameLst>
                                      </p:cBhvr>
                                      <p:to>
                                        <p:strVal val="visible"/>
                                      </p:to>
                                    </p:set>
                                    <p:animEffect transition="in" filter="strips(downRight)">
                                      <p:cBhvr>
                                        <p:cTn id="52" dur="2000"/>
                                        <p:tgtEl>
                                          <p:spTgt spid="34836"/>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34834"/>
                                        </p:tgtEl>
                                        <p:attrNameLst>
                                          <p:attrName>style.visibility</p:attrName>
                                        </p:attrNameLst>
                                      </p:cBhvr>
                                      <p:to>
                                        <p:strVal val="visible"/>
                                      </p:to>
                                    </p:set>
                                    <p:animEffect transition="in" filter="strips(downRight)">
                                      <p:cBhvr>
                                        <p:cTn id="57" dur="2000"/>
                                        <p:tgtEl>
                                          <p:spTgt spid="34834"/>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nodeType="clickEffect">
                                  <p:stCondLst>
                                    <p:cond delay="0"/>
                                  </p:stCondLst>
                                  <p:childTnLst>
                                    <p:set>
                                      <p:cBhvr>
                                        <p:cTn id="61" dur="1" fill="hold">
                                          <p:stCondLst>
                                            <p:cond delay="0"/>
                                          </p:stCondLst>
                                        </p:cTn>
                                        <p:tgtEl>
                                          <p:spTgt spid="34838"/>
                                        </p:tgtEl>
                                        <p:attrNameLst>
                                          <p:attrName>style.visibility</p:attrName>
                                        </p:attrNameLst>
                                      </p:cBhvr>
                                      <p:to>
                                        <p:strVal val="visible"/>
                                      </p:to>
                                    </p:set>
                                    <p:animEffect transition="in" filter="strips(downRight)">
                                      <p:cBhvr>
                                        <p:cTn id="62" dur="2000"/>
                                        <p:tgtEl>
                                          <p:spTgt spid="34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D32394D-F658-4CDB-B938-F1A8B5ECA9C3}" type="slidenum">
              <a:rPr lang="fa-IR" smtClean="0"/>
              <a:pPr/>
              <a:t>24</a:t>
            </a:fld>
            <a:endParaRPr lang="fa-IR"/>
          </a:p>
        </p:txBody>
      </p:sp>
      <p:sp>
        <p:nvSpPr>
          <p:cNvPr id="5" name="Title 1"/>
          <p:cNvSpPr txBox="1">
            <a:spLocks/>
          </p:cNvSpPr>
          <p:nvPr/>
        </p:nvSpPr>
        <p:spPr>
          <a:xfrm>
            <a:off x="70340" y="28136"/>
            <a:ext cx="6072230" cy="35719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b">
            <a:noAutofit/>
          </a:bodyPr>
          <a:lstStyle/>
          <a:p>
            <a:pPr lvl="0" algn="ctr">
              <a:spcBef>
                <a:spcPct val="0"/>
              </a:spcBef>
              <a:defRPr/>
            </a:pPr>
            <a:r>
              <a:rPr lang="fa-IR" b="1" i="1" cap="small" dirty="0" smtClean="0">
                <a:solidFill>
                  <a:srgbClr val="FFFF00"/>
                </a:solidFill>
                <a:latin typeface="B Titr"/>
                <a:ea typeface="+mj-ea"/>
                <a:cs typeface="B Titr" pitchFamily="2" charset="-78"/>
              </a:rPr>
              <a:t>الگويی برای محاسبه نرخ مناسب ارز در دوران اصلاح ساختار اقتصاد ايران</a:t>
            </a:r>
            <a:endParaRPr kumimoji="0" lang="fa-IR" b="1" i="1" u="none" strike="noStrike" kern="1200" cap="small" spc="0" normalizeH="0" baseline="0" noProof="0" dirty="0">
              <a:ln>
                <a:noFill/>
              </a:ln>
              <a:solidFill>
                <a:srgbClr val="FFFF00"/>
              </a:solidFill>
              <a:effectLst/>
              <a:uLnTx/>
              <a:uFillTx/>
              <a:latin typeface="B Titr"/>
              <a:ea typeface="+mj-ea"/>
              <a:cs typeface="B Titr" pitchFamily="2" charset="-78"/>
            </a:endParaRPr>
          </a:p>
        </p:txBody>
      </p:sp>
      <p:sp>
        <p:nvSpPr>
          <p:cNvPr id="6" name="Rectangle 5"/>
          <p:cNvSpPr/>
          <p:nvPr/>
        </p:nvSpPr>
        <p:spPr>
          <a:xfrm>
            <a:off x="6286512" y="500042"/>
            <a:ext cx="2428892" cy="369332"/>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fa-IR" b="1" dirty="0" smtClean="0">
                <a:solidFill>
                  <a:schemeClr val="bg1">
                    <a:lumMod val="85000"/>
                  </a:schemeClr>
                </a:solidFill>
                <a:cs typeface="B Titr" pitchFamily="2" charset="-78"/>
              </a:rPr>
              <a:t>الگوي نظري نرخ ارز مناسب</a:t>
            </a:r>
            <a:endParaRPr lang="en-US" b="1" dirty="0" smtClean="0">
              <a:solidFill>
                <a:schemeClr val="bg1">
                  <a:lumMod val="85000"/>
                </a:schemeClr>
              </a:solidFill>
              <a:cs typeface="B Titr" pitchFamily="2" charset="-78"/>
            </a:endParaRPr>
          </a:p>
        </p:txBody>
      </p:sp>
      <p:sp>
        <p:nvSpPr>
          <p:cNvPr id="7" name="Rectangle 6"/>
          <p:cNvSpPr/>
          <p:nvPr/>
        </p:nvSpPr>
        <p:spPr>
          <a:xfrm>
            <a:off x="6572264" y="1000108"/>
            <a:ext cx="2093842" cy="338554"/>
          </a:xfrm>
          <a:prstGeom prst="rect">
            <a:avLst/>
          </a:prstGeom>
        </p:spPr>
        <p:txBody>
          <a:bodyPr wrap="none">
            <a:spAutoFit/>
          </a:bodyPr>
          <a:lstStyle/>
          <a:p>
            <a:r>
              <a:rPr lang="fa-IR" sz="1600" b="1" dirty="0" smtClean="0">
                <a:solidFill>
                  <a:srgbClr val="C00000"/>
                </a:solidFill>
                <a:cs typeface="B Titr" pitchFamily="2" charset="-78"/>
              </a:rPr>
              <a:t>عرضه و تقاضاي كل  تعادل:</a:t>
            </a:r>
            <a:endParaRPr lang="en-US" sz="1600" dirty="0">
              <a:solidFill>
                <a:srgbClr val="C00000"/>
              </a:solidFill>
              <a:cs typeface="B Titr" pitchFamily="2" charset="-78"/>
            </a:endParaRPr>
          </a:p>
        </p:txBody>
      </p:sp>
      <p:graphicFrame>
        <p:nvGraphicFramePr>
          <p:cNvPr id="8" name="Object 2"/>
          <p:cNvGraphicFramePr>
            <a:graphicFrameLocks noChangeAspect="1"/>
          </p:cNvGraphicFramePr>
          <p:nvPr/>
        </p:nvGraphicFramePr>
        <p:xfrm>
          <a:off x="142875" y="500042"/>
          <a:ext cx="5643571" cy="571504"/>
        </p:xfrm>
        <a:graphic>
          <a:graphicData uri="http://schemas.openxmlformats.org/presentationml/2006/ole">
            <mc:AlternateContent xmlns:mc="http://schemas.openxmlformats.org/markup-compatibility/2006">
              <mc:Choice xmlns:v="urn:schemas-microsoft-com:vml" Requires="v">
                <p:oleObj spid="_x0000_s8460" name="Equation" r:id="rId3" imgW="3974760" imgH="482400" progId="Equation.DSMT4">
                  <p:embed/>
                </p:oleObj>
              </mc:Choice>
              <mc:Fallback>
                <p:oleObj name="Equation" r:id="rId3" imgW="3974760" imgH="482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500042"/>
                        <a:ext cx="5643571"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3"/>
          <p:cNvGraphicFramePr>
            <a:graphicFrameLocks noChangeAspect="1"/>
          </p:cNvGraphicFramePr>
          <p:nvPr/>
        </p:nvGraphicFramePr>
        <p:xfrm>
          <a:off x="114300" y="1000108"/>
          <a:ext cx="4600576" cy="611195"/>
        </p:xfrm>
        <a:graphic>
          <a:graphicData uri="http://schemas.openxmlformats.org/presentationml/2006/ole">
            <mc:AlternateContent xmlns:mc="http://schemas.openxmlformats.org/markup-compatibility/2006">
              <mc:Choice xmlns:v="urn:schemas-microsoft-com:vml" Requires="v">
                <p:oleObj spid="_x0000_s8461" name="Equation" r:id="rId5" imgW="2793960" imgH="457200" progId="Equation.DSMT4">
                  <p:embed/>
                </p:oleObj>
              </mc:Choice>
              <mc:Fallback>
                <p:oleObj name="Equation" r:id="rId5" imgW="279396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 y="1000108"/>
                        <a:ext cx="4600576" cy="6111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nvGraphicFramePr>
        <p:xfrm>
          <a:off x="5143504" y="1142984"/>
          <a:ext cx="1266825" cy="347663"/>
        </p:xfrm>
        <a:graphic>
          <a:graphicData uri="http://schemas.openxmlformats.org/presentationml/2006/ole">
            <mc:AlternateContent xmlns:mc="http://schemas.openxmlformats.org/markup-compatibility/2006">
              <mc:Choice xmlns:v="urn:schemas-microsoft-com:vml" Requires="v">
                <p:oleObj spid="_x0000_s8462" name="Equation" r:id="rId7" imgW="711000" imgH="203040" progId="Equation.DSMT4">
                  <p:embed/>
                </p:oleObj>
              </mc:Choice>
              <mc:Fallback>
                <p:oleObj name="Equation" r:id="rId7" imgW="71100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3504" y="1142984"/>
                        <a:ext cx="1266825" cy="34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796" name="Object 4"/>
          <p:cNvGraphicFramePr>
            <a:graphicFrameLocks noChangeAspect="1"/>
          </p:cNvGraphicFramePr>
          <p:nvPr/>
        </p:nvGraphicFramePr>
        <p:xfrm>
          <a:off x="142844" y="1585902"/>
          <a:ext cx="6429420" cy="1857388"/>
        </p:xfrm>
        <a:graphic>
          <a:graphicData uri="http://schemas.openxmlformats.org/presentationml/2006/ole">
            <mc:AlternateContent xmlns:mc="http://schemas.openxmlformats.org/markup-compatibility/2006">
              <mc:Choice xmlns:v="urn:schemas-microsoft-com:vml" Requires="v">
                <p:oleObj spid="_x0000_s8463" r:id="rId9" imgW="7809524" imgH="2038095" progId="">
                  <p:embed/>
                </p:oleObj>
              </mc:Choice>
              <mc:Fallback>
                <p:oleObj r:id="rId9" imgW="7809524" imgH="2038095" progId="">
                  <p:embed/>
                  <p:pic>
                    <p:nvPicPr>
                      <p:cNvPr id="0" name=""/>
                      <p:cNvPicPr>
                        <a:picLocks noChangeAspect="1" noChangeArrowheads="1"/>
                      </p:cNvPicPr>
                      <p:nvPr/>
                    </p:nvPicPr>
                    <p:blipFill>
                      <a:blip r:embed="rId10">
                        <a:lum bright="-66000" contrast="84000"/>
                        <a:extLst>
                          <a:ext uri="{28A0092B-C50C-407E-A947-70E740481C1C}">
                            <a14:useLocalDpi xmlns:a14="http://schemas.microsoft.com/office/drawing/2010/main" val="0"/>
                          </a:ext>
                        </a:extLst>
                      </a:blip>
                      <a:srcRect/>
                      <a:stretch>
                        <a:fillRect/>
                      </a:stretch>
                    </p:blipFill>
                    <p:spPr bwMode="auto">
                      <a:xfrm>
                        <a:off x="142844" y="1585902"/>
                        <a:ext cx="6429420" cy="185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1" name="Rectangle 9"/>
          <p:cNvSpPr>
            <a:spLocks noChangeArrowheads="1"/>
          </p:cNvSpPr>
          <p:nvPr/>
        </p:nvSpPr>
        <p:spPr bwMode="auto">
          <a:xfrm>
            <a:off x="0" y="1581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6429388" y="1500174"/>
            <a:ext cx="221457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eaLnBrk="1" fontAlgn="base" latinLnBrk="0" hangingPunct="1">
              <a:lnSpc>
                <a:spcPct val="100000"/>
              </a:lnSpc>
              <a:spcBef>
                <a:spcPct val="0"/>
              </a:spcBef>
              <a:spcAft>
                <a:spcPct val="0"/>
              </a:spcAft>
              <a:buClrTx/>
              <a:buSzTx/>
              <a:buFontTx/>
              <a:buNone/>
              <a:tabLst/>
            </a:pPr>
            <a:r>
              <a:rPr kumimoji="0" lang="ar-SA" b="0" i="0" u="none" strike="noStrike" cap="none" normalizeH="0" baseline="0" dirty="0" smtClean="0">
                <a:ln>
                  <a:noFill/>
                </a:ln>
                <a:solidFill>
                  <a:schemeClr val="tx1"/>
                </a:solidFill>
                <a:effectLst/>
                <a:latin typeface="Arial" pitchFamily="34" charset="0"/>
                <a:cs typeface="B Titr" pitchFamily="2" charset="-78"/>
              </a:rPr>
              <a:t>شكل ماتريسي معادلات </a:t>
            </a:r>
            <a:r>
              <a:rPr kumimoji="0" lang="fa-IR" b="0" i="0" u="none" strike="noStrike" cap="none" normalizeH="0" baseline="0" dirty="0" smtClean="0">
                <a:ln>
                  <a:noFill/>
                </a:ln>
                <a:solidFill>
                  <a:schemeClr val="tx1"/>
                </a:solidFill>
                <a:effectLst/>
                <a:latin typeface="Arial" pitchFamily="34" charset="0"/>
                <a:cs typeface="B Titr" pitchFamily="2" charset="-78"/>
              </a:rPr>
              <a:t>:</a:t>
            </a:r>
            <a:endParaRPr kumimoji="0" lang="en-US" sz="2400" b="0" i="0" u="none" strike="noStrike" cap="none" normalizeH="0" baseline="0" dirty="0" smtClean="0">
              <a:ln>
                <a:noFill/>
              </a:ln>
              <a:solidFill>
                <a:schemeClr val="tx1"/>
              </a:solidFill>
              <a:effectLst/>
              <a:latin typeface="Arial" pitchFamily="34" charset="0"/>
              <a:cs typeface="B Titr" pitchFamily="2" charset="-78"/>
            </a:endParaRPr>
          </a:p>
        </p:txBody>
      </p:sp>
      <p:sp>
        <p:nvSpPr>
          <p:cNvPr id="16" name="Rectangle 15"/>
          <p:cNvSpPr/>
          <p:nvPr/>
        </p:nvSpPr>
        <p:spPr>
          <a:xfrm>
            <a:off x="4916086" y="3714752"/>
            <a:ext cx="3813865" cy="461665"/>
          </a:xfrm>
          <a:prstGeom prst="rect">
            <a:avLst/>
          </a:prstGeom>
        </p:spPr>
        <p:txBody>
          <a:bodyPr wrap="none">
            <a:spAutoFit/>
          </a:bodyPr>
          <a:lstStyle/>
          <a:p>
            <a:r>
              <a:rPr lang="fa-IR" dirty="0" smtClean="0">
                <a:cs typeface="B Titr" pitchFamily="2" charset="-78"/>
              </a:rPr>
              <a:t>بر اساس قاعده كرامر </a:t>
            </a:r>
            <a:r>
              <a:rPr lang="en-US" sz="2400" b="1" dirty="0" err="1" smtClean="0">
                <a:solidFill>
                  <a:srgbClr val="C00000"/>
                </a:solidFill>
                <a:cs typeface="B Titr" pitchFamily="2" charset="-78"/>
              </a:rPr>
              <a:t>dp</a:t>
            </a:r>
            <a:r>
              <a:rPr lang="en-US" b="1" dirty="0" smtClean="0">
                <a:cs typeface="B Titr" pitchFamily="2" charset="-78"/>
              </a:rPr>
              <a:t> </a:t>
            </a:r>
            <a:r>
              <a:rPr lang="fa-IR" b="1" dirty="0" smtClean="0">
                <a:cs typeface="B Titr" pitchFamily="2" charset="-78"/>
              </a:rPr>
              <a:t> </a:t>
            </a:r>
            <a:r>
              <a:rPr lang="fa-IR" dirty="0" smtClean="0">
                <a:cs typeface="B Titr" pitchFamily="2" charset="-78"/>
              </a:rPr>
              <a:t>محاسبه مي شود:</a:t>
            </a:r>
            <a:endParaRPr lang="en-US" dirty="0">
              <a:cs typeface="B Titr" pitchFamily="2" charset="-78"/>
            </a:endParaRPr>
          </a:p>
        </p:txBody>
      </p:sp>
      <p:sp>
        <p:nvSpPr>
          <p:cNvPr id="338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803" name="Object 11"/>
          <p:cNvGraphicFramePr>
            <a:graphicFrameLocks noChangeAspect="1"/>
          </p:cNvGraphicFramePr>
          <p:nvPr/>
        </p:nvGraphicFramePr>
        <p:xfrm>
          <a:off x="214282" y="3514728"/>
          <a:ext cx="4500594" cy="2357454"/>
        </p:xfrm>
        <a:graphic>
          <a:graphicData uri="http://schemas.openxmlformats.org/presentationml/2006/ole">
            <mc:AlternateContent xmlns:mc="http://schemas.openxmlformats.org/markup-compatibility/2006">
              <mc:Choice xmlns:v="urn:schemas-microsoft-com:vml" Requires="v">
                <p:oleObj spid="_x0000_s8464" r:id="rId11" imgW="5400000" imgH="4457143" progId="">
                  <p:embed/>
                </p:oleObj>
              </mc:Choice>
              <mc:Fallback>
                <p:oleObj r:id="rId11" imgW="5400000" imgH="4457143" progId="">
                  <p:embed/>
                  <p:pic>
                    <p:nvPicPr>
                      <p:cNvPr id="0" name=""/>
                      <p:cNvPicPr>
                        <a:picLocks noChangeAspect="1" noChangeArrowheads="1"/>
                      </p:cNvPicPr>
                      <p:nvPr/>
                    </p:nvPicPr>
                    <p:blipFill>
                      <a:blip r:embed="rId12">
                        <a:lum bright="-36000" contrast="52000"/>
                        <a:extLst>
                          <a:ext uri="{28A0092B-C50C-407E-A947-70E740481C1C}">
                            <a14:useLocalDpi xmlns:a14="http://schemas.microsoft.com/office/drawing/2010/main" val="0"/>
                          </a:ext>
                        </a:extLst>
                      </a:blip>
                      <a:srcRect/>
                      <a:stretch>
                        <a:fillRect/>
                      </a:stretch>
                    </p:blipFill>
                    <p:spPr bwMode="auto">
                      <a:xfrm>
                        <a:off x="214282" y="3514728"/>
                        <a:ext cx="4500594" cy="23574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805" name="Object 13"/>
          <p:cNvGraphicFramePr>
            <a:graphicFrameLocks noChangeAspect="1"/>
          </p:cNvGraphicFramePr>
          <p:nvPr/>
        </p:nvGraphicFramePr>
        <p:xfrm>
          <a:off x="285720" y="5872182"/>
          <a:ext cx="3714776" cy="889000"/>
        </p:xfrm>
        <a:graphic>
          <a:graphicData uri="http://schemas.openxmlformats.org/presentationml/2006/ole">
            <mc:AlternateContent xmlns:mc="http://schemas.openxmlformats.org/markup-compatibility/2006">
              <mc:Choice xmlns:v="urn:schemas-microsoft-com:vml" Requires="v">
                <p:oleObj spid="_x0000_s8465" name="Equation" r:id="rId13" imgW="2158920" imgH="622080" progId="Equation.DSMT4">
                  <p:embed/>
                </p:oleObj>
              </mc:Choice>
              <mc:Fallback>
                <p:oleObj name="Equation" r:id="rId13" imgW="2158920" imgH="622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720" y="5872182"/>
                        <a:ext cx="3714776"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7" name="Rectangle 15"/>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808" name="Object 16"/>
          <p:cNvGraphicFramePr>
            <a:graphicFrameLocks noChangeAspect="1"/>
          </p:cNvGraphicFramePr>
          <p:nvPr/>
        </p:nvGraphicFramePr>
        <p:xfrm>
          <a:off x="4214810" y="5718197"/>
          <a:ext cx="3571900" cy="1068389"/>
        </p:xfrm>
        <a:graphic>
          <a:graphicData uri="http://schemas.openxmlformats.org/presentationml/2006/ole">
            <mc:AlternateContent xmlns:mc="http://schemas.openxmlformats.org/markup-compatibility/2006">
              <mc:Choice xmlns:v="urn:schemas-microsoft-com:vml" Requires="v">
                <p:oleObj spid="_x0000_s8466" name="Equation" r:id="rId15" imgW="1765080" imgH="647640" progId="Equation.DSMT4">
                  <p:embed/>
                </p:oleObj>
              </mc:Choice>
              <mc:Fallback>
                <p:oleObj name="Equation" r:id="rId15" imgW="1765080" imgH="647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14810" y="5718197"/>
                        <a:ext cx="3571900" cy="10683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571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Right)">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Right)">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3802"/>
                                        </p:tgtEl>
                                        <p:attrNameLst>
                                          <p:attrName>style.visibility</p:attrName>
                                        </p:attrNameLst>
                                      </p:cBhvr>
                                      <p:to>
                                        <p:strVal val="visible"/>
                                      </p:to>
                                    </p:set>
                                    <p:animEffect transition="in" filter="strips(downLeft)">
                                      <p:cBhvr>
                                        <p:cTn id="22" dur="2000"/>
                                        <p:tgtEl>
                                          <p:spTgt spid="3380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3796"/>
                                        </p:tgtEl>
                                        <p:attrNameLst>
                                          <p:attrName>style.visibility</p:attrName>
                                        </p:attrNameLst>
                                      </p:cBhvr>
                                      <p:to>
                                        <p:strVal val="visible"/>
                                      </p:to>
                                    </p:set>
                                    <p:animEffect transition="in" filter="strips(downRight)">
                                      <p:cBhvr>
                                        <p:cTn id="27" dur="2000"/>
                                        <p:tgtEl>
                                          <p:spTgt spid="3379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strips(downLeft)">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33803"/>
                                        </p:tgtEl>
                                        <p:attrNameLst>
                                          <p:attrName>style.visibility</p:attrName>
                                        </p:attrNameLst>
                                      </p:cBhvr>
                                      <p:to>
                                        <p:strVal val="visible"/>
                                      </p:to>
                                    </p:set>
                                    <p:animEffect transition="in" filter="strips(downRight)">
                                      <p:cBhvr>
                                        <p:cTn id="37" dur="2000"/>
                                        <p:tgtEl>
                                          <p:spTgt spid="33803"/>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nodeType="clickEffect">
                                  <p:stCondLst>
                                    <p:cond delay="0"/>
                                  </p:stCondLst>
                                  <p:childTnLst>
                                    <p:set>
                                      <p:cBhvr>
                                        <p:cTn id="41" dur="1" fill="hold">
                                          <p:stCondLst>
                                            <p:cond delay="0"/>
                                          </p:stCondLst>
                                        </p:cTn>
                                        <p:tgtEl>
                                          <p:spTgt spid="33805"/>
                                        </p:tgtEl>
                                        <p:attrNameLst>
                                          <p:attrName>style.visibility</p:attrName>
                                        </p:attrNameLst>
                                      </p:cBhvr>
                                      <p:to>
                                        <p:strVal val="visible"/>
                                      </p:to>
                                    </p:set>
                                    <p:animEffect transition="in" filter="strips(upRight)">
                                      <p:cBhvr>
                                        <p:cTn id="42" dur="2000"/>
                                        <p:tgtEl>
                                          <p:spTgt spid="3380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33808"/>
                                        </p:tgtEl>
                                        <p:attrNameLst>
                                          <p:attrName>style.visibility</p:attrName>
                                        </p:attrNameLst>
                                      </p:cBhvr>
                                      <p:to>
                                        <p:strVal val="visible"/>
                                      </p:to>
                                    </p:set>
                                    <p:animEffect transition="in" filter="strips(downRight)">
                                      <p:cBhvr>
                                        <p:cTn id="47" dur="2000"/>
                                        <p:tgtEl>
                                          <p:spTgt spid="33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D32394D-F658-4CDB-B938-F1A8B5ECA9C3}" type="slidenum">
              <a:rPr lang="fa-IR" smtClean="0"/>
              <a:pPr/>
              <a:t>25</a:t>
            </a:fld>
            <a:endParaRPr lang="fa-IR"/>
          </a:p>
        </p:txBody>
      </p:sp>
      <p:sp>
        <p:nvSpPr>
          <p:cNvPr id="5" name="Title 1"/>
          <p:cNvSpPr txBox="1">
            <a:spLocks/>
          </p:cNvSpPr>
          <p:nvPr/>
        </p:nvSpPr>
        <p:spPr>
          <a:xfrm>
            <a:off x="70340" y="28136"/>
            <a:ext cx="6072230" cy="35719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b">
            <a:noAutofit/>
          </a:bodyPr>
          <a:lstStyle/>
          <a:p>
            <a:pPr lvl="0" algn="ctr">
              <a:spcBef>
                <a:spcPct val="0"/>
              </a:spcBef>
              <a:defRPr/>
            </a:pPr>
            <a:r>
              <a:rPr lang="fa-IR" b="1" i="1" cap="small" dirty="0" smtClean="0">
                <a:solidFill>
                  <a:srgbClr val="FFFF00"/>
                </a:solidFill>
                <a:latin typeface="B Titr"/>
                <a:ea typeface="+mj-ea"/>
                <a:cs typeface="B Titr" pitchFamily="2" charset="-78"/>
              </a:rPr>
              <a:t>الگويی برای محاسبه نرخ مناسب ارز در دوران اصلاح ساختار اقتصاد ايران</a:t>
            </a:r>
            <a:endParaRPr kumimoji="0" lang="fa-IR" b="1" i="1" u="none" strike="noStrike" kern="1200" cap="small" spc="0" normalizeH="0" baseline="0" noProof="0" dirty="0">
              <a:ln>
                <a:noFill/>
              </a:ln>
              <a:solidFill>
                <a:srgbClr val="FFFF00"/>
              </a:solidFill>
              <a:effectLst/>
              <a:uLnTx/>
              <a:uFillTx/>
              <a:latin typeface="B Titr"/>
              <a:ea typeface="+mj-ea"/>
              <a:cs typeface="B Titr" pitchFamily="2" charset="-78"/>
            </a:endParaRPr>
          </a:p>
        </p:txBody>
      </p:sp>
      <p:sp>
        <p:nvSpPr>
          <p:cNvPr id="6" name="Rectangle 5"/>
          <p:cNvSpPr/>
          <p:nvPr/>
        </p:nvSpPr>
        <p:spPr>
          <a:xfrm>
            <a:off x="6286512" y="71414"/>
            <a:ext cx="2428892" cy="369332"/>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fa-IR" b="1" dirty="0" smtClean="0">
                <a:solidFill>
                  <a:schemeClr val="bg1">
                    <a:lumMod val="85000"/>
                  </a:schemeClr>
                </a:solidFill>
                <a:cs typeface="B Titr" pitchFamily="2" charset="-78"/>
              </a:rPr>
              <a:t>الگوي نظري نرخ ارز مناسب</a:t>
            </a:r>
            <a:endParaRPr lang="en-US" b="1" dirty="0" smtClean="0">
              <a:solidFill>
                <a:schemeClr val="bg1">
                  <a:lumMod val="85000"/>
                </a:schemeClr>
              </a:solidFill>
              <a:cs typeface="B Titr" pitchFamily="2" charset="-78"/>
            </a:endParaRPr>
          </a:p>
        </p:txBody>
      </p:sp>
      <p:sp>
        <p:nvSpPr>
          <p:cNvPr id="7" name="Rectangle 6"/>
          <p:cNvSpPr/>
          <p:nvPr/>
        </p:nvSpPr>
        <p:spPr>
          <a:xfrm>
            <a:off x="6927039" y="428604"/>
            <a:ext cx="1859803" cy="307777"/>
          </a:xfrm>
          <a:prstGeom prst="rect">
            <a:avLst/>
          </a:prstGeom>
        </p:spPr>
        <p:txBody>
          <a:bodyPr wrap="none">
            <a:spAutoFit/>
          </a:bodyPr>
          <a:lstStyle/>
          <a:p>
            <a:r>
              <a:rPr lang="fa-IR" sz="1400" b="1" dirty="0" smtClean="0">
                <a:solidFill>
                  <a:srgbClr val="C00000"/>
                </a:solidFill>
                <a:cs typeface="B Titr" pitchFamily="2" charset="-78"/>
              </a:rPr>
              <a:t>عرضه و تقاضاي كل  تعادل:</a:t>
            </a:r>
            <a:endParaRPr lang="en-US" sz="1400" dirty="0">
              <a:solidFill>
                <a:srgbClr val="C00000"/>
              </a:solidFill>
              <a:cs typeface="B Titr" pitchFamily="2" charset="-78"/>
            </a:endParaRPr>
          </a:p>
        </p:txBody>
      </p:sp>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1" name="Rectangle 9"/>
          <p:cNvSpPr>
            <a:spLocks noChangeArrowheads="1"/>
          </p:cNvSpPr>
          <p:nvPr/>
        </p:nvSpPr>
        <p:spPr bwMode="auto">
          <a:xfrm>
            <a:off x="0" y="1581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805" name="Object 13"/>
          <p:cNvGraphicFramePr>
            <a:graphicFrameLocks noChangeAspect="1"/>
          </p:cNvGraphicFramePr>
          <p:nvPr/>
        </p:nvGraphicFramePr>
        <p:xfrm>
          <a:off x="142844" y="642918"/>
          <a:ext cx="3714776" cy="889000"/>
        </p:xfrm>
        <a:graphic>
          <a:graphicData uri="http://schemas.openxmlformats.org/presentationml/2006/ole">
            <mc:AlternateContent xmlns:mc="http://schemas.openxmlformats.org/markup-compatibility/2006">
              <mc:Choice xmlns:v="urn:schemas-microsoft-com:vml" Requires="v">
                <p:oleObj spid="_x0000_s9560" name="Equation" r:id="rId3" imgW="2158920" imgH="622080" progId="Equation.DSMT4">
                  <p:embed/>
                </p:oleObj>
              </mc:Choice>
              <mc:Fallback>
                <p:oleObj name="Equation" r:id="rId3" imgW="2158920" imgH="622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44" y="642918"/>
                        <a:ext cx="3714776"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7" name="Rectangle 15"/>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808" name="Object 16"/>
          <p:cNvGraphicFramePr>
            <a:graphicFrameLocks noChangeAspect="1"/>
          </p:cNvGraphicFramePr>
          <p:nvPr/>
        </p:nvGraphicFramePr>
        <p:xfrm>
          <a:off x="3786182" y="500042"/>
          <a:ext cx="3571900" cy="1068389"/>
        </p:xfrm>
        <a:graphic>
          <a:graphicData uri="http://schemas.openxmlformats.org/presentationml/2006/ole">
            <mc:AlternateContent xmlns:mc="http://schemas.openxmlformats.org/markup-compatibility/2006">
              <mc:Choice xmlns:v="urn:schemas-microsoft-com:vml" Requires="v">
                <p:oleObj spid="_x0000_s9561" name="Equation" r:id="rId5" imgW="1765080" imgH="647640" progId="Equation.DSMT4">
                  <p:embed/>
                </p:oleObj>
              </mc:Choice>
              <mc:Fallback>
                <p:oleObj name="Equation" r:id="rId5" imgW="1765080" imgH="6476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6182" y="500042"/>
                        <a:ext cx="3571900" cy="10683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5286380" y="1428736"/>
            <a:ext cx="3432350" cy="400110"/>
          </a:xfrm>
          <a:prstGeom prst="rect">
            <a:avLst/>
          </a:prstGeom>
        </p:spPr>
        <p:txBody>
          <a:bodyPr wrap="none">
            <a:spAutoFit/>
          </a:bodyPr>
          <a:lstStyle/>
          <a:p>
            <a:r>
              <a:rPr lang="fa-IR" sz="2000" b="1" dirty="0" smtClean="0">
                <a:solidFill>
                  <a:srgbClr val="FF0000"/>
                </a:solidFill>
                <a:cs typeface="B Titr" pitchFamily="2" charset="-78"/>
              </a:rPr>
              <a:t>معياري براي انتخاب نرخ ارز مناسب:</a:t>
            </a:r>
            <a:endParaRPr lang="en-US" sz="2000" dirty="0">
              <a:solidFill>
                <a:srgbClr val="FF0000"/>
              </a:solidFill>
              <a:cs typeface="B Titr" pitchFamily="2" charset="-78"/>
            </a:endParaRPr>
          </a:p>
        </p:txBody>
      </p:sp>
      <p:pic>
        <p:nvPicPr>
          <p:cNvPr id="35849" name="Picture 9"/>
          <p:cNvPicPr>
            <a:picLocks noChangeAspect="1" noChangeArrowheads="1"/>
          </p:cNvPicPr>
          <p:nvPr/>
        </p:nvPicPr>
        <p:blipFill>
          <a:blip r:embed="rId7"/>
          <a:srcRect/>
          <a:stretch>
            <a:fillRect/>
          </a:stretch>
        </p:blipFill>
        <p:spPr bwMode="auto">
          <a:xfrm>
            <a:off x="142844" y="1500174"/>
            <a:ext cx="4000528" cy="3714776"/>
          </a:xfrm>
          <a:prstGeom prst="rect">
            <a:avLst/>
          </a:prstGeom>
          <a:noFill/>
          <a:ln w="9525">
            <a:noFill/>
            <a:miter lim="800000"/>
            <a:headEnd/>
            <a:tailEnd/>
          </a:ln>
          <a:effectLst/>
        </p:spPr>
      </p:pic>
      <p:sp>
        <p:nvSpPr>
          <p:cNvPr id="3585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5850" name="Object 10"/>
          <p:cNvGraphicFramePr>
            <a:graphicFrameLocks noChangeAspect="1"/>
          </p:cNvGraphicFramePr>
          <p:nvPr/>
        </p:nvGraphicFramePr>
        <p:xfrm>
          <a:off x="4429124" y="1928802"/>
          <a:ext cx="3571900" cy="1214446"/>
        </p:xfrm>
        <a:graphic>
          <a:graphicData uri="http://schemas.openxmlformats.org/presentationml/2006/ole">
            <mc:AlternateContent xmlns:mc="http://schemas.openxmlformats.org/markup-compatibility/2006">
              <mc:Choice xmlns:v="urn:schemas-microsoft-com:vml" Requires="v">
                <p:oleObj spid="_x0000_s9562" name="Equation" r:id="rId8" imgW="2197080" imgH="698400" progId="Equation.DSMT4">
                  <p:embed/>
                </p:oleObj>
              </mc:Choice>
              <mc:Fallback>
                <p:oleObj name="Equation" r:id="rId8" imgW="2197080" imgH="698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9124" y="1928802"/>
                        <a:ext cx="3571900" cy="12144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2" name="Object 12"/>
          <p:cNvGraphicFramePr>
            <a:graphicFrameLocks noChangeAspect="1"/>
          </p:cNvGraphicFramePr>
          <p:nvPr/>
        </p:nvGraphicFramePr>
        <p:xfrm>
          <a:off x="4572000" y="3000372"/>
          <a:ext cx="3286148" cy="857256"/>
        </p:xfrm>
        <a:graphic>
          <a:graphicData uri="http://schemas.openxmlformats.org/presentationml/2006/ole">
            <mc:AlternateContent xmlns:mc="http://schemas.openxmlformats.org/markup-compatibility/2006">
              <mc:Choice xmlns:v="urn:schemas-microsoft-com:vml" Requires="v">
                <p:oleObj spid="_x0000_s9563" name="Equation" r:id="rId10" imgW="1663560" imgH="482400" progId="Equation.DSMT4">
                  <p:embed/>
                </p:oleObj>
              </mc:Choice>
              <mc:Fallback>
                <p:oleObj name="Equation" r:id="rId10" imgW="1663560" imgH="4824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3000372"/>
                        <a:ext cx="3286148"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18"/>
          <p:cNvSpPr/>
          <p:nvPr/>
        </p:nvSpPr>
        <p:spPr>
          <a:xfrm>
            <a:off x="6571868" y="3786190"/>
            <a:ext cx="2143536" cy="461665"/>
          </a:xfrm>
          <a:prstGeom prst="rect">
            <a:avLst/>
          </a:prstGeom>
        </p:spPr>
        <p:txBody>
          <a:bodyPr wrap="none">
            <a:spAutoFit/>
          </a:bodyPr>
          <a:lstStyle/>
          <a:p>
            <a:r>
              <a:rPr lang="fa-IR" dirty="0" smtClean="0">
                <a:cs typeface="B Titr" pitchFamily="2" charset="-78"/>
              </a:rPr>
              <a:t>و</a:t>
            </a:r>
            <a:r>
              <a:rPr lang="en-US" dirty="0" smtClean="0">
                <a:cs typeface="B Titr" pitchFamily="2" charset="-78"/>
              </a:rPr>
              <a:t> </a:t>
            </a:r>
            <a:r>
              <a:rPr lang="fa-IR" dirty="0" smtClean="0">
                <a:cs typeface="B Titr" pitchFamily="2" charset="-78"/>
              </a:rPr>
              <a:t>با فرض</a:t>
            </a:r>
            <a:r>
              <a:rPr lang="fa-IR" sz="2400" b="1" dirty="0" smtClean="0">
                <a:solidFill>
                  <a:srgbClr val="FF0000"/>
                </a:solidFill>
                <a:cs typeface="B Titr" pitchFamily="2" charset="-78"/>
              </a:rPr>
              <a:t> </a:t>
            </a:r>
            <a:r>
              <a:rPr lang="en-US" sz="2400" b="1" dirty="0" smtClean="0">
                <a:solidFill>
                  <a:srgbClr val="FF0000"/>
                </a:solidFill>
                <a:cs typeface="B Titr" pitchFamily="2" charset="-78"/>
              </a:rPr>
              <a:t>b=0</a:t>
            </a:r>
            <a:r>
              <a:rPr lang="fa-IR" sz="2400" b="1" dirty="0" smtClean="0">
                <a:solidFill>
                  <a:srgbClr val="FF0000"/>
                </a:solidFill>
                <a:cs typeface="B Titr" pitchFamily="2" charset="-78"/>
              </a:rPr>
              <a:t> </a:t>
            </a:r>
            <a:r>
              <a:rPr lang="fa-IR" dirty="0" smtClean="0">
                <a:cs typeface="B Titr" pitchFamily="2" charset="-78"/>
              </a:rPr>
              <a:t>داريم:</a:t>
            </a:r>
            <a:endParaRPr lang="en-US" dirty="0">
              <a:cs typeface="B Titr" pitchFamily="2" charset="-78"/>
            </a:endParaRPr>
          </a:p>
        </p:txBody>
      </p:sp>
      <p:graphicFrame>
        <p:nvGraphicFramePr>
          <p:cNvPr id="35853" name="Object 13"/>
          <p:cNvGraphicFramePr>
            <a:graphicFrameLocks noChangeAspect="1"/>
          </p:cNvGraphicFramePr>
          <p:nvPr/>
        </p:nvGraphicFramePr>
        <p:xfrm>
          <a:off x="4429124" y="4286256"/>
          <a:ext cx="915987" cy="676275"/>
        </p:xfrm>
        <a:graphic>
          <a:graphicData uri="http://schemas.openxmlformats.org/presentationml/2006/ole">
            <mc:AlternateContent xmlns:mc="http://schemas.openxmlformats.org/markup-compatibility/2006">
              <mc:Choice xmlns:v="urn:schemas-microsoft-com:vml" Requires="v">
                <p:oleObj spid="_x0000_s9564" name="Equation" r:id="rId12" imgW="647640" imgH="393480" progId="Equation.DSMT4">
                  <p:embed/>
                </p:oleObj>
              </mc:Choice>
              <mc:Fallback>
                <p:oleObj name="Equation" r:id="rId12" imgW="647640" imgH="3934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29124" y="4286256"/>
                        <a:ext cx="915987"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4" name="Object 14"/>
          <p:cNvGraphicFramePr>
            <a:graphicFrameLocks noChangeAspect="1"/>
          </p:cNvGraphicFramePr>
          <p:nvPr/>
        </p:nvGraphicFramePr>
        <p:xfrm>
          <a:off x="5786446" y="4214818"/>
          <a:ext cx="2692400" cy="785812"/>
        </p:xfrm>
        <a:graphic>
          <a:graphicData uri="http://schemas.openxmlformats.org/presentationml/2006/ole">
            <mc:AlternateContent xmlns:mc="http://schemas.openxmlformats.org/markup-compatibility/2006">
              <mc:Choice xmlns:v="urn:schemas-microsoft-com:vml" Requires="v">
                <p:oleObj spid="_x0000_s9565" name="Equation" r:id="rId14" imgW="1904760" imgH="457200" progId="Equation.DSMT4">
                  <p:embed/>
                </p:oleObj>
              </mc:Choice>
              <mc:Fallback>
                <p:oleObj name="Equation" r:id="rId14" imgW="1904760" imgH="4572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86446" y="4214818"/>
                        <a:ext cx="2692400"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5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5855" name="Object 15"/>
          <p:cNvGraphicFramePr>
            <a:graphicFrameLocks noChangeAspect="1"/>
          </p:cNvGraphicFramePr>
          <p:nvPr/>
        </p:nvGraphicFramePr>
        <p:xfrm>
          <a:off x="71406" y="5214950"/>
          <a:ext cx="2786082" cy="774720"/>
        </p:xfrm>
        <a:graphic>
          <a:graphicData uri="http://schemas.openxmlformats.org/presentationml/2006/ole">
            <mc:AlternateContent xmlns:mc="http://schemas.openxmlformats.org/markup-compatibility/2006">
              <mc:Choice xmlns:v="urn:schemas-microsoft-com:vml" Requires="v">
                <p:oleObj spid="_x0000_s9566" name="Equation" r:id="rId16" imgW="2031840" imgH="482400" progId="Equation.DSMT4">
                  <p:embed/>
                </p:oleObj>
              </mc:Choice>
              <mc:Fallback>
                <p:oleObj name="Equation" r:id="rId16" imgW="2031840" imgH="4824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406" y="5214950"/>
                        <a:ext cx="2786082" cy="774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7" name="Object 17"/>
          <p:cNvGraphicFramePr>
            <a:graphicFrameLocks noChangeAspect="1"/>
          </p:cNvGraphicFramePr>
          <p:nvPr/>
        </p:nvGraphicFramePr>
        <p:xfrm>
          <a:off x="2857488" y="5286388"/>
          <a:ext cx="1939942" cy="607993"/>
        </p:xfrm>
        <a:graphic>
          <a:graphicData uri="http://schemas.openxmlformats.org/presentationml/2006/ole">
            <mc:AlternateContent xmlns:mc="http://schemas.openxmlformats.org/markup-compatibility/2006">
              <mc:Choice xmlns:v="urn:schemas-microsoft-com:vml" Requires="v">
                <p:oleObj spid="_x0000_s9567" name="Equation" r:id="rId18" imgW="1320480" imgH="431640" progId="Equation.DSMT4">
                  <p:embed/>
                </p:oleObj>
              </mc:Choice>
              <mc:Fallback>
                <p:oleObj name="Equation" r:id="rId18" imgW="1320480" imgH="4316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57488" y="5286388"/>
                        <a:ext cx="1939942" cy="6079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8" name="Object 18"/>
          <p:cNvGraphicFramePr>
            <a:graphicFrameLocks noChangeAspect="1"/>
          </p:cNvGraphicFramePr>
          <p:nvPr/>
        </p:nvGraphicFramePr>
        <p:xfrm>
          <a:off x="5429256" y="5143512"/>
          <a:ext cx="2500330" cy="857256"/>
        </p:xfrm>
        <a:graphic>
          <a:graphicData uri="http://schemas.openxmlformats.org/presentationml/2006/ole">
            <mc:AlternateContent xmlns:mc="http://schemas.openxmlformats.org/markup-compatibility/2006">
              <mc:Choice xmlns:v="urn:schemas-microsoft-com:vml" Requires="v">
                <p:oleObj spid="_x0000_s9568" name="Equation" r:id="rId20" imgW="1460160" imgH="482400" progId="Equation.DSMT4">
                  <p:embed/>
                </p:oleObj>
              </mc:Choice>
              <mc:Fallback>
                <p:oleObj name="Equation" r:id="rId20" imgW="1460160" imgH="4824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29256" y="5143512"/>
                        <a:ext cx="2500330"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Notched Right Arrow 25"/>
          <p:cNvSpPr/>
          <p:nvPr/>
        </p:nvSpPr>
        <p:spPr>
          <a:xfrm>
            <a:off x="4786314" y="5286388"/>
            <a:ext cx="642942" cy="571504"/>
          </a:xfrm>
          <a:prstGeom prst="notchedRight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597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3805"/>
                                        </p:tgtEl>
                                        <p:attrNameLst>
                                          <p:attrName>style.visibility</p:attrName>
                                        </p:attrNameLst>
                                      </p:cBhvr>
                                      <p:to>
                                        <p:strVal val="visible"/>
                                      </p:to>
                                    </p:set>
                                    <p:animEffect transition="in" filter="strips(downRight)">
                                      <p:cBhvr>
                                        <p:cTn id="7" dur="500"/>
                                        <p:tgtEl>
                                          <p:spTgt spid="3380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3808"/>
                                        </p:tgtEl>
                                        <p:attrNameLst>
                                          <p:attrName>style.visibility</p:attrName>
                                        </p:attrNameLst>
                                      </p:cBhvr>
                                      <p:to>
                                        <p:strVal val="visible"/>
                                      </p:to>
                                    </p:set>
                                    <p:animEffect transition="in" filter="strips(downRight)">
                                      <p:cBhvr>
                                        <p:cTn id="12" dur="500"/>
                                        <p:tgtEl>
                                          <p:spTgt spid="3380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trips(down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5850"/>
                                        </p:tgtEl>
                                        <p:attrNameLst>
                                          <p:attrName>style.visibility</p:attrName>
                                        </p:attrNameLst>
                                      </p:cBhvr>
                                      <p:to>
                                        <p:strVal val="visible"/>
                                      </p:to>
                                    </p:set>
                                    <p:animEffect transition="in" filter="strips(downRight)">
                                      <p:cBhvr>
                                        <p:cTn id="22" dur="500"/>
                                        <p:tgtEl>
                                          <p:spTgt spid="3585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5852"/>
                                        </p:tgtEl>
                                        <p:attrNameLst>
                                          <p:attrName>style.visibility</p:attrName>
                                        </p:attrNameLst>
                                      </p:cBhvr>
                                      <p:to>
                                        <p:strVal val="visible"/>
                                      </p:to>
                                    </p:set>
                                    <p:animEffect transition="in" filter="strips(downRight)">
                                      <p:cBhvr>
                                        <p:cTn id="27" dur="500"/>
                                        <p:tgtEl>
                                          <p:spTgt spid="3585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35849"/>
                                        </p:tgtEl>
                                        <p:attrNameLst>
                                          <p:attrName>style.visibility</p:attrName>
                                        </p:attrNameLst>
                                      </p:cBhvr>
                                      <p:to>
                                        <p:strVal val="visible"/>
                                      </p:to>
                                    </p:set>
                                    <p:animEffect transition="in" filter="strips(downRight)">
                                      <p:cBhvr>
                                        <p:cTn id="32" dur="500"/>
                                        <p:tgtEl>
                                          <p:spTgt spid="35849"/>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strips(down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35853"/>
                                        </p:tgtEl>
                                        <p:attrNameLst>
                                          <p:attrName>style.visibility</p:attrName>
                                        </p:attrNameLst>
                                      </p:cBhvr>
                                      <p:to>
                                        <p:strVal val="visible"/>
                                      </p:to>
                                    </p:set>
                                    <p:animEffect transition="in" filter="strips(downRight)">
                                      <p:cBhvr>
                                        <p:cTn id="42" dur="500"/>
                                        <p:tgtEl>
                                          <p:spTgt spid="35853"/>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35854"/>
                                        </p:tgtEl>
                                        <p:attrNameLst>
                                          <p:attrName>style.visibility</p:attrName>
                                        </p:attrNameLst>
                                      </p:cBhvr>
                                      <p:to>
                                        <p:strVal val="visible"/>
                                      </p:to>
                                    </p:set>
                                    <p:animEffect transition="in" filter="strips(downRight)">
                                      <p:cBhvr>
                                        <p:cTn id="47" dur="500"/>
                                        <p:tgtEl>
                                          <p:spTgt spid="3585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35855"/>
                                        </p:tgtEl>
                                        <p:attrNameLst>
                                          <p:attrName>style.visibility</p:attrName>
                                        </p:attrNameLst>
                                      </p:cBhvr>
                                      <p:to>
                                        <p:strVal val="visible"/>
                                      </p:to>
                                    </p:set>
                                    <p:animEffect transition="in" filter="strips(downRight)">
                                      <p:cBhvr>
                                        <p:cTn id="52" dur="2000"/>
                                        <p:tgtEl>
                                          <p:spTgt spid="35855"/>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35857"/>
                                        </p:tgtEl>
                                        <p:attrNameLst>
                                          <p:attrName>style.visibility</p:attrName>
                                        </p:attrNameLst>
                                      </p:cBhvr>
                                      <p:to>
                                        <p:strVal val="visible"/>
                                      </p:to>
                                    </p:set>
                                    <p:animEffect transition="in" filter="strips(downRight)">
                                      <p:cBhvr>
                                        <p:cTn id="57" dur="2000"/>
                                        <p:tgtEl>
                                          <p:spTgt spid="35857"/>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strips(downRight)">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nodeType="clickEffect">
                                  <p:stCondLst>
                                    <p:cond delay="0"/>
                                  </p:stCondLst>
                                  <p:childTnLst>
                                    <p:set>
                                      <p:cBhvr>
                                        <p:cTn id="66" dur="1" fill="hold">
                                          <p:stCondLst>
                                            <p:cond delay="0"/>
                                          </p:stCondLst>
                                        </p:cTn>
                                        <p:tgtEl>
                                          <p:spTgt spid="35858"/>
                                        </p:tgtEl>
                                        <p:attrNameLst>
                                          <p:attrName>style.visibility</p:attrName>
                                        </p:attrNameLst>
                                      </p:cBhvr>
                                      <p:to>
                                        <p:strVal val="visible"/>
                                      </p:to>
                                    </p:set>
                                    <p:animEffect transition="in" filter="strips(downRight)">
                                      <p:cBhvr>
                                        <p:cTn id="67" dur="2000"/>
                                        <p:tgtEl>
                                          <p:spTgt spid="35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9" grpId="0" autoUpdateAnimBg="0"/>
      <p:bldP spid="26"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D32394D-F658-4CDB-B938-F1A8B5ECA9C3}" type="slidenum">
              <a:rPr lang="fa-IR" smtClean="0"/>
              <a:pPr/>
              <a:t>26</a:t>
            </a:fld>
            <a:endParaRPr lang="fa-IR"/>
          </a:p>
        </p:txBody>
      </p:sp>
      <p:sp>
        <p:nvSpPr>
          <p:cNvPr id="5" name="Title 1"/>
          <p:cNvSpPr txBox="1">
            <a:spLocks/>
          </p:cNvSpPr>
          <p:nvPr/>
        </p:nvSpPr>
        <p:spPr>
          <a:xfrm>
            <a:off x="70340" y="28136"/>
            <a:ext cx="6072230" cy="35719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b">
            <a:noAutofit/>
          </a:bodyPr>
          <a:lstStyle/>
          <a:p>
            <a:pPr lvl="0" algn="ctr">
              <a:spcBef>
                <a:spcPct val="0"/>
              </a:spcBef>
              <a:defRPr/>
            </a:pPr>
            <a:r>
              <a:rPr lang="fa-IR" b="1" i="1" cap="small" dirty="0" smtClean="0">
                <a:solidFill>
                  <a:srgbClr val="FFFF00"/>
                </a:solidFill>
                <a:latin typeface="B Titr"/>
                <a:ea typeface="+mj-ea"/>
                <a:cs typeface="B Titr" pitchFamily="2" charset="-78"/>
              </a:rPr>
              <a:t>الگويی برای محاسبه نرخ مناسب ارز در دوران اصلاح ساختار اقتصاد ايران</a:t>
            </a:r>
            <a:endParaRPr kumimoji="0" lang="fa-IR" b="1" i="1" u="none" strike="noStrike" kern="1200" cap="small" spc="0" normalizeH="0" baseline="0" noProof="0" dirty="0">
              <a:ln>
                <a:noFill/>
              </a:ln>
              <a:solidFill>
                <a:srgbClr val="FFFF00"/>
              </a:solidFill>
              <a:effectLst/>
              <a:uLnTx/>
              <a:uFillTx/>
              <a:latin typeface="B Titr"/>
              <a:ea typeface="+mj-ea"/>
              <a:cs typeface="B Titr" pitchFamily="2" charset="-78"/>
            </a:endParaRPr>
          </a:p>
        </p:txBody>
      </p:sp>
      <p:sp>
        <p:nvSpPr>
          <p:cNvPr id="6" name="Rectangle 5"/>
          <p:cNvSpPr/>
          <p:nvPr/>
        </p:nvSpPr>
        <p:spPr>
          <a:xfrm>
            <a:off x="6286512" y="71414"/>
            <a:ext cx="2428892" cy="369332"/>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fa-IR" b="1" dirty="0" smtClean="0">
                <a:solidFill>
                  <a:schemeClr val="bg1">
                    <a:lumMod val="85000"/>
                  </a:schemeClr>
                </a:solidFill>
                <a:cs typeface="B Titr" pitchFamily="2" charset="-78"/>
              </a:rPr>
              <a:t>الگوي نظري نرخ ارز مناسب</a:t>
            </a:r>
            <a:endParaRPr lang="en-US" b="1" dirty="0" smtClean="0">
              <a:solidFill>
                <a:schemeClr val="bg1">
                  <a:lumMod val="85000"/>
                </a:schemeClr>
              </a:solidFill>
              <a:cs typeface="B Titr" pitchFamily="2" charset="-78"/>
            </a:endParaRPr>
          </a:p>
        </p:txBody>
      </p:sp>
      <p:sp>
        <p:nvSpPr>
          <p:cNvPr id="7" name="Rectangle 6"/>
          <p:cNvSpPr/>
          <p:nvPr/>
        </p:nvSpPr>
        <p:spPr>
          <a:xfrm>
            <a:off x="6927039" y="428604"/>
            <a:ext cx="1859803" cy="307777"/>
          </a:xfrm>
          <a:prstGeom prst="rect">
            <a:avLst/>
          </a:prstGeom>
        </p:spPr>
        <p:txBody>
          <a:bodyPr wrap="none">
            <a:spAutoFit/>
          </a:bodyPr>
          <a:lstStyle/>
          <a:p>
            <a:r>
              <a:rPr lang="fa-IR" sz="1400" b="1" dirty="0" smtClean="0">
                <a:solidFill>
                  <a:srgbClr val="C00000"/>
                </a:solidFill>
                <a:cs typeface="B Titr" pitchFamily="2" charset="-78"/>
              </a:rPr>
              <a:t>عرضه و تقاضاي كل  تعادل:</a:t>
            </a:r>
            <a:endParaRPr lang="en-US" sz="1400" dirty="0">
              <a:solidFill>
                <a:srgbClr val="C00000"/>
              </a:solidFill>
              <a:cs typeface="B Titr" pitchFamily="2" charset="-78"/>
            </a:endParaRPr>
          </a:p>
        </p:txBody>
      </p:sp>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1" name="Rectangle 9"/>
          <p:cNvSpPr>
            <a:spLocks noChangeArrowheads="1"/>
          </p:cNvSpPr>
          <p:nvPr/>
        </p:nvSpPr>
        <p:spPr bwMode="auto">
          <a:xfrm>
            <a:off x="0" y="1581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7" name="Rectangle 15"/>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p:nvPr/>
        </p:nvSpPr>
        <p:spPr>
          <a:xfrm>
            <a:off x="5932391" y="714356"/>
            <a:ext cx="2786339" cy="338554"/>
          </a:xfrm>
          <a:prstGeom prst="rect">
            <a:avLst/>
          </a:prstGeom>
        </p:spPr>
        <p:txBody>
          <a:bodyPr wrap="none">
            <a:spAutoFit/>
          </a:bodyPr>
          <a:lstStyle/>
          <a:p>
            <a:r>
              <a:rPr lang="fa-IR" sz="1600" b="1" dirty="0" smtClean="0">
                <a:solidFill>
                  <a:srgbClr val="FF0000"/>
                </a:solidFill>
                <a:cs typeface="B Titr" pitchFamily="2" charset="-78"/>
              </a:rPr>
              <a:t>معياري براي انتخاب نرخ ارز مناسب:</a:t>
            </a:r>
            <a:endParaRPr lang="en-US" sz="1600" dirty="0">
              <a:solidFill>
                <a:srgbClr val="FF0000"/>
              </a:solidFill>
              <a:cs typeface="B Titr" pitchFamily="2" charset="-78"/>
            </a:endParaRPr>
          </a:p>
        </p:txBody>
      </p:sp>
      <p:sp>
        <p:nvSpPr>
          <p:cNvPr id="3585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5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5858" name="Object 18"/>
          <p:cNvGraphicFramePr>
            <a:graphicFrameLocks noChangeAspect="1"/>
          </p:cNvGraphicFramePr>
          <p:nvPr/>
        </p:nvGraphicFramePr>
        <p:xfrm>
          <a:off x="142844" y="428604"/>
          <a:ext cx="2500330" cy="785818"/>
        </p:xfrm>
        <a:graphic>
          <a:graphicData uri="http://schemas.openxmlformats.org/presentationml/2006/ole">
            <mc:AlternateContent xmlns:mc="http://schemas.openxmlformats.org/markup-compatibility/2006">
              <mc:Choice xmlns:v="urn:schemas-microsoft-com:vml" Requires="v">
                <p:oleObj spid="_x0000_s10438" name="Equation" r:id="rId3" imgW="1460160" imgH="482400" progId="Equation.DSMT4">
                  <p:embed/>
                </p:oleObj>
              </mc:Choice>
              <mc:Fallback>
                <p:oleObj name="Equation" r:id="rId3" imgW="1460160" imgH="482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44" y="428604"/>
                        <a:ext cx="2500330" cy="785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26" name="Object 14"/>
          <p:cNvGraphicFramePr>
            <a:graphicFrameLocks noChangeAspect="1"/>
          </p:cNvGraphicFramePr>
          <p:nvPr/>
        </p:nvGraphicFramePr>
        <p:xfrm>
          <a:off x="2857488" y="1428736"/>
          <a:ext cx="785818" cy="785818"/>
        </p:xfrm>
        <a:graphic>
          <a:graphicData uri="http://schemas.openxmlformats.org/presentationml/2006/ole">
            <mc:AlternateContent xmlns:mc="http://schemas.openxmlformats.org/markup-compatibility/2006">
              <mc:Choice xmlns:v="urn:schemas-microsoft-com:vml" Requires="v">
                <p:oleObj spid="_x0000_s10439" name="Equation" r:id="rId5" imgW="520474" imgH="609336" progId="Equation.DSMT4">
                  <p:embed/>
                </p:oleObj>
              </mc:Choice>
              <mc:Fallback>
                <p:oleObj name="Equation" r:id="rId5" imgW="520474" imgH="609336"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488" y="1428736"/>
                        <a:ext cx="785818" cy="785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25" name="Object 13"/>
          <p:cNvGraphicFramePr>
            <a:graphicFrameLocks noChangeAspect="1"/>
          </p:cNvGraphicFramePr>
          <p:nvPr/>
        </p:nvGraphicFramePr>
        <p:xfrm>
          <a:off x="3000364" y="2143116"/>
          <a:ext cx="642942" cy="357190"/>
        </p:xfrm>
        <a:graphic>
          <a:graphicData uri="http://schemas.openxmlformats.org/presentationml/2006/ole">
            <mc:AlternateContent xmlns:mc="http://schemas.openxmlformats.org/markup-compatibility/2006">
              <mc:Choice xmlns:v="urn:schemas-microsoft-com:vml" Requires="v">
                <p:oleObj spid="_x0000_s10440" name="Equation" r:id="rId7" imgW="508000" imgH="228600" progId="Equation.DSMT4">
                  <p:embed/>
                </p:oleObj>
              </mc:Choice>
              <mc:Fallback>
                <p:oleObj name="Equation" r:id="rId7" imgW="5080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0364" y="2143116"/>
                        <a:ext cx="642942"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24" name="Object 12"/>
          <p:cNvGraphicFramePr>
            <a:graphicFrameLocks noChangeAspect="1"/>
          </p:cNvGraphicFramePr>
          <p:nvPr/>
        </p:nvGraphicFramePr>
        <p:xfrm>
          <a:off x="6429388" y="3286124"/>
          <a:ext cx="714380" cy="342901"/>
        </p:xfrm>
        <a:graphic>
          <a:graphicData uri="http://schemas.openxmlformats.org/presentationml/2006/ole">
            <mc:AlternateContent xmlns:mc="http://schemas.openxmlformats.org/markup-compatibility/2006">
              <mc:Choice xmlns:v="urn:schemas-microsoft-com:vml" Requires="v">
                <p:oleObj spid="_x0000_s10441" name="Equation" r:id="rId9" imgW="431613" imgH="203112" progId="Equation.DSMT4">
                  <p:embed/>
                </p:oleObj>
              </mc:Choice>
              <mc:Fallback>
                <p:oleObj name="Equation" r:id="rId9" imgW="431613" imgH="203112"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29388" y="3286124"/>
                        <a:ext cx="714380" cy="3429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23" name="Object 11"/>
          <p:cNvGraphicFramePr>
            <a:graphicFrameLocks noChangeAspect="1"/>
          </p:cNvGraphicFramePr>
          <p:nvPr/>
        </p:nvGraphicFramePr>
        <p:xfrm>
          <a:off x="857224" y="3643314"/>
          <a:ext cx="1571636" cy="676277"/>
        </p:xfrm>
        <a:graphic>
          <a:graphicData uri="http://schemas.openxmlformats.org/presentationml/2006/ole">
            <mc:AlternateContent xmlns:mc="http://schemas.openxmlformats.org/markup-compatibility/2006">
              <mc:Choice xmlns:v="urn:schemas-microsoft-com:vml" Requires="v">
                <p:oleObj spid="_x0000_s10442" name="Equation" r:id="rId11" imgW="1028254" imgH="482391" progId="Equation.DSMT4">
                  <p:embed/>
                </p:oleObj>
              </mc:Choice>
              <mc:Fallback>
                <p:oleObj name="Equation" r:id="rId11" imgW="1028254" imgH="482391"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7224" y="3643314"/>
                        <a:ext cx="1571636" cy="6762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7" name="Rectangle 15"/>
          <p:cNvSpPr>
            <a:spLocks noChangeArrowheads="1"/>
          </p:cNvSpPr>
          <p:nvPr/>
        </p:nvSpPr>
        <p:spPr bwMode="auto">
          <a:xfrm>
            <a:off x="0" y="1142984"/>
            <a:ext cx="871540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اگر هدف از قيمت گذاري نرخ ارز، خنثي نمودن اثرات تورمي آن در اقتصاد باشد، </a:t>
            </a:r>
          </a:p>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در تعيين نرخ مي بايد از اين معيار استفاده شود. </a:t>
            </a:r>
          </a:p>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بر اساس اين معيار، ارزش توليد اسمي يك واحد ارز معادل  </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sp>
        <p:nvSpPr>
          <p:cNvPr id="38928" name="Rectangle 16"/>
          <p:cNvSpPr>
            <a:spLocks noChangeArrowheads="1"/>
          </p:cNvSpPr>
          <p:nvPr/>
        </p:nvSpPr>
        <p:spPr bwMode="auto">
          <a:xfrm>
            <a:off x="3643306" y="2130974"/>
            <a:ext cx="503695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البته با فرض عدم تأثير يك واحد ارز مزبور بر تقاضاي كل   </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sp>
        <p:nvSpPr>
          <p:cNvPr id="38929" name="Rectangle 17"/>
          <p:cNvSpPr>
            <a:spLocks noChangeArrowheads="1"/>
          </p:cNvSpPr>
          <p:nvPr/>
        </p:nvSpPr>
        <p:spPr bwMode="auto">
          <a:xfrm>
            <a:off x="285720" y="2410549"/>
            <a:ext cx="8429652"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نرخ ارز معادل ارزش توليد اسمي يك واحد ارز خواهد بود. </a:t>
            </a:r>
          </a:p>
          <a:p>
            <a:pPr marL="0" marR="0" lvl="0" indent="0" algn="justLow" defTabSz="914400" rtl="1" eaLnBrk="1" fontAlgn="base" latinLnBrk="0" hangingPunct="1">
              <a:lnSpc>
                <a:spcPct val="15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اين نرخ، هيچگونه تأثيري بر تورم و سطح قيمت ها نخواهد داشت. </a:t>
            </a:r>
          </a:p>
          <a:p>
            <a:pPr marL="0" marR="0" lvl="0" indent="0" algn="justLow" defTabSz="914400" rtl="1" eaLnBrk="1" fontAlgn="base" latinLnBrk="0" hangingPunct="1">
              <a:lnSpc>
                <a:spcPct val="15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اما از آنجاييكه  </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sp>
        <p:nvSpPr>
          <p:cNvPr id="38930" name="Rectangle 18"/>
          <p:cNvSpPr>
            <a:spLocks noChangeArrowheads="1"/>
          </p:cNvSpPr>
          <p:nvPr/>
        </p:nvSpPr>
        <p:spPr bwMode="auto">
          <a:xfrm>
            <a:off x="428596" y="3643314"/>
            <a:ext cx="828680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تزريق يك واحد ارز، تقاضاي كل را در اقتصاد تحت تأثير قرار مي دهد.</a:t>
            </a:r>
          </a:p>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براي خنثي كردن اين اثر، ارزش اسمي توليد يك واحد ارز بر اساس نسبت </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sp>
        <p:nvSpPr>
          <p:cNvPr id="38931" name="Rectangle 19"/>
          <p:cNvSpPr>
            <a:spLocks noChangeArrowheads="1"/>
          </p:cNvSpPr>
          <p:nvPr/>
        </p:nvSpPr>
        <p:spPr bwMode="auto">
          <a:xfrm>
            <a:off x="90669" y="3815686"/>
            <a:ext cx="76655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تعديل </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sp>
        <p:nvSpPr>
          <p:cNvPr id="2" name="Rectangle 1"/>
          <p:cNvSpPr/>
          <p:nvPr/>
        </p:nvSpPr>
        <p:spPr>
          <a:xfrm>
            <a:off x="3308741" y="4869160"/>
            <a:ext cx="4697119" cy="369332"/>
          </a:xfrm>
          <a:prstGeom prst="rect">
            <a:avLst/>
          </a:prstGeom>
        </p:spPr>
        <p:txBody>
          <a:bodyPr wrap="none">
            <a:spAutoFit/>
          </a:bodyPr>
          <a:lstStyle/>
          <a:p>
            <a:pPr algn="r" rtl="1"/>
            <a:r>
              <a:rPr lang="fa-IR" dirty="0" smtClean="0">
                <a:latin typeface="Arial" pitchFamily="34" charset="0"/>
                <a:ea typeface="Times New Roman" pitchFamily="18" charset="0"/>
                <a:cs typeface="B Titr" pitchFamily="2" charset="-78"/>
              </a:rPr>
              <a:t>نرخ ارز مناسب در سال 1397                                   ریال: </a:t>
            </a:r>
            <a:endParaRPr lang="en-US" dirty="0"/>
          </a:p>
        </p:txBody>
      </p:sp>
      <p:pic>
        <p:nvPicPr>
          <p:cNvPr id="10397" name="Picture 15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94211" y="4814793"/>
            <a:ext cx="1269877" cy="486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97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5858"/>
                                        </p:tgtEl>
                                        <p:attrNameLst>
                                          <p:attrName>style.visibility</p:attrName>
                                        </p:attrNameLst>
                                      </p:cBhvr>
                                      <p:to>
                                        <p:strVal val="visible"/>
                                      </p:to>
                                    </p:set>
                                    <p:animEffect transition="in" filter="strips(downRight)">
                                      <p:cBhvr>
                                        <p:cTn id="7" dur="2000"/>
                                        <p:tgtEl>
                                          <p:spTgt spid="3585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8927">
                                            <p:txEl>
                                              <p:pRg st="0" end="0"/>
                                            </p:txEl>
                                          </p:spTgt>
                                        </p:tgtEl>
                                        <p:attrNameLst>
                                          <p:attrName>style.visibility</p:attrName>
                                        </p:attrNameLst>
                                      </p:cBhvr>
                                      <p:to>
                                        <p:strVal val="visible"/>
                                      </p:to>
                                    </p:set>
                                    <p:animEffect transition="in" filter="strips(downLeft)">
                                      <p:cBhvr>
                                        <p:cTn id="12" dur="2000"/>
                                        <p:tgtEl>
                                          <p:spTgt spid="389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8927">
                                            <p:txEl>
                                              <p:pRg st="1" end="1"/>
                                            </p:txEl>
                                          </p:spTgt>
                                        </p:tgtEl>
                                        <p:attrNameLst>
                                          <p:attrName>style.visibility</p:attrName>
                                        </p:attrNameLst>
                                      </p:cBhvr>
                                      <p:to>
                                        <p:strVal val="visible"/>
                                      </p:to>
                                    </p:set>
                                    <p:animEffect transition="in" filter="strips(downLeft)">
                                      <p:cBhvr>
                                        <p:cTn id="17" dur="2000"/>
                                        <p:tgtEl>
                                          <p:spTgt spid="389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8927">
                                            <p:txEl>
                                              <p:pRg st="2" end="2"/>
                                            </p:txEl>
                                          </p:spTgt>
                                        </p:tgtEl>
                                        <p:attrNameLst>
                                          <p:attrName>style.visibility</p:attrName>
                                        </p:attrNameLst>
                                      </p:cBhvr>
                                      <p:to>
                                        <p:strVal val="visible"/>
                                      </p:to>
                                    </p:set>
                                    <p:animEffect transition="in" filter="strips(downLeft)">
                                      <p:cBhvr>
                                        <p:cTn id="22" dur="2000"/>
                                        <p:tgtEl>
                                          <p:spTgt spid="389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8926"/>
                                        </p:tgtEl>
                                        <p:attrNameLst>
                                          <p:attrName>style.visibility</p:attrName>
                                        </p:attrNameLst>
                                      </p:cBhvr>
                                      <p:to>
                                        <p:strVal val="visible"/>
                                      </p:to>
                                    </p:set>
                                    <p:animEffect transition="in" filter="strips(downRight)">
                                      <p:cBhvr>
                                        <p:cTn id="27" dur="2000"/>
                                        <p:tgtEl>
                                          <p:spTgt spid="3892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8928"/>
                                        </p:tgtEl>
                                        <p:attrNameLst>
                                          <p:attrName>style.visibility</p:attrName>
                                        </p:attrNameLst>
                                      </p:cBhvr>
                                      <p:to>
                                        <p:strVal val="visible"/>
                                      </p:to>
                                    </p:set>
                                    <p:animEffect transition="in" filter="strips(downLeft)">
                                      <p:cBhvr>
                                        <p:cTn id="32" dur="2000"/>
                                        <p:tgtEl>
                                          <p:spTgt spid="38928"/>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38925"/>
                                        </p:tgtEl>
                                        <p:attrNameLst>
                                          <p:attrName>style.visibility</p:attrName>
                                        </p:attrNameLst>
                                      </p:cBhvr>
                                      <p:to>
                                        <p:strVal val="visible"/>
                                      </p:to>
                                    </p:set>
                                    <p:animEffect transition="in" filter="strips(downRight)">
                                      <p:cBhvr>
                                        <p:cTn id="37" dur="2000"/>
                                        <p:tgtEl>
                                          <p:spTgt spid="38925"/>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38929">
                                            <p:txEl>
                                              <p:pRg st="0" end="0"/>
                                            </p:txEl>
                                          </p:spTgt>
                                        </p:tgtEl>
                                        <p:attrNameLst>
                                          <p:attrName>style.visibility</p:attrName>
                                        </p:attrNameLst>
                                      </p:cBhvr>
                                      <p:to>
                                        <p:strVal val="visible"/>
                                      </p:to>
                                    </p:set>
                                    <p:animEffect transition="in" filter="strips(downLeft)">
                                      <p:cBhvr>
                                        <p:cTn id="42" dur="500"/>
                                        <p:tgtEl>
                                          <p:spTgt spid="3892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38929">
                                            <p:txEl>
                                              <p:pRg st="1" end="1"/>
                                            </p:txEl>
                                          </p:spTgt>
                                        </p:tgtEl>
                                        <p:attrNameLst>
                                          <p:attrName>style.visibility</p:attrName>
                                        </p:attrNameLst>
                                      </p:cBhvr>
                                      <p:to>
                                        <p:strVal val="visible"/>
                                      </p:to>
                                    </p:set>
                                    <p:animEffect transition="in" filter="strips(downLeft)">
                                      <p:cBhvr>
                                        <p:cTn id="47" dur="500"/>
                                        <p:tgtEl>
                                          <p:spTgt spid="3892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38929">
                                            <p:txEl>
                                              <p:pRg st="2" end="2"/>
                                            </p:txEl>
                                          </p:spTgt>
                                        </p:tgtEl>
                                        <p:attrNameLst>
                                          <p:attrName>style.visibility</p:attrName>
                                        </p:attrNameLst>
                                      </p:cBhvr>
                                      <p:to>
                                        <p:strVal val="visible"/>
                                      </p:to>
                                    </p:set>
                                    <p:animEffect transition="in" filter="strips(downLeft)">
                                      <p:cBhvr>
                                        <p:cTn id="52" dur="500"/>
                                        <p:tgtEl>
                                          <p:spTgt spid="38929">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38924"/>
                                        </p:tgtEl>
                                        <p:attrNameLst>
                                          <p:attrName>style.visibility</p:attrName>
                                        </p:attrNameLst>
                                      </p:cBhvr>
                                      <p:to>
                                        <p:strVal val="visible"/>
                                      </p:to>
                                    </p:set>
                                    <p:animEffect transition="in" filter="strips(downRight)">
                                      <p:cBhvr>
                                        <p:cTn id="57" dur="2000"/>
                                        <p:tgtEl>
                                          <p:spTgt spid="38924"/>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38930">
                                            <p:txEl>
                                              <p:pRg st="0" end="0"/>
                                            </p:txEl>
                                          </p:spTgt>
                                        </p:tgtEl>
                                        <p:attrNameLst>
                                          <p:attrName>style.visibility</p:attrName>
                                        </p:attrNameLst>
                                      </p:cBhvr>
                                      <p:to>
                                        <p:strVal val="visible"/>
                                      </p:to>
                                    </p:set>
                                    <p:animEffect transition="in" filter="strips(downLeft)">
                                      <p:cBhvr>
                                        <p:cTn id="62" dur="2000"/>
                                        <p:tgtEl>
                                          <p:spTgt spid="3893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nodeType="clickEffect">
                                  <p:stCondLst>
                                    <p:cond delay="0"/>
                                  </p:stCondLst>
                                  <p:childTnLst>
                                    <p:set>
                                      <p:cBhvr>
                                        <p:cTn id="66" dur="1" fill="hold">
                                          <p:stCondLst>
                                            <p:cond delay="0"/>
                                          </p:stCondLst>
                                        </p:cTn>
                                        <p:tgtEl>
                                          <p:spTgt spid="38930">
                                            <p:txEl>
                                              <p:pRg st="1" end="1"/>
                                            </p:txEl>
                                          </p:spTgt>
                                        </p:tgtEl>
                                        <p:attrNameLst>
                                          <p:attrName>style.visibility</p:attrName>
                                        </p:attrNameLst>
                                      </p:cBhvr>
                                      <p:to>
                                        <p:strVal val="visible"/>
                                      </p:to>
                                    </p:set>
                                    <p:animEffect transition="in" filter="strips(downLeft)">
                                      <p:cBhvr>
                                        <p:cTn id="67" dur="2000"/>
                                        <p:tgtEl>
                                          <p:spTgt spid="38930">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6" fill="hold" nodeType="clickEffect">
                                  <p:stCondLst>
                                    <p:cond delay="0"/>
                                  </p:stCondLst>
                                  <p:childTnLst>
                                    <p:set>
                                      <p:cBhvr>
                                        <p:cTn id="71" dur="1" fill="hold">
                                          <p:stCondLst>
                                            <p:cond delay="0"/>
                                          </p:stCondLst>
                                        </p:cTn>
                                        <p:tgtEl>
                                          <p:spTgt spid="38923"/>
                                        </p:tgtEl>
                                        <p:attrNameLst>
                                          <p:attrName>style.visibility</p:attrName>
                                        </p:attrNameLst>
                                      </p:cBhvr>
                                      <p:to>
                                        <p:strVal val="visible"/>
                                      </p:to>
                                    </p:set>
                                    <p:animEffect transition="in" filter="strips(downRight)">
                                      <p:cBhvr>
                                        <p:cTn id="72" dur="2000"/>
                                        <p:tgtEl>
                                          <p:spTgt spid="38923"/>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grpId="0" nodeType="clickEffect">
                                  <p:stCondLst>
                                    <p:cond delay="0"/>
                                  </p:stCondLst>
                                  <p:childTnLst>
                                    <p:set>
                                      <p:cBhvr>
                                        <p:cTn id="76" dur="1" fill="hold">
                                          <p:stCondLst>
                                            <p:cond delay="0"/>
                                          </p:stCondLst>
                                        </p:cTn>
                                        <p:tgtEl>
                                          <p:spTgt spid="38931"/>
                                        </p:tgtEl>
                                        <p:attrNameLst>
                                          <p:attrName>style.visibility</p:attrName>
                                        </p:attrNameLst>
                                      </p:cBhvr>
                                      <p:to>
                                        <p:strVal val="visible"/>
                                      </p:to>
                                    </p:set>
                                    <p:animEffect transition="in" filter="strips(downLeft)">
                                      <p:cBhvr>
                                        <p:cTn id="77" dur="2000"/>
                                        <p:tgtEl>
                                          <p:spTgt spid="389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fade">
                                      <p:cBhvr>
                                        <p:cTn id="82" dur="500"/>
                                        <p:tgtEl>
                                          <p:spTgt spid="2"/>
                                        </p:tgtEl>
                                      </p:cBhvr>
                                    </p:animEffect>
                                  </p:childTnLst>
                                </p:cTn>
                              </p:par>
                              <p:par>
                                <p:cTn id="83" presetID="10" presetClass="entr" presetSubtype="0" fill="hold" nodeType="withEffect">
                                  <p:stCondLst>
                                    <p:cond delay="0"/>
                                  </p:stCondLst>
                                  <p:childTnLst>
                                    <p:set>
                                      <p:cBhvr>
                                        <p:cTn id="84" dur="1" fill="hold">
                                          <p:stCondLst>
                                            <p:cond delay="0"/>
                                          </p:stCondLst>
                                        </p:cTn>
                                        <p:tgtEl>
                                          <p:spTgt spid="10397"/>
                                        </p:tgtEl>
                                        <p:attrNameLst>
                                          <p:attrName>style.visibility</p:attrName>
                                        </p:attrNameLst>
                                      </p:cBhvr>
                                      <p:to>
                                        <p:strVal val="visible"/>
                                      </p:to>
                                    </p:set>
                                    <p:animEffect transition="in" filter="fade">
                                      <p:cBhvr>
                                        <p:cTn id="85" dur="500"/>
                                        <p:tgtEl>
                                          <p:spTgt spid="10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8" grpId="0"/>
      <p:bldP spid="38931"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648"/>
            <a:ext cx="8892480" cy="5324535"/>
          </a:xfrm>
          <a:prstGeom prst="rect">
            <a:avLst/>
          </a:prstGeom>
        </p:spPr>
        <p:txBody>
          <a:bodyPr wrap="square">
            <a:spAutoFit/>
          </a:bodyPr>
          <a:lstStyle/>
          <a:p>
            <a:pPr algn="r" rtl="1"/>
            <a:r>
              <a:rPr lang="ar-SA" sz="2000" b="1" i="1" u="sng" dirty="0">
                <a:solidFill>
                  <a:srgbClr val="C00000"/>
                </a:solidFill>
                <a:cs typeface="B Titr" panose="00000700000000000000" pitchFamily="2" charset="-78"/>
              </a:rPr>
              <a:t>راه </a:t>
            </a:r>
            <a:r>
              <a:rPr lang="ar-SA" sz="2000" b="1" i="1" u="sng" dirty="0" smtClean="0">
                <a:solidFill>
                  <a:srgbClr val="C00000"/>
                </a:solidFill>
                <a:cs typeface="B Titr" panose="00000700000000000000" pitchFamily="2" charset="-78"/>
              </a:rPr>
              <a:t>حل</a:t>
            </a:r>
            <a:r>
              <a:rPr lang="fa-IR" sz="2000" b="1" i="1" u="sng" dirty="0" smtClean="0">
                <a:solidFill>
                  <a:srgbClr val="C00000"/>
                </a:solidFill>
                <a:cs typeface="B Titr" panose="00000700000000000000" pitchFamily="2" charset="-78"/>
              </a:rPr>
              <a:t> و مدیریت مناسب ارزی</a:t>
            </a:r>
            <a:r>
              <a:rPr lang="ar-SA" sz="2000" b="1" i="1" u="sng" dirty="0" smtClean="0">
                <a:solidFill>
                  <a:srgbClr val="C00000"/>
                </a:solidFill>
                <a:cs typeface="B Titr" panose="00000700000000000000" pitchFamily="2" charset="-78"/>
              </a:rPr>
              <a:t>(تنظیم </a:t>
            </a:r>
            <a:r>
              <a:rPr lang="ar-SA" sz="2000" b="1" i="1" u="sng" dirty="0">
                <a:solidFill>
                  <a:srgbClr val="C00000"/>
                </a:solidFill>
                <a:cs typeface="B Titr" panose="00000700000000000000" pitchFamily="2" charset="-78"/>
              </a:rPr>
              <a:t>عرضه و تقاضای </a:t>
            </a:r>
            <a:r>
              <a:rPr lang="ar-SA" sz="2000" b="1" i="1" u="sng" dirty="0" smtClean="0">
                <a:solidFill>
                  <a:srgbClr val="C00000"/>
                </a:solidFill>
                <a:cs typeface="B Titr" panose="00000700000000000000" pitchFamily="2" charset="-78"/>
              </a:rPr>
              <a:t>ارز)</a:t>
            </a:r>
            <a:r>
              <a:rPr lang="fa-IR" sz="2000" b="1" i="1" u="sng" dirty="0" smtClean="0">
                <a:solidFill>
                  <a:srgbClr val="C00000"/>
                </a:solidFill>
                <a:cs typeface="B Titr" panose="00000700000000000000" pitchFamily="2" charset="-78"/>
              </a:rPr>
              <a:t>اجرای اطلاعیه شماره 1 بانک مرکزی</a:t>
            </a:r>
          </a:p>
          <a:p>
            <a:pPr algn="r" rtl="1"/>
            <a:r>
              <a:rPr lang="fa-IR" sz="2000" b="1" i="1" u="sng" dirty="0" smtClean="0">
                <a:solidFill>
                  <a:srgbClr val="C00000"/>
                </a:solidFill>
                <a:cs typeface="B Titr" panose="00000700000000000000" pitchFamily="2" charset="-78"/>
              </a:rPr>
              <a:t>1-ناکارآمدی بازار در تعیین نرخ ارز و تخصیص ارزی</a:t>
            </a:r>
            <a:endParaRPr lang="fa-IR" sz="2000" b="1" i="1" u="sng" dirty="0">
              <a:solidFill>
                <a:srgbClr val="C00000"/>
              </a:solidFill>
              <a:cs typeface="B Titr" panose="00000700000000000000" pitchFamily="2" charset="-78"/>
            </a:endParaRPr>
          </a:p>
          <a:p>
            <a:pPr algn="r" rtl="1"/>
            <a:r>
              <a:rPr lang="ar-SA" sz="2000" b="1" i="1" u="sng" dirty="0" smtClean="0">
                <a:solidFill>
                  <a:srgbClr val="002060"/>
                </a:solidFill>
                <a:cs typeface="B Titr" panose="00000700000000000000" pitchFamily="2" charset="-78"/>
              </a:rPr>
              <a:t>الف)هدایت </a:t>
            </a:r>
            <a:r>
              <a:rPr lang="ar-SA" sz="2000" b="1" i="1" u="sng" dirty="0">
                <a:solidFill>
                  <a:srgbClr val="002060"/>
                </a:solidFill>
                <a:cs typeface="B Titr" panose="00000700000000000000" pitchFamily="2" charset="-78"/>
              </a:rPr>
              <a:t>عرضه ارز به بازار داخل- اجرای بند 7 اطلاعیه یکسان </a:t>
            </a:r>
            <a:r>
              <a:rPr lang="ar-SA" sz="2000" b="1" i="1" u="sng" dirty="0" smtClean="0">
                <a:solidFill>
                  <a:srgbClr val="002060"/>
                </a:solidFill>
                <a:cs typeface="B Titr" panose="00000700000000000000" pitchFamily="2" charset="-78"/>
              </a:rPr>
              <a:t>سازی</a:t>
            </a:r>
            <a:endParaRPr lang="fa-IR" sz="2000" b="1" i="1" u="sng" dirty="0" smtClean="0">
              <a:solidFill>
                <a:srgbClr val="002060"/>
              </a:solidFill>
              <a:cs typeface="B Titr" panose="00000700000000000000" pitchFamily="2" charset="-78"/>
            </a:endParaRPr>
          </a:p>
          <a:p>
            <a:pPr algn="r" rtl="1"/>
            <a:r>
              <a:rPr lang="ar-SA" sz="2000" b="1" dirty="0" smtClean="0">
                <a:cs typeface="B Titr" panose="00000700000000000000" pitchFamily="2" charset="-78"/>
              </a:rPr>
              <a:t>( </a:t>
            </a:r>
            <a:r>
              <a:rPr lang="ar-SA" sz="2000" b="1" dirty="0">
                <a:cs typeface="B Titr" panose="00000700000000000000" pitchFamily="2" charset="-78"/>
              </a:rPr>
              <a:t>7.  تمام صادرکنندگان موظفند ارز حاصل از صادرات را به جز مواردی که صرف واردات توسط خود، بازپرداخت بدهی ارزی و یا سپرده گذاری می کنند، از طریق سامانه نیما به بانک ها و صرافی های مجاز بفروشند. </a:t>
            </a:r>
            <a:r>
              <a:rPr lang="ar-SA" sz="2000" b="1" dirty="0" smtClean="0">
                <a:cs typeface="B Titr" panose="00000700000000000000" pitchFamily="2" charset="-78"/>
              </a:rPr>
              <a:t>)</a:t>
            </a:r>
            <a:endParaRPr lang="fa-IR" sz="2000" b="1" dirty="0" smtClean="0">
              <a:cs typeface="B Titr" panose="00000700000000000000" pitchFamily="2" charset="-78"/>
            </a:endParaRPr>
          </a:p>
          <a:p>
            <a:pPr marL="285750" indent="-285750" algn="r" rtl="1">
              <a:buFont typeface="Wingdings" panose="05000000000000000000" pitchFamily="2" charset="2"/>
              <a:buChar char="Ø"/>
            </a:pPr>
            <a:r>
              <a:rPr lang="ar-SA" sz="2000" b="1" dirty="0" smtClean="0">
                <a:cs typeface="B Titr" panose="00000700000000000000" pitchFamily="2" charset="-78"/>
              </a:rPr>
              <a:t>ارز </a:t>
            </a:r>
            <a:r>
              <a:rPr lang="ar-SA" sz="2000" b="1" dirty="0">
                <a:cs typeface="B Titr" panose="00000700000000000000" pitchFamily="2" charset="-78"/>
              </a:rPr>
              <a:t>پتروشیمی ها و الزام شرکت های بزرگ به عرضه ارز حاصل از </a:t>
            </a:r>
            <a:r>
              <a:rPr lang="ar-SA" sz="2000" b="1" dirty="0" smtClean="0">
                <a:cs typeface="B Titr" panose="00000700000000000000" pitchFamily="2" charset="-78"/>
              </a:rPr>
              <a:t>صادرات</a:t>
            </a:r>
            <a:endParaRPr lang="fa-IR" sz="2000" b="1" dirty="0" smtClean="0">
              <a:cs typeface="B Titr" panose="00000700000000000000" pitchFamily="2" charset="-78"/>
            </a:endParaRPr>
          </a:p>
          <a:p>
            <a:pPr marL="285750" indent="-285750" algn="r" rtl="1">
              <a:buFont typeface="Wingdings" panose="05000000000000000000" pitchFamily="2" charset="2"/>
              <a:buChar char="Ø"/>
            </a:pPr>
            <a:r>
              <a:rPr lang="fa-IR" sz="2000" b="1" dirty="0" smtClean="0">
                <a:cs typeface="B Titr" panose="00000700000000000000" pitchFamily="2" charset="-78"/>
              </a:rPr>
              <a:t>ابزار-پیمان سپاری ارزی</a:t>
            </a:r>
          </a:p>
          <a:p>
            <a:pPr algn="r" rtl="1"/>
            <a:r>
              <a:rPr lang="ar-SA" sz="2000" b="1" i="1" u="sng" dirty="0" smtClean="0">
                <a:solidFill>
                  <a:srgbClr val="002060"/>
                </a:solidFill>
                <a:cs typeface="B Titr" panose="00000700000000000000" pitchFamily="2" charset="-78"/>
              </a:rPr>
              <a:t>ب)تخصیص </a:t>
            </a:r>
            <a:r>
              <a:rPr lang="ar-SA" sz="2000" b="1" i="1" u="sng" dirty="0">
                <a:solidFill>
                  <a:srgbClr val="002060"/>
                </a:solidFill>
                <a:cs typeface="B Titr" panose="00000700000000000000" pitchFamily="2" charset="-78"/>
              </a:rPr>
              <a:t>دقیق ارز به نیاز های اساسی و ضروری بر اساس الویت های تعیین </a:t>
            </a:r>
            <a:r>
              <a:rPr lang="ar-SA" sz="2000" b="1" i="1" u="sng" dirty="0" smtClean="0">
                <a:solidFill>
                  <a:srgbClr val="002060"/>
                </a:solidFill>
                <a:cs typeface="B Titr" panose="00000700000000000000" pitchFamily="2" charset="-78"/>
              </a:rPr>
              <a:t>شده</a:t>
            </a:r>
            <a:endParaRPr lang="fa-IR" sz="2000" b="1" i="1" u="sng" dirty="0" smtClean="0">
              <a:solidFill>
                <a:srgbClr val="002060"/>
              </a:solidFill>
              <a:cs typeface="B Titr" panose="00000700000000000000" pitchFamily="2" charset="-78"/>
            </a:endParaRPr>
          </a:p>
          <a:p>
            <a:pPr marL="285750" indent="-285750" algn="r" rtl="1">
              <a:buFont typeface="Wingdings" panose="05000000000000000000" pitchFamily="2" charset="2"/>
              <a:buChar char="Ø"/>
            </a:pPr>
            <a:r>
              <a:rPr lang="ar-SA" sz="2000" b="1" dirty="0" smtClean="0">
                <a:cs typeface="B Titr" panose="00000700000000000000" pitchFamily="2" charset="-78"/>
                <a:hlinkClick r:id="rId2" action="ppaction://hlinkfile"/>
              </a:rPr>
              <a:t>لیست </a:t>
            </a:r>
            <a:r>
              <a:rPr lang="ar-SA" sz="2000" b="1" dirty="0">
                <a:cs typeface="B Titr" panose="00000700000000000000" pitchFamily="2" charset="-78"/>
                <a:hlinkClick r:id="rId2" action="ppaction://hlinkfile"/>
              </a:rPr>
              <a:t>53 صفحه ای بانک مرکزی-اتوبرقی</a:t>
            </a:r>
            <a:r>
              <a:rPr lang="ar-SA" sz="2000" b="1" dirty="0">
                <a:cs typeface="B Titr" panose="00000700000000000000" pitchFamily="2" charset="-78"/>
              </a:rPr>
              <a:t>، اتوخانگی پرسی، بخارشو، جاروبرقی، چای، </a:t>
            </a:r>
            <a:r>
              <a:rPr lang="ar-SA" sz="2000" b="1" dirty="0" smtClean="0">
                <a:cs typeface="B Titr" panose="00000700000000000000" pitchFamily="2" charset="-78"/>
              </a:rPr>
              <a:t>چای س</a:t>
            </a:r>
            <a:r>
              <a:rPr lang="fa-IR" sz="2000" b="1" dirty="0" smtClean="0">
                <a:cs typeface="B Titr" panose="00000700000000000000" pitchFamily="2" charset="-78"/>
              </a:rPr>
              <a:t>ا</a:t>
            </a:r>
            <a:r>
              <a:rPr lang="ar-SA" sz="2000" b="1" dirty="0" smtClean="0">
                <a:cs typeface="B Titr" panose="00000700000000000000" pitchFamily="2" charset="-78"/>
              </a:rPr>
              <a:t>ز </a:t>
            </a:r>
            <a:r>
              <a:rPr lang="ar-SA" sz="2000" b="1" dirty="0">
                <a:cs typeface="B Titr" panose="00000700000000000000" pitchFamily="2" charset="-78"/>
              </a:rPr>
              <a:t>و قهوه ساز، فراجاق گاز، کاغذ تحریر </a:t>
            </a:r>
            <a:r>
              <a:rPr lang="en-US" sz="2000" b="1" dirty="0">
                <a:cs typeface="B Titr" panose="00000700000000000000" pitchFamily="2" charset="-78"/>
              </a:rPr>
              <a:t>a4</a:t>
            </a:r>
            <a:r>
              <a:rPr lang="fa-IR" sz="2000" b="1" dirty="0">
                <a:cs typeface="B Titr" panose="00000700000000000000" pitchFamily="2" charset="-78"/>
              </a:rPr>
              <a:t> ، ماشین لباسشویی، موز یخچال، نخود و </a:t>
            </a:r>
            <a:r>
              <a:rPr lang="fa-IR" sz="2000" b="1" dirty="0" smtClean="0">
                <a:cs typeface="B Titr" panose="00000700000000000000" pitchFamily="2" charset="-78"/>
              </a:rPr>
              <a:t>....</a:t>
            </a:r>
          </a:p>
          <a:p>
            <a:pPr marL="285750" indent="-285750" algn="r" rtl="1">
              <a:buFont typeface="Wingdings" panose="05000000000000000000" pitchFamily="2" charset="2"/>
              <a:buChar char="Ø"/>
            </a:pPr>
            <a:r>
              <a:rPr lang="ar-SA" sz="2000" b="1" dirty="0" smtClean="0">
                <a:cs typeface="B Titr" panose="00000700000000000000" pitchFamily="2" charset="-78"/>
              </a:rPr>
              <a:t>(</a:t>
            </a:r>
            <a:r>
              <a:rPr lang="ar-SA" sz="2000" b="1" dirty="0">
                <a:cs typeface="B Titr" panose="00000700000000000000" pitchFamily="2" charset="-78"/>
              </a:rPr>
              <a:t>به جای دارو، بخارشوی وارد شده است. تیم فوتبال تایر خودرو وارد کرده است. یک شرکت خودرو سازی، چای وارد کرده یا شرکت واردکننده پارچه، 120 هزار یورو لوبیا چیتی وارد کرده-وارد کننده کاغذ جز این صنف نبوده معلوم نیست وارد کرده یا نکرده-وارد کننده لوازم خانگی مورد تایید صنف مربوطه نبوده است.) </a:t>
            </a:r>
            <a:endParaRPr lang="fa-IR" sz="2000" b="1" dirty="0" smtClean="0">
              <a:cs typeface="B Titr" panose="00000700000000000000" pitchFamily="2" charset="-78"/>
            </a:endParaRPr>
          </a:p>
          <a:p>
            <a:pPr algn="r" rtl="1"/>
            <a:r>
              <a:rPr lang="fa-IR" sz="2000" b="1" i="1" u="sng" dirty="0">
                <a:solidFill>
                  <a:srgbClr val="C00000"/>
                </a:solidFill>
                <a:cs typeface="B Titr" panose="00000700000000000000" pitchFamily="2" charset="-78"/>
              </a:rPr>
              <a:t>2-</a:t>
            </a:r>
            <a:r>
              <a:rPr lang="ar-SA" sz="2000" b="1" i="1" u="sng" dirty="0">
                <a:solidFill>
                  <a:srgbClr val="C00000"/>
                </a:solidFill>
                <a:cs typeface="B Titr" panose="00000700000000000000" pitchFamily="2" charset="-78"/>
              </a:rPr>
              <a:t>جلوگیری از سفته </a:t>
            </a:r>
            <a:r>
              <a:rPr lang="ar-SA" sz="2000" b="1" i="1" u="sng" dirty="0" smtClean="0">
                <a:solidFill>
                  <a:srgbClr val="C00000"/>
                </a:solidFill>
                <a:cs typeface="B Titr" panose="00000700000000000000" pitchFamily="2" charset="-78"/>
              </a:rPr>
              <a:t>بازی</a:t>
            </a:r>
            <a:r>
              <a:rPr lang="fa-IR" sz="2000" b="1" i="1" u="sng" dirty="0" smtClean="0">
                <a:solidFill>
                  <a:srgbClr val="C00000"/>
                </a:solidFill>
                <a:cs typeface="B Titr" panose="00000700000000000000" pitchFamily="2" charset="-78"/>
              </a:rPr>
              <a:t> و جلوگیری از خرید و فروش صرافی های غیر مجاز و ارزهای خیابانی</a:t>
            </a:r>
            <a:endParaRPr lang="fa-IR" sz="2000" b="1" i="1" u="sng" dirty="0">
              <a:solidFill>
                <a:srgbClr val="C00000"/>
              </a:solidFill>
              <a:cs typeface="B Titr" panose="00000700000000000000" pitchFamily="2" charset="-78"/>
            </a:endParaRPr>
          </a:p>
          <a:p>
            <a:pPr marL="285750" indent="-285750" algn="r" rtl="1">
              <a:buFont typeface="Wingdings" panose="05000000000000000000" pitchFamily="2" charset="2"/>
              <a:buChar char="Ø"/>
            </a:pPr>
            <a:r>
              <a:rPr lang="ar-SA" sz="2000" b="1" dirty="0" smtClean="0">
                <a:cs typeface="B Titr" panose="00000700000000000000" pitchFamily="2" charset="-78"/>
              </a:rPr>
              <a:t>اجرایی </a:t>
            </a:r>
            <a:r>
              <a:rPr lang="ar-SA" sz="2000" b="1" dirty="0">
                <a:cs typeface="B Titr" panose="00000700000000000000" pitchFamily="2" charset="-78"/>
              </a:rPr>
              <a:t>کردن ماده 169 مکرر اصلاح مالیات های مستقیم-وضع مالیات بر نفع سرمایه</a:t>
            </a:r>
            <a:endParaRPr lang="en-US" sz="2000" dirty="0">
              <a:cs typeface="B Titr" panose="00000700000000000000" pitchFamily="2" charset="-78"/>
            </a:endParaRPr>
          </a:p>
        </p:txBody>
      </p:sp>
    </p:spTree>
    <p:extLst>
      <p:ext uri="{BB962C8B-B14F-4D97-AF65-F5344CB8AC3E}">
        <p14:creationId xmlns:p14="http://schemas.microsoft.com/office/powerpoint/2010/main" val="238806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868680" y="1066800"/>
            <a:ext cx="8503920" cy="4572000"/>
          </a:xfr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rmAutofit/>
          </a:bodyPr>
          <a:lstStyle/>
          <a:p>
            <a:pPr algn="r" rtl="1"/>
            <a:r>
              <a:rPr lang="fa-IR" sz="239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Amir" pitchFamily="2" charset="-78"/>
              </a:rPr>
              <a:t>والسلام</a:t>
            </a:r>
            <a:endParaRPr lang="en-US" sz="239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Amir" pitchFamily="2" charset="-78"/>
            </a:endParaRPr>
          </a:p>
        </p:txBody>
      </p:sp>
    </p:spTree>
    <p:extLst>
      <p:ext uri="{BB962C8B-B14F-4D97-AF65-F5344CB8AC3E}">
        <p14:creationId xmlns:p14="http://schemas.microsoft.com/office/powerpoint/2010/main" val="323803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908720"/>
            <a:ext cx="8964488"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7740352" y="1914217"/>
            <a:ext cx="0" cy="323613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55576" y="1914217"/>
            <a:ext cx="1296144" cy="938719"/>
          </a:xfrm>
          <a:prstGeom prst="rect">
            <a:avLst/>
          </a:prstGeom>
        </p:spPr>
        <p:txBody>
          <a:bodyPr wrap="square">
            <a:spAutoFit/>
          </a:bodyPr>
          <a:lstStyle/>
          <a:p>
            <a:pPr algn="r" rtl="1"/>
            <a:r>
              <a:rPr lang="ar-SA" sz="1100" dirty="0">
                <a:cs typeface="B Titr" panose="00000700000000000000" pitchFamily="2" charset="-78"/>
              </a:rPr>
              <a:t>۳۱ مرداد </a:t>
            </a:r>
            <a:r>
              <a:rPr lang="ar-SA" sz="1100" dirty="0" smtClean="0">
                <a:cs typeface="B Titr" panose="00000700000000000000" pitchFamily="2" charset="-78"/>
              </a:rPr>
              <a:t>۱۳۹۶</a:t>
            </a:r>
            <a:r>
              <a:rPr lang="ar-SA" sz="1100" b="1" i="1" dirty="0" smtClean="0">
                <a:cs typeface="B Titr" panose="00000700000000000000" pitchFamily="2" charset="-78"/>
              </a:rPr>
              <a:t> </a:t>
            </a:r>
            <a:endParaRPr lang="fa-IR" sz="1100" b="1" i="1" dirty="0" smtClean="0">
              <a:cs typeface="B Titr" panose="00000700000000000000" pitchFamily="2" charset="-78"/>
            </a:endParaRPr>
          </a:p>
          <a:p>
            <a:pPr algn="r" rtl="1"/>
            <a:r>
              <a:rPr lang="ar-SA" sz="1100" b="1" i="1" dirty="0" smtClean="0">
                <a:cs typeface="B Titr" panose="00000700000000000000" pitchFamily="2" charset="-78"/>
              </a:rPr>
              <a:t>تدابیر </a:t>
            </a:r>
            <a:r>
              <a:rPr lang="ar-SA" sz="1100" b="1" i="1" dirty="0">
                <a:cs typeface="B Titr" panose="00000700000000000000" pitchFamily="2" charset="-78"/>
              </a:rPr>
              <a:t>بانک مرکزی در اجرای اقتصاد مقاومتی / ‌بخشنامه هشت بندی الزامات سود بانکی </a:t>
            </a:r>
            <a:endParaRPr lang="en-US" sz="1100" dirty="0">
              <a:cs typeface="B Titr" panose="00000700000000000000" pitchFamily="2" charset="-78"/>
            </a:endParaRPr>
          </a:p>
        </p:txBody>
      </p:sp>
      <p:cxnSp>
        <p:nvCxnSpPr>
          <p:cNvPr id="9" name="Straight Connector 8"/>
          <p:cNvCxnSpPr/>
          <p:nvPr/>
        </p:nvCxnSpPr>
        <p:spPr>
          <a:xfrm>
            <a:off x="539552" y="2204864"/>
            <a:ext cx="0" cy="302433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147058" y="3094360"/>
            <a:ext cx="1297150" cy="430887"/>
          </a:xfrm>
          <a:prstGeom prst="rect">
            <a:avLst/>
          </a:prstGeom>
        </p:spPr>
        <p:txBody>
          <a:bodyPr wrap="none">
            <a:spAutoFit/>
          </a:bodyPr>
          <a:lstStyle/>
          <a:p>
            <a:pPr algn="r" rtl="1"/>
            <a:r>
              <a:rPr lang="fa-IR" sz="1100" dirty="0" smtClean="0">
                <a:cs typeface="B Titr" panose="00000700000000000000" pitchFamily="2" charset="-78"/>
                <a:hlinkClick r:id="rId3" action="ppaction://hlinkfile" tooltip="۱۸ اردیبهشت"/>
              </a:rPr>
              <a:t>۱۸ اردیبهشت</a:t>
            </a:r>
            <a:r>
              <a:rPr lang="fa-IR" sz="1100" dirty="0" smtClean="0">
                <a:cs typeface="B Titr" panose="00000700000000000000" pitchFamily="2" charset="-78"/>
              </a:rPr>
              <a:t> </a:t>
            </a:r>
            <a:r>
              <a:rPr lang="fa-IR" sz="1100" dirty="0" smtClean="0">
                <a:cs typeface="B Titr" panose="00000700000000000000" pitchFamily="2" charset="-78"/>
                <a:hlinkClick r:id="rId4" action="ppaction://hlinkfile" tooltip="۱۳۹۷ (خورشیدی)"/>
              </a:rPr>
              <a:t>۱۳۹۷</a:t>
            </a:r>
            <a:endParaRPr lang="en-US" sz="1100" dirty="0" smtClean="0">
              <a:cs typeface="B Titr" panose="00000700000000000000" pitchFamily="2" charset="-78"/>
            </a:endParaRPr>
          </a:p>
          <a:p>
            <a:pPr algn="r" rtl="1"/>
            <a:r>
              <a:rPr lang="fa-IR" sz="1100" dirty="0" smtClean="0">
                <a:cs typeface="B Titr" panose="00000700000000000000" pitchFamily="2" charset="-78"/>
              </a:rPr>
              <a:t>خروج آمریکا از برجام</a:t>
            </a:r>
            <a:endParaRPr lang="en-US" sz="1100" dirty="0">
              <a:cs typeface="B Titr" panose="00000700000000000000" pitchFamily="2" charset="-78"/>
            </a:endParaRPr>
          </a:p>
        </p:txBody>
      </p:sp>
      <p:sp>
        <p:nvSpPr>
          <p:cNvPr id="12" name="Rectangle 11"/>
          <p:cNvSpPr/>
          <p:nvPr/>
        </p:nvSpPr>
        <p:spPr>
          <a:xfrm>
            <a:off x="128897" y="5635626"/>
            <a:ext cx="1826141" cy="276999"/>
          </a:xfrm>
          <a:prstGeom prst="rect">
            <a:avLst/>
          </a:prstGeom>
        </p:spPr>
        <p:txBody>
          <a:bodyPr wrap="none">
            <a:spAutoFit/>
          </a:bodyPr>
          <a:lstStyle/>
          <a:p>
            <a:pPr algn="r" rtl="1"/>
            <a:r>
              <a:rPr lang="fa-IR" sz="1200" dirty="0" smtClean="0">
                <a:cs typeface="B Titr" panose="00000700000000000000" pitchFamily="2" charset="-78"/>
              </a:rPr>
              <a:t>موضوع خروج آمریکا از برجام</a:t>
            </a:r>
            <a:endParaRPr lang="en-US" sz="1200" dirty="0">
              <a:cs typeface="B Titr" panose="00000700000000000000" pitchFamily="2" charset="-78"/>
            </a:endParaRPr>
          </a:p>
        </p:txBody>
      </p:sp>
      <p:sp>
        <p:nvSpPr>
          <p:cNvPr id="13" name="Pentagon 12"/>
          <p:cNvSpPr/>
          <p:nvPr/>
        </p:nvSpPr>
        <p:spPr>
          <a:xfrm rot="10800000">
            <a:off x="569995" y="1914217"/>
            <a:ext cx="1481725" cy="90010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entagon 13"/>
          <p:cNvSpPr/>
          <p:nvPr/>
        </p:nvSpPr>
        <p:spPr>
          <a:xfrm rot="10800000">
            <a:off x="72008" y="5625895"/>
            <a:ext cx="1853624" cy="358738"/>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54119" y="2852936"/>
            <a:ext cx="2001657" cy="830997"/>
          </a:xfrm>
          <a:prstGeom prst="rect">
            <a:avLst/>
          </a:prstGeom>
        </p:spPr>
        <p:txBody>
          <a:bodyPr wrap="square">
            <a:spAutoFit/>
          </a:bodyPr>
          <a:lstStyle/>
          <a:p>
            <a:pPr algn="just" rtl="1"/>
            <a:r>
              <a:rPr lang="ar-SA" sz="1200" b="1" dirty="0">
                <a:cs typeface="B Titr" panose="00000700000000000000" pitchFamily="2" charset="-78"/>
              </a:rPr>
              <a:t>نرخ سودعلی الحساب سپرده های سرمایه گذاری مدت دار یک ساله حداکثر </a:t>
            </a:r>
            <a:r>
              <a:rPr lang="fa-IR" sz="1200" b="1" dirty="0">
                <a:cs typeface="B Titr" panose="00000700000000000000" pitchFamily="2" charset="-78"/>
              </a:rPr>
              <a:t>۱۵</a:t>
            </a:r>
            <a:r>
              <a:rPr lang="ar-SA" sz="1200" b="1" dirty="0">
                <a:cs typeface="B Titr" panose="00000700000000000000" pitchFamily="2" charset="-78"/>
              </a:rPr>
              <a:t> درصد و سپرده های کوتاه مدت </a:t>
            </a:r>
            <a:r>
              <a:rPr lang="ar-SA" sz="1200" b="1" dirty="0" smtClean="0">
                <a:cs typeface="B Titr" panose="00000700000000000000" pitchFamily="2" charset="-78"/>
              </a:rPr>
              <a:t>حداکثر </a:t>
            </a:r>
            <a:r>
              <a:rPr lang="fa-IR" sz="1200" b="1" dirty="0">
                <a:cs typeface="B Titr" panose="00000700000000000000" pitchFamily="2" charset="-78"/>
              </a:rPr>
              <a:t>۱۰</a:t>
            </a:r>
            <a:r>
              <a:rPr lang="ar-SA" sz="1200" b="1" dirty="0">
                <a:cs typeface="B Titr" panose="00000700000000000000" pitchFamily="2" charset="-78"/>
              </a:rPr>
              <a:t> درصد</a:t>
            </a:r>
            <a:endParaRPr lang="en-US" sz="1200" dirty="0">
              <a:cs typeface="B Titr" panose="00000700000000000000" pitchFamily="2" charset="-78"/>
            </a:endParaRPr>
          </a:p>
        </p:txBody>
      </p:sp>
      <p:sp>
        <p:nvSpPr>
          <p:cNvPr id="16" name="Rectangle 15"/>
          <p:cNvSpPr/>
          <p:nvPr/>
        </p:nvSpPr>
        <p:spPr>
          <a:xfrm>
            <a:off x="2411760" y="2924944"/>
            <a:ext cx="1504734" cy="1384995"/>
          </a:xfrm>
          <a:prstGeom prst="rect">
            <a:avLst/>
          </a:prstGeom>
        </p:spPr>
        <p:txBody>
          <a:bodyPr wrap="square">
            <a:spAutoFit/>
          </a:bodyPr>
          <a:lstStyle/>
          <a:p>
            <a:pPr algn="r" rtl="1"/>
            <a:r>
              <a:rPr lang="ar-SA" sz="1200" b="1" dirty="0">
                <a:cs typeface="B Titr" panose="00000700000000000000" pitchFamily="2" charset="-78"/>
              </a:rPr>
              <a:t>۲۸ بهمن </a:t>
            </a:r>
            <a:r>
              <a:rPr lang="ar-SA" sz="1200" b="1" dirty="0" smtClean="0">
                <a:cs typeface="B Titr" panose="00000700000000000000" pitchFamily="2" charset="-78"/>
              </a:rPr>
              <a:t>۱۳۹۶</a:t>
            </a:r>
            <a:endParaRPr lang="fa-IR" sz="1200" b="1" dirty="0" smtClean="0">
              <a:cs typeface="B Titr" panose="00000700000000000000" pitchFamily="2" charset="-78"/>
            </a:endParaRPr>
          </a:p>
          <a:p>
            <a:pPr algn="r" rtl="1"/>
            <a:r>
              <a:rPr lang="ar-SA" sz="1200" b="1" dirty="0" smtClean="0">
                <a:cs typeface="B Titr" panose="00000700000000000000" pitchFamily="2" charset="-78"/>
              </a:rPr>
              <a:t>( </a:t>
            </a:r>
            <a:r>
              <a:rPr lang="ar-SA" sz="1200" b="1" dirty="0">
                <a:cs typeface="B Titr" panose="00000700000000000000" pitchFamily="2" charset="-78"/>
              </a:rPr>
              <a:t>بخشنامه انتشار اوراق گواهی سپرده ریالی، اوراق گواهی مبتنی بر ارز و طرح پیش فروش سکه بهار آزادی-پیش فروش 7.6 میلیون سکه)</a:t>
            </a:r>
            <a:endParaRPr lang="en-US" sz="1200" dirty="0">
              <a:cs typeface="B Titr" panose="00000700000000000000" pitchFamily="2" charset="-78"/>
            </a:endParaRPr>
          </a:p>
        </p:txBody>
      </p:sp>
      <p:cxnSp>
        <p:nvCxnSpPr>
          <p:cNvPr id="18" name="Straight Connector 17"/>
          <p:cNvCxnSpPr/>
          <p:nvPr/>
        </p:nvCxnSpPr>
        <p:spPr>
          <a:xfrm>
            <a:off x="4427984" y="2492896"/>
            <a:ext cx="0" cy="266429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Pentagon 16"/>
          <p:cNvSpPr/>
          <p:nvPr/>
        </p:nvSpPr>
        <p:spPr>
          <a:xfrm>
            <a:off x="2555776" y="2814317"/>
            <a:ext cx="1872208" cy="1622795"/>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6300192" y="1772816"/>
            <a:ext cx="1304360" cy="600164"/>
          </a:xfrm>
          <a:prstGeom prst="rect">
            <a:avLst/>
          </a:prstGeom>
        </p:spPr>
        <p:txBody>
          <a:bodyPr wrap="square">
            <a:spAutoFit/>
          </a:bodyPr>
          <a:lstStyle/>
          <a:p>
            <a:pPr algn="ctr" rtl="1"/>
            <a:r>
              <a:rPr lang="ar-SA" sz="1100" b="1" dirty="0" smtClean="0">
                <a:cs typeface="B Titr" panose="00000700000000000000" pitchFamily="2" charset="-78"/>
              </a:rPr>
              <a:t>(</a:t>
            </a:r>
            <a:r>
              <a:rPr lang="fa-IR" sz="1100" b="1" dirty="0" smtClean="0">
                <a:cs typeface="B Titr" panose="00000700000000000000" pitchFamily="2" charset="-78"/>
              </a:rPr>
              <a:t>10</a:t>
            </a:r>
            <a:r>
              <a:rPr lang="ar-SA" sz="1100" b="1" dirty="0" smtClean="0">
                <a:cs typeface="B Titr" panose="00000700000000000000" pitchFamily="2" charset="-78"/>
              </a:rPr>
              <a:t>تير۱۳۹۷)</a:t>
            </a:r>
            <a:endParaRPr lang="en-US" sz="1100" dirty="0" smtClean="0">
              <a:cs typeface="B Titr" panose="00000700000000000000" pitchFamily="2" charset="-78"/>
            </a:endParaRPr>
          </a:p>
          <a:p>
            <a:pPr algn="ctr" rtl="1"/>
            <a:r>
              <a:rPr lang="ar-SA" sz="1100" b="1" dirty="0" smtClean="0">
                <a:cs typeface="B Titr" panose="00000700000000000000" pitchFamily="2" charset="-78"/>
              </a:rPr>
              <a:t>معاملات </a:t>
            </a:r>
            <a:r>
              <a:rPr lang="ar-SA" sz="1100" b="1" dirty="0">
                <a:cs typeface="B Titr" panose="00000700000000000000" pitchFamily="2" charset="-78"/>
              </a:rPr>
              <a:t>اوراق گواهی سپرده سکه در </a:t>
            </a:r>
            <a:r>
              <a:rPr lang="ar-SA" sz="1100" b="1" dirty="0" smtClean="0">
                <a:cs typeface="B Titr" panose="00000700000000000000" pitchFamily="2" charset="-78"/>
              </a:rPr>
              <a:t>بورس</a:t>
            </a:r>
            <a:endParaRPr lang="en-US" sz="1100" dirty="0">
              <a:cs typeface="B Titr" panose="00000700000000000000" pitchFamily="2" charset="-78"/>
            </a:endParaRPr>
          </a:p>
        </p:txBody>
      </p:sp>
      <p:sp>
        <p:nvSpPr>
          <p:cNvPr id="21" name="Pentagon 20"/>
          <p:cNvSpPr/>
          <p:nvPr/>
        </p:nvSpPr>
        <p:spPr>
          <a:xfrm>
            <a:off x="6394725" y="1772816"/>
            <a:ext cx="1345627" cy="646331"/>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p:nvPr/>
        </p:nvCxnSpPr>
        <p:spPr>
          <a:xfrm>
            <a:off x="6556902" y="2364267"/>
            <a:ext cx="0" cy="27929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Pentagon 24"/>
          <p:cNvSpPr/>
          <p:nvPr/>
        </p:nvSpPr>
        <p:spPr>
          <a:xfrm>
            <a:off x="5212887" y="3109215"/>
            <a:ext cx="1345627" cy="42307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3126130" y="44624"/>
            <a:ext cx="3166251" cy="338554"/>
          </a:xfrm>
          <a:prstGeom prst="rect">
            <a:avLst/>
          </a:prstGeom>
        </p:spPr>
        <p:txBody>
          <a:bodyPr wrap="none">
            <a:spAutoFit/>
          </a:bodyPr>
          <a:lstStyle/>
          <a:p>
            <a:r>
              <a:rPr lang="fa-IR" sz="1600" b="1" dirty="0" smtClean="0">
                <a:effectLst/>
                <a:cs typeface="B Titr" panose="00000700000000000000" pitchFamily="2" charset="-78"/>
              </a:rPr>
              <a:t>نمودار4: تحولات سالانه قیمت سکه امامی </a:t>
            </a:r>
            <a:endParaRPr lang="en-US" sz="1600" dirty="0">
              <a:cs typeface="B Titr" panose="00000700000000000000" pitchFamily="2" charset="-78"/>
            </a:endParaRPr>
          </a:p>
        </p:txBody>
      </p:sp>
      <p:sp>
        <p:nvSpPr>
          <p:cNvPr id="23" name="Rectangle 22"/>
          <p:cNvSpPr/>
          <p:nvPr/>
        </p:nvSpPr>
        <p:spPr>
          <a:xfrm>
            <a:off x="184409" y="6567155"/>
            <a:ext cx="3307471" cy="246221"/>
          </a:xfrm>
          <a:prstGeom prst="rect">
            <a:avLst/>
          </a:prstGeom>
        </p:spPr>
        <p:txBody>
          <a:bodyPr wrap="square">
            <a:spAutoFit/>
          </a:bodyPr>
          <a:lstStyle/>
          <a:p>
            <a:pPr algn="r"/>
            <a:r>
              <a:rPr lang="fa-IR" sz="1000" dirty="0" smtClean="0">
                <a:cs typeface="B Titr" panose="00000700000000000000" pitchFamily="2" charset="-78"/>
                <a:hlinkClick r:id="rId5"/>
              </a:rPr>
              <a:t>شبکه اطلاع رسانی طـــلا، ســکــــــه و ارز تـــهـــران</a:t>
            </a:r>
            <a:endParaRPr lang="en-US" sz="1000" dirty="0">
              <a:cs typeface="B Titr" panose="00000700000000000000" pitchFamily="2" charset="-78"/>
            </a:endParaRPr>
          </a:p>
        </p:txBody>
      </p:sp>
    </p:spTree>
    <p:extLst>
      <p:ext uri="{BB962C8B-B14F-4D97-AF65-F5344CB8AC3E}">
        <p14:creationId xmlns:p14="http://schemas.microsoft.com/office/powerpoint/2010/main" val="378950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animBg="1"/>
      <p:bldP spid="14" grpId="0" animBg="1"/>
      <p:bldP spid="15" grpId="0"/>
      <p:bldP spid="16" grpId="0"/>
      <p:bldP spid="17" grpId="0" animBg="1"/>
      <p:bldP spid="19" grpId="0"/>
      <p:bldP spid="21"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13184" y="1052736"/>
            <a:ext cx="8507288" cy="2880320"/>
          </a:xfrm>
          <a:solidFill>
            <a:schemeClr val="accent1">
              <a:lumMod val="20000"/>
              <a:lumOff val="80000"/>
            </a:schemeClr>
          </a:solidFill>
          <a:ln>
            <a:solidFill>
              <a:schemeClr val="accent1">
                <a:lumMod val="40000"/>
                <a:lumOff val="60000"/>
              </a:schemeClr>
            </a:solidFill>
          </a:ln>
        </p:spPr>
        <p:txBody>
          <a:bodyPr>
            <a:normAutofit/>
          </a:bodyPr>
          <a:lstStyle/>
          <a:p>
            <a:pPr algn="r" rtl="1"/>
            <a:r>
              <a:rPr lang="fa-IR" sz="2800" dirty="0" smtClean="0">
                <a:cs typeface="B Titr" panose="00000700000000000000" pitchFamily="2" charset="-78"/>
              </a:rPr>
              <a:t>الف)بازار و نرخ ارز در اقتصاد ایران</a:t>
            </a:r>
          </a:p>
          <a:p>
            <a:pPr algn="r" rtl="1"/>
            <a:r>
              <a:rPr lang="fa-IR" sz="2800" dirty="0" smtClean="0">
                <a:cs typeface="B Titr" panose="00000700000000000000" pitchFamily="2" charset="-78"/>
              </a:rPr>
              <a:t>ب)ارزیابی سیاست های ارزی دولت در سال های 1396 و 1397</a:t>
            </a:r>
          </a:p>
          <a:p>
            <a:pPr algn="r" rtl="1"/>
            <a:r>
              <a:rPr lang="fa-IR" sz="2800" dirty="0" smtClean="0">
                <a:cs typeface="B Titr" panose="00000700000000000000" pitchFamily="2" charset="-78"/>
              </a:rPr>
              <a:t>ج)چهارچوبی برای محاسبه نرخ ارز مناسب</a:t>
            </a:r>
          </a:p>
          <a:p>
            <a:pPr marL="0" indent="0" algn="r" rtl="1">
              <a:buNone/>
            </a:pPr>
            <a:r>
              <a:rPr lang="fa-IR" sz="2800" dirty="0">
                <a:cs typeface="B Titr" panose="00000700000000000000" pitchFamily="2" charset="-78"/>
              </a:rPr>
              <a:t> </a:t>
            </a:r>
            <a:r>
              <a:rPr lang="fa-IR" sz="2800" dirty="0" smtClean="0">
                <a:cs typeface="B Titr" panose="00000700000000000000" pitchFamily="2" charset="-78"/>
              </a:rPr>
              <a:t>    -برابری قدرت خرید و اشکالات آن</a:t>
            </a:r>
          </a:p>
          <a:p>
            <a:pPr marL="0" indent="0" algn="r" rtl="1">
              <a:buNone/>
            </a:pPr>
            <a:r>
              <a:rPr lang="fa-IR" sz="2800" dirty="0">
                <a:cs typeface="B Titr" panose="00000700000000000000" pitchFamily="2" charset="-78"/>
              </a:rPr>
              <a:t> </a:t>
            </a:r>
            <a:r>
              <a:rPr lang="fa-IR" sz="2800" dirty="0" smtClean="0">
                <a:cs typeface="B Titr" panose="00000700000000000000" pitchFamily="2" charset="-78"/>
              </a:rPr>
              <a:t>    - نرخ ارز مناسب و سیاست های مناسب ارزی</a:t>
            </a:r>
          </a:p>
          <a:p>
            <a:pPr marL="0" indent="0" algn="r" rtl="1">
              <a:buNone/>
            </a:pPr>
            <a:endParaRPr lang="en-US" sz="2800" dirty="0">
              <a:cs typeface="B Titr" panose="00000700000000000000" pitchFamily="2" charset="-78"/>
            </a:endParaRPr>
          </a:p>
        </p:txBody>
      </p:sp>
      <p:sp>
        <p:nvSpPr>
          <p:cNvPr id="4" name="Rectangle 3"/>
          <p:cNvSpPr/>
          <p:nvPr/>
        </p:nvSpPr>
        <p:spPr>
          <a:xfrm>
            <a:off x="4790677" y="26292"/>
            <a:ext cx="4346063" cy="276999"/>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457200" indent="-457200" algn="ctr" rtl="1">
              <a:buFont typeface="Wingdings" panose="05000000000000000000" pitchFamily="2" charset="2"/>
              <a:buChar char="v"/>
            </a:pPr>
            <a:r>
              <a:rPr lang="fa-IR"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anose="00000700000000000000" pitchFamily="2" charset="-78"/>
              </a:rPr>
              <a:t>بررسی نحوه تعیین نرخ ارز و سیاست های دولت  در سال های 96 و 97</a:t>
            </a:r>
            <a:endParaRPr lang="en-US"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70738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6DD08F5-2FD6-4F49-898F-B730AB11FAA8}"/>
              </a:ext>
            </a:extLst>
          </p:cNvPr>
          <p:cNvSpPr/>
          <p:nvPr/>
        </p:nvSpPr>
        <p:spPr>
          <a:xfrm>
            <a:off x="-252536" y="836712"/>
            <a:ext cx="9289032" cy="2648161"/>
          </a:xfrm>
          <a:prstGeom prst="rect">
            <a:avLst/>
          </a:prstGeom>
        </p:spPr>
        <p:txBody>
          <a:bodyPr wrap="square">
            <a:spAutoFit/>
          </a:bodyPr>
          <a:lstStyle/>
          <a:p>
            <a:pPr marL="228600" marR="0" lvl="0" indent="-228600" algn="just" defTabSz="914400" rtl="1" eaLnBrk="1" fontAlgn="auto" latinLnBrk="0" hangingPunct="1">
              <a:lnSpc>
                <a:spcPct val="150000"/>
              </a:lnSpc>
              <a:spcBef>
                <a:spcPts val="0"/>
              </a:spcBef>
              <a:spcAft>
                <a:spcPts val="1000"/>
              </a:spcAft>
              <a:buClrTx/>
              <a:buSzTx/>
              <a:buFont typeface="Wingdings" panose="05000000000000000000" pitchFamily="2" charset="2"/>
              <a:buChar char="q"/>
              <a:tabLst/>
              <a:defRPr/>
            </a:pPr>
            <a:r>
              <a:rPr kumimoji="0" lang="fa-IR" b="1" i="0" u="none" strike="noStrike" kern="1200" cap="none" spc="0" normalizeH="0" baseline="0" noProof="0" dirty="0">
                <a:ln>
                  <a:noFill/>
                </a:ln>
                <a:solidFill>
                  <a:prstClr val="black"/>
                </a:solidFill>
                <a:effectLst/>
                <a:uLnTx/>
                <a:uFillTx/>
                <a:latin typeface="Times New Roman"/>
                <a:cs typeface="B Zar" panose="00000400000000000000" pitchFamily="2" charset="-78"/>
              </a:rPr>
              <a:t> </a:t>
            </a:r>
            <a:r>
              <a:rPr lang="fa-IR" b="1" dirty="0" smtClean="0">
                <a:solidFill>
                  <a:prstClr val="black"/>
                </a:solidFill>
                <a:latin typeface="Times New Roman"/>
                <a:cs typeface="B Zar" panose="00000400000000000000" pitchFamily="2" charset="-78"/>
              </a:rPr>
              <a:t>آیا در اقتصاد ایران یک </a:t>
            </a:r>
            <a:r>
              <a:rPr kumimoji="0" lang="fa-IR" b="1" i="0" u="none" strike="noStrike" kern="1200" cap="none" spc="0" normalizeH="0" baseline="0" noProof="0" dirty="0" smtClean="0">
                <a:ln>
                  <a:noFill/>
                </a:ln>
                <a:solidFill>
                  <a:srgbClr val="FF0000"/>
                </a:solidFill>
                <a:effectLst/>
                <a:uLnTx/>
                <a:uFillTx/>
                <a:latin typeface="Times New Roman"/>
                <a:cs typeface="B Zar" panose="00000400000000000000" pitchFamily="2" charset="-78"/>
              </a:rPr>
              <a:t>«بازار </a:t>
            </a:r>
            <a:r>
              <a:rPr kumimoji="0" lang="fa-IR" b="1" i="0" u="none" strike="noStrike" kern="1200" cap="none" spc="0" normalizeH="0" baseline="0" noProof="0" dirty="0">
                <a:ln>
                  <a:noFill/>
                </a:ln>
                <a:solidFill>
                  <a:srgbClr val="FF0000"/>
                </a:solidFill>
                <a:effectLst/>
                <a:uLnTx/>
                <a:uFillTx/>
                <a:latin typeface="Times New Roman"/>
                <a:cs typeface="B Zar" panose="00000400000000000000" pitchFamily="2" charset="-78"/>
              </a:rPr>
              <a:t>منسجم ارزی» </a:t>
            </a:r>
            <a:r>
              <a:rPr kumimoji="0" lang="fa-IR" b="1" i="0" u="none" strike="noStrike" kern="1200" cap="none" spc="0" normalizeH="0" baseline="0" noProof="0" dirty="0">
                <a:ln>
                  <a:noFill/>
                </a:ln>
                <a:solidFill>
                  <a:prstClr val="black"/>
                </a:solidFill>
                <a:effectLst/>
                <a:uLnTx/>
                <a:uFillTx/>
                <a:latin typeface="Times New Roman"/>
                <a:cs typeface="B Zar" panose="00000400000000000000" pitchFamily="2" charset="-78"/>
              </a:rPr>
              <a:t>که توانایی </a:t>
            </a:r>
            <a:r>
              <a:rPr kumimoji="0" lang="fa-IR" b="1" i="0" u="none" strike="noStrike" kern="1200" cap="none" spc="0" normalizeH="0" baseline="0" noProof="0" dirty="0">
                <a:ln>
                  <a:noFill/>
                </a:ln>
                <a:solidFill>
                  <a:srgbClr val="FF0000"/>
                </a:solidFill>
                <a:effectLst/>
                <a:uLnTx/>
                <a:uFillTx/>
                <a:latin typeface="Times New Roman"/>
                <a:cs typeface="B Zar" panose="00000400000000000000" pitchFamily="2" charset="-78"/>
              </a:rPr>
              <a:t>«کشف قیمت ارز» </a:t>
            </a:r>
            <a:r>
              <a:rPr kumimoji="0" lang="fa-IR" b="1" i="0" u="none" strike="noStrike" kern="1200" cap="none" spc="0" normalizeH="0" baseline="0" noProof="0" dirty="0">
                <a:ln>
                  <a:noFill/>
                </a:ln>
                <a:solidFill>
                  <a:prstClr val="black"/>
                </a:solidFill>
                <a:effectLst/>
                <a:uLnTx/>
                <a:uFillTx/>
                <a:latin typeface="Times New Roman"/>
                <a:cs typeface="B Zar" panose="00000400000000000000" pitchFamily="2" charset="-78"/>
              </a:rPr>
              <a:t>را داشته باشد </a:t>
            </a:r>
            <a:r>
              <a:rPr kumimoji="0" lang="fa-IR" b="1" i="0" u="none" strike="noStrike" kern="1200" cap="none" spc="0" normalizeH="0" baseline="0" noProof="0" dirty="0" smtClean="0">
                <a:ln>
                  <a:noFill/>
                </a:ln>
                <a:solidFill>
                  <a:prstClr val="black"/>
                </a:solidFill>
                <a:effectLst/>
                <a:uLnTx/>
                <a:uFillTx/>
                <a:latin typeface="Times New Roman"/>
                <a:cs typeface="B Zar" panose="00000400000000000000" pitchFamily="2" charset="-78"/>
              </a:rPr>
              <a:t>داریم؟</a:t>
            </a:r>
            <a:r>
              <a:rPr kumimoji="0" lang="fa-IR" b="1" i="0" u="none" strike="noStrike" kern="1200" cap="none" spc="0" normalizeH="0" baseline="0" noProof="0" dirty="0" smtClean="0">
                <a:ln>
                  <a:noFill/>
                </a:ln>
                <a:solidFill>
                  <a:prstClr val="black"/>
                </a:solidFill>
                <a:effectLst/>
                <a:uLnTx/>
                <a:uFillTx/>
                <a:latin typeface="Times New Roman"/>
                <a:ea typeface="Times New Roman"/>
                <a:cs typeface="B Zar" panose="00000400000000000000" pitchFamily="2" charset="-78"/>
              </a:rPr>
              <a:t> </a:t>
            </a:r>
          </a:p>
          <a:p>
            <a:pPr marL="228600" lvl="0" indent="-228600" algn="just" rtl="1">
              <a:lnSpc>
                <a:spcPct val="150000"/>
              </a:lnSpc>
              <a:spcAft>
                <a:spcPts val="1000"/>
              </a:spcAft>
              <a:buFont typeface="Wingdings" panose="05000000000000000000" pitchFamily="2" charset="2"/>
              <a:buChar char="q"/>
              <a:defRPr/>
            </a:pPr>
            <a:r>
              <a:rPr lang="fa-IR" b="1" dirty="0">
                <a:solidFill>
                  <a:srgbClr val="FF0000"/>
                </a:solidFill>
                <a:latin typeface="Times New Roman"/>
                <a:cs typeface="B Zar" panose="00000400000000000000" pitchFamily="2" charset="-78"/>
              </a:rPr>
              <a:t>بازار منسجم </a:t>
            </a:r>
            <a:r>
              <a:rPr lang="fa-IR" b="1" dirty="0" smtClean="0">
                <a:solidFill>
                  <a:srgbClr val="FF0000"/>
                </a:solidFill>
                <a:latin typeface="Times New Roman"/>
                <a:cs typeface="B Zar" panose="00000400000000000000" pitchFamily="2" charset="-78"/>
              </a:rPr>
              <a:t>ارزی چیست؟ </a:t>
            </a:r>
            <a:r>
              <a:rPr kumimoji="0" lang="fa-IR" b="1" i="0" u="none" strike="noStrike" kern="1200" cap="none" spc="0" normalizeH="0" baseline="0" noProof="0" dirty="0" smtClean="0">
                <a:ln>
                  <a:noFill/>
                </a:ln>
                <a:effectLst/>
                <a:uLnTx/>
                <a:uFillTx/>
                <a:latin typeface="Times New Roman"/>
                <a:cs typeface="B Zar" panose="00000400000000000000" pitchFamily="2" charset="-78"/>
              </a:rPr>
              <a:t>یک بازار رقابتی با تمامی ویژگی های آن </a:t>
            </a:r>
          </a:p>
          <a:p>
            <a:pPr marL="228600" lvl="0" indent="-228600" algn="just" rtl="1">
              <a:lnSpc>
                <a:spcPct val="150000"/>
              </a:lnSpc>
              <a:spcAft>
                <a:spcPts val="1000"/>
              </a:spcAft>
              <a:buFont typeface="Wingdings" panose="05000000000000000000" pitchFamily="2" charset="2"/>
              <a:buChar char="q"/>
              <a:defRPr/>
            </a:pPr>
            <a:r>
              <a:rPr lang="fa-IR" b="1" dirty="0" smtClean="0">
                <a:latin typeface="Times New Roman"/>
                <a:cs typeface="B Zar" panose="00000400000000000000" pitchFamily="2" charset="-78"/>
              </a:rPr>
              <a:t>در اقتصاد ایران</a:t>
            </a:r>
          </a:p>
          <a:p>
            <a:pPr lvl="0" algn="just" rtl="1">
              <a:lnSpc>
                <a:spcPct val="150000"/>
              </a:lnSpc>
              <a:spcAft>
                <a:spcPts val="1000"/>
              </a:spcAft>
              <a:defRPr/>
            </a:pPr>
            <a:r>
              <a:rPr lang="fa-IR" b="1" dirty="0" smtClean="0">
                <a:latin typeface="Times New Roman"/>
                <a:cs typeface="B Zar" panose="00000400000000000000" pitchFamily="2" charset="-78"/>
              </a:rPr>
              <a:t>1- به دلیل سهم بالای درآمدهای نفتی و میعانات نفتی و پتروشیمی از کل صادرات</a:t>
            </a:r>
            <a:endParaRPr kumimoji="0" lang="fa-IR" b="1" i="0" u="none" strike="noStrike" kern="1200" cap="none" spc="0" normalizeH="0" baseline="0" noProof="0" dirty="0" smtClean="0">
              <a:ln>
                <a:noFill/>
              </a:ln>
              <a:effectLst/>
              <a:uLnTx/>
              <a:uFillTx/>
              <a:latin typeface="Times New Roman"/>
              <a:cs typeface="B Zar" panose="00000400000000000000" pitchFamily="2" charset="-78"/>
            </a:endParaRPr>
          </a:p>
          <a:p>
            <a:pPr lvl="0" algn="just" rtl="1">
              <a:lnSpc>
                <a:spcPct val="150000"/>
              </a:lnSpc>
              <a:spcAft>
                <a:spcPts val="1000"/>
              </a:spcAft>
              <a:defRPr/>
            </a:pPr>
            <a:endParaRPr kumimoji="0" lang="fa-IR" b="1" i="0" u="none" strike="noStrike" kern="1200" cap="none" spc="0" normalizeH="0" baseline="0" noProof="0" dirty="0">
              <a:ln>
                <a:noFill/>
              </a:ln>
              <a:effectLst/>
              <a:uLnTx/>
              <a:uFillTx/>
              <a:latin typeface="Times New Roman"/>
              <a:cs typeface="B Zar" panose="00000400000000000000" pitchFamily="2" charset="-78"/>
            </a:endParaRPr>
          </a:p>
        </p:txBody>
      </p:sp>
      <p:sp>
        <p:nvSpPr>
          <p:cNvPr id="8" name="Rectangle 7"/>
          <p:cNvSpPr/>
          <p:nvPr/>
        </p:nvSpPr>
        <p:spPr>
          <a:xfrm>
            <a:off x="4790677" y="26292"/>
            <a:ext cx="4346063" cy="276999"/>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457200" indent="-457200" algn="ctr" rtl="1">
              <a:buFont typeface="Wingdings" panose="05000000000000000000" pitchFamily="2" charset="2"/>
              <a:buChar char="v"/>
            </a:pPr>
            <a:r>
              <a:rPr lang="fa-IR"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anose="00000700000000000000" pitchFamily="2" charset="-78"/>
              </a:rPr>
              <a:t>بررسی نحوه تعیین نرخ ارز و سیاست های دولت  در سال های 96 و 97</a:t>
            </a:r>
            <a:endParaRPr lang="en-US"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Rectangle 8"/>
          <p:cNvSpPr/>
          <p:nvPr/>
        </p:nvSpPr>
        <p:spPr>
          <a:xfrm>
            <a:off x="4292649" y="404664"/>
            <a:ext cx="4706738" cy="523220"/>
          </a:xfrm>
          <a:prstGeom prst="rect">
            <a:avLst/>
          </a:prstGeom>
          <a:solidFill>
            <a:schemeClr val="accent1">
              <a:lumMod val="20000"/>
              <a:lumOff val="80000"/>
            </a:schemeClr>
          </a:solidFill>
        </p:spPr>
        <p:txBody>
          <a:bodyPr wrap="none">
            <a:spAutoFit/>
          </a:bodyPr>
          <a:lstStyle/>
          <a:p>
            <a:pPr algn="r" rtl="1"/>
            <a:r>
              <a:rPr lang="fa-IR" sz="2800" dirty="0">
                <a:solidFill>
                  <a:schemeClr val="accent1">
                    <a:lumMod val="50000"/>
                  </a:schemeClr>
                </a:solidFill>
                <a:cs typeface="B Titr" panose="00000700000000000000" pitchFamily="2" charset="-78"/>
              </a:rPr>
              <a:t>الف)بازار و نرخ ارز در اقتصاد ایران</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63" y="2996952"/>
            <a:ext cx="865822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7316153" y="6237312"/>
            <a:ext cx="1720343" cy="338554"/>
          </a:xfrm>
          <a:prstGeom prst="rect">
            <a:avLst/>
          </a:prstGeom>
        </p:spPr>
        <p:txBody>
          <a:bodyPr wrap="none">
            <a:spAutoFit/>
          </a:bodyPr>
          <a:lstStyle/>
          <a:p>
            <a:r>
              <a:rPr lang="fa-IR" sz="1600" b="1" dirty="0" smtClean="0">
                <a:solidFill>
                  <a:srgbClr val="C00000"/>
                </a:solidFill>
                <a:latin typeface="Times New Roman"/>
                <a:cs typeface="B Zar" panose="00000400000000000000" pitchFamily="2" charset="-78"/>
              </a:rPr>
              <a:t>کل درآمدهای ارزی</a:t>
            </a:r>
            <a:endParaRPr lang="en-US" sz="1600" dirty="0">
              <a:solidFill>
                <a:srgbClr val="C00000"/>
              </a:solidFill>
            </a:endParaRPr>
          </a:p>
        </p:txBody>
      </p:sp>
      <p:sp>
        <p:nvSpPr>
          <p:cNvPr id="13" name="Rectangle 12"/>
          <p:cNvSpPr/>
          <p:nvPr/>
        </p:nvSpPr>
        <p:spPr>
          <a:xfrm>
            <a:off x="2945903" y="6206534"/>
            <a:ext cx="906017" cy="400110"/>
          </a:xfrm>
          <a:prstGeom prst="rect">
            <a:avLst/>
          </a:prstGeom>
        </p:spPr>
        <p:txBody>
          <a:bodyPr wrap="none">
            <a:spAutoFit/>
          </a:bodyPr>
          <a:lstStyle/>
          <a:p>
            <a:r>
              <a:rPr lang="en-US" sz="2000" b="1" dirty="0">
                <a:solidFill>
                  <a:srgbClr val="C00000"/>
                </a:solidFill>
                <a:cs typeface="B Titr" panose="00000700000000000000" pitchFamily="2" charset="-78"/>
              </a:rPr>
              <a:t>83978</a:t>
            </a:r>
          </a:p>
        </p:txBody>
      </p:sp>
      <p:sp>
        <p:nvSpPr>
          <p:cNvPr id="14" name="Rectangle 13"/>
          <p:cNvSpPr/>
          <p:nvPr/>
        </p:nvSpPr>
        <p:spPr>
          <a:xfrm>
            <a:off x="5796136" y="6249715"/>
            <a:ext cx="906017" cy="400110"/>
          </a:xfrm>
          <a:prstGeom prst="rect">
            <a:avLst/>
          </a:prstGeom>
        </p:spPr>
        <p:txBody>
          <a:bodyPr wrap="none">
            <a:spAutoFit/>
          </a:bodyPr>
          <a:lstStyle/>
          <a:p>
            <a:r>
              <a:rPr lang="en-US" sz="2000" b="1" dirty="0">
                <a:solidFill>
                  <a:srgbClr val="C00000"/>
                </a:solidFill>
                <a:cs typeface="B Titr" panose="00000700000000000000" pitchFamily="2" charset="-78"/>
              </a:rPr>
              <a:t>98142</a:t>
            </a:r>
          </a:p>
        </p:txBody>
      </p:sp>
    </p:spTree>
    <p:extLst>
      <p:ext uri="{BB962C8B-B14F-4D97-AF65-F5344CB8AC3E}">
        <p14:creationId xmlns:p14="http://schemas.microsoft.com/office/powerpoint/2010/main" val="1816120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122"/>
                                        </p:tgtEl>
                                        <p:attrNameLst>
                                          <p:attrName>style.visibility</p:attrName>
                                        </p:attrNameLst>
                                      </p:cBhvr>
                                      <p:to>
                                        <p:strVal val="visible"/>
                                      </p:to>
                                    </p:set>
                                    <p:animEffect transition="in" filter="fade">
                                      <p:cBhvr>
                                        <p:cTn id="31" dur="500"/>
                                        <p:tgtEl>
                                          <p:spTgt spid="51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0677" y="26292"/>
            <a:ext cx="4346063" cy="276999"/>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457200" indent="-457200" algn="ctr" rtl="1">
              <a:buFont typeface="Wingdings" panose="05000000000000000000" pitchFamily="2" charset="2"/>
              <a:buChar char="v"/>
            </a:pPr>
            <a:r>
              <a:rPr lang="fa-IR"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anose="00000700000000000000" pitchFamily="2" charset="-78"/>
              </a:rPr>
              <a:t>بررسی نحوه تعیین نرخ ارز و سیاست های دولت  در سال های 96 و 97</a:t>
            </a:r>
            <a:endParaRPr lang="en-US"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5594289" y="404664"/>
            <a:ext cx="3405098" cy="400110"/>
          </a:xfrm>
          <a:prstGeom prst="rect">
            <a:avLst/>
          </a:prstGeom>
          <a:solidFill>
            <a:schemeClr val="accent1">
              <a:lumMod val="20000"/>
              <a:lumOff val="80000"/>
            </a:schemeClr>
          </a:solidFill>
        </p:spPr>
        <p:txBody>
          <a:bodyPr wrap="none">
            <a:spAutoFit/>
          </a:bodyPr>
          <a:lstStyle/>
          <a:p>
            <a:pPr algn="r" rtl="1"/>
            <a:r>
              <a:rPr lang="fa-IR" sz="2000" dirty="0">
                <a:solidFill>
                  <a:schemeClr val="accent1">
                    <a:lumMod val="50000"/>
                  </a:schemeClr>
                </a:solidFill>
                <a:cs typeface="B Titr" panose="00000700000000000000" pitchFamily="2" charset="-78"/>
              </a:rPr>
              <a:t>الف)بازار و نرخ ارز در اقتصاد ایران</a:t>
            </a:r>
          </a:p>
        </p:txBody>
      </p:sp>
      <p:sp>
        <p:nvSpPr>
          <p:cNvPr id="6" name="Rectangle 5"/>
          <p:cNvSpPr/>
          <p:nvPr/>
        </p:nvSpPr>
        <p:spPr>
          <a:xfrm>
            <a:off x="3647261" y="1412776"/>
            <a:ext cx="5173211" cy="369332"/>
          </a:xfrm>
          <a:prstGeom prst="rect">
            <a:avLst/>
          </a:prstGeom>
        </p:spPr>
        <p:txBody>
          <a:bodyPr wrap="none">
            <a:spAutoFit/>
          </a:bodyPr>
          <a:lstStyle/>
          <a:p>
            <a:r>
              <a:rPr lang="fa-IR" b="1" dirty="0" smtClean="0">
                <a:latin typeface="Times New Roman"/>
                <a:cs typeface="B Zar" panose="00000400000000000000" pitchFamily="2" charset="-78"/>
              </a:rPr>
              <a:t>2- بیش از 85درصد از کل واردات مربوط به نهادهای تولیدی</a:t>
            </a:r>
            <a:endParaRPr lang="en-US" dirty="0"/>
          </a:p>
        </p:txBody>
      </p:sp>
      <p:sp>
        <p:nvSpPr>
          <p:cNvPr id="7" name="Rectangle 6"/>
          <p:cNvSpPr/>
          <p:nvPr/>
        </p:nvSpPr>
        <p:spPr>
          <a:xfrm>
            <a:off x="323528" y="947067"/>
            <a:ext cx="8416502" cy="507831"/>
          </a:xfrm>
          <a:prstGeom prst="rect">
            <a:avLst/>
          </a:prstGeom>
        </p:spPr>
        <p:txBody>
          <a:bodyPr wrap="square">
            <a:spAutoFit/>
          </a:bodyPr>
          <a:lstStyle/>
          <a:p>
            <a:pPr lvl="0" algn="just" rtl="1">
              <a:lnSpc>
                <a:spcPct val="150000"/>
              </a:lnSpc>
              <a:spcAft>
                <a:spcPts val="1000"/>
              </a:spcAft>
              <a:defRPr/>
            </a:pPr>
            <a:r>
              <a:rPr lang="fa-IR" b="1" dirty="0">
                <a:latin typeface="Times New Roman"/>
                <a:cs typeface="B Zar" panose="00000400000000000000" pitchFamily="2" charset="-78"/>
              </a:rPr>
              <a:t>1- به دلیل سهم بالای درآمدهای نفتی و میعانات نفتی و پتروشیمی از کل صادرات</a:t>
            </a:r>
          </a:p>
        </p:txBody>
      </p:sp>
      <p:sp>
        <p:nvSpPr>
          <p:cNvPr id="8" name="Rectangle 7"/>
          <p:cNvSpPr/>
          <p:nvPr/>
        </p:nvSpPr>
        <p:spPr>
          <a:xfrm>
            <a:off x="356042" y="1822324"/>
            <a:ext cx="8608446" cy="707886"/>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285750" indent="-285750" algn="r" rtl="1">
              <a:buFont typeface="Wingdings" panose="05000000000000000000" pitchFamily="2" charset="2"/>
              <a:buChar char="v"/>
            </a:pPr>
            <a:r>
              <a:rPr lang="fa-IR" sz="2000" b="1" dirty="0" smtClean="0">
                <a:solidFill>
                  <a:schemeClr val="accent1">
                    <a:lumMod val="50000"/>
                  </a:schemeClr>
                </a:solidFill>
                <a:latin typeface="Times New Roman"/>
                <a:cs typeface="B Zar" panose="00000400000000000000" pitchFamily="2" charset="-78"/>
              </a:rPr>
              <a:t>موجب کاهش حساسیت عرضه و تقاضای ارز نسبت به نرخ ارز شده و لذا امکان کشف قیمت </a:t>
            </a:r>
          </a:p>
          <a:p>
            <a:pPr algn="r" rtl="1"/>
            <a:r>
              <a:rPr lang="fa-IR" sz="2000" b="1" dirty="0" smtClean="0">
                <a:solidFill>
                  <a:schemeClr val="accent1">
                    <a:lumMod val="50000"/>
                  </a:schemeClr>
                </a:solidFill>
                <a:latin typeface="Times New Roman"/>
                <a:cs typeface="B Zar" panose="00000400000000000000" pitchFamily="2" charset="-78"/>
              </a:rPr>
              <a:t>در این بازار وجود ندارد</a:t>
            </a:r>
            <a:endParaRPr lang="en-US" sz="2000" dirty="0">
              <a:solidFill>
                <a:schemeClr val="accent1">
                  <a:lumMod val="50000"/>
                </a:schemeClr>
              </a:solidFill>
            </a:endParaRPr>
          </a:p>
        </p:txBody>
      </p:sp>
      <p:sp>
        <p:nvSpPr>
          <p:cNvPr id="9" name="Rectangle 8"/>
          <p:cNvSpPr/>
          <p:nvPr/>
        </p:nvSpPr>
        <p:spPr>
          <a:xfrm>
            <a:off x="4077847" y="2682032"/>
            <a:ext cx="5136342" cy="400110"/>
          </a:xfrm>
          <a:prstGeom prst="rect">
            <a:avLst/>
          </a:prstGeom>
        </p:spPr>
        <p:txBody>
          <a:bodyPr wrap="none">
            <a:spAutoFit/>
          </a:bodyPr>
          <a:lstStyle/>
          <a:p>
            <a:pPr marL="285750" indent="-285750" algn="l" rtl="1">
              <a:buFont typeface="Wingdings" panose="05000000000000000000" pitchFamily="2" charset="2"/>
              <a:buChar char="q"/>
            </a:pPr>
            <a:r>
              <a:rPr lang="fa-IR" sz="2000" b="1" dirty="0" smtClean="0">
                <a:solidFill>
                  <a:srgbClr val="FF0000"/>
                </a:solidFill>
                <a:latin typeface="Times New Roman"/>
                <a:cs typeface="B Zar" panose="00000400000000000000" pitchFamily="2" charset="-78"/>
              </a:rPr>
              <a:t>ایا بازار ارز آزاد می تواند نرخ مناسب را کشف کند؟</a:t>
            </a:r>
            <a:endParaRPr lang="en-US" sz="2000" dirty="0">
              <a:solidFill>
                <a:srgbClr val="FF0000"/>
              </a:solidFill>
            </a:endParaRPr>
          </a:p>
        </p:txBody>
      </p:sp>
      <p:sp>
        <p:nvSpPr>
          <p:cNvPr id="10" name="Rectangle 9"/>
          <p:cNvSpPr/>
          <p:nvPr/>
        </p:nvSpPr>
        <p:spPr>
          <a:xfrm>
            <a:off x="179512" y="2996952"/>
            <a:ext cx="8856984" cy="1754326"/>
          </a:xfrm>
          <a:prstGeom prst="rect">
            <a:avLst/>
          </a:prstGeom>
        </p:spPr>
        <p:txBody>
          <a:bodyPr wrap="square">
            <a:spAutoFit/>
          </a:bodyPr>
          <a:lstStyle/>
          <a:p>
            <a:pPr marL="285750" indent="-285750" algn="r" rtl="1">
              <a:buFont typeface="Wingdings" panose="05000000000000000000" pitchFamily="2" charset="2"/>
              <a:buChar char="v"/>
            </a:pPr>
            <a:r>
              <a:rPr lang="fa-IR" b="1" dirty="0" smtClean="0">
                <a:latin typeface="Times New Roman"/>
                <a:cs typeface="B Titr" panose="00000700000000000000" pitchFamily="2" charset="-78"/>
              </a:rPr>
              <a:t>عرضه کنندگان بازار آزاد</a:t>
            </a:r>
          </a:p>
          <a:p>
            <a:pPr algn="r" rtl="1"/>
            <a:r>
              <a:rPr lang="fa-IR" dirty="0" smtClean="0">
                <a:solidFill>
                  <a:srgbClr val="00B050"/>
                </a:solidFill>
                <a:cs typeface="B Titr" panose="00000700000000000000" pitchFamily="2" charset="-78"/>
              </a:rPr>
              <a:t>1-امتناع صادرکنندگان غیر نفتی به ارائه ارز به بانک مرکزی، بانک ها و صرافی های مجاز  با نرخ اعلامی بانک مرکزی(بازار جعلی ثانویه)</a:t>
            </a:r>
          </a:p>
          <a:p>
            <a:pPr algn="r" rtl="1"/>
            <a:r>
              <a:rPr lang="fa-IR" dirty="0" smtClean="0">
                <a:solidFill>
                  <a:srgbClr val="00B050"/>
                </a:solidFill>
                <a:cs typeface="B Titr" panose="00000700000000000000" pitchFamily="2" charset="-78"/>
              </a:rPr>
              <a:t>2-قاچاق</a:t>
            </a:r>
          </a:p>
          <a:p>
            <a:pPr algn="r" rtl="1"/>
            <a:r>
              <a:rPr lang="fa-IR" dirty="0" smtClean="0">
                <a:solidFill>
                  <a:srgbClr val="00B050"/>
                </a:solidFill>
                <a:cs typeface="B Titr" panose="00000700000000000000" pitchFamily="2" charset="-78"/>
              </a:rPr>
              <a:t>3-ارزهای خانگی</a:t>
            </a:r>
          </a:p>
          <a:p>
            <a:pPr algn="r" rtl="1"/>
            <a:r>
              <a:rPr lang="fa-IR" dirty="0" smtClean="0">
                <a:solidFill>
                  <a:srgbClr val="00B050"/>
                </a:solidFill>
                <a:cs typeface="B Titr" panose="00000700000000000000" pitchFamily="2" charset="-78"/>
              </a:rPr>
              <a:t>4-تزریق بانک مرکزی</a:t>
            </a:r>
            <a:endParaRPr lang="en-US" dirty="0">
              <a:solidFill>
                <a:srgbClr val="00B050"/>
              </a:solidFill>
              <a:cs typeface="B Titr" panose="00000700000000000000" pitchFamily="2" charset="-78"/>
            </a:endParaRPr>
          </a:p>
        </p:txBody>
      </p:sp>
      <p:sp>
        <p:nvSpPr>
          <p:cNvPr id="11" name="Rectangle 10"/>
          <p:cNvSpPr/>
          <p:nvPr/>
        </p:nvSpPr>
        <p:spPr>
          <a:xfrm>
            <a:off x="4797479" y="4710043"/>
            <a:ext cx="4273991" cy="2031325"/>
          </a:xfrm>
          <a:prstGeom prst="rect">
            <a:avLst/>
          </a:prstGeom>
        </p:spPr>
        <p:txBody>
          <a:bodyPr wrap="none">
            <a:spAutoFit/>
          </a:bodyPr>
          <a:lstStyle/>
          <a:p>
            <a:pPr marL="285750" indent="-285750" algn="r" rtl="1">
              <a:buFont typeface="Wingdings" panose="05000000000000000000" pitchFamily="2" charset="2"/>
              <a:buChar char="v"/>
            </a:pPr>
            <a:r>
              <a:rPr lang="fa-IR" b="1" dirty="0" smtClean="0">
                <a:latin typeface="Times New Roman"/>
                <a:cs typeface="B Titr" panose="00000700000000000000" pitchFamily="2" charset="-78"/>
              </a:rPr>
              <a:t>تقاضاکنندگان بازار آزاد</a:t>
            </a:r>
          </a:p>
          <a:p>
            <a:pPr algn="r" rtl="1"/>
            <a:r>
              <a:rPr lang="fa-IR" b="1" dirty="0" smtClean="0">
                <a:solidFill>
                  <a:srgbClr val="00B050"/>
                </a:solidFill>
                <a:latin typeface="Times New Roman"/>
                <a:cs typeface="B Titr" panose="00000700000000000000" pitchFamily="2" charset="-78"/>
              </a:rPr>
              <a:t>1-عدم تامین ارز از مراجع رسمی</a:t>
            </a:r>
          </a:p>
          <a:p>
            <a:pPr algn="r" rtl="1"/>
            <a:r>
              <a:rPr lang="fa-IR" b="1" dirty="0" smtClean="0">
                <a:solidFill>
                  <a:srgbClr val="00B050"/>
                </a:solidFill>
                <a:latin typeface="Times New Roman"/>
                <a:cs typeface="B Titr" panose="00000700000000000000" pitchFamily="2" charset="-78"/>
              </a:rPr>
              <a:t>2-قاچاق کالا</a:t>
            </a:r>
          </a:p>
          <a:p>
            <a:pPr algn="r" rtl="1"/>
            <a:r>
              <a:rPr lang="fa-IR" b="1" dirty="0" smtClean="0">
                <a:solidFill>
                  <a:srgbClr val="00B050"/>
                </a:solidFill>
                <a:latin typeface="Times New Roman"/>
                <a:cs typeface="B Titr" panose="00000700000000000000" pitchFamily="2" charset="-78"/>
              </a:rPr>
              <a:t>3-فرار سرمایه</a:t>
            </a:r>
          </a:p>
          <a:p>
            <a:pPr algn="r" rtl="1"/>
            <a:r>
              <a:rPr lang="fa-IR" b="1" dirty="0" smtClean="0">
                <a:solidFill>
                  <a:srgbClr val="00B050"/>
                </a:solidFill>
                <a:latin typeface="Times New Roman"/>
                <a:cs typeface="B Titr" panose="00000700000000000000" pitchFamily="2" charset="-78"/>
              </a:rPr>
              <a:t>4-سفته بازی </a:t>
            </a:r>
          </a:p>
          <a:p>
            <a:pPr algn="r" rtl="1"/>
            <a:r>
              <a:rPr lang="fa-IR" b="1" dirty="0" smtClean="0">
                <a:solidFill>
                  <a:srgbClr val="00B050"/>
                </a:solidFill>
                <a:latin typeface="Times New Roman"/>
                <a:cs typeface="B Titr" panose="00000700000000000000" pitchFamily="2" charset="-78"/>
              </a:rPr>
              <a:t>5-ارز مسافری</a:t>
            </a:r>
          </a:p>
          <a:p>
            <a:pPr algn="r" rtl="1"/>
            <a:r>
              <a:rPr lang="fa-IR" b="1" dirty="0" smtClean="0">
                <a:solidFill>
                  <a:srgbClr val="00B050"/>
                </a:solidFill>
                <a:latin typeface="Times New Roman"/>
                <a:cs typeface="B Titr" panose="00000700000000000000" pitchFamily="2" charset="-78"/>
              </a:rPr>
              <a:t>5-تقاضاهای سازمان یافته از سوی دشمنان خارجی</a:t>
            </a:r>
            <a:endParaRPr lang="en-US" dirty="0">
              <a:solidFill>
                <a:srgbClr val="00B050"/>
              </a:solidFill>
              <a:cs typeface="B Titr" panose="00000700000000000000" pitchFamily="2" charset="-78"/>
            </a:endParaRPr>
          </a:p>
        </p:txBody>
      </p:sp>
    </p:spTree>
    <p:extLst>
      <p:ext uri="{BB962C8B-B14F-4D97-AF65-F5344CB8AC3E}">
        <p14:creationId xmlns:p14="http://schemas.microsoft.com/office/powerpoint/2010/main" val="64333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fade">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fade">
                                      <p:cBhvr>
                                        <p:cTn id="47" dur="500"/>
                                        <p:tgtEl>
                                          <p:spTgt spid="1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4" end="4"/>
                                            </p:txEl>
                                          </p:spTgt>
                                        </p:tgtEl>
                                        <p:attrNameLst>
                                          <p:attrName>style.visibility</p:attrName>
                                        </p:attrNameLst>
                                      </p:cBhvr>
                                      <p:to>
                                        <p:strVal val="visible"/>
                                      </p:to>
                                    </p:set>
                                    <p:animEffect transition="in" filter="fade">
                                      <p:cBhvr>
                                        <p:cTn id="52" dur="500"/>
                                        <p:tgtEl>
                                          <p:spTgt spid="10">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
                                            <p:txEl>
                                              <p:pRg st="0" end="0"/>
                                            </p:txEl>
                                          </p:spTgt>
                                        </p:tgtEl>
                                        <p:attrNameLst>
                                          <p:attrName>style.visibility</p:attrName>
                                        </p:attrNameLst>
                                      </p:cBhvr>
                                      <p:to>
                                        <p:strVal val="visible"/>
                                      </p:to>
                                    </p:set>
                                    <p:animEffect transition="in" filter="fade">
                                      <p:cBhvr>
                                        <p:cTn id="57" dur="500"/>
                                        <p:tgtEl>
                                          <p:spTgt spid="11">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
                                            <p:txEl>
                                              <p:pRg st="1" end="1"/>
                                            </p:txEl>
                                          </p:spTgt>
                                        </p:tgtEl>
                                        <p:attrNameLst>
                                          <p:attrName>style.visibility</p:attrName>
                                        </p:attrNameLst>
                                      </p:cBhvr>
                                      <p:to>
                                        <p:strVal val="visible"/>
                                      </p:to>
                                    </p:set>
                                    <p:animEffect transition="in" filter="fade">
                                      <p:cBhvr>
                                        <p:cTn id="62" dur="500"/>
                                        <p:tgtEl>
                                          <p:spTgt spid="11">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
                                            <p:txEl>
                                              <p:pRg st="2" end="2"/>
                                            </p:txEl>
                                          </p:spTgt>
                                        </p:tgtEl>
                                        <p:attrNameLst>
                                          <p:attrName>style.visibility</p:attrName>
                                        </p:attrNameLst>
                                      </p:cBhvr>
                                      <p:to>
                                        <p:strVal val="visible"/>
                                      </p:to>
                                    </p:set>
                                    <p:animEffect transition="in" filter="fade">
                                      <p:cBhvr>
                                        <p:cTn id="67" dur="500"/>
                                        <p:tgtEl>
                                          <p:spTgt spid="11">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
                                            <p:txEl>
                                              <p:pRg st="3" end="3"/>
                                            </p:txEl>
                                          </p:spTgt>
                                        </p:tgtEl>
                                        <p:attrNameLst>
                                          <p:attrName>style.visibility</p:attrName>
                                        </p:attrNameLst>
                                      </p:cBhvr>
                                      <p:to>
                                        <p:strVal val="visible"/>
                                      </p:to>
                                    </p:set>
                                    <p:animEffect transition="in" filter="fade">
                                      <p:cBhvr>
                                        <p:cTn id="72" dur="500"/>
                                        <p:tgtEl>
                                          <p:spTgt spid="11">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1">
                                            <p:txEl>
                                              <p:pRg st="4" end="4"/>
                                            </p:txEl>
                                          </p:spTgt>
                                        </p:tgtEl>
                                        <p:attrNameLst>
                                          <p:attrName>style.visibility</p:attrName>
                                        </p:attrNameLst>
                                      </p:cBhvr>
                                      <p:to>
                                        <p:strVal val="visible"/>
                                      </p:to>
                                    </p:set>
                                    <p:animEffect transition="in" filter="fade">
                                      <p:cBhvr>
                                        <p:cTn id="77" dur="500"/>
                                        <p:tgtEl>
                                          <p:spTgt spid="11">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1">
                                            <p:txEl>
                                              <p:pRg st="5" end="5"/>
                                            </p:txEl>
                                          </p:spTgt>
                                        </p:tgtEl>
                                        <p:attrNameLst>
                                          <p:attrName>style.visibility</p:attrName>
                                        </p:attrNameLst>
                                      </p:cBhvr>
                                      <p:to>
                                        <p:strVal val="visible"/>
                                      </p:to>
                                    </p:set>
                                    <p:animEffect transition="in" filter="fade">
                                      <p:cBhvr>
                                        <p:cTn id="82" dur="500"/>
                                        <p:tgtEl>
                                          <p:spTgt spid="11">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1">
                                            <p:txEl>
                                              <p:pRg st="6" end="6"/>
                                            </p:txEl>
                                          </p:spTgt>
                                        </p:tgtEl>
                                        <p:attrNameLst>
                                          <p:attrName>style.visibility</p:attrName>
                                        </p:attrNameLst>
                                      </p:cBhvr>
                                      <p:to>
                                        <p:strVal val="visible"/>
                                      </p:to>
                                    </p:set>
                                    <p:animEffect transition="in" filter="fade">
                                      <p:cBhvr>
                                        <p:cTn id="8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334850"/>
            <a:ext cx="7236296" cy="461665"/>
          </a:xfrm>
          <a:prstGeom prst="rect">
            <a:avLst/>
          </a:prstGeom>
          <a:solidFill>
            <a:schemeClr val="accent1">
              <a:lumMod val="20000"/>
              <a:lumOff val="80000"/>
            </a:schemeClr>
          </a:solidFill>
        </p:spPr>
        <p:txBody>
          <a:bodyPr wrap="square">
            <a:spAutoFit/>
          </a:bodyPr>
          <a:lstStyle/>
          <a:p>
            <a:pPr algn="r" rtl="1"/>
            <a:r>
              <a:rPr lang="fa-IR" sz="2400" dirty="0">
                <a:solidFill>
                  <a:schemeClr val="accent1">
                    <a:lumMod val="50000"/>
                  </a:schemeClr>
                </a:solidFill>
                <a:cs typeface="B Titr" panose="00000700000000000000" pitchFamily="2" charset="-78"/>
              </a:rPr>
              <a:t>ب)ارزیابی سیاست های ارزی دولت در سال های 1396 و 1397</a:t>
            </a:r>
          </a:p>
        </p:txBody>
      </p:sp>
      <p:sp>
        <p:nvSpPr>
          <p:cNvPr id="5" name="Rectangle 4"/>
          <p:cNvSpPr/>
          <p:nvPr/>
        </p:nvSpPr>
        <p:spPr>
          <a:xfrm>
            <a:off x="4790677" y="26292"/>
            <a:ext cx="4346063" cy="276999"/>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457200" indent="-457200" algn="ctr" rtl="1">
              <a:buFont typeface="Wingdings" panose="05000000000000000000" pitchFamily="2" charset="2"/>
              <a:buChar char="v"/>
            </a:pPr>
            <a:r>
              <a:rPr lang="fa-IR"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anose="00000700000000000000" pitchFamily="2" charset="-78"/>
              </a:rPr>
              <a:t>بررسی نحوه تعیین نرخ ارز و سیاست های دولت  در سال های 96 و 97</a:t>
            </a:r>
            <a:endParaRPr lang="en-US"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136090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0"/>
            <a:ext cx="905322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8933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 xmlns:a16="http://schemas.microsoft.com/office/drawing/2014/main" id="{E17709C9-1AF3-4990-868C-95CE3ADEE41B}"/>
              </a:ext>
            </a:extLst>
          </p:cNvPr>
          <p:cNvGraphicFramePr>
            <a:graphicFrameLocks/>
          </p:cNvGraphicFramePr>
          <p:nvPr>
            <p:extLst/>
          </p:nvPr>
        </p:nvGraphicFramePr>
        <p:xfrm>
          <a:off x="-18510" y="3"/>
          <a:ext cx="9162510" cy="6871415"/>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 xmlns:a16="http://schemas.microsoft.com/office/drawing/2014/main" id="{7E0C83D9-8B73-4AEB-A533-9080E87C96EE}"/>
              </a:ext>
            </a:extLst>
          </p:cNvPr>
          <p:cNvCxnSpPr/>
          <p:nvPr/>
        </p:nvCxnSpPr>
        <p:spPr>
          <a:xfrm>
            <a:off x="629562" y="2133312"/>
            <a:ext cx="0" cy="3492000"/>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Rounded Rectangle 1">
            <a:extLst>
              <a:ext uri="{FF2B5EF4-FFF2-40B4-BE49-F238E27FC236}">
                <a16:creationId xmlns="" xmlns:a16="http://schemas.microsoft.com/office/drawing/2014/main" id="{50642314-8124-4C21-92D0-40F06BBBA342}"/>
              </a:ext>
            </a:extLst>
          </p:cNvPr>
          <p:cNvSpPr/>
          <p:nvPr/>
        </p:nvSpPr>
        <p:spPr>
          <a:xfrm>
            <a:off x="369519" y="3779800"/>
            <a:ext cx="584080" cy="657312"/>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100" kern="0" dirty="0">
                <a:solidFill>
                  <a:srgbClr val="FF0000"/>
                </a:solidFill>
                <a:cs typeface="2  Titr" pitchFamily="2" charset="-78"/>
              </a:rPr>
              <a:t>تحریم کاتسا</a:t>
            </a:r>
            <a:endParaRPr lang="en-US" sz="1100" kern="0" dirty="0">
              <a:solidFill>
                <a:prstClr val="black"/>
              </a:solidFill>
              <a:cs typeface="2  Titr" pitchFamily="2" charset="-78"/>
            </a:endParaRPr>
          </a:p>
        </p:txBody>
      </p:sp>
      <p:sp>
        <p:nvSpPr>
          <p:cNvPr id="10" name="Rectangle 9">
            <a:extLst>
              <a:ext uri="{FF2B5EF4-FFF2-40B4-BE49-F238E27FC236}">
                <a16:creationId xmlns="" xmlns:a16="http://schemas.microsoft.com/office/drawing/2014/main" id="{3C80B5C0-7FD5-432C-A748-E3D90CC9E8E3}"/>
              </a:ext>
            </a:extLst>
          </p:cNvPr>
          <p:cNvSpPr/>
          <p:nvPr/>
        </p:nvSpPr>
        <p:spPr>
          <a:xfrm>
            <a:off x="305527" y="3306471"/>
            <a:ext cx="648071" cy="261610"/>
          </a:xfrm>
          <a:prstGeom prst="rect">
            <a:avLst/>
          </a:prstGeom>
          <a:solidFill>
            <a:srgbClr val="FFC000"/>
          </a:solidFill>
        </p:spPr>
        <p:txBody>
          <a:bodyPr wrap="square">
            <a:spAutoFit/>
          </a:bodyPr>
          <a:lstStyle/>
          <a:p>
            <a:pPr algn="ctr" rtl="1">
              <a:defRPr/>
            </a:pPr>
            <a:r>
              <a:rPr lang="fa-IR" sz="1100" b="1" kern="0" dirty="0">
                <a:solidFill>
                  <a:prstClr val="black"/>
                </a:solidFill>
                <a:effectLst>
                  <a:outerShdw blurRad="38100" dist="38100" dir="2700000" algn="tl">
                    <a:srgbClr val="000000">
                      <a:alpha val="43137"/>
                    </a:srgbClr>
                  </a:outerShdw>
                </a:effectLst>
                <a:latin typeface="Arial" charset="0"/>
                <a:cs typeface="B Titr" pitchFamily="2" charset="-78"/>
              </a:rPr>
              <a:t>96/5/5</a:t>
            </a:r>
            <a:endParaRPr lang="fa-IR" sz="1100" b="1" kern="0" dirty="0">
              <a:solidFill>
                <a:srgbClr val="FF0000"/>
              </a:solidFill>
              <a:effectLst>
                <a:outerShdw blurRad="38100" dist="38100" dir="2700000" algn="tl">
                  <a:srgbClr val="000000">
                    <a:alpha val="43137"/>
                  </a:srgbClr>
                </a:outerShdw>
              </a:effectLst>
              <a:latin typeface="Arial" charset="0"/>
              <a:cs typeface="B Titr" pitchFamily="2" charset="-78"/>
            </a:endParaRPr>
          </a:p>
        </p:txBody>
      </p:sp>
      <p:cxnSp>
        <p:nvCxnSpPr>
          <p:cNvPr id="17" name="Straight Connector 16">
            <a:extLst>
              <a:ext uri="{FF2B5EF4-FFF2-40B4-BE49-F238E27FC236}">
                <a16:creationId xmlns="" xmlns:a16="http://schemas.microsoft.com/office/drawing/2014/main" id="{4E98A452-B3CE-4326-A077-A5F5E623E443}"/>
              </a:ext>
            </a:extLst>
          </p:cNvPr>
          <p:cNvCxnSpPr/>
          <p:nvPr/>
        </p:nvCxnSpPr>
        <p:spPr>
          <a:xfrm>
            <a:off x="1466656" y="332656"/>
            <a:ext cx="0" cy="5292200"/>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ounded Rectangle 1">
            <a:extLst>
              <a:ext uri="{FF2B5EF4-FFF2-40B4-BE49-F238E27FC236}">
                <a16:creationId xmlns="" xmlns:a16="http://schemas.microsoft.com/office/drawing/2014/main" id="{B154D5F4-96AA-4E31-9622-B6484611A526}"/>
              </a:ext>
            </a:extLst>
          </p:cNvPr>
          <p:cNvSpPr/>
          <p:nvPr/>
        </p:nvSpPr>
        <p:spPr>
          <a:xfrm>
            <a:off x="1169623" y="4408259"/>
            <a:ext cx="594073" cy="892951"/>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200" kern="0" dirty="0">
                <a:solidFill>
                  <a:srgbClr val="FF0000"/>
                </a:solidFill>
                <a:cs typeface="2  Titr" pitchFamily="2" charset="-78"/>
              </a:rPr>
              <a:t>کاهش سود بانکی</a:t>
            </a:r>
            <a:endParaRPr lang="en-US" sz="1200" kern="0" dirty="0">
              <a:solidFill>
                <a:prstClr val="black"/>
              </a:solidFill>
              <a:cs typeface="2  Titr" pitchFamily="2" charset="-78"/>
            </a:endParaRPr>
          </a:p>
        </p:txBody>
      </p:sp>
      <p:sp>
        <p:nvSpPr>
          <p:cNvPr id="19" name="Rectangle 18">
            <a:extLst>
              <a:ext uri="{FF2B5EF4-FFF2-40B4-BE49-F238E27FC236}">
                <a16:creationId xmlns="" xmlns:a16="http://schemas.microsoft.com/office/drawing/2014/main" id="{66CB4857-48FA-49AC-8886-B365B922D69A}"/>
              </a:ext>
            </a:extLst>
          </p:cNvPr>
          <p:cNvSpPr/>
          <p:nvPr/>
        </p:nvSpPr>
        <p:spPr>
          <a:xfrm>
            <a:off x="1115617" y="4005065"/>
            <a:ext cx="756084" cy="276999"/>
          </a:xfrm>
          <a:prstGeom prst="rect">
            <a:avLst/>
          </a:prstGeom>
          <a:solidFill>
            <a:srgbClr val="FFC000"/>
          </a:solidFill>
        </p:spPr>
        <p:txBody>
          <a:bodyPr wrap="square">
            <a:spAutoFit/>
          </a:bodyPr>
          <a:lstStyle/>
          <a:p>
            <a:pPr algn="ctr" rtl="1">
              <a:defRPr/>
            </a:pPr>
            <a:r>
              <a:rPr lang="fa-IR" sz="1200" b="1" kern="0" dirty="0">
                <a:solidFill>
                  <a:prstClr val="black"/>
                </a:solidFill>
                <a:effectLst>
                  <a:outerShdw blurRad="38100" dist="38100" dir="2700000" algn="tl">
                    <a:srgbClr val="000000">
                      <a:alpha val="43137"/>
                    </a:srgbClr>
                  </a:outerShdw>
                </a:effectLst>
                <a:latin typeface="Arial" charset="0"/>
                <a:cs typeface="B Titr" pitchFamily="2" charset="-78"/>
              </a:rPr>
              <a:t>96/5/31</a:t>
            </a:r>
            <a:endParaRPr lang="fa-IR" sz="1200" b="1" kern="0" dirty="0">
              <a:solidFill>
                <a:srgbClr val="FF0000"/>
              </a:solidFill>
              <a:effectLst>
                <a:outerShdw blurRad="38100" dist="38100" dir="2700000" algn="tl">
                  <a:srgbClr val="000000">
                    <a:alpha val="43137"/>
                  </a:srgbClr>
                </a:outerShdw>
              </a:effectLst>
              <a:latin typeface="Arial" charset="0"/>
              <a:cs typeface="B Titr" pitchFamily="2" charset="-78"/>
            </a:endParaRPr>
          </a:p>
        </p:txBody>
      </p:sp>
      <p:cxnSp>
        <p:nvCxnSpPr>
          <p:cNvPr id="20" name="Straight Connector 19">
            <a:extLst>
              <a:ext uri="{FF2B5EF4-FFF2-40B4-BE49-F238E27FC236}">
                <a16:creationId xmlns="" xmlns:a16="http://schemas.microsoft.com/office/drawing/2014/main" id="{72864EA7-F3BA-41B7-8E11-2DCFE6713F91}"/>
              </a:ext>
            </a:extLst>
          </p:cNvPr>
          <p:cNvCxnSpPr/>
          <p:nvPr/>
        </p:nvCxnSpPr>
        <p:spPr>
          <a:xfrm>
            <a:off x="5247075" y="1772816"/>
            <a:ext cx="0" cy="3816000"/>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Rounded Rectangle 1">
            <a:extLst>
              <a:ext uri="{FF2B5EF4-FFF2-40B4-BE49-F238E27FC236}">
                <a16:creationId xmlns="" xmlns:a16="http://schemas.microsoft.com/office/drawing/2014/main" id="{AE79A714-CF4E-4360-810F-055758477293}"/>
              </a:ext>
            </a:extLst>
          </p:cNvPr>
          <p:cNvSpPr/>
          <p:nvPr/>
        </p:nvSpPr>
        <p:spPr>
          <a:xfrm>
            <a:off x="4950043" y="4408259"/>
            <a:ext cx="594073" cy="892951"/>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200" kern="0" dirty="0">
                <a:solidFill>
                  <a:srgbClr val="FF0000"/>
                </a:solidFill>
                <a:cs typeface="2  Titr" pitchFamily="2" charset="-78"/>
              </a:rPr>
              <a:t>لایحه بودجه 97</a:t>
            </a:r>
            <a:endParaRPr lang="en-US" sz="1200" kern="0" dirty="0">
              <a:solidFill>
                <a:prstClr val="black"/>
              </a:solidFill>
              <a:cs typeface="2  Titr" pitchFamily="2" charset="-78"/>
            </a:endParaRPr>
          </a:p>
        </p:txBody>
      </p:sp>
      <p:sp>
        <p:nvSpPr>
          <p:cNvPr id="22" name="Rectangle 21">
            <a:extLst>
              <a:ext uri="{FF2B5EF4-FFF2-40B4-BE49-F238E27FC236}">
                <a16:creationId xmlns="" xmlns:a16="http://schemas.microsoft.com/office/drawing/2014/main" id="{60A2FEC2-F922-48C2-BB6B-6C2BE2D45AC7}"/>
              </a:ext>
            </a:extLst>
          </p:cNvPr>
          <p:cNvSpPr/>
          <p:nvPr/>
        </p:nvSpPr>
        <p:spPr>
          <a:xfrm>
            <a:off x="4896036" y="4005065"/>
            <a:ext cx="756084" cy="276999"/>
          </a:xfrm>
          <a:prstGeom prst="rect">
            <a:avLst/>
          </a:prstGeom>
          <a:solidFill>
            <a:srgbClr val="FFC000"/>
          </a:solidFill>
        </p:spPr>
        <p:txBody>
          <a:bodyPr wrap="square">
            <a:spAutoFit/>
          </a:bodyPr>
          <a:lstStyle/>
          <a:p>
            <a:pPr algn="ctr" rtl="1">
              <a:defRPr/>
            </a:pPr>
            <a:r>
              <a:rPr lang="fa-IR" sz="1200" b="1" kern="0" dirty="0">
                <a:solidFill>
                  <a:prstClr val="black"/>
                </a:solidFill>
                <a:effectLst>
                  <a:outerShdw blurRad="38100" dist="38100" dir="2700000" algn="tl">
                    <a:srgbClr val="000000">
                      <a:alpha val="43137"/>
                    </a:srgbClr>
                  </a:outerShdw>
                </a:effectLst>
                <a:latin typeface="Arial" charset="0"/>
                <a:cs typeface="B Titr" pitchFamily="2" charset="-78"/>
              </a:rPr>
              <a:t>96/9/19</a:t>
            </a:r>
            <a:endParaRPr lang="fa-IR" sz="1200" b="1" kern="0" dirty="0">
              <a:solidFill>
                <a:srgbClr val="FF0000"/>
              </a:solidFill>
              <a:effectLst>
                <a:outerShdw blurRad="38100" dist="38100" dir="2700000" algn="tl">
                  <a:srgbClr val="000000">
                    <a:alpha val="43137"/>
                  </a:srgbClr>
                </a:outerShdw>
              </a:effectLst>
              <a:latin typeface="Arial" charset="0"/>
              <a:cs typeface="B Titr" pitchFamily="2" charset="-78"/>
            </a:endParaRPr>
          </a:p>
        </p:txBody>
      </p:sp>
      <p:cxnSp>
        <p:nvCxnSpPr>
          <p:cNvPr id="23" name="Straight Connector 22">
            <a:extLst>
              <a:ext uri="{FF2B5EF4-FFF2-40B4-BE49-F238E27FC236}">
                <a16:creationId xmlns="" xmlns:a16="http://schemas.microsoft.com/office/drawing/2014/main" id="{24C29FBD-DD7D-49EE-922F-8602358B7B41}"/>
              </a:ext>
            </a:extLst>
          </p:cNvPr>
          <p:cNvCxnSpPr/>
          <p:nvPr/>
        </p:nvCxnSpPr>
        <p:spPr>
          <a:xfrm>
            <a:off x="6057165" y="1700808"/>
            <a:ext cx="0" cy="3924000"/>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Rounded Rectangle 1">
            <a:extLst>
              <a:ext uri="{FF2B5EF4-FFF2-40B4-BE49-F238E27FC236}">
                <a16:creationId xmlns="" xmlns:a16="http://schemas.microsoft.com/office/drawing/2014/main" id="{53E0CFBC-BF93-4FE0-9638-66859BF7C91D}"/>
              </a:ext>
            </a:extLst>
          </p:cNvPr>
          <p:cNvSpPr/>
          <p:nvPr/>
        </p:nvSpPr>
        <p:spPr>
          <a:xfrm>
            <a:off x="5652123" y="4408683"/>
            <a:ext cx="864094" cy="892951"/>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200" kern="0" dirty="0">
                <a:solidFill>
                  <a:srgbClr val="FF0000"/>
                </a:solidFill>
                <a:cs typeface="2  Titr" pitchFamily="2" charset="-78"/>
              </a:rPr>
              <a:t>اجرای قانون </a:t>
            </a:r>
            <a:r>
              <a:rPr lang="en-US" sz="1400" b="1" kern="0" dirty="0">
                <a:solidFill>
                  <a:srgbClr val="FF0000"/>
                </a:solidFill>
                <a:effectLst>
                  <a:outerShdw blurRad="38100" dist="38100" dir="2700000" algn="tl">
                    <a:srgbClr val="000000">
                      <a:alpha val="43137"/>
                    </a:srgbClr>
                  </a:outerShdw>
                </a:effectLst>
                <a:cs typeface="2  Titr" pitchFamily="2" charset="-78"/>
              </a:rPr>
              <a:t>VAT</a:t>
            </a:r>
            <a:r>
              <a:rPr lang="fa-IR" sz="1400" kern="0" dirty="0">
                <a:solidFill>
                  <a:srgbClr val="FF0000"/>
                </a:solidFill>
                <a:cs typeface="2  Titr" pitchFamily="2" charset="-78"/>
              </a:rPr>
              <a:t> در امارات</a:t>
            </a:r>
            <a:endParaRPr lang="en-US" sz="1400" kern="0" dirty="0">
              <a:solidFill>
                <a:prstClr val="black"/>
              </a:solidFill>
              <a:cs typeface="2  Titr" pitchFamily="2" charset="-78"/>
            </a:endParaRPr>
          </a:p>
        </p:txBody>
      </p:sp>
      <p:sp>
        <p:nvSpPr>
          <p:cNvPr id="25" name="Rectangle 24">
            <a:extLst>
              <a:ext uri="{FF2B5EF4-FFF2-40B4-BE49-F238E27FC236}">
                <a16:creationId xmlns="" xmlns:a16="http://schemas.microsoft.com/office/drawing/2014/main" id="{05754454-974A-4A3D-B633-69BF9FF7D0CC}"/>
              </a:ext>
            </a:extLst>
          </p:cNvPr>
          <p:cNvSpPr/>
          <p:nvPr/>
        </p:nvSpPr>
        <p:spPr>
          <a:xfrm>
            <a:off x="5706126" y="4005489"/>
            <a:ext cx="756084" cy="261610"/>
          </a:xfrm>
          <a:prstGeom prst="rect">
            <a:avLst/>
          </a:prstGeom>
          <a:solidFill>
            <a:srgbClr val="FFC000"/>
          </a:solidFill>
        </p:spPr>
        <p:txBody>
          <a:bodyPr wrap="square">
            <a:spAutoFit/>
          </a:bodyPr>
          <a:lstStyle/>
          <a:p>
            <a:pPr algn="ctr" rtl="1">
              <a:defRPr/>
            </a:pPr>
            <a:r>
              <a:rPr lang="fa-IR" sz="1100" b="1" kern="0" dirty="0">
                <a:solidFill>
                  <a:prstClr val="black"/>
                </a:solidFill>
                <a:effectLst>
                  <a:outerShdw blurRad="38100" dist="38100" dir="2700000" algn="tl">
                    <a:srgbClr val="000000">
                      <a:alpha val="43137"/>
                    </a:srgbClr>
                  </a:outerShdw>
                </a:effectLst>
                <a:latin typeface="Arial" charset="0"/>
                <a:cs typeface="B Titr" pitchFamily="2" charset="-78"/>
              </a:rPr>
              <a:t>96/10/11</a:t>
            </a:r>
            <a:endParaRPr lang="fa-IR" sz="1100" b="1" kern="0" dirty="0">
              <a:solidFill>
                <a:srgbClr val="FF0000"/>
              </a:solidFill>
              <a:effectLst>
                <a:outerShdw blurRad="38100" dist="38100" dir="2700000" algn="tl">
                  <a:srgbClr val="000000">
                    <a:alpha val="43137"/>
                  </a:srgbClr>
                </a:outerShdw>
              </a:effectLst>
              <a:latin typeface="Arial" charset="0"/>
              <a:cs typeface="B Titr" pitchFamily="2" charset="-78"/>
            </a:endParaRPr>
          </a:p>
        </p:txBody>
      </p:sp>
      <p:cxnSp>
        <p:nvCxnSpPr>
          <p:cNvPr id="26" name="Straight Connector 25">
            <a:extLst>
              <a:ext uri="{FF2B5EF4-FFF2-40B4-BE49-F238E27FC236}">
                <a16:creationId xmlns="" xmlns:a16="http://schemas.microsoft.com/office/drawing/2014/main" id="{58E30330-6981-4C92-B967-35722DAEEAAD}"/>
              </a:ext>
            </a:extLst>
          </p:cNvPr>
          <p:cNvCxnSpPr/>
          <p:nvPr/>
        </p:nvCxnSpPr>
        <p:spPr>
          <a:xfrm>
            <a:off x="7326306" y="1305280"/>
            <a:ext cx="0" cy="4320000"/>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Rounded Rectangle 1">
            <a:extLst>
              <a:ext uri="{FF2B5EF4-FFF2-40B4-BE49-F238E27FC236}">
                <a16:creationId xmlns="" xmlns:a16="http://schemas.microsoft.com/office/drawing/2014/main" id="{480EF566-F919-4D02-903D-413808889913}"/>
              </a:ext>
            </a:extLst>
          </p:cNvPr>
          <p:cNvSpPr/>
          <p:nvPr/>
        </p:nvSpPr>
        <p:spPr>
          <a:xfrm>
            <a:off x="6804248" y="4408680"/>
            <a:ext cx="900100" cy="892954"/>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200" kern="0" dirty="0" smtClean="0">
                <a:solidFill>
                  <a:srgbClr val="FF0000"/>
                </a:solidFill>
                <a:cs typeface="2  Titr" pitchFamily="2" charset="-78"/>
              </a:rPr>
              <a:t>آغاز پیش </a:t>
            </a:r>
            <a:r>
              <a:rPr lang="fa-IR" sz="1200" kern="0" dirty="0">
                <a:solidFill>
                  <a:srgbClr val="FF0000"/>
                </a:solidFill>
                <a:cs typeface="2  Titr" pitchFamily="2" charset="-78"/>
              </a:rPr>
              <a:t>فروش سکه به قیمت روز</a:t>
            </a:r>
            <a:endParaRPr lang="en-US" sz="1400" kern="0" dirty="0">
              <a:solidFill>
                <a:prstClr val="black"/>
              </a:solidFill>
              <a:cs typeface="2  Titr" pitchFamily="2" charset="-78"/>
            </a:endParaRPr>
          </a:p>
        </p:txBody>
      </p:sp>
      <p:sp>
        <p:nvSpPr>
          <p:cNvPr id="28" name="Rectangle 27">
            <a:extLst>
              <a:ext uri="{FF2B5EF4-FFF2-40B4-BE49-F238E27FC236}">
                <a16:creationId xmlns="" xmlns:a16="http://schemas.microsoft.com/office/drawing/2014/main" id="{C5626DD6-61D6-4855-BC83-64756C4B4807}"/>
              </a:ext>
            </a:extLst>
          </p:cNvPr>
          <p:cNvSpPr/>
          <p:nvPr/>
        </p:nvSpPr>
        <p:spPr>
          <a:xfrm>
            <a:off x="6948264" y="4005489"/>
            <a:ext cx="756084" cy="261610"/>
          </a:xfrm>
          <a:prstGeom prst="rect">
            <a:avLst/>
          </a:prstGeom>
          <a:solidFill>
            <a:srgbClr val="FFC000"/>
          </a:solidFill>
        </p:spPr>
        <p:txBody>
          <a:bodyPr wrap="square">
            <a:spAutoFit/>
          </a:bodyPr>
          <a:lstStyle/>
          <a:p>
            <a:pPr algn="ctr" rtl="1">
              <a:defRPr/>
            </a:pPr>
            <a:r>
              <a:rPr lang="fa-IR" sz="1100" b="1" kern="0" dirty="0">
                <a:solidFill>
                  <a:prstClr val="black"/>
                </a:solidFill>
                <a:effectLst>
                  <a:outerShdw blurRad="38100" dist="38100" dir="2700000" algn="tl">
                    <a:srgbClr val="000000">
                      <a:alpha val="43137"/>
                    </a:srgbClr>
                  </a:outerShdw>
                </a:effectLst>
                <a:latin typeface="Arial" charset="0"/>
                <a:cs typeface="B Titr" pitchFamily="2" charset="-78"/>
              </a:rPr>
              <a:t>96/11/17</a:t>
            </a:r>
            <a:endParaRPr lang="fa-IR" sz="1100" b="1" kern="0" dirty="0">
              <a:solidFill>
                <a:srgbClr val="FF0000"/>
              </a:solidFill>
              <a:effectLst>
                <a:outerShdw blurRad="38100" dist="38100" dir="2700000" algn="tl">
                  <a:srgbClr val="000000">
                    <a:alpha val="43137"/>
                  </a:srgbClr>
                </a:outerShdw>
              </a:effectLst>
              <a:latin typeface="Arial" charset="0"/>
              <a:cs typeface="B Titr" pitchFamily="2" charset="-78"/>
            </a:endParaRPr>
          </a:p>
        </p:txBody>
      </p:sp>
      <p:cxnSp>
        <p:nvCxnSpPr>
          <p:cNvPr id="29" name="Straight Connector 28">
            <a:extLst>
              <a:ext uri="{FF2B5EF4-FFF2-40B4-BE49-F238E27FC236}">
                <a16:creationId xmlns="" xmlns:a16="http://schemas.microsoft.com/office/drawing/2014/main" id="{7761C8CA-ACC7-4AB8-BFF2-F190CBD8556A}"/>
              </a:ext>
            </a:extLst>
          </p:cNvPr>
          <p:cNvCxnSpPr/>
          <p:nvPr/>
        </p:nvCxnSpPr>
        <p:spPr>
          <a:xfrm>
            <a:off x="7758354" y="188640"/>
            <a:ext cx="0" cy="5436128"/>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Rounded Rectangle 1">
            <a:extLst>
              <a:ext uri="{FF2B5EF4-FFF2-40B4-BE49-F238E27FC236}">
                <a16:creationId xmlns="" xmlns:a16="http://schemas.microsoft.com/office/drawing/2014/main" id="{9079C972-4DFC-4EE7-A4A8-3A564AE9A0BD}"/>
              </a:ext>
            </a:extLst>
          </p:cNvPr>
          <p:cNvSpPr/>
          <p:nvPr/>
        </p:nvSpPr>
        <p:spPr>
          <a:xfrm>
            <a:off x="7326306" y="2846640"/>
            <a:ext cx="872199" cy="834176"/>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000" kern="0" dirty="0" smtClean="0">
                <a:solidFill>
                  <a:srgbClr val="FF0000"/>
                </a:solidFill>
                <a:cs typeface="2  Titr" pitchFamily="2" charset="-78"/>
              </a:rPr>
              <a:t>افزایش نرخ سود و انتشار </a:t>
            </a:r>
            <a:r>
              <a:rPr lang="fa-IR" sz="1000" kern="0" dirty="0">
                <a:solidFill>
                  <a:srgbClr val="FF0000"/>
                </a:solidFill>
                <a:cs typeface="2  Titr" pitchFamily="2" charset="-78"/>
              </a:rPr>
              <a:t>اوراق و پیش فروش قطعی سکه</a:t>
            </a:r>
            <a:endParaRPr lang="en-US" sz="1050" kern="0" dirty="0">
              <a:solidFill>
                <a:prstClr val="black"/>
              </a:solidFill>
              <a:cs typeface="2  Titr" pitchFamily="2" charset="-78"/>
            </a:endParaRPr>
          </a:p>
        </p:txBody>
      </p:sp>
      <p:sp>
        <p:nvSpPr>
          <p:cNvPr id="31" name="Rectangle 30">
            <a:extLst>
              <a:ext uri="{FF2B5EF4-FFF2-40B4-BE49-F238E27FC236}">
                <a16:creationId xmlns="" xmlns:a16="http://schemas.microsoft.com/office/drawing/2014/main" id="{AFF31EA6-FD43-455F-AE00-8482B937163B}"/>
              </a:ext>
            </a:extLst>
          </p:cNvPr>
          <p:cNvSpPr/>
          <p:nvPr/>
        </p:nvSpPr>
        <p:spPr>
          <a:xfrm>
            <a:off x="7380319" y="2492897"/>
            <a:ext cx="810085" cy="276999"/>
          </a:xfrm>
          <a:prstGeom prst="rect">
            <a:avLst/>
          </a:prstGeom>
          <a:solidFill>
            <a:srgbClr val="FFC000"/>
          </a:solidFill>
        </p:spPr>
        <p:txBody>
          <a:bodyPr wrap="square">
            <a:spAutoFit/>
          </a:bodyPr>
          <a:lstStyle/>
          <a:p>
            <a:pPr algn="ctr" rtl="1">
              <a:defRPr/>
            </a:pPr>
            <a:r>
              <a:rPr lang="fa-IR" sz="1200" b="1" kern="0" dirty="0">
                <a:solidFill>
                  <a:prstClr val="black"/>
                </a:solidFill>
                <a:effectLst>
                  <a:outerShdw blurRad="38100" dist="38100" dir="2700000" algn="tl">
                    <a:srgbClr val="000000">
                      <a:alpha val="43137"/>
                    </a:srgbClr>
                  </a:outerShdw>
                </a:effectLst>
                <a:latin typeface="Arial" charset="0"/>
                <a:cs typeface="B Titr" pitchFamily="2" charset="-78"/>
              </a:rPr>
              <a:t>96/11/28</a:t>
            </a:r>
            <a:endParaRPr lang="fa-IR" sz="1200" b="1" kern="0" dirty="0">
              <a:solidFill>
                <a:srgbClr val="FF0000"/>
              </a:solidFill>
              <a:effectLst>
                <a:outerShdw blurRad="38100" dist="38100" dir="2700000" algn="tl">
                  <a:srgbClr val="000000">
                    <a:alpha val="43137"/>
                  </a:srgbClr>
                </a:outerShdw>
              </a:effectLst>
              <a:latin typeface="Arial" charset="0"/>
              <a:cs typeface="B Titr" pitchFamily="2" charset="-78"/>
            </a:endParaRPr>
          </a:p>
        </p:txBody>
      </p:sp>
      <p:sp>
        <p:nvSpPr>
          <p:cNvPr id="33" name="Rectangle 32"/>
          <p:cNvSpPr/>
          <p:nvPr/>
        </p:nvSpPr>
        <p:spPr>
          <a:xfrm>
            <a:off x="1466659" y="335922"/>
            <a:ext cx="2001657" cy="830997"/>
          </a:xfrm>
          <a:prstGeom prst="rect">
            <a:avLst/>
          </a:prstGeom>
          <a:solidFill>
            <a:srgbClr val="FFFF00"/>
          </a:solidFill>
        </p:spPr>
        <p:txBody>
          <a:bodyPr wrap="square">
            <a:spAutoFit/>
          </a:bodyPr>
          <a:lstStyle/>
          <a:p>
            <a:pPr algn="just" rtl="1"/>
            <a:r>
              <a:rPr lang="ar-SA" sz="1200" b="1" dirty="0">
                <a:cs typeface="B Titr" panose="00000700000000000000" pitchFamily="2" charset="-78"/>
                <a:hlinkClick r:id="rId3" action="ppaction://hlinkfile"/>
              </a:rPr>
              <a:t>نرخ سودعلی الحساب سپرده های سرمایه گذاری مدت دار یک ساله حداکثر </a:t>
            </a:r>
            <a:r>
              <a:rPr lang="fa-IR" sz="1200" b="1" dirty="0">
                <a:cs typeface="B Titr" panose="00000700000000000000" pitchFamily="2" charset="-78"/>
                <a:hlinkClick r:id="rId3" action="ppaction://hlinkfile"/>
              </a:rPr>
              <a:t>۱۵</a:t>
            </a:r>
            <a:r>
              <a:rPr lang="ar-SA" sz="1200" b="1" dirty="0">
                <a:cs typeface="B Titr" panose="00000700000000000000" pitchFamily="2" charset="-78"/>
                <a:hlinkClick r:id="rId3" action="ppaction://hlinkfile"/>
              </a:rPr>
              <a:t> درصد و سپرده های کوتاه مدت </a:t>
            </a:r>
            <a:r>
              <a:rPr lang="ar-SA" sz="1200" b="1" dirty="0" smtClean="0">
                <a:cs typeface="B Titr" panose="00000700000000000000" pitchFamily="2" charset="-78"/>
                <a:hlinkClick r:id="rId3" action="ppaction://hlinkfile"/>
              </a:rPr>
              <a:t>حداکثر </a:t>
            </a:r>
            <a:r>
              <a:rPr lang="fa-IR" sz="1200" b="1" dirty="0">
                <a:cs typeface="B Titr" panose="00000700000000000000" pitchFamily="2" charset="-78"/>
                <a:hlinkClick r:id="rId3" action="ppaction://hlinkfile"/>
              </a:rPr>
              <a:t>۱۰</a:t>
            </a:r>
            <a:r>
              <a:rPr lang="ar-SA" sz="1200" b="1" dirty="0">
                <a:cs typeface="B Titr" panose="00000700000000000000" pitchFamily="2" charset="-78"/>
                <a:hlinkClick r:id="rId3" action="ppaction://hlinkfile"/>
              </a:rPr>
              <a:t> درصد</a:t>
            </a:r>
            <a:endParaRPr lang="en-US" sz="1200" dirty="0">
              <a:cs typeface="B Titr" panose="00000700000000000000" pitchFamily="2" charset="-78"/>
            </a:endParaRPr>
          </a:p>
        </p:txBody>
      </p:sp>
      <p:sp>
        <p:nvSpPr>
          <p:cNvPr id="34" name="Rectangle 33"/>
          <p:cNvSpPr/>
          <p:nvPr/>
        </p:nvSpPr>
        <p:spPr>
          <a:xfrm>
            <a:off x="5260127" y="116632"/>
            <a:ext cx="2480225" cy="830997"/>
          </a:xfrm>
          <a:prstGeom prst="rect">
            <a:avLst/>
          </a:prstGeom>
          <a:solidFill>
            <a:srgbClr val="FFFF00"/>
          </a:solidFill>
        </p:spPr>
        <p:txBody>
          <a:bodyPr wrap="square">
            <a:spAutoFit/>
          </a:bodyPr>
          <a:lstStyle/>
          <a:p>
            <a:pPr algn="r" rtl="1"/>
            <a:r>
              <a:rPr lang="ar-SA" sz="1200" b="1" dirty="0" smtClean="0">
                <a:cs typeface="B Titr" panose="00000700000000000000" pitchFamily="2" charset="-78"/>
                <a:hlinkClick r:id="rId4" action="ppaction://hlinkfile"/>
              </a:rPr>
              <a:t>بخشنامه </a:t>
            </a:r>
            <a:r>
              <a:rPr lang="ar-SA" sz="1200" b="1" dirty="0">
                <a:cs typeface="B Titr" panose="00000700000000000000" pitchFamily="2" charset="-78"/>
                <a:hlinkClick r:id="rId4" action="ppaction://hlinkfile"/>
              </a:rPr>
              <a:t>انتشار اوراق گواهی سپرده ریالی، اوراق گواهی مبتنی بر ارز و طرح پیش فروش سکه بهار </a:t>
            </a:r>
            <a:r>
              <a:rPr lang="ar-SA" sz="1200" b="1" dirty="0" smtClean="0">
                <a:cs typeface="B Titr" panose="00000700000000000000" pitchFamily="2" charset="-78"/>
                <a:hlinkClick r:id="rId4" action="ppaction://hlinkfile"/>
              </a:rPr>
              <a:t>آزادی</a:t>
            </a:r>
            <a:endParaRPr lang="fa-IR" sz="1200" b="1" dirty="0" smtClean="0">
              <a:cs typeface="B Titr" panose="00000700000000000000" pitchFamily="2" charset="-78"/>
              <a:hlinkClick r:id="rId4" action="ppaction://hlinkfile"/>
            </a:endParaRPr>
          </a:p>
          <a:p>
            <a:pPr algn="r" rtl="1"/>
            <a:r>
              <a:rPr lang="ar-SA" sz="1200" b="1" dirty="0" smtClean="0">
                <a:cs typeface="B Titr" panose="00000700000000000000" pitchFamily="2" charset="-78"/>
                <a:hlinkClick r:id="rId4" action="ppaction://hlinkfile"/>
              </a:rPr>
              <a:t>-</a:t>
            </a:r>
            <a:r>
              <a:rPr lang="ar-SA" sz="1200" b="1" dirty="0">
                <a:cs typeface="B Titr" panose="00000700000000000000" pitchFamily="2" charset="-78"/>
                <a:hlinkClick r:id="rId4" action="ppaction://hlinkfile"/>
              </a:rPr>
              <a:t>پیش فروش 7.6 میلیون </a:t>
            </a:r>
            <a:r>
              <a:rPr lang="ar-SA" sz="1200" b="1" dirty="0" smtClean="0">
                <a:cs typeface="B Titr" panose="00000700000000000000" pitchFamily="2" charset="-78"/>
                <a:hlinkClick r:id="rId4" action="ppaction://hlinkfile"/>
              </a:rPr>
              <a:t>سکه</a:t>
            </a:r>
            <a:endParaRPr lang="en-US" sz="1200" dirty="0">
              <a:cs typeface="B Titr" panose="00000700000000000000" pitchFamily="2" charset="-78"/>
            </a:endParaRPr>
          </a:p>
        </p:txBody>
      </p:sp>
    </p:spTree>
    <p:extLst>
      <p:ext uri="{BB962C8B-B14F-4D97-AF65-F5344CB8AC3E}">
        <p14:creationId xmlns:p14="http://schemas.microsoft.com/office/powerpoint/2010/main" val="3708287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circle(in)">
                                      <p:cBhvr>
                                        <p:cTn id="44" dur="20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circle(in)">
                                      <p:cBhvr>
                                        <p:cTn id="55" dur="20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circle(in)">
                                      <p:cBhvr>
                                        <p:cTn id="60" dur="20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ppt_x"/>
                                          </p:val>
                                        </p:tav>
                                        <p:tav tm="100000">
                                          <p:val>
                                            <p:strVal val="#ppt_x"/>
                                          </p:val>
                                        </p:tav>
                                      </p:tavLst>
                                    </p:anim>
                                    <p:anim calcmode="lin" valueType="num">
                                      <p:cBhvr additive="base">
                                        <p:cTn id="6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circle(in)">
                                      <p:cBhvr>
                                        <p:cTn id="71" dur="20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circle(in)">
                                      <p:cBhvr>
                                        <p:cTn id="76" dur="20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additive="base">
                                        <p:cTn id="81" dur="500" fill="hold"/>
                                        <p:tgtEl>
                                          <p:spTgt spid="28"/>
                                        </p:tgtEl>
                                        <p:attrNameLst>
                                          <p:attrName>ppt_x</p:attrName>
                                        </p:attrNameLst>
                                      </p:cBhvr>
                                      <p:tavLst>
                                        <p:tav tm="0">
                                          <p:val>
                                            <p:strVal val="#ppt_x"/>
                                          </p:val>
                                        </p:tav>
                                        <p:tav tm="100000">
                                          <p:val>
                                            <p:strVal val="#ppt_x"/>
                                          </p:val>
                                        </p:tav>
                                      </p:tavLst>
                                    </p:anim>
                                    <p:anim calcmode="lin" valueType="num">
                                      <p:cBhvr additive="base">
                                        <p:cTn id="8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circle(in)">
                                      <p:cBhvr>
                                        <p:cTn id="87" dur="20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circle(in)">
                                      <p:cBhvr>
                                        <p:cTn id="92" dur="20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500" fill="hold"/>
                                        <p:tgtEl>
                                          <p:spTgt spid="31"/>
                                        </p:tgtEl>
                                        <p:attrNameLst>
                                          <p:attrName>ppt_x</p:attrName>
                                        </p:attrNameLst>
                                      </p:cBhvr>
                                      <p:tavLst>
                                        <p:tav tm="0">
                                          <p:val>
                                            <p:strVal val="#ppt_x"/>
                                          </p:val>
                                        </p:tav>
                                        <p:tav tm="100000">
                                          <p:val>
                                            <p:strVal val="#ppt_x"/>
                                          </p:val>
                                        </p:tav>
                                      </p:tavLst>
                                    </p:anim>
                                    <p:anim calcmode="lin" valueType="num">
                                      <p:cBhvr additive="base">
                                        <p:cTn id="9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6" presetClass="entr" presetSubtype="16"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circle(in)">
                                      <p:cBhvr>
                                        <p:cTn id="103" dur="2000"/>
                                        <p:tgtEl>
                                          <p:spTgt spid="3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fade">
                                      <p:cBhvr>
                                        <p:cTn id="10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3423735205"/>
              </p:ext>
            </p:extLst>
          </p:nvPr>
        </p:nvGraphicFramePr>
        <p:xfrm>
          <a:off x="-2293" y="-27384"/>
          <a:ext cx="9128626" cy="6885384"/>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a:extLst>
              <a:ext uri="{FF2B5EF4-FFF2-40B4-BE49-F238E27FC236}">
                <a16:creationId xmlns="" xmlns:a16="http://schemas.microsoft.com/office/drawing/2014/main" id="{4E98A452-B3CE-4326-A077-A5F5E623E443}"/>
              </a:ext>
            </a:extLst>
          </p:cNvPr>
          <p:cNvCxnSpPr/>
          <p:nvPr/>
        </p:nvCxnSpPr>
        <p:spPr>
          <a:xfrm>
            <a:off x="1520661" y="2961248"/>
            <a:ext cx="0" cy="2664000"/>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ounded Rectangle 1">
            <a:extLst>
              <a:ext uri="{FF2B5EF4-FFF2-40B4-BE49-F238E27FC236}">
                <a16:creationId xmlns="" xmlns:a16="http://schemas.microsoft.com/office/drawing/2014/main" id="{B154D5F4-96AA-4E31-9622-B6484611A526}"/>
              </a:ext>
            </a:extLst>
          </p:cNvPr>
          <p:cNvSpPr/>
          <p:nvPr/>
        </p:nvSpPr>
        <p:spPr>
          <a:xfrm>
            <a:off x="1259632" y="3284984"/>
            <a:ext cx="675012" cy="540000"/>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100" kern="0" dirty="0">
                <a:solidFill>
                  <a:srgbClr val="FF0000"/>
                </a:solidFill>
                <a:cs typeface="2  Titr" pitchFamily="2" charset="-78"/>
              </a:rPr>
              <a:t>رونمایی از نیما</a:t>
            </a:r>
            <a:endParaRPr lang="en-US" sz="1100" kern="0" dirty="0">
              <a:solidFill>
                <a:prstClr val="black"/>
              </a:solidFill>
              <a:cs typeface="2  Titr" pitchFamily="2" charset="-78"/>
            </a:endParaRPr>
          </a:p>
        </p:txBody>
      </p:sp>
      <p:cxnSp>
        <p:nvCxnSpPr>
          <p:cNvPr id="20" name="Straight Connector 19">
            <a:extLst>
              <a:ext uri="{FF2B5EF4-FFF2-40B4-BE49-F238E27FC236}">
                <a16:creationId xmlns="" xmlns:a16="http://schemas.microsoft.com/office/drawing/2014/main" id="{72864EA7-F3BA-41B7-8E11-2DCFE6713F91}"/>
              </a:ext>
            </a:extLst>
          </p:cNvPr>
          <p:cNvCxnSpPr/>
          <p:nvPr/>
        </p:nvCxnSpPr>
        <p:spPr>
          <a:xfrm>
            <a:off x="2141730" y="1340768"/>
            <a:ext cx="0" cy="4284000"/>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24C29FBD-DD7D-49EE-922F-8602358B7B41}"/>
              </a:ext>
            </a:extLst>
          </p:cNvPr>
          <p:cNvCxnSpPr/>
          <p:nvPr/>
        </p:nvCxnSpPr>
        <p:spPr>
          <a:xfrm>
            <a:off x="5544108" y="404664"/>
            <a:ext cx="0" cy="5184000"/>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 xmlns:a16="http://schemas.microsoft.com/office/drawing/2014/main" id="{05754454-974A-4A3D-B633-69BF9FF7D0CC}"/>
              </a:ext>
            </a:extLst>
          </p:cNvPr>
          <p:cNvSpPr/>
          <p:nvPr/>
        </p:nvSpPr>
        <p:spPr>
          <a:xfrm>
            <a:off x="5148064" y="548713"/>
            <a:ext cx="720014" cy="246221"/>
          </a:xfrm>
          <a:prstGeom prst="rect">
            <a:avLst/>
          </a:prstGeom>
          <a:solidFill>
            <a:srgbClr val="FFC000"/>
          </a:solidFill>
        </p:spPr>
        <p:txBody>
          <a:bodyPr wrap="square">
            <a:spAutoFit/>
          </a:bodyPr>
          <a:lstStyle/>
          <a:p>
            <a:pPr algn="ctr" rtl="1">
              <a:defRPr/>
            </a:pPr>
            <a:r>
              <a:rPr lang="fa-IR" sz="1000" b="1" kern="0" dirty="0">
                <a:solidFill>
                  <a:prstClr val="black"/>
                </a:solidFill>
                <a:effectLst>
                  <a:outerShdw blurRad="38100" dist="38100" dir="2700000" algn="tl">
                    <a:srgbClr val="000000">
                      <a:alpha val="43137"/>
                    </a:srgbClr>
                  </a:outerShdw>
                </a:effectLst>
                <a:latin typeface="Arial" charset="0"/>
                <a:cs typeface="B Titr" pitchFamily="2" charset="-78"/>
              </a:rPr>
              <a:t>97/5/6</a:t>
            </a:r>
            <a:endParaRPr lang="fa-IR" sz="1000" b="1" kern="0" dirty="0">
              <a:solidFill>
                <a:srgbClr val="FF0000"/>
              </a:solidFill>
              <a:effectLst>
                <a:outerShdw blurRad="38100" dist="38100" dir="2700000" algn="tl">
                  <a:srgbClr val="000000">
                    <a:alpha val="43137"/>
                  </a:srgbClr>
                </a:outerShdw>
              </a:effectLst>
              <a:latin typeface="Arial" charset="0"/>
              <a:cs typeface="B Titr" pitchFamily="2" charset="-78"/>
            </a:endParaRPr>
          </a:p>
        </p:txBody>
      </p:sp>
      <p:cxnSp>
        <p:nvCxnSpPr>
          <p:cNvPr id="26" name="Straight Connector 25">
            <a:extLst>
              <a:ext uri="{FF2B5EF4-FFF2-40B4-BE49-F238E27FC236}">
                <a16:creationId xmlns="" xmlns:a16="http://schemas.microsoft.com/office/drawing/2014/main" id="{58E30330-6981-4C92-B967-35722DAEEAAD}"/>
              </a:ext>
            </a:extLst>
          </p:cNvPr>
          <p:cNvCxnSpPr/>
          <p:nvPr/>
        </p:nvCxnSpPr>
        <p:spPr>
          <a:xfrm>
            <a:off x="5922150" y="1124744"/>
            <a:ext cx="0" cy="4464000"/>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Rounded Rectangle 1">
            <a:extLst>
              <a:ext uri="{FF2B5EF4-FFF2-40B4-BE49-F238E27FC236}">
                <a16:creationId xmlns="" xmlns:a16="http://schemas.microsoft.com/office/drawing/2014/main" id="{480EF566-F919-4D02-903D-413808889913}"/>
              </a:ext>
            </a:extLst>
          </p:cNvPr>
          <p:cNvSpPr/>
          <p:nvPr/>
        </p:nvSpPr>
        <p:spPr>
          <a:xfrm>
            <a:off x="5679180" y="1376856"/>
            <a:ext cx="513000" cy="720000"/>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050" kern="0" dirty="0">
                <a:solidFill>
                  <a:srgbClr val="FF0000"/>
                </a:solidFill>
                <a:cs typeface="2  Titr" pitchFamily="2" charset="-78"/>
              </a:rPr>
              <a:t>تعمیق بازار</a:t>
            </a:r>
          </a:p>
          <a:p>
            <a:pPr algn="ctr" rtl="1">
              <a:defRPr/>
            </a:pPr>
            <a:r>
              <a:rPr lang="fa-IR" sz="1050" kern="0" dirty="0">
                <a:solidFill>
                  <a:srgbClr val="FF0000"/>
                </a:solidFill>
                <a:cs typeface="2  Titr" pitchFamily="2" charset="-78"/>
              </a:rPr>
              <a:t>ثانویه</a:t>
            </a:r>
            <a:endParaRPr lang="en-US" sz="1100" kern="0" dirty="0">
              <a:solidFill>
                <a:prstClr val="black"/>
              </a:solidFill>
              <a:cs typeface="2  Titr" pitchFamily="2" charset="-78"/>
            </a:endParaRPr>
          </a:p>
        </p:txBody>
      </p:sp>
      <p:sp>
        <p:nvSpPr>
          <p:cNvPr id="28" name="Rectangle 27">
            <a:extLst>
              <a:ext uri="{FF2B5EF4-FFF2-40B4-BE49-F238E27FC236}">
                <a16:creationId xmlns="" xmlns:a16="http://schemas.microsoft.com/office/drawing/2014/main" id="{C5626DD6-61D6-4855-BC83-64756C4B4807}"/>
              </a:ext>
            </a:extLst>
          </p:cNvPr>
          <p:cNvSpPr/>
          <p:nvPr/>
        </p:nvSpPr>
        <p:spPr>
          <a:xfrm>
            <a:off x="5598114" y="930207"/>
            <a:ext cx="774086" cy="261610"/>
          </a:xfrm>
          <a:prstGeom prst="rect">
            <a:avLst/>
          </a:prstGeom>
          <a:solidFill>
            <a:srgbClr val="FFC000"/>
          </a:solidFill>
        </p:spPr>
        <p:txBody>
          <a:bodyPr wrap="square">
            <a:spAutoFit/>
          </a:bodyPr>
          <a:lstStyle/>
          <a:p>
            <a:pPr algn="ctr" rtl="1">
              <a:defRPr/>
            </a:pPr>
            <a:r>
              <a:rPr lang="fa-IR" sz="1100" b="1" kern="0" dirty="0">
                <a:solidFill>
                  <a:prstClr val="black"/>
                </a:solidFill>
                <a:effectLst>
                  <a:outerShdw blurRad="38100" dist="38100" dir="2700000" algn="tl">
                    <a:srgbClr val="000000">
                      <a:alpha val="43137"/>
                    </a:srgbClr>
                  </a:outerShdw>
                </a:effectLst>
                <a:latin typeface="Arial" charset="0"/>
                <a:cs typeface="B Titr" pitchFamily="2" charset="-78"/>
              </a:rPr>
              <a:t>97/5/14</a:t>
            </a:r>
            <a:endParaRPr lang="fa-IR" sz="1100" b="1" kern="0" dirty="0">
              <a:solidFill>
                <a:srgbClr val="FF0000"/>
              </a:solidFill>
              <a:effectLst>
                <a:outerShdw blurRad="38100" dist="38100" dir="2700000" algn="tl">
                  <a:srgbClr val="000000">
                    <a:alpha val="43137"/>
                  </a:srgbClr>
                </a:outerShdw>
              </a:effectLst>
              <a:latin typeface="Arial" charset="0"/>
              <a:cs typeface="B Titr" pitchFamily="2" charset="-78"/>
            </a:endParaRPr>
          </a:p>
        </p:txBody>
      </p:sp>
      <p:sp>
        <p:nvSpPr>
          <p:cNvPr id="24" name="Rounded Rectangle 1">
            <a:extLst>
              <a:ext uri="{FF2B5EF4-FFF2-40B4-BE49-F238E27FC236}">
                <a16:creationId xmlns="" xmlns:a16="http://schemas.microsoft.com/office/drawing/2014/main" id="{53E0CFBC-BF93-4FE0-9638-66859BF7C91D}"/>
              </a:ext>
            </a:extLst>
          </p:cNvPr>
          <p:cNvSpPr/>
          <p:nvPr/>
        </p:nvSpPr>
        <p:spPr>
          <a:xfrm>
            <a:off x="4842030" y="188672"/>
            <a:ext cx="1431000" cy="288000"/>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100" kern="0" dirty="0">
                <a:solidFill>
                  <a:srgbClr val="FF0000"/>
                </a:solidFill>
                <a:cs typeface="2  Titr" pitchFamily="2" charset="-78"/>
              </a:rPr>
              <a:t>تغییر رییس بانک مرکزی</a:t>
            </a:r>
            <a:endParaRPr lang="en-US" sz="1100" kern="0" dirty="0">
              <a:solidFill>
                <a:prstClr val="black"/>
              </a:solidFill>
              <a:cs typeface="2  Titr" pitchFamily="2" charset="-78"/>
            </a:endParaRPr>
          </a:p>
        </p:txBody>
      </p:sp>
      <p:cxnSp>
        <p:nvCxnSpPr>
          <p:cNvPr id="29" name="Straight Connector 28">
            <a:extLst>
              <a:ext uri="{FF2B5EF4-FFF2-40B4-BE49-F238E27FC236}">
                <a16:creationId xmlns="" xmlns:a16="http://schemas.microsoft.com/office/drawing/2014/main" id="{7761C8CA-ACC7-4AB8-BFF2-F190CBD8556A}"/>
              </a:ext>
            </a:extLst>
          </p:cNvPr>
          <p:cNvCxnSpPr/>
          <p:nvPr/>
        </p:nvCxnSpPr>
        <p:spPr>
          <a:xfrm>
            <a:off x="8082390" y="405240"/>
            <a:ext cx="0" cy="5184000"/>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Rounded Rectangle 1">
            <a:extLst>
              <a:ext uri="{FF2B5EF4-FFF2-40B4-BE49-F238E27FC236}">
                <a16:creationId xmlns="" xmlns:a16="http://schemas.microsoft.com/office/drawing/2014/main" id="{9079C972-4DFC-4EE7-A4A8-3A564AE9A0BD}"/>
              </a:ext>
            </a:extLst>
          </p:cNvPr>
          <p:cNvSpPr/>
          <p:nvPr/>
        </p:nvSpPr>
        <p:spPr>
          <a:xfrm>
            <a:off x="7218294" y="44656"/>
            <a:ext cx="1728000" cy="288000"/>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100" kern="0" dirty="0">
                <a:solidFill>
                  <a:srgbClr val="FF0000"/>
                </a:solidFill>
                <a:cs typeface="2  Titr" pitchFamily="2" charset="-78"/>
              </a:rPr>
              <a:t>از سرگیری سیاست تزریق ارز</a:t>
            </a:r>
            <a:endParaRPr lang="en-US" sz="1200" kern="0" dirty="0">
              <a:solidFill>
                <a:prstClr val="black"/>
              </a:solidFill>
              <a:cs typeface="2  Titr" pitchFamily="2" charset="-78"/>
            </a:endParaRPr>
          </a:p>
        </p:txBody>
      </p:sp>
      <p:sp>
        <p:nvSpPr>
          <p:cNvPr id="31" name="Rectangle 30">
            <a:extLst>
              <a:ext uri="{FF2B5EF4-FFF2-40B4-BE49-F238E27FC236}">
                <a16:creationId xmlns="" xmlns:a16="http://schemas.microsoft.com/office/drawing/2014/main" id="{AFF31EA6-FD43-455F-AE00-8482B937163B}"/>
              </a:ext>
            </a:extLst>
          </p:cNvPr>
          <p:cNvSpPr/>
          <p:nvPr/>
        </p:nvSpPr>
        <p:spPr>
          <a:xfrm>
            <a:off x="7731432" y="4689169"/>
            <a:ext cx="729000" cy="276999"/>
          </a:xfrm>
          <a:prstGeom prst="rect">
            <a:avLst/>
          </a:prstGeom>
          <a:solidFill>
            <a:srgbClr val="FFC000"/>
          </a:solidFill>
        </p:spPr>
        <p:txBody>
          <a:bodyPr wrap="square">
            <a:spAutoFit/>
          </a:bodyPr>
          <a:lstStyle/>
          <a:p>
            <a:pPr algn="ctr" rtl="1">
              <a:defRPr/>
            </a:pPr>
            <a:r>
              <a:rPr lang="fa-IR" sz="1200" b="1" kern="0" dirty="0">
                <a:solidFill>
                  <a:prstClr val="black"/>
                </a:solidFill>
                <a:effectLst>
                  <a:outerShdw blurRad="38100" dist="38100" dir="2700000" algn="tl">
                    <a:srgbClr val="000000">
                      <a:alpha val="43137"/>
                    </a:srgbClr>
                  </a:outerShdw>
                </a:effectLst>
                <a:latin typeface="Arial" charset="0"/>
                <a:cs typeface="B Titr" pitchFamily="2" charset="-78"/>
              </a:rPr>
              <a:t>97/7/5</a:t>
            </a:r>
          </a:p>
        </p:txBody>
      </p:sp>
      <p:cxnSp>
        <p:nvCxnSpPr>
          <p:cNvPr id="34" name="Straight Connector 33">
            <a:extLst>
              <a:ext uri="{FF2B5EF4-FFF2-40B4-BE49-F238E27FC236}">
                <a16:creationId xmlns="" xmlns:a16="http://schemas.microsoft.com/office/drawing/2014/main" id="{2D7E5155-6137-4C7E-A286-02F08F8C6873}"/>
              </a:ext>
            </a:extLst>
          </p:cNvPr>
          <p:cNvCxnSpPr/>
          <p:nvPr/>
        </p:nvCxnSpPr>
        <p:spPr>
          <a:xfrm>
            <a:off x="1223628" y="1715626"/>
            <a:ext cx="0" cy="3888000"/>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Rounded Rectangle 1">
            <a:extLst>
              <a:ext uri="{FF2B5EF4-FFF2-40B4-BE49-F238E27FC236}">
                <a16:creationId xmlns="" xmlns:a16="http://schemas.microsoft.com/office/drawing/2014/main" id="{F19A6E96-33A2-449B-B5C3-8BFB46730F31}"/>
              </a:ext>
            </a:extLst>
          </p:cNvPr>
          <p:cNvSpPr/>
          <p:nvPr/>
        </p:nvSpPr>
        <p:spPr>
          <a:xfrm>
            <a:off x="872670" y="1988840"/>
            <a:ext cx="729000" cy="720000"/>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050" kern="0" dirty="0">
                <a:solidFill>
                  <a:srgbClr val="FF0000"/>
                </a:solidFill>
                <a:cs typeface="2  Titr" pitchFamily="2" charset="-78"/>
              </a:rPr>
              <a:t>آغاز سیاست </a:t>
            </a:r>
            <a:r>
              <a:rPr lang="fa-IR" sz="1100" kern="0" dirty="0">
                <a:solidFill>
                  <a:srgbClr val="FF0000"/>
                </a:solidFill>
                <a:cs typeface="2  Titr" pitchFamily="2" charset="-78"/>
              </a:rPr>
              <a:t>تثبیت نرخ</a:t>
            </a:r>
            <a:endParaRPr lang="en-US" sz="1100" kern="0" dirty="0">
              <a:solidFill>
                <a:prstClr val="black"/>
              </a:solidFill>
              <a:cs typeface="2  Titr" pitchFamily="2" charset="-78"/>
            </a:endParaRPr>
          </a:p>
        </p:txBody>
      </p:sp>
      <p:sp>
        <p:nvSpPr>
          <p:cNvPr id="36" name="Rectangle 35">
            <a:extLst>
              <a:ext uri="{FF2B5EF4-FFF2-40B4-BE49-F238E27FC236}">
                <a16:creationId xmlns="" xmlns:a16="http://schemas.microsoft.com/office/drawing/2014/main" id="{7D02C3AC-59C7-4972-BF24-0BB4CA47CC4B}"/>
              </a:ext>
            </a:extLst>
          </p:cNvPr>
          <p:cNvSpPr/>
          <p:nvPr/>
        </p:nvSpPr>
        <p:spPr>
          <a:xfrm>
            <a:off x="872664" y="1664832"/>
            <a:ext cx="675000" cy="261610"/>
          </a:xfrm>
          <a:prstGeom prst="rect">
            <a:avLst/>
          </a:prstGeom>
          <a:solidFill>
            <a:srgbClr val="FFC000"/>
          </a:solidFill>
        </p:spPr>
        <p:txBody>
          <a:bodyPr wrap="square">
            <a:spAutoFit/>
          </a:bodyPr>
          <a:lstStyle/>
          <a:p>
            <a:pPr algn="ctr" rtl="1">
              <a:defRPr/>
            </a:pPr>
            <a:r>
              <a:rPr lang="fa-IR" sz="1050" b="1" kern="0" dirty="0">
                <a:solidFill>
                  <a:prstClr val="black"/>
                </a:solidFill>
                <a:effectLst>
                  <a:outerShdw blurRad="38100" dist="38100" dir="2700000" algn="tl">
                    <a:srgbClr val="000000">
                      <a:alpha val="43137"/>
                    </a:srgbClr>
                  </a:outerShdw>
                </a:effectLst>
                <a:latin typeface="Arial" charset="0"/>
                <a:cs typeface="B Titr" pitchFamily="2" charset="-78"/>
              </a:rPr>
              <a:t>97/1/21</a:t>
            </a:r>
            <a:endParaRPr lang="fa-IR" sz="1050" b="1" kern="0" dirty="0">
              <a:solidFill>
                <a:srgbClr val="FF0000"/>
              </a:solidFill>
              <a:effectLst>
                <a:outerShdw blurRad="38100" dist="38100" dir="2700000" algn="tl">
                  <a:srgbClr val="000000">
                    <a:alpha val="43137"/>
                  </a:srgbClr>
                </a:outerShdw>
              </a:effectLst>
              <a:latin typeface="Arial" charset="0"/>
              <a:cs typeface="B Titr" pitchFamily="2" charset="-78"/>
            </a:endParaRPr>
          </a:p>
        </p:txBody>
      </p:sp>
      <p:sp>
        <p:nvSpPr>
          <p:cNvPr id="19" name="Rectangle 18">
            <a:extLst>
              <a:ext uri="{FF2B5EF4-FFF2-40B4-BE49-F238E27FC236}">
                <a16:creationId xmlns="" xmlns:a16="http://schemas.microsoft.com/office/drawing/2014/main" id="{66CB4857-48FA-49AC-8886-B365B922D69A}"/>
              </a:ext>
            </a:extLst>
          </p:cNvPr>
          <p:cNvSpPr/>
          <p:nvPr/>
        </p:nvSpPr>
        <p:spPr>
          <a:xfrm>
            <a:off x="1277634" y="2960977"/>
            <a:ext cx="837048" cy="246221"/>
          </a:xfrm>
          <a:prstGeom prst="rect">
            <a:avLst/>
          </a:prstGeom>
          <a:solidFill>
            <a:srgbClr val="FFC000"/>
          </a:solidFill>
        </p:spPr>
        <p:txBody>
          <a:bodyPr wrap="square">
            <a:spAutoFit/>
          </a:bodyPr>
          <a:lstStyle/>
          <a:p>
            <a:pPr algn="ctr" rtl="1">
              <a:defRPr/>
            </a:pPr>
            <a:r>
              <a:rPr lang="fa-IR" sz="1000" b="1" kern="0" dirty="0">
                <a:solidFill>
                  <a:prstClr val="black"/>
                </a:solidFill>
                <a:effectLst>
                  <a:outerShdw blurRad="38100" dist="38100" dir="2700000" algn="tl">
                    <a:srgbClr val="000000">
                      <a:alpha val="43137"/>
                    </a:srgbClr>
                  </a:outerShdw>
                </a:effectLst>
                <a:latin typeface="Arial" charset="0"/>
                <a:cs typeface="B Titr" pitchFamily="2" charset="-78"/>
              </a:rPr>
              <a:t>97/2/3</a:t>
            </a:r>
            <a:endParaRPr lang="fa-IR" sz="1000" b="1" kern="0" dirty="0">
              <a:solidFill>
                <a:srgbClr val="FF0000"/>
              </a:solidFill>
              <a:effectLst>
                <a:outerShdw blurRad="38100" dist="38100" dir="2700000" algn="tl">
                  <a:srgbClr val="000000">
                    <a:alpha val="43137"/>
                  </a:srgbClr>
                </a:outerShdw>
              </a:effectLst>
              <a:latin typeface="Arial" charset="0"/>
              <a:cs typeface="B Titr" pitchFamily="2" charset="-78"/>
            </a:endParaRPr>
          </a:p>
        </p:txBody>
      </p:sp>
      <p:cxnSp>
        <p:nvCxnSpPr>
          <p:cNvPr id="37" name="Straight Connector 36">
            <a:extLst>
              <a:ext uri="{FF2B5EF4-FFF2-40B4-BE49-F238E27FC236}">
                <a16:creationId xmlns="" xmlns:a16="http://schemas.microsoft.com/office/drawing/2014/main" id="{344D1246-BA6A-4C29-985C-7FCB602688E6}"/>
              </a:ext>
            </a:extLst>
          </p:cNvPr>
          <p:cNvCxnSpPr/>
          <p:nvPr/>
        </p:nvCxnSpPr>
        <p:spPr>
          <a:xfrm>
            <a:off x="7380312" y="2025312"/>
            <a:ext cx="0" cy="3564000"/>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Rounded Rectangle 1">
            <a:extLst>
              <a:ext uri="{FF2B5EF4-FFF2-40B4-BE49-F238E27FC236}">
                <a16:creationId xmlns="" xmlns:a16="http://schemas.microsoft.com/office/drawing/2014/main" id="{4C8DFC18-6499-4BA8-86D5-B5B76F02C385}"/>
              </a:ext>
            </a:extLst>
          </p:cNvPr>
          <p:cNvSpPr/>
          <p:nvPr/>
        </p:nvSpPr>
        <p:spPr>
          <a:xfrm>
            <a:off x="7110348" y="3284984"/>
            <a:ext cx="594000" cy="1080000"/>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100" kern="0" dirty="0">
                <a:solidFill>
                  <a:srgbClr val="FF0000"/>
                </a:solidFill>
                <a:cs typeface="2  Titr" pitchFamily="2" charset="-78"/>
              </a:rPr>
              <a:t>اعطای مجور ورود اسکناس و طلا</a:t>
            </a:r>
            <a:endParaRPr lang="en-US" sz="1100" kern="0" dirty="0">
              <a:solidFill>
                <a:prstClr val="black"/>
              </a:solidFill>
              <a:cs typeface="2  Titr" pitchFamily="2" charset="-78"/>
            </a:endParaRPr>
          </a:p>
        </p:txBody>
      </p:sp>
      <p:sp>
        <p:nvSpPr>
          <p:cNvPr id="39" name="Rectangle 38">
            <a:extLst>
              <a:ext uri="{FF2B5EF4-FFF2-40B4-BE49-F238E27FC236}">
                <a16:creationId xmlns="" xmlns:a16="http://schemas.microsoft.com/office/drawing/2014/main" id="{87A3BC47-F4B9-4AC5-8E94-46D2598E2CC3}"/>
              </a:ext>
            </a:extLst>
          </p:cNvPr>
          <p:cNvSpPr/>
          <p:nvPr/>
        </p:nvSpPr>
        <p:spPr>
          <a:xfrm>
            <a:off x="7056276" y="2960977"/>
            <a:ext cx="828092" cy="246221"/>
          </a:xfrm>
          <a:prstGeom prst="rect">
            <a:avLst/>
          </a:prstGeom>
          <a:solidFill>
            <a:srgbClr val="FFC000"/>
          </a:solidFill>
        </p:spPr>
        <p:txBody>
          <a:bodyPr wrap="square">
            <a:spAutoFit/>
          </a:bodyPr>
          <a:lstStyle/>
          <a:p>
            <a:pPr algn="ctr" rtl="1">
              <a:defRPr/>
            </a:pPr>
            <a:r>
              <a:rPr lang="fa-IR" sz="1000" b="1" kern="0" dirty="0">
                <a:solidFill>
                  <a:prstClr val="black"/>
                </a:solidFill>
                <a:effectLst>
                  <a:outerShdw blurRad="38100" dist="38100" dir="2700000" algn="tl">
                    <a:srgbClr val="000000">
                      <a:alpha val="43137"/>
                    </a:srgbClr>
                  </a:outerShdw>
                </a:effectLst>
                <a:latin typeface="Arial" charset="0"/>
                <a:cs typeface="B Titr" pitchFamily="2" charset="-78"/>
              </a:rPr>
              <a:t>97/6/17</a:t>
            </a:r>
            <a:endParaRPr lang="fa-IR" sz="1000" b="1" kern="0" dirty="0">
              <a:solidFill>
                <a:srgbClr val="FF0000"/>
              </a:solidFill>
              <a:effectLst>
                <a:outerShdw blurRad="38100" dist="38100" dir="2700000" algn="tl">
                  <a:srgbClr val="000000">
                    <a:alpha val="43137"/>
                  </a:srgbClr>
                </a:outerShdw>
              </a:effectLst>
              <a:latin typeface="Arial" charset="0"/>
              <a:cs typeface="B Titr" pitchFamily="2" charset="-78"/>
            </a:endParaRPr>
          </a:p>
        </p:txBody>
      </p:sp>
      <p:cxnSp>
        <p:nvCxnSpPr>
          <p:cNvPr id="44" name="Straight Connector 43">
            <a:extLst>
              <a:ext uri="{FF2B5EF4-FFF2-40B4-BE49-F238E27FC236}">
                <a16:creationId xmlns="" xmlns:a16="http://schemas.microsoft.com/office/drawing/2014/main" id="{89A7D866-7AD7-4FEB-AA2A-65811AB3AE71}"/>
              </a:ext>
            </a:extLst>
          </p:cNvPr>
          <p:cNvCxnSpPr/>
          <p:nvPr/>
        </p:nvCxnSpPr>
        <p:spPr>
          <a:xfrm>
            <a:off x="2195736" y="476672"/>
            <a:ext cx="0" cy="5148000"/>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Arrow: Striped Right 41">
            <a:extLst>
              <a:ext uri="{FF2B5EF4-FFF2-40B4-BE49-F238E27FC236}">
                <a16:creationId xmlns="" xmlns:a16="http://schemas.microsoft.com/office/drawing/2014/main" id="{94A55C8A-4CEF-4289-9BBB-DBFD3C91636B}"/>
              </a:ext>
            </a:extLst>
          </p:cNvPr>
          <p:cNvSpPr/>
          <p:nvPr/>
        </p:nvSpPr>
        <p:spPr>
          <a:xfrm rot="10800000" flipV="1">
            <a:off x="2195737" y="5300744"/>
            <a:ext cx="243000" cy="288000"/>
          </a:xfrm>
          <a:prstGeom prst="stripedRightArrow">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base">
              <a:spcBef>
                <a:spcPct val="0"/>
              </a:spcBef>
              <a:spcAft>
                <a:spcPct val="0"/>
              </a:spcAft>
              <a:defRPr/>
            </a:pPr>
            <a:endParaRPr lang="fa-IR" dirty="0">
              <a:solidFill>
                <a:prstClr val="white"/>
              </a:solidFill>
            </a:endParaRPr>
          </a:p>
        </p:txBody>
      </p:sp>
      <p:sp>
        <p:nvSpPr>
          <p:cNvPr id="21" name="Rounded Rectangle 1">
            <a:extLst>
              <a:ext uri="{FF2B5EF4-FFF2-40B4-BE49-F238E27FC236}">
                <a16:creationId xmlns="" xmlns:a16="http://schemas.microsoft.com/office/drawing/2014/main" id="{AE79A714-CF4E-4360-810F-055758477293}"/>
              </a:ext>
            </a:extLst>
          </p:cNvPr>
          <p:cNvSpPr/>
          <p:nvPr/>
        </p:nvSpPr>
        <p:spPr>
          <a:xfrm>
            <a:off x="1709682" y="1592880"/>
            <a:ext cx="810000" cy="756000"/>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200" kern="0" dirty="0">
                <a:solidFill>
                  <a:srgbClr val="FF0000"/>
                </a:solidFill>
                <a:cs typeface="2  Titr" pitchFamily="2" charset="-78"/>
              </a:rPr>
              <a:t>توقف </a:t>
            </a:r>
          </a:p>
          <a:p>
            <a:pPr algn="ctr" rtl="1">
              <a:defRPr/>
            </a:pPr>
            <a:r>
              <a:rPr lang="fa-IR" sz="1100" kern="0" dirty="0">
                <a:solidFill>
                  <a:srgbClr val="FF0000"/>
                </a:solidFill>
                <a:cs typeface="2  Titr" pitchFamily="2" charset="-78"/>
              </a:rPr>
              <a:t>پیش فروش </a:t>
            </a:r>
            <a:r>
              <a:rPr lang="fa-IR" sz="1200" kern="0" dirty="0">
                <a:solidFill>
                  <a:srgbClr val="FF0000"/>
                </a:solidFill>
                <a:cs typeface="2  Titr" pitchFamily="2" charset="-78"/>
              </a:rPr>
              <a:t>سکه </a:t>
            </a:r>
            <a:r>
              <a:rPr lang="en-US" sz="1200" b="1" kern="0" dirty="0">
                <a:solidFill>
                  <a:srgbClr val="FF0000"/>
                </a:solidFill>
                <a:effectLst>
                  <a:outerShdw blurRad="38100" dist="38100" dir="2700000" algn="tl">
                    <a:srgbClr val="000000">
                      <a:alpha val="43137"/>
                    </a:srgbClr>
                  </a:outerShdw>
                </a:effectLst>
                <a:cs typeface="2  Titr" pitchFamily="2" charset="-78"/>
              </a:rPr>
              <a:t>7.6</a:t>
            </a:r>
            <a:endParaRPr lang="en-US" sz="1400" b="1" kern="0" dirty="0">
              <a:solidFill>
                <a:prstClr val="black"/>
              </a:solidFill>
              <a:effectLst>
                <a:outerShdw blurRad="38100" dist="38100" dir="2700000" algn="tl">
                  <a:srgbClr val="000000">
                    <a:alpha val="43137"/>
                  </a:srgbClr>
                </a:outerShdw>
              </a:effectLst>
              <a:cs typeface="2  Titr" pitchFamily="2" charset="-78"/>
            </a:endParaRPr>
          </a:p>
        </p:txBody>
      </p:sp>
      <p:sp>
        <p:nvSpPr>
          <p:cNvPr id="22" name="Rectangle 21">
            <a:extLst>
              <a:ext uri="{FF2B5EF4-FFF2-40B4-BE49-F238E27FC236}">
                <a16:creationId xmlns="" xmlns:a16="http://schemas.microsoft.com/office/drawing/2014/main" id="{60A2FEC2-F922-48C2-BB6B-6C2BE2D45AC7}"/>
              </a:ext>
            </a:extLst>
          </p:cNvPr>
          <p:cNvSpPr/>
          <p:nvPr/>
        </p:nvSpPr>
        <p:spPr>
          <a:xfrm>
            <a:off x="1817766" y="1191817"/>
            <a:ext cx="756012" cy="253916"/>
          </a:xfrm>
          <a:prstGeom prst="rect">
            <a:avLst/>
          </a:prstGeom>
          <a:solidFill>
            <a:srgbClr val="FFC000"/>
          </a:solidFill>
        </p:spPr>
        <p:txBody>
          <a:bodyPr wrap="square">
            <a:spAutoFit/>
          </a:bodyPr>
          <a:lstStyle/>
          <a:p>
            <a:pPr algn="ctr" rtl="1">
              <a:defRPr/>
            </a:pPr>
            <a:r>
              <a:rPr lang="fa-IR" sz="1050" b="1" kern="0" dirty="0">
                <a:solidFill>
                  <a:prstClr val="black"/>
                </a:solidFill>
                <a:effectLst>
                  <a:outerShdw blurRad="38100" dist="38100" dir="2700000" algn="tl">
                    <a:srgbClr val="000000">
                      <a:alpha val="43137"/>
                    </a:srgbClr>
                  </a:outerShdw>
                </a:effectLst>
                <a:latin typeface="Arial" charset="0"/>
                <a:cs typeface="B Titr" pitchFamily="2" charset="-78"/>
              </a:rPr>
              <a:t>97/2/17</a:t>
            </a:r>
            <a:endParaRPr lang="fa-IR" sz="1050" b="1" kern="0" dirty="0">
              <a:solidFill>
                <a:srgbClr val="FF0000"/>
              </a:solidFill>
              <a:effectLst>
                <a:outerShdw blurRad="38100" dist="38100" dir="2700000" algn="tl">
                  <a:srgbClr val="000000">
                    <a:alpha val="43137"/>
                  </a:srgbClr>
                </a:outerShdw>
              </a:effectLst>
              <a:latin typeface="Arial" charset="0"/>
              <a:cs typeface="B Titr" pitchFamily="2" charset="-78"/>
            </a:endParaRPr>
          </a:p>
        </p:txBody>
      </p:sp>
      <p:sp>
        <p:nvSpPr>
          <p:cNvPr id="45" name="Rounded Rectangle 1">
            <a:extLst>
              <a:ext uri="{FF2B5EF4-FFF2-40B4-BE49-F238E27FC236}">
                <a16:creationId xmlns="" xmlns:a16="http://schemas.microsoft.com/office/drawing/2014/main" id="{FD0BDE0E-4545-4486-8C66-4740CE88903B}"/>
              </a:ext>
            </a:extLst>
          </p:cNvPr>
          <p:cNvSpPr/>
          <p:nvPr/>
        </p:nvSpPr>
        <p:spPr>
          <a:xfrm>
            <a:off x="1520814" y="764736"/>
            <a:ext cx="1377000" cy="288000"/>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100" kern="0" dirty="0">
                <a:solidFill>
                  <a:srgbClr val="FF0000"/>
                </a:solidFill>
                <a:cs typeface="2  Titr" pitchFamily="2" charset="-78"/>
              </a:rPr>
              <a:t>خروج آمریکا از برجام</a:t>
            </a:r>
            <a:endParaRPr lang="en-US" sz="1200" b="1" kern="0" dirty="0">
              <a:solidFill>
                <a:prstClr val="black"/>
              </a:solidFill>
              <a:effectLst>
                <a:outerShdw blurRad="38100" dist="38100" dir="2700000" algn="tl">
                  <a:srgbClr val="000000">
                    <a:alpha val="43137"/>
                  </a:srgbClr>
                </a:outerShdw>
              </a:effectLst>
              <a:cs typeface="2  Titr" pitchFamily="2" charset="-78"/>
            </a:endParaRPr>
          </a:p>
        </p:txBody>
      </p:sp>
      <p:sp>
        <p:nvSpPr>
          <p:cNvPr id="46" name="Rectangle 45">
            <a:extLst>
              <a:ext uri="{FF2B5EF4-FFF2-40B4-BE49-F238E27FC236}">
                <a16:creationId xmlns="" xmlns:a16="http://schemas.microsoft.com/office/drawing/2014/main" id="{44129B88-A098-4247-875A-0DE2049AC6D6}"/>
              </a:ext>
            </a:extLst>
          </p:cNvPr>
          <p:cNvSpPr/>
          <p:nvPr/>
        </p:nvSpPr>
        <p:spPr>
          <a:xfrm>
            <a:off x="1871778" y="440697"/>
            <a:ext cx="702000" cy="261610"/>
          </a:xfrm>
          <a:prstGeom prst="rect">
            <a:avLst/>
          </a:prstGeom>
          <a:solidFill>
            <a:srgbClr val="FFC000"/>
          </a:solidFill>
        </p:spPr>
        <p:txBody>
          <a:bodyPr wrap="square">
            <a:spAutoFit/>
          </a:bodyPr>
          <a:lstStyle/>
          <a:p>
            <a:pPr algn="ctr" rtl="1">
              <a:defRPr/>
            </a:pPr>
            <a:r>
              <a:rPr lang="fa-IR" sz="1100" b="1" kern="0" dirty="0">
                <a:solidFill>
                  <a:prstClr val="black"/>
                </a:solidFill>
                <a:effectLst>
                  <a:outerShdw blurRad="38100" dist="38100" dir="2700000" algn="tl">
                    <a:srgbClr val="000000">
                      <a:alpha val="43137"/>
                    </a:srgbClr>
                  </a:outerShdw>
                </a:effectLst>
                <a:latin typeface="Arial" charset="0"/>
                <a:cs typeface="B Titr" pitchFamily="2" charset="-78"/>
              </a:rPr>
              <a:t>97/2/18</a:t>
            </a:r>
            <a:endParaRPr lang="fa-IR" sz="1100" b="1" kern="0" dirty="0">
              <a:solidFill>
                <a:srgbClr val="FF0000"/>
              </a:solidFill>
              <a:effectLst>
                <a:outerShdw blurRad="38100" dist="38100" dir="2700000" algn="tl">
                  <a:srgbClr val="000000">
                    <a:alpha val="43137"/>
                  </a:srgbClr>
                </a:outerShdw>
              </a:effectLst>
              <a:latin typeface="Arial" charset="0"/>
              <a:cs typeface="B Titr" pitchFamily="2" charset="-78"/>
            </a:endParaRPr>
          </a:p>
        </p:txBody>
      </p:sp>
      <p:sp>
        <p:nvSpPr>
          <p:cNvPr id="47" name="Thought Bubble: Cloud 46">
            <a:extLst>
              <a:ext uri="{FF2B5EF4-FFF2-40B4-BE49-F238E27FC236}">
                <a16:creationId xmlns="" xmlns:a16="http://schemas.microsoft.com/office/drawing/2014/main" id="{8BEF0134-DB82-49DD-A09A-0E54C4F8A208}"/>
              </a:ext>
            </a:extLst>
          </p:cNvPr>
          <p:cNvSpPr/>
          <p:nvPr/>
        </p:nvSpPr>
        <p:spPr>
          <a:xfrm>
            <a:off x="6057274" y="3393048"/>
            <a:ext cx="1161020" cy="936000"/>
          </a:xfrm>
          <a:prstGeom prst="cloudCallout">
            <a:avLst>
              <a:gd name="adj1" fmla="val -51650"/>
              <a:gd name="adj2" fmla="val -75873"/>
            </a:avLst>
          </a:prstGeom>
        </p:spPr>
        <p:style>
          <a:lnRef idx="3">
            <a:schemeClr val="lt1"/>
          </a:lnRef>
          <a:fillRef idx="1">
            <a:schemeClr val="accent4"/>
          </a:fillRef>
          <a:effectRef idx="1">
            <a:schemeClr val="accent4"/>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1" fontAlgn="base">
              <a:spcBef>
                <a:spcPct val="0"/>
              </a:spcBef>
              <a:spcAft>
                <a:spcPct val="0"/>
              </a:spcAft>
              <a:defRPr/>
            </a:pPr>
            <a:r>
              <a:rPr lang="fa-IR" sz="1000" b="1" dirty="0">
                <a:solidFill>
                  <a:prstClr val="black"/>
                </a:solidFill>
                <a:effectLst>
                  <a:outerShdw blurRad="38100" dist="38100" dir="2700000" algn="tl">
                    <a:srgbClr val="000000">
                      <a:alpha val="43137"/>
                    </a:srgbClr>
                  </a:outerShdw>
                </a:effectLst>
                <a:cs typeface="B Zar" panose="00000400000000000000" pitchFamily="2" charset="-78"/>
              </a:rPr>
              <a:t>آغاز خرید و فروش ارز توسط صرافی ها</a:t>
            </a:r>
          </a:p>
        </p:txBody>
      </p:sp>
      <p:cxnSp>
        <p:nvCxnSpPr>
          <p:cNvPr id="33" name="Straight Connector 32">
            <a:extLst>
              <a:ext uri="{FF2B5EF4-FFF2-40B4-BE49-F238E27FC236}">
                <a16:creationId xmlns="" xmlns:a16="http://schemas.microsoft.com/office/drawing/2014/main" id="{1E516095-D3CA-4BA0-B79C-89D276F9080E}"/>
              </a:ext>
            </a:extLst>
          </p:cNvPr>
          <p:cNvCxnSpPr/>
          <p:nvPr/>
        </p:nvCxnSpPr>
        <p:spPr>
          <a:xfrm>
            <a:off x="4324098" y="1926442"/>
            <a:ext cx="0" cy="3698806"/>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Rounded Rectangle 1">
            <a:extLst>
              <a:ext uri="{FF2B5EF4-FFF2-40B4-BE49-F238E27FC236}">
                <a16:creationId xmlns="" xmlns:a16="http://schemas.microsoft.com/office/drawing/2014/main" id="{B23D7622-8100-4A58-A5CA-FFC217A8D193}"/>
              </a:ext>
            </a:extLst>
          </p:cNvPr>
          <p:cNvSpPr/>
          <p:nvPr/>
        </p:nvSpPr>
        <p:spPr>
          <a:xfrm>
            <a:off x="3923929" y="4905224"/>
            <a:ext cx="832219" cy="540000"/>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200" kern="0" dirty="0">
                <a:solidFill>
                  <a:srgbClr val="FF0000"/>
                </a:solidFill>
                <a:cs typeface="2  Titr" pitchFamily="2" charset="-78"/>
              </a:rPr>
              <a:t>آغاز </a:t>
            </a:r>
          </a:p>
          <a:p>
            <a:pPr algn="ctr" rtl="1">
              <a:defRPr/>
            </a:pPr>
            <a:r>
              <a:rPr lang="fa-IR" sz="1200" kern="0" dirty="0">
                <a:solidFill>
                  <a:srgbClr val="FF0000"/>
                </a:solidFill>
                <a:cs typeface="2  Titr" pitchFamily="2" charset="-78"/>
              </a:rPr>
              <a:t>بازار ثانویه</a:t>
            </a:r>
            <a:endParaRPr lang="en-US" sz="1400" kern="0" dirty="0">
              <a:solidFill>
                <a:prstClr val="black"/>
              </a:solidFill>
              <a:cs typeface="2  Titr" pitchFamily="2" charset="-78"/>
            </a:endParaRPr>
          </a:p>
        </p:txBody>
      </p:sp>
      <p:sp>
        <p:nvSpPr>
          <p:cNvPr id="41" name="Rectangle 40">
            <a:extLst>
              <a:ext uri="{FF2B5EF4-FFF2-40B4-BE49-F238E27FC236}">
                <a16:creationId xmlns="" xmlns:a16="http://schemas.microsoft.com/office/drawing/2014/main" id="{9EB00159-9731-43EA-978A-78E530ED2C2B}"/>
              </a:ext>
            </a:extLst>
          </p:cNvPr>
          <p:cNvSpPr/>
          <p:nvPr/>
        </p:nvSpPr>
        <p:spPr>
          <a:xfrm>
            <a:off x="3959598" y="4509121"/>
            <a:ext cx="729000" cy="276999"/>
          </a:xfrm>
          <a:prstGeom prst="rect">
            <a:avLst/>
          </a:prstGeom>
          <a:solidFill>
            <a:srgbClr val="FFC000"/>
          </a:solidFill>
        </p:spPr>
        <p:txBody>
          <a:bodyPr wrap="square">
            <a:spAutoFit/>
          </a:bodyPr>
          <a:lstStyle/>
          <a:p>
            <a:pPr algn="ctr" rtl="1">
              <a:defRPr/>
            </a:pPr>
            <a:r>
              <a:rPr lang="fa-IR" sz="1200" b="1" kern="0" dirty="0">
                <a:solidFill>
                  <a:prstClr val="black"/>
                </a:solidFill>
                <a:effectLst>
                  <a:outerShdw blurRad="38100" dist="38100" dir="2700000" algn="tl">
                    <a:srgbClr val="000000">
                      <a:alpha val="43137"/>
                    </a:srgbClr>
                  </a:outerShdw>
                </a:effectLst>
                <a:latin typeface="Arial" charset="0"/>
                <a:cs typeface="B Titr" pitchFamily="2" charset="-78"/>
              </a:rPr>
              <a:t>97/4/4</a:t>
            </a:r>
            <a:endParaRPr lang="fa-IR" sz="1200" b="1" kern="0" dirty="0">
              <a:solidFill>
                <a:srgbClr val="FF0000"/>
              </a:solidFill>
              <a:effectLst>
                <a:outerShdw blurRad="38100" dist="38100" dir="2700000" algn="tl">
                  <a:srgbClr val="000000">
                    <a:alpha val="43137"/>
                  </a:srgbClr>
                </a:outerShdw>
              </a:effectLst>
              <a:latin typeface="Arial" charset="0"/>
              <a:cs typeface="B Titr" pitchFamily="2" charset="-78"/>
            </a:endParaRPr>
          </a:p>
        </p:txBody>
      </p:sp>
      <p:sp>
        <p:nvSpPr>
          <p:cNvPr id="43" name="Thought Bubble: Cloud 42">
            <a:extLst>
              <a:ext uri="{FF2B5EF4-FFF2-40B4-BE49-F238E27FC236}">
                <a16:creationId xmlns="" xmlns:a16="http://schemas.microsoft.com/office/drawing/2014/main" id="{3D742AFB-B319-4A9A-A161-22B7B5BA10CA}"/>
              </a:ext>
            </a:extLst>
          </p:cNvPr>
          <p:cNvSpPr/>
          <p:nvPr/>
        </p:nvSpPr>
        <p:spPr>
          <a:xfrm>
            <a:off x="438368" y="303026"/>
            <a:ext cx="1055291" cy="1073830"/>
          </a:xfrm>
          <a:prstGeom prst="cloudCallout">
            <a:avLst>
              <a:gd name="adj1" fmla="val 21182"/>
              <a:gd name="adj2" fmla="val 80120"/>
            </a:avLst>
          </a:prstGeom>
        </p:spPr>
        <p:style>
          <a:lnRef idx="3">
            <a:schemeClr val="lt1"/>
          </a:lnRef>
          <a:fillRef idx="1">
            <a:schemeClr val="accent4"/>
          </a:fillRef>
          <a:effectRef idx="1">
            <a:schemeClr val="accent4"/>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1" fontAlgn="base">
              <a:spcBef>
                <a:spcPct val="0"/>
              </a:spcBef>
              <a:spcAft>
                <a:spcPct val="0"/>
              </a:spcAft>
              <a:defRPr/>
            </a:pPr>
            <a:r>
              <a:rPr lang="fa-IR" sz="1050" b="1" dirty="0">
                <a:solidFill>
                  <a:prstClr val="black"/>
                </a:solidFill>
                <a:effectLst>
                  <a:outerShdw blurRad="38100" dist="38100" dir="2700000" algn="tl">
                    <a:srgbClr val="000000">
                      <a:alpha val="43137"/>
                    </a:srgbClr>
                  </a:outerShdw>
                </a:effectLst>
                <a:cs typeface="B Zar" panose="00000400000000000000" pitchFamily="2" charset="-78"/>
              </a:rPr>
              <a:t>ممنوعیت خرید و فروش ارز توسط صرافی ها</a:t>
            </a:r>
          </a:p>
        </p:txBody>
      </p:sp>
      <p:sp>
        <p:nvSpPr>
          <p:cNvPr id="48" name="Rectangle 47"/>
          <p:cNvSpPr/>
          <p:nvPr/>
        </p:nvSpPr>
        <p:spPr>
          <a:xfrm>
            <a:off x="2334714" y="2253090"/>
            <a:ext cx="2957366" cy="769441"/>
          </a:xfrm>
          <a:prstGeom prst="rect">
            <a:avLst/>
          </a:prstGeom>
          <a:solidFill>
            <a:schemeClr val="bg1"/>
          </a:solidFill>
        </p:spPr>
        <p:txBody>
          <a:bodyPr wrap="square">
            <a:spAutoFit/>
          </a:bodyPr>
          <a:lstStyle/>
          <a:p>
            <a:pPr algn="ctr" rtl="1"/>
            <a:r>
              <a:rPr lang="fa-IR" sz="1100" dirty="0" smtClean="0">
                <a:solidFill>
                  <a:srgbClr val="00B050"/>
                </a:solidFill>
                <a:cs typeface="B Titr" panose="00000700000000000000" pitchFamily="2" charset="-78"/>
                <a:hlinkClick r:id="rId4" action="ppaction://hlinkfile"/>
              </a:rPr>
              <a:t>97/4/4</a:t>
            </a:r>
            <a:r>
              <a:rPr lang="ar-SA" sz="1100" dirty="0" smtClean="0">
                <a:solidFill>
                  <a:srgbClr val="00B050"/>
                </a:solidFill>
                <a:cs typeface="B Titr" panose="00000700000000000000" pitchFamily="2" charset="-78"/>
                <a:hlinkClick r:id="rId4" action="ppaction://hlinkfile"/>
              </a:rPr>
              <a:t> </a:t>
            </a:r>
            <a:r>
              <a:rPr lang="fa-IR" sz="1100" b="1" dirty="0" smtClean="0">
                <a:solidFill>
                  <a:srgbClr val="00B050"/>
                </a:solidFill>
                <a:cs typeface="B Titr" panose="00000700000000000000" pitchFamily="2" charset="-78"/>
                <a:hlinkClick r:id="rId4" action="ppaction://hlinkfile"/>
              </a:rPr>
              <a:t>بازار</a:t>
            </a:r>
            <a:r>
              <a:rPr lang="ar-SA" sz="1100" b="1" dirty="0" smtClean="0">
                <a:solidFill>
                  <a:srgbClr val="00B050"/>
                </a:solidFill>
                <a:cs typeface="B Titr" panose="00000700000000000000" pitchFamily="2" charset="-78"/>
                <a:hlinkClick r:id="rId4" action="ppaction://hlinkfile"/>
              </a:rPr>
              <a:t> </a:t>
            </a:r>
            <a:r>
              <a:rPr lang="ar-SA" sz="1100" b="1" dirty="0">
                <a:solidFill>
                  <a:srgbClr val="00B050"/>
                </a:solidFill>
                <a:cs typeface="B Titr" panose="00000700000000000000" pitchFamily="2" charset="-78"/>
                <a:hlinkClick r:id="rId4" action="ppaction://hlinkfile"/>
              </a:rPr>
              <a:t>ثانویه</a:t>
            </a:r>
            <a:r>
              <a:rPr lang="ar-SA" sz="1100" b="1" dirty="0" smtClean="0">
                <a:solidFill>
                  <a:srgbClr val="00B050"/>
                </a:solidFill>
                <a:cs typeface="B Titr" panose="00000700000000000000" pitchFamily="2" charset="-78"/>
                <a:hlinkClick r:id="rId4" action="ppaction://hlinkfile"/>
              </a:rPr>
              <a:t>:</a:t>
            </a:r>
            <a:endParaRPr lang="fa-IR" sz="1100" b="1" dirty="0" smtClean="0">
              <a:solidFill>
                <a:srgbClr val="00B050"/>
              </a:solidFill>
              <a:cs typeface="B Titr" panose="00000700000000000000" pitchFamily="2" charset="-78"/>
              <a:hlinkClick r:id="rId4" action="ppaction://hlinkfile"/>
            </a:endParaRPr>
          </a:p>
          <a:p>
            <a:pPr algn="ctr" rtl="1"/>
            <a:r>
              <a:rPr lang="ar-SA" sz="1100" b="1" dirty="0" smtClean="0">
                <a:solidFill>
                  <a:srgbClr val="00B050"/>
                </a:solidFill>
                <a:cs typeface="B Titr" panose="00000700000000000000" pitchFamily="2" charset="-78"/>
                <a:hlinkClick r:id="rId4" action="ppaction://hlinkfile"/>
              </a:rPr>
              <a:t>صادرکنندگان  </a:t>
            </a:r>
            <a:r>
              <a:rPr lang="ar-SA" sz="1100" b="1" dirty="0">
                <a:solidFill>
                  <a:srgbClr val="00B050"/>
                </a:solidFill>
                <a:cs typeface="B Titr" panose="00000700000000000000" pitchFamily="2" charset="-78"/>
                <a:hlinkClick r:id="rId4" action="ppaction://hlinkfile"/>
              </a:rPr>
              <a:t>ارز را به نرخ توافقی به واردکنندگان بفروشند</a:t>
            </a:r>
            <a:r>
              <a:rPr lang="ar-SA" sz="1100" dirty="0">
                <a:solidFill>
                  <a:srgbClr val="00B050"/>
                </a:solidFill>
                <a:cs typeface="B Titr" panose="00000700000000000000" pitchFamily="2" charset="-78"/>
                <a:hlinkClick r:id="rId4" action="ppaction://hlinkfile"/>
              </a:rPr>
              <a:t>. (</a:t>
            </a:r>
            <a:r>
              <a:rPr lang="ar-SA" sz="1100" b="1" dirty="0">
                <a:solidFill>
                  <a:srgbClr val="00B050"/>
                </a:solidFill>
                <a:cs typeface="B Titr" panose="00000700000000000000" pitchFamily="2" charset="-78"/>
                <a:hlinkClick r:id="rId4" action="ppaction://hlinkfile"/>
              </a:rPr>
              <a:t>حق استفاده از گواهی صادراتی را در بازار بورس</a:t>
            </a:r>
            <a:r>
              <a:rPr lang="ar-SA" sz="1100" dirty="0" smtClean="0">
                <a:solidFill>
                  <a:srgbClr val="00B050"/>
                </a:solidFill>
                <a:cs typeface="B Titr" panose="00000700000000000000" pitchFamily="2" charset="-78"/>
                <a:hlinkClick r:id="rId4" action="ppaction://hlinkfile"/>
              </a:rPr>
              <a:t>)(</a:t>
            </a:r>
            <a:r>
              <a:rPr lang="ar-SA" sz="1100" dirty="0">
                <a:solidFill>
                  <a:srgbClr val="00B050"/>
                </a:solidFill>
                <a:cs typeface="B Titr" panose="00000700000000000000" pitchFamily="2" charset="-78"/>
                <a:hlinkClick r:id="rId4" action="ppaction://hlinkfile"/>
              </a:rPr>
              <a:t>فقط کالاهای گروه سوم)</a:t>
            </a:r>
            <a:endParaRPr lang="en-US" sz="1100" dirty="0">
              <a:solidFill>
                <a:srgbClr val="00B050"/>
              </a:solidFill>
              <a:cs typeface="B Titr" panose="00000700000000000000" pitchFamily="2" charset="-78"/>
            </a:endParaRPr>
          </a:p>
        </p:txBody>
      </p:sp>
      <p:sp>
        <p:nvSpPr>
          <p:cNvPr id="50" name="Rectangle 49"/>
          <p:cNvSpPr/>
          <p:nvPr/>
        </p:nvSpPr>
        <p:spPr>
          <a:xfrm>
            <a:off x="6323581" y="530096"/>
            <a:ext cx="1301632" cy="738664"/>
          </a:xfrm>
          <a:prstGeom prst="rect">
            <a:avLst/>
          </a:prstGeom>
          <a:solidFill>
            <a:schemeClr val="bg2"/>
          </a:solidFill>
        </p:spPr>
        <p:txBody>
          <a:bodyPr wrap="square">
            <a:spAutoFit/>
          </a:bodyPr>
          <a:lstStyle/>
          <a:p>
            <a:pPr algn="r" rtl="1"/>
            <a:r>
              <a:rPr lang="fa-IR" sz="1050" b="1" dirty="0" smtClean="0">
                <a:solidFill>
                  <a:schemeClr val="bg1"/>
                </a:solidFill>
                <a:cs typeface="B Titr" panose="00000700000000000000" pitchFamily="2" charset="-78"/>
                <a:hlinkClick r:id="" action="ppaction://hlinkfile"/>
              </a:rPr>
              <a:t>تعمیق بازار ثانویه، </a:t>
            </a:r>
            <a:r>
              <a:rPr lang="ar-SA" sz="1050" b="1" dirty="0" smtClean="0">
                <a:solidFill>
                  <a:schemeClr val="bg1"/>
                </a:solidFill>
                <a:cs typeface="B Titr" panose="00000700000000000000" pitchFamily="2" charset="-78"/>
                <a:hlinkClick r:id="rId5" action="ppaction://hlinkfile"/>
              </a:rPr>
              <a:t>بازگشت </a:t>
            </a:r>
            <a:r>
              <a:rPr lang="ar-SA" sz="1050" b="1" dirty="0">
                <a:solidFill>
                  <a:schemeClr val="bg1"/>
                </a:solidFill>
                <a:cs typeface="B Titr" panose="00000700000000000000" pitchFamily="2" charset="-78"/>
                <a:hlinkClick r:id="rId5" action="ppaction://hlinkfile"/>
              </a:rPr>
              <a:t>صرافی‌ها، معافیت واردات طلا از مالیات </a:t>
            </a:r>
            <a:r>
              <a:rPr lang="ar-SA" sz="1050" b="1" dirty="0" smtClean="0">
                <a:solidFill>
                  <a:schemeClr val="bg1"/>
                </a:solidFill>
                <a:cs typeface="B Titr" panose="00000700000000000000" pitchFamily="2" charset="-78"/>
                <a:hlinkClick r:id="rId5" action="ppaction://hlinkfile"/>
              </a:rPr>
              <a:t>گمرکی</a:t>
            </a:r>
            <a:endParaRPr lang="en-US" sz="1050" dirty="0">
              <a:solidFill>
                <a:schemeClr val="bg1"/>
              </a:solidFill>
              <a:cs typeface="B Titr" panose="00000700000000000000" pitchFamily="2" charset="-78"/>
            </a:endParaRPr>
          </a:p>
        </p:txBody>
      </p:sp>
      <p:cxnSp>
        <p:nvCxnSpPr>
          <p:cNvPr id="51" name="Straight Connector 50">
            <a:extLst>
              <a:ext uri="{FF2B5EF4-FFF2-40B4-BE49-F238E27FC236}">
                <a16:creationId xmlns="" xmlns:a16="http://schemas.microsoft.com/office/drawing/2014/main" id="{58E30330-6981-4C92-B967-35722DAEEAAD}"/>
              </a:ext>
            </a:extLst>
          </p:cNvPr>
          <p:cNvCxnSpPr/>
          <p:nvPr/>
        </p:nvCxnSpPr>
        <p:spPr>
          <a:xfrm>
            <a:off x="6444208" y="1592880"/>
            <a:ext cx="0" cy="3995864"/>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182618" y="1374116"/>
            <a:ext cx="837654" cy="900246"/>
          </a:xfrm>
          <a:prstGeom prst="rect">
            <a:avLst/>
          </a:prstGeom>
          <a:solidFill>
            <a:schemeClr val="bg2"/>
          </a:solidFill>
        </p:spPr>
        <p:txBody>
          <a:bodyPr wrap="square">
            <a:spAutoFit/>
          </a:bodyPr>
          <a:lstStyle/>
          <a:p>
            <a:pPr algn="ctr" rtl="1"/>
            <a:r>
              <a:rPr lang="ar-SA" sz="1050" dirty="0">
                <a:cs typeface="B Titr" panose="00000700000000000000" pitchFamily="2" charset="-78"/>
              </a:rPr>
              <a:t> بخشنامه اخیر وزیر نفت به </a:t>
            </a:r>
            <a:r>
              <a:rPr lang="ar-SA" sz="1050" dirty="0" smtClean="0">
                <a:cs typeface="B Titr" panose="00000700000000000000" pitchFamily="2" charset="-78"/>
              </a:rPr>
              <a:t>پتروشیمی­ها</a:t>
            </a:r>
            <a:endParaRPr lang="fa-IR" sz="1050" dirty="0" smtClean="0">
              <a:cs typeface="B Titr" panose="00000700000000000000" pitchFamily="2" charset="-78"/>
            </a:endParaRPr>
          </a:p>
          <a:p>
            <a:pPr algn="ctr" rtl="1"/>
            <a:r>
              <a:rPr lang="ar-SA" sz="1050" dirty="0" smtClean="0">
                <a:cs typeface="B Titr" panose="00000700000000000000" pitchFamily="2" charset="-78"/>
              </a:rPr>
              <a:t>(</a:t>
            </a:r>
            <a:r>
              <a:rPr lang="ar-SA" sz="1050" dirty="0">
                <a:cs typeface="B Titr" panose="00000700000000000000" pitchFamily="2" charset="-78"/>
              </a:rPr>
              <a:t>حدود اواخر مرداد 97)</a:t>
            </a:r>
            <a:endParaRPr lang="en-US" sz="1050" dirty="0">
              <a:cs typeface="B Titr" panose="00000700000000000000" pitchFamily="2" charset="-78"/>
            </a:endParaRPr>
          </a:p>
        </p:txBody>
      </p:sp>
      <p:cxnSp>
        <p:nvCxnSpPr>
          <p:cNvPr id="52" name="Straight Connector 51">
            <a:extLst>
              <a:ext uri="{FF2B5EF4-FFF2-40B4-BE49-F238E27FC236}">
                <a16:creationId xmlns="" xmlns:a16="http://schemas.microsoft.com/office/drawing/2014/main" id="{344D1246-BA6A-4C29-985C-7FCB602688E6}"/>
              </a:ext>
            </a:extLst>
          </p:cNvPr>
          <p:cNvCxnSpPr/>
          <p:nvPr/>
        </p:nvCxnSpPr>
        <p:spPr>
          <a:xfrm>
            <a:off x="7483852" y="1445733"/>
            <a:ext cx="0" cy="4138639"/>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106280" y="332672"/>
            <a:ext cx="1080120" cy="1107996"/>
          </a:xfrm>
          <a:prstGeom prst="rect">
            <a:avLst/>
          </a:prstGeom>
        </p:spPr>
        <p:txBody>
          <a:bodyPr wrap="square">
            <a:spAutoFit/>
          </a:bodyPr>
          <a:lstStyle/>
          <a:p>
            <a:pPr algn="r" rtl="1"/>
            <a:r>
              <a:rPr lang="ar-SA" sz="1100" dirty="0">
                <a:solidFill>
                  <a:schemeClr val="bg1"/>
                </a:solidFill>
                <a:cs typeface="B Titr" panose="00000700000000000000" pitchFamily="2" charset="-78"/>
              </a:rPr>
              <a:t> ( ۲۰ شهريور ۱۳۹۷)</a:t>
            </a:r>
            <a:endParaRPr lang="en-US" sz="1100" dirty="0">
              <a:solidFill>
                <a:schemeClr val="bg1"/>
              </a:solidFill>
              <a:cs typeface="B Titr" panose="00000700000000000000" pitchFamily="2" charset="-78"/>
            </a:endParaRPr>
          </a:p>
          <a:p>
            <a:pPr algn="r" rtl="1"/>
            <a:r>
              <a:rPr lang="ar-SA" sz="1100" dirty="0" smtClean="0">
                <a:solidFill>
                  <a:schemeClr val="bg1"/>
                </a:solidFill>
                <a:cs typeface="B Titr" panose="00000700000000000000" pitchFamily="2" charset="-78"/>
              </a:rPr>
              <a:t>دستورالعمل </a:t>
            </a:r>
            <a:r>
              <a:rPr lang="ar-SA" sz="1100" dirty="0">
                <a:solidFill>
                  <a:schemeClr val="bg1"/>
                </a:solidFill>
                <a:cs typeface="B Titr" panose="00000700000000000000" pitchFamily="2" charset="-78"/>
              </a:rPr>
              <a:t>برگشت ارز حاصل از صادرات کالا به چرخه </a:t>
            </a:r>
            <a:r>
              <a:rPr lang="ar-SA" sz="1100" dirty="0" smtClean="0">
                <a:solidFill>
                  <a:schemeClr val="bg1"/>
                </a:solidFill>
                <a:cs typeface="B Titr" panose="00000700000000000000" pitchFamily="2" charset="-78"/>
              </a:rPr>
              <a:t>اقتصادی</a:t>
            </a:r>
            <a:endParaRPr lang="en-US" sz="1100" dirty="0">
              <a:solidFill>
                <a:schemeClr val="bg1"/>
              </a:solidFill>
              <a:cs typeface="B Titr" panose="00000700000000000000" pitchFamily="2" charset="-78"/>
            </a:endParaRPr>
          </a:p>
        </p:txBody>
      </p:sp>
      <p:cxnSp>
        <p:nvCxnSpPr>
          <p:cNvPr id="8" name="Straight Arrow Connector 7"/>
          <p:cNvCxnSpPr/>
          <p:nvPr/>
        </p:nvCxnSpPr>
        <p:spPr>
          <a:xfrm flipV="1">
            <a:off x="7483852" y="702307"/>
            <a:ext cx="976580" cy="8905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172400" y="2160756"/>
            <a:ext cx="1013492" cy="2031325"/>
          </a:xfrm>
          <a:prstGeom prst="rect">
            <a:avLst/>
          </a:prstGeom>
        </p:spPr>
        <p:txBody>
          <a:bodyPr wrap="square">
            <a:spAutoFit/>
          </a:bodyPr>
          <a:lstStyle/>
          <a:p>
            <a:pPr algn="r" rtl="1"/>
            <a:r>
              <a:rPr lang="fa-IR" sz="1400" dirty="0" smtClean="0">
                <a:solidFill>
                  <a:schemeClr val="bg1"/>
                </a:solidFill>
                <a:cs typeface="B Titr" panose="00000700000000000000" pitchFamily="2" charset="-78"/>
              </a:rPr>
              <a:t>97</a:t>
            </a:r>
            <a:r>
              <a:rPr lang="ar-SA" sz="1400" dirty="0" smtClean="0">
                <a:solidFill>
                  <a:schemeClr val="bg1"/>
                </a:solidFill>
                <a:cs typeface="B Titr" panose="00000700000000000000" pitchFamily="2" charset="-78"/>
              </a:rPr>
              <a:t>/8/</a:t>
            </a:r>
            <a:r>
              <a:rPr lang="fa-IR" sz="1400" dirty="0" smtClean="0">
                <a:solidFill>
                  <a:schemeClr val="bg1"/>
                </a:solidFill>
                <a:cs typeface="B Titr" panose="00000700000000000000" pitchFamily="2" charset="-78"/>
              </a:rPr>
              <a:t>20</a:t>
            </a:r>
            <a:endParaRPr lang="en-US" sz="1400" dirty="0">
              <a:solidFill>
                <a:schemeClr val="bg1"/>
              </a:solidFill>
            </a:endParaRPr>
          </a:p>
          <a:p>
            <a:pPr algn="r" rtl="1"/>
            <a:r>
              <a:rPr lang="ar-SA" sz="1400" dirty="0" smtClean="0">
                <a:solidFill>
                  <a:schemeClr val="bg1"/>
                </a:solidFill>
                <a:cs typeface="B Titr" panose="00000700000000000000" pitchFamily="2" charset="-78"/>
              </a:rPr>
              <a:t>لغو </a:t>
            </a:r>
            <a:r>
              <a:rPr lang="ar-SA" sz="1400" dirty="0">
                <a:solidFill>
                  <a:schemeClr val="bg1"/>
                </a:solidFill>
                <a:cs typeface="B Titr" panose="00000700000000000000" pitchFamily="2" charset="-78"/>
              </a:rPr>
              <a:t>و مستثنی شدن صادرکنندگان از پیمان ارزی(خبر خارج شده از اطاق </a:t>
            </a:r>
            <a:r>
              <a:rPr lang="ar-SA" sz="1400" dirty="0" smtClean="0">
                <a:solidFill>
                  <a:schemeClr val="bg1"/>
                </a:solidFill>
                <a:cs typeface="B Titr" panose="00000700000000000000" pitchFamily="2" charset="-78"/>
              </a:rPr>
              <a:t>بازرگانی)</a:t>
            </a:r>
            <a:endParaRPr lang="en-US" sz="1400" dirty="0">
              <a:solidFill>
                <a:schemeClr val="bg1"/>
              </a:solidFill>
              <a:cs typeface="B Titr" panose="00000700000000000000" pitchFamily="2" charset="-78"/>
            </a:endParaRPr>
          </a:p>
        </p:txBody>
      </p:sp>
      <p:sp>
        <p:nvSpPr>
          <p:cNvPr id="49" name="Rounded Rectangle 1">
            <a:extLst>
              <a:ext uri="{FF2B5EF4-FFF2-40B4-BE49-F238E27FC236}">
                <a16:creationId xmlns="" xmlns:a16="http://schemas.microsoft.com/office/drawing/2014/main" id="{4C8DFC18-6499-4BA8-86D5-B5B76F02C385}"/>
              </a:ext>
            </a:extLst>
          </p:cNvPr>
          <p:cNvSpPr/>
          <p:nvPr/>
        </p:nvSpPr>
        <p:spPr>
          <a:xfrm>
            <a:off x="3219396" y="360668"/>
            <a:ext cx="920556" cy="1304164"/>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r" rtl="1"/>
            <a:r>
              <a:rPr lang="fa-IR" sz="1200" dirty="0">
                <a:solidFill>
                  <a:srgbClr val="C00000"/>
                </a:solidFill>
                <a:cs typeface="B Titr" pitchFamily="2" charset="-78"/>
              </a:rPr>
              <a:t>4نرخ</a:t>
            </a:r>
          </a:p>
          <a:p>
            <a:pPr algn="r" rtl="1"/>
            <a:r>
              <a:rPr lang="fa-IR" sz="1200" dirty="0">
                <a:solidFill>
                  <a:srgbClr val="C00000"/>
                </a:solidFill>
                <a:cs typeface="B Titr" pitchFamily="2" charset="-78"/>
              </a:rPr>
              <a:t>1-دولتی</a:t>
            </a:r>
          </a:p>
          <a:p>
            <a:pPr algn="r" rtl="1"/>
            <a:r>
              <a:rPr lang="fa-IR" sz="1200" dirty="0">
                <a:solidFill>
                  <a:srgbClr val="C00000"/>
                </a:solidFill>
                <a:cs typeface="B Titr" pitchFamily="2" charset="-78"/>
              </a:rPr>
              <a:t>2-سنا</a:t>
            </a:r>
          </a:p>
          <a:p>
            <a:pPr algn="r" rtl="1"/>
            <a:r>
              <a:rPr lang="fa-IR" sz="1200" dirty="0">
                <a:solidFill>
                  <a:srgbClr val="C00000"/>
                </a:solidFill>
                <a:cs typeface="B Titr" pitchFamily="2" charset="-78"/>
              </a:rPr>
              <a:t>3-نیما</a:t>
            </a:r>
          </a:p>
          <a:p>
            <a:pPr algn="r" rtl="1"/>
            <a:r>
              <a:rPr lang="fa-IR" sz="1200" dirty="0">
                <a:solidFill>
                  <a:srgbClr val="C00000"/>
                </a:solidFill>
                <a:cs typeface="B Titr" pitchFamily="2" charset="-78"/>
              </a:rPr>
              <a:t>4- </a:t>
            </a:r>
            <a:r>
              <a:rPr lang="fa-IR" sz="1200" dirty="0" smtClean="0">
                <a:solidFill>
                  <a:srgbClr val="C00000"/>
                </a:solidFill>
                <a:cs typeface="B Titr" pitchFamily="2" charset="-78"/>
              </a:rPr>
              <a:t>آزاد</a:t>
            </a:r>
            <a:endParaRPr lang="en-US" sz="1200" dirty="0">
              <a:solidFill>
                <a:srgbClr val="C00000"/>
              </a:solidFill>
            </a:endParaRPr>
          </a:p>
        </p:txBody>
      </p:sp>
    </p:spTree>
    <p:extLst>
      <p:ext uri="{BB962C8B-B14F-4D97-AF65-F5344CB8AC3E}">
        <p14:creationId xmlns:p14="http://schemas.microsoft.com/office/powerpoint/2010/main" val="152842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ppt_x"/>
                                          </p:val>
                                        </p:tav>
                                        <p:tav tm="100000">
                                          <p:val>
                                            <p:strVal val="#ppt_x"/>
                                          </p:val>
                                        </p:tav>
                                      </p:tavLst>
                                    </p:anim>
                                    <p:anim calcmode="lin" valueType="num">
                                      <p:cBhvr additive="base">
                                        <p:cTn id="1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circle(in)">
                                      <p:cBhvr>
                                        <p:cTn id="18" dur="20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ppt_x"/>
                                          </p:val>
                                        </p:tav>
                                        <p:tav tm="100000">
                                          <p:val>
                                            <p:strVal val="#ppt_x"/>
                                          </p:val>
                                        </p:tav>
                                      </p:tavLst>
                                    </p:anim>
                                    <p:anim calcmode="lin" valueType="num">
                                      <p:cBhvr additive="base">
                                        <p:cTn id="2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ircle(in)">
                                      <p:cBhvr>
                                        <p:cTn id="29" dur="2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ircle(in)">
                                      <p:cBhvr>
                                        <p:cTn id="40" dur="20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circle(in)">
                                      <p:cBhvr>
                                        <p:cTn id="45" dur="20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ppt_x"/>
                                          </p:val>
                                        </p:tav>
                                        <p:tav tm="100000">
                                          <p:val>
                                            <p:strVal val="#ppt_x"/>
                                          </p:val>
                                        </p:tav>
                                      </p:tavLst>
                                    </p:anim>
                                    <p:anim calcmode="lin" valueType="num">
                                      <p:cBhvr additive="base">
                                        <p:cTn id="5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circle(in)">
                                      <p:cBhvr>
                                        <p:cTn id="56" dur="20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barn(inVertical)">
                                      <p:cBhvr>
                                        <p:cTn id="61" dur="500"/>
                                        <p:tgtEl>
                                          <p:spTgt spid="4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barn(inVertical)">
                                      <p:cBhvr>
                                        <p:cTn id="64" dur="500"/>
                                        <p:tgtEl>
                                          <p:spTgt spid="45"/>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barn(inVertical)">
                                      <p:cBhvr>
                                        <p:cTn id="67" dur="500"/>
                                        <p:tgtEl>
                                          <p:spTgt spid="46"/>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circle(in)">
                                      <p:cBhvr>
                                        <p:cTn id="72" dur="20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500" fill="hold"/>
                                        <p:tgtEl>
                                          <p:spTgt spid="41"/>
                                        </p:tgtEl>
                                        <p:attrNameLst>
                                          <p:attrName>ppt_x</p:attrName>
                                        </p:attrNameLst>
                                      </p:cBhvr>
                                      <p:tavLst>
                                        <p:tav tm="0">
                                          <p:val>
                                            <p:strVal val="#ppt_x"/>
                                          </p:val>
                                        </p:tav>
                                        <p:tav tm="100000">
                                          <p:val>
                                            <p:strVal val="#ppt_x"/>
                                          </p:val>
                                        </p:tav>
                                      </p:tavLst>
                                    </p:anim>
                                    <p:anim calcmode="lin" valueType="num">
                                      <p:cBhvr additive="base">
                                        <p:cTn id="7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500"/>
                                        <p:tgtEl>
                                          <p:spTgt spid="4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fade">
                                      <p:cBhvr>
                                        <p:cTn id="86" dur="500"/>
                                        <p:tgtEl>
                                          <p:spTgt spid="48"/>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nodeType="click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circle(in)">
                                      <p:cBhvr>
                                        <p:cTn id="91" dur="2000"/>
                                        <p:tgtEl>
                                          <p:spTgt spid="23"/>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additive="base">
                                        <p:cTn id="96" dur="500" fill="hold"/>
                                        <p:tgtEl>
                                          <p:spTgt spid="25"/>
                                        </p:tgtEl>
                                        <p:attrNameLst>
                                          <p:attrName>ppt_x</p:attrName>
                                        </p:attrNameLst>
                                      </p:cBhvr>
                                      <p:tavLst>
                                        <p:tav tm="0">
                                          <p:val>
                                            <p:strVal val="#ppt_x"/>
                                          </p:val>
                                        </p:tav>
                                        <p:tav tm="100000">
                                          <p:val>
                                            <p:strVal val="#ppt_x"/>
                                          </p:val>
                                        </p:tav>
                                      </p:tavLst>
                                    </p:anim>
                                    <p:anim calcmode="lin" valueType="num">
                                      <p:cBhvr additive="base">
                                        <p:cTn id="9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circle(in)">
                                      <p:cBhvr>
                                        <p:cTn id="102" dur="20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nodeType="click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circle(in)">
                                      <p:cBhvr>
                                        <p:cTn id="107" dur="2000"/>
                                        <p:tgtEl>
                                          <p:spTgt spid="26"/>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28"/>
                                        </p:tgtEl>
                                        <p:attrNameLst>
                                          <p:attrName>style.visibility</p:attrName>
                                        </p:attrNameLst>
                                      </p:cBhvr>
                                      <p:to>
                                        <p:strVal val="visible"/>
                                      </p:to>
                                    </p:set>
                                    <p:anim calcmode="lin" valueType="num">
                                      <p:cBhvr additive="base">
                                        <p:cTn id="112" dur="500" fill="hold"/>
                                        <p:tgtEl>
                                          <p:spTgt spid="28"/>
                                        </p:tgtEl>
                                        <p:attrNameLst>
                                          <p:attrName>ppt_x</p:attrName>
                                        </p:attrNameLst>
                                      </p:cBhvr>
                                      <p:tavLst>
                                        <p:tav tm="0">
                                          <p:val>
                                            <p:strVal val="#ppt_x"/>
                                          </p:val>
                                        </p:tav>
                                        <p:tav tm="100000">
                                          <p:val>
                                            <p:strVal val="#ppt_x"/>
                                          </p:val>
                                        </p:tav>
                                      </p:tavLst>
                                    </p:anim>
                                    <p:anim calcmode="lin" valueType="num">
                                      <p:cBhvr additive="base">
                                        <p:cTn id="113" dur="500" fill="hold"/>
                                        <p:tgtEl>
                                          <p:spTgt spid="28"/>
                                        </p:tgtEl>
                                        <p:attrNameLst>
                                          <p:attrName>ppt_y</p:attrName>
                                        </p:attrNameLst>
                                      </p:cBhvr>
                                      <p:tavLst>
                                        <p:tav tm="0">
                                          <p:val>
                                            <p:strVal val="1+#ppt_h/2"/>
                                          </p:val>
                                        </p:tav>
                                        <p:tav tm="100000">
                                          <p:val>
                                            <p:strVal val="#ppt_y"/>
                                          </p:val>
                                        </p:tav>
                                      </p:tavLst>
                                    </p:anim>
                                  </p:childTnLst>
                                </p:cTn>
                              </p:par>
                              <p:par>
                                <p:cTn id="114" presetID="10" presetClass="entr" presetSubtype="0"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Effect transition="in" filter="fade">
                                      <p:cBhvr>
                                        <p:cTn id="116" dur="500"/>
                                        <p:tgtEl>
                                          <p:spTgt spid="50"/>
                                        </p:tgtEl>
                                      </p:cBhvr>
                                    </p:animEffect>
                                  </p:childTnLst>
                                </p:cTn>
                              </p:par>
                            </p:childTnLst>
                          </p:cTn>
                        </p:par>
                      </p:childTnLst>
                    </p:cTn>
                  </p:par>
                  <p:par>
                    <p:cTn id="117" fill="hold">
                      <p:stCondLst>
                        <p:cond delay="indefinite"/>
                      </p:stCondLst>
                      <p:childTnLst>
                        <p:par>
                          <p:cTn id="118" fill="hold">
                            <p:stCondLst>
                              <p:cond delay="0"/>
                            </p:stCondLst>
                            <p:childTnLst>
                              <p:par>
                                <p:cTn id="119" presetID="6" presetClass="entr" presetSubtype="16" fill="hold" grpId="0" nodeType="click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circle(in)">
                                      <p:cBhvr>
                                        <p:cTn id="121" dur="2000"/>
                                        <p:tgtEl>
                                          <p:spTgt spid="27"/>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grpId="0" nodeType="clickEffect">
                                  <p:stCondLst>
                                    <p:cond delay="0"/>
                                  </p:stCondLst>
                                  <p:childTnLst>
                                    <p:set>
                                      <p:cBhvr>
                                        <p:cTn id="125" dur="1" fill="hold">
                                          <p:stCondLst>
                                            <p:cond delay="0"/>
                                          </p:stCondLst>
                                        </p:cTn>
                                        <p:tgtEl>
                                          <p:spTgt spid="47"/>
                                        </p:tgtEl>
                                        <p:attrNameLst>
                                          <p:attrName>style.visibility</p:attrName>
                                        </p:attrNameLst>
                                      </p:cBhvr>
                                      <p:to>
                                        <p:strVal val="visible"/>
                                      </p:to>
                                    </p:set>
                                    <p:animEffect transition="in" filter="barn(inVertical)">
                                      <p:cBhvr>
                                        <p:cTn id="126" dur="500"/>
                                        <p:tgtEl>
                                          <p:spTgt spid="47"/>
                                        </p:tgtEl>
                                      </p:cBhvr>
                                    </p:animEffect>
                                  </p:childTnLst>
                                </p:cTn>
                              </p:par>
                            </p:childTnLst>
                          </p:cTn>
                        </p:par>
                      </p:childTnLst>
                    </p:cTn>
                  </p:par>
                  <p:par>
                    <p:cTn id="127" fill="hold">
                      <p:stCondLst>
                        <p:cond delay="indefinite"/>
                      </p:stCondLst>
                      <p:childTnLst>
                        <p:par>
                          <p:cTn id="128" fill="hold">
                            <p:stCondLst>
                              <p:cond delay="0"/>
                            </p:stCondLst>
                            <p:childTnLst>
                              <p:par>
                                <p:cTn id="129" presetID="6" presetClass="entr" presetSubtype="16" fill="hold" nodeType="clickEffect">
                                  <p:stCondLst>
                                    <p:cond delay="0"/>
                                  </p:stCondLst>
                                  <p:childTnLst>
                                    <p:set>
                                      <p:cBhvr>
                                        <p:cTn id="130" dur="1" fill="hold">
                                          <p:stCondLst>
                                            <p:cond delay="0"/>
                                          </p:stCondLst>
                                        </p:cTn>
                                        <p:tgtEl>
                                          <p:spTgt spid="51"/>
                                        </p:tgtEl>
                                        <p:attrNameLst>
                                          <p:attrName>style.visibility</p:attrName>
                                        </p:attrNameLst>
                                      </p:cBhvr>
                                      <p:to>
                                        <p:strVal val="visible"/>
                                      </p:to>
                                    </p:set>
                                    <p:animEffect transition="in" filter="circle(in)">
                                      <p:cBhvr>
                                        <p:cTn id="131" dur="2000"/>
                                        <p:tgtEl>
                                          <p:spTgt spid="51"/>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4"/>
                                        </p:tgtEl>
                                        <p:attrNameLst>
                                          <p:attrName>style.visibility</p:attrName>
                                        </p:attrNameLst>
                                      </p:cBhvr>
                                      <p:to>
                                        <p:strVal val="visible"/>
                                      </p:to>
                                    </p:set>
                                    <p:animEffect transition="in" filter="fade">
                                      <p:cBhvr>
                                        <p:cTn id="136" dur="500"/>
                                        <p:tgtEl>
                                          <p:spTgt spid="4"/>
                                        </p:tgtEl>
                                      </p:cBhvr>
                                    </p:animEffect>
                                  </p:childTnLst>
                                </p:cTn>
                              </p:par>
                            </p:childTnLst>
                          </p:cTn>
                        </p:par>
                      </p:childTnLst>
                    </p:cTn>
                  </p:par>
                  <p:par>
                    <p:cTn id="137" fill="hold">
                      <p:stCondLst>
                        <p:cond delay="indefinite"/>
                      </p:stCondLst>
                      <p:childTnLst>
                        <p:par>
                          <p:cTn id="138" fill="hold">
                            <p:stCondLst>
                              <p:cond delay="0"/>
                            </p:stCondLst>
                            <p:childTnLst>
                              <p:par>
                                <p:cTn id="139" presetID="6" presetClass="entr" presetSubtype="16" fill="hold" nodeType="click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circle(in)">
                                      <p:cBhvr>
                                        <p:cTn id="141" dur="2000"/>
                                        <p:tgtEl>
                                          <p:spTgt spid="37"/>
                                        </p:tgtEl>
                                      </p:cBhvr>
                                    </p:animEffect>
                                  </p:childTnLst>
                                </p:cTn>
                              </p:par>
                            </p:childTnLst>
                          </p:cTn>
                        </p:par>
                      </p:childTnLst>
                    </p:cTn>
                  </p:par>
                  <p:par>
                    <p:cTn id="142" fill="hold">
                      <p:stCondLst>
                        <p:cond delay="indefinite"/>
                      </p:stCondLst>
                      <p:childTnLst>
                        <p:par>
                          <p:cTn id="143" fill="hold">
                            <p:stCondLst>
                              <p:cond delay="0"/>
                            </p:stCondLst>
                            <p:childTnLst>
                              <p:par>
                                <p:cTn id="144" presetID="2" presetClass="entr" presetSubtype="4" fill="hold" grpId="0" nodeType="clickEffect">
                                  <p:stCondLst>
                                    <p:cond delay="0"/>
                                  </p:stCondLst>
                                  <p:childTnLst>
                                    <p:set>
                                      <p:cBhvr>
                                        <p:cTn id="145" dur="1" fill="hold">
                                          <p:stCondLst>
                                            <p:cond delay="0"/>
                                          </p:stCondLst>
                                        </p:cTn>
                                        <p:tgtEl>
                                          <p:spTgt spid="39"/>
                                        </p:tgtEl>
                                        <p:attrNameLst>
                                          <p:attrName>style.visibility</p:attrName>
                                        </p:attrNameLst>
                                      </p:cBhvr>
                                      <p:to>
                                        <p:strVal val="visible"/>
                                      </p:to>
                                    </p:set>
                                    <p:anim calcmode="lin" valueType="num">
                                      <p:cBhvr additive="base">
                                        <p:cTn id="146" dur="500" fill="hold"/>
                                        <p:tgtEl>
                                          <p:spTgt spid="39"/>
                                        </p:tgtEl>
                                        <p:attrNameLst>
                                          <p:attrName>ppt_x</p:attrName>
                                        </p:attrNameLst>
                                      </p:cBhvr>
                                      <p:tavLst>
                                        <p:tav tm="0">
                                          <p:val>
                                            <p:strVal val="#ppt_x"/>
                                          </p:val>
                                        </p:tav>
                                        <p:tav tm="100000">
                                          <p:val>
                                            <p:strVal val="#ppt_x"/>
                                          </p:val>
                                        </p:tav>
                                      </p:tavLst>
                                    </p:anim>
                                    <p:anim calcmode="lin" valueType="num">
                                      <p:cBhvr additive="base">
                                        <p:cTn id="147"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6" presetClass="entr" presetSubtype="16" fill="hold" grpId="0" nodeType="clickEffect">
                                  <p:stCondLst>
                                    <p:cond delay="0"/>
                                  </p:stCondLst>
                                  <p:childTnLst>
                                    <p:set>
                                      <p:cBhvr>
                                        <p:cTn id="151" dur="1" fill="hold">
                                          <p:stCondLst>
                                            <p:cond delay="0"/>
                                          </p:stCondLst>
                                        </p:cTn>
                                        <p:tgtEl>
                                          <p:spTgt spid="38"/>
                                        </p:tgtEl>
                                        <p:attrNameLst>
                                          <p:attrName>style.visibility</p:attrName>
                                        </p:attrNameLst>
                                      </p:cBhvr>
                                      <p:to>
                                        <p:strVal val="visible"/>
                                      </p:to>
                                    </p:set>
                                    <p:animEffect transition="in" filter="circle(in)">
                                      <p:cBhvr>
                                        <p:cTn id="152" dur="2000"/>
                                        <p:tgtEl>
                                          <p:spTgt spid="38"/>
                                        </p:tgtEl>
                                      </p:cBhvr>
                                    </p:animEffect>
                                  </p:childTnLst>
                                </p:cTn>
                              </p:par>
                            </p:childTnLst>
                          </p:cTn>
                        </p:par>
                      </p:childTnLst>
                    </p:cTn>
                  </p:par>
                  <p:par>
                    <p:cTn id="153" fill="hold">
                      <p:stCondLst>
                        <p:cond delay="indefinite"/>
                      </p:stCondLst>
                      <p:childTnLst>
                        <p:par>
                          <p:cTn id="154" fill="hold">
                            <p:stCondLst>
                              <p:cond delay="0"/>
                            </p:stCondLst>
                            <p:childTnLst>
                              <p:par>
                                <p:cTn id="155" presetID="6" presetClass="entr" presetSubtype="16" fill="hold" nodeType="clickEffect">
                                  <p:stCondLst>
                                    <p:cond delay="0"/>
                                  </p:stCondLst>
                                  <p:childTnLst>
                                    <p:set>
                                      <p:cBhvr>
                                        <p:cTn id="156" dur="1" fill="hold">
                                          <p:stCondLst>
                                            <p:cond delay="0"/>
                                          </p:stCondLst>
                                        </p:cTn>
                                        <p:tgtEl>
                                          <p:spTgt spid="52"/>
                                        </p:tgtEl>
                                        <p:attrNameLst>
                                          <p:attrName>style.visibility</p:attrName>
                                        </p:attrNameLst>
                                      </p:cBhvr>
                                      <p:to>
                                        <p:strVal val="visible"/>
                                      </p:to>
                                    </p:set>
                                    <p:animEffect transition="in" filter="circle(in)">
                                      <p:cBhvr>
                                        <p:cTn id="157" dur="2000"/>
                                        <p:tgtEl>
                                          <p:spTgt spid="52"/>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8"/>
                                        </p:tgtEl>
                                        <p:attrNameLst>
                                          <p:attrName>style.visibility</p:attrName>
                                        </p:attrNameLst>
                                      </p:cBhvr>
                                      <p:to>
                                        <p:strVal val="visible"/>
                                      </p:to>
                                    </p:set>
                                    <p:animEffect transition="in" filter="fade">
                                      <p:cBhvr>
                                        <p:cTn id="162" dur="500"/>
                                        <p:tgtEl>
                                          <p:spTgt spid="8"/>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6"/>
                                        </p:tgtEl>
                                        <p:attrNameLst>
                                          <p:attrName>style.visibility</p:attrName>
                                        </p:attrNameLst>
                                      </p:cBhvr>
                                      <p:to>
                                        <p:strVal val="visible"/>
                                      </p:to>
                                    </p:set>
                                    <p:animEffect transition="in" filter="fade">
                                      <p:cBhvr>
                                        <p:cTn id="167" dur="500"/>
                                        <p:tgtEl>
                                          <p:spTgt spid="6"/>
                                        </p:tgtEl>
                                      </p:cBhvr>
                                    </p:animEffect>
                                  </p:childTnLst>
                                </p:cTn>
                              </p:par>
                            </p:childTnLst>
                          </p:cTn>
                        </p:par>
                      </p:childTnLst>
                    </p:cTn>
                  </p:par>
                  <p:par>
                    <p:cTn id="168" fill="hold">
                      <p:stCondLst>
                        <p:cond delay="indefinite"/>
                      </p:stCondLst>
                      <p:childTnLst>
                        <p:par>
                          <p:cTn id="169" fill="hold">
                            <p:stCondLst>
                              <p:cond delay="0"/>
                            </p:stCondLst>
                            <p:childTnLst>
                              <p:par>
                                <p:cTn id="170" presetID="6" presetClass="entr" presetSubtype="16" fill="hold" nodeType="clickEffect">
                                  <p:stCondLst>
                                    <p:cond delay="0"/>
                                  </p:stCondLst>
                                  <p:childTnLst>
                                    <p:set>
                                      <p:cBhvr>
                                        <p:cTn id="171" dur="1" fill="hold">
                                          <p:stCondLst>
                                            <p:cond delay="0"/>
                                          </p:stCondLst>
                                        </p:cTn>
                                        <p:tgtEl>
                                          <p:spTgt spid="29"/>
                                        </p:tgtEl>
                                        <p:attrNameLst>
                                          <p:attrName>style.visibility</p:attrName>
                                        </p:attrNameLst>
                                      </p:cBhvr>
                                      <p:to>
                                        <p:strVal val="visible"/>
                                      </p:to>
                                    </p:set>
                                    <p:animEffect transition="in" filter="circle(in)">
                                      <p:cBhvr>
                                        <p:cTn id="172" dur="2000"/>
                                        <p:tgtEl>
                                          <p:spTgt spid="29"/>
                                        </p:tgtEl>
                                      </p:cBhvr>
                                    </p:animEffect>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31"/>
                                        </p:tgtEl>
                                        <p:attrNameLst>
                                          <p:attrName>style.visibility</p:attrName>
                                        </p:attrNameLst>
                                      </p:cBhvr>
                                      <p:to>
                                        <p:strVal val="visible"/>
                                      </p:to>
                                    </p:set>
                                    <p:anim calcmode="lin" valueType="num">
                                      <p:cBhvr additive="base">
                                        <p:cTn id="177" dur="500" fill="hold"/>
                                        <p:tgtEl>
                                          <p:spTgt spid="31"/>
                                        </p:tgtEl>
                                        <p:attrNameLst>
                                          <p:attrName>ppt_x</p:attrName>
                                        </p:attrNameLst>
                                      </p:cBhvr>
                                      <p:tavLst>
                                        <p:tav tm="0">
                                          <p:val>
                                            <p:strVal val="#ppt_x"/>
                                          </p:val>
                                        </p:tav>
                                        <p:tav tm="100000">
                                          <p:val>
                                            <p:strVal val="#ppt_x"/>
                                          </p:val>
                                        </p:tav>
                                      </p:tavLst>
                                    </p:anim>
                                    <p:anim calcmode="lin" valueType="num">
                                      <p:cBhvr additive="base">
                                        <p:cTn id="1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6" presetClass="entr" presetSubtype="16" fill="hold" grpId="0" nodeType="clickEffect">
                                  <p:stCondLst>
                                    <p:cond delay="0"/>
                                  </p:stCondLst>
                                  <p:childTnLst>
                                    <p:set>
                                      <p:cBhvr>
                                        <p:cTn id="182" dur="1" fill="hold">
                                          <p:stCondLst>
                                            <p:cond delay="0"/>
                                          </p:stCondLst>
                                        </p:cTn>
                                        <p:tgtEl>
                                          <p:spTgt spid="30"/>
                                        </p:tgtEl>
                                        <p:attrNameLst>
                                          <p:attrName>style.visibility</p:attrName>
                                        </p:attrNameLst>
                                      </p:cBhvr>
                                      <p:to>
                                        <p:strVal val="visible"/>
                                      </p:to>
                                    </p:set>
                                    <p:animEffect transition="in" filter="circle(in)">
                                      <p:cBhvr>
                                        <p:cTn id="183" dur="2000"/>
                                        <p:tgtEl>
                                          <p:spTgt spid="30"/>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9"/>
                                        </p:tgtEl>
                                        <p:attrNameLst>
                                          <p:attrName>style.visibility</p:attrName>
                                        </p:attrNameLst>
                                      </p:cBhvr>
                                      <p:to>
                                        <p:strVal val="visible"/>
                                      </p:to>
                                    </p:set>
                                    <p:animEffect transition="in" filter="fade">
                                      <p:cBhvr>
                                        <p:cTn id="188" dur="500"/>
                                        <p:tgtEl>
                                          <p:spTgt spid="9"/>
                                        </p:tgtEl>
                                      </p:cBhvr>
                                    </p:animEffect>
                                  </p:childTnLst>
                                </p:cTn>
                              </p:par>
                            </p:childTnLst>
                          </p:cTn>
                        </p:par>
                      </p:childTnLst>
                    </p:cTn>
                  </p:par>
                  <p:par>
                    <p:cTn id="189" fill="hold">
                      <p:stCondLst>
                        <p:cond delay="indefinite"/>
                      </p:stCondLst>
                      <p:childTnLst>
                        <p:par>
                          <p:cTn id="190" fill="hold">
                            <p:stCondLst>
                              <p:cond delay="0"/>
                            </p:stCondLst>
                            <p:childTnLst>
                              <p:par>
                                <p:cTn id="191" presetID="6" presetClass="entr" presetSubtype="16" fill="hold" grpId="0" nodeType="clickEffect">
                                  <p:stCondLst>
                                    <p:cond delay="0"/>
                                  </p:stCondLst>
                                  <p:childTnLst>
                                    <p:set>
                                      <p:cBhvr>
                                        <p:cTn id="192" dur="1" fill="hold">
                                          <p:stCondLst>
                                            <p:cond delay="0"/>
                                          </p:stCondLst>
                                        </p:cTn>
                                        <p:tgtEl>
                                          <p:spTgt spid="49"/>
                                        </p:tgtEl>
                                        <p:attrNameLst>
                                          <p:attrName>style.visibility</p:attrName>
                                        </p:attrNameLst>
                                      </p:cBhvr>
                                      <p:to>
                                        <p:strVal val="visible"/>
                                      </p:to>
                                    </p:set>
                                    <p:animEffect transition="in" filter="circle(in)">
                                      <p:cBhvr>
                                        <p:cTn id="193"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P spid="27" grpId="0" animBg="1"/>
      <p:bldP spid="28" grpId="0" animBg="1"/>
      <p:bldP spid="24" grpId="0" animBg="1"/>
      <p:bldP spid="30" grpId="0" animBg="1"/>
      <p:bldP spid="31" grpId="0" animBg="1"/>
      <p:bldP spid="35" grpId="0" animBg="1"/>
      <p:bldP spid="36" grpId="0" animBg="1"/>
      <p:bldP spid="19" grpId="0" animBg="1"/>
      <p:bldP spid="38" grpId="0" animBg="1"/>
      <p:bldP spid="39" grpId="0" animBg="1"/>
      <p:bldP spid="21" grpId="0" animBg="1"/>
      <p:bldP spid="22" grpId="0" animBg="1"/>
      <p:bldP spid="45" grpId="0" animBg="1"/>
      <p:bldP spid="46" grpId="0" animBg="1"/>
      <p:bldP spid="47" grpId="0" animBg="1"/>
      <p:bldP spid="40" grpId="0" animBg="1"/>
      <p:bldP spid="41" grpId="0" animBg="1"/>
      <p:bldP spid="43" grpId="0" animBg="1"/>
      <p:bldP spid="48" grpId="0" animBg="1"/>
      <p:bldP spid="50" grpId="0" animBg="1"/>
      <p:bldP spid="4" grpId="0" animBg="1"/>
      <p:bldP spid="6" grpId="0"/>
      <p:bldP spid="9" grpId="0"/>
      <p:bldP spid="4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5365</TotalTime>
  <Words>2459</Words>
  <Application>Microsoft Office PowerPoint</Application>
  <PresentationFormat>On-screen Show (4:3)</PresentationFormat>
  <Paragraphs>281</Paragraphs>
  <Slides>29</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2" baseType="lpstr">
      <vt:lpstr>Equity</vt:lpstr>
      <vt:lpstr>6_Office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msi</dc:creator>
  <cp:lastModifiedBy>msi</cp:lastModifiedBy>
  <cp:revision>207</cp:revision>
  <dcterms:created xsi:type="dcterms:W3CDTF">2018-08-21T06:09:13Z</dcterms:created>
  <dcterms:modified xsi:type="dcterms:W3CDTF">2018-11-17T18:12:02Z</dcterms:modified>
</cp:coreProperties>
</file>