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62"/>
  </p:notesMasterIdLst>
  <p:sldIdLst>
    <p:sldId id="256" r:id="rId2"/>
    <p:sldId id="387" r:id="rId3"/>
    <p:sldId id="360" r:id="rId4"/>
    <p:sldId id="392" r:id="rId5"/>
    <p:sldId id="363" r:id="rId6"/>
    <p:sldId id="364" r:id="rId7"/>
    <p:sldId id="365" r:id="rId8"/>
    <p:sldId id="366" r:id="rId9"/>
    <p:sldId id="394" r:id="rId10"/>
    <p:sldId id="460" r:id="rId11"/>
    <p:sldId id="395" r:id="rId12"/>
    <p:sldId id="465" r:id="rId13"/>
    <p:sldId id="375" r:id="rId14"/>
    <p:sldId id="376" r:id="rId15"/>
    <p:sldId id="380" r:id="rId16"/>
    <p:sldId id="309" r:id="rId17"/>
    <p:sldId id="454" r:id="rId18"/>
    <p:sldId id="461" r:id="rId19"/>
    <p:sldId id="455" r:id="rId20"/>
    <p:sldId id="462" r:id="rId21"/>
    <p:sldId id="456" r:id="rId22"/>
    <p:sldId id="457" r:id="rId23"/>
    <p:sldId id="464" r:id="rId24"/>
    <p:sldId id="355" r:id="rId25"/>
    <p:sldId id="466" r:id="rId26"/>
    <p:sldId id="342" r:id="rId27"/>
    <p:sldId id="397" r:id="rId28"/>
    <p:sldId id="413" r:id="rId29"/>
    <p:sldId id="467" r:id="rId30"/>
    <p:sldId id="415" r:id="rId31"/>
    <p:sldId id="470" r:id="rId32"/>
    <p:sldId id="471" r:id="rId33"/>
    <p:sldId id="472" r:id="rId34"/>
    <p:sldId id="469" r:id="rId35"/>
    <p:sldId id="473" r:id="rId36"/>
    <p:sldId id="475" r:id="rId37"/>
    <p:sldId id="476" r:id="rId38"/>
    <p:sldId id="477" r:id="rId39"/>
    <p:sldId id="478" r:id="rId40"/>
    <p:sldId id="479" r:id="rId41"/>
    <p:sldId id="480" r:id="rId42"/>
    <p:sldId id="481" r:id="rId43"/>
    <p:sldId id="482" r:id="rId44"/>
    <p:sldId id="483" r:id="rId45"/>
    <p:sldId id="484" r:id="rId46"/>
    <p:sldId id="485" r:id="rId47"/>
    <p:sldId id="486" r:id="rId48"/>
    <p:sldId id="474" r:id="rId49"/>
    <p:sldId id="381" r:id="rId50"/>
    <p:sldId id="423" r:id="rId51"/>
    <p:sldId id="422" r:id="rId52"/>
    <p:sldId id="424" r:id="rId53"/>
    <p:sldId id="426" r:id="rId54"/>
    <p:sldId id="468" r:id="rId55"/>
    <p:sldId id="356" r:id="rId56"/>
    <p:sldId id="265" r:id="rId57"/>
    <p:sldId id="299" r:id="rId58"/>
    <p:sldId id="336" r:id="rId59"/>
    <p:sldId id="353" r:id="rId60"/>
    <p:sldId id="430"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92" autoAdjust="0"/>
    <p:restoredTop sz="94660"/>
  </p:normalViewPr>
  <p:slideViewPr>
    <p:cSldViewPr snapToGrid="0">
      <p:cViewPr varScale="1">
        <p:scale>
          <a:sx n="69" d="100"/>
          <a:sy n="69" d="100"/>
        </p:scale>
        <p:origin x="-126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رشد استفاده از شبکه های اجتماعی در جهان</c:v>
                </c:pt>
              </c:strCache>
            </c:strRef>
          </c:tx>
          <c:spPr>
            <a:solidFill>
              <a:schemeClr val="accent1"/>
            </a:solidFill>
            <a:ln>
              <a:noFill/>
            </a:ln>
            <a:effectLst/>
          </c:spP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General</c:formatCode>
                <c:ptCount val="7"/>
                <c:pt idx="0">
                  <c:v>1.22</c:v>
                </c:pt>
                <c:pt idx="1">
                  <c:v>1.47</c:v>
                </c:pt>
                <c:pt idx="2">
                  <c:v>1.7300000000000002</c:v>
                </c:pt>
                <c:pt idx="3">
                  <c:v>1.97</c:v>
                </c:pt>
                <c:pt idx="4">
                  <c:v>2.1800000000000002</c:v>
                </c:pt>
                <c:pt idx="5">
                  <c:v>2.3699999999999997</c:v>
                </c:pt>
                <c:pt idx="6">
                  <c:v>2.5499999999999998</c:v>
                </c:pt>
              </c:numCache>
            </c:numRef>
          </c:val>
        </c:ser>
        <c:dLbls/>
        <c:gapWidth val="50"/>
        <c:overlap val="-27"/>
        <c:axId val="86004480"/>
        <c:axId val="86006016"/>
      </c:barChart>
      <c:catAx>
        <c:axId val="860044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6006016"/>
        <c:crosses val="autoZero"/>
        <c:auto val="1"/>
        <c:lblAlgn val="ctr"/>
        <c:lblOffset val="100"/>
      </c:catAx>
      <c:valAx>
        <c:axId val="8600601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Billions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6004480"/>
        <c:crosses val="autoZero"/>
        <c:crossBetween val="between"/>
      </c:valAx>
      <c:spPr>
        <a:noFill/>
        <a:ln>
          <a:noFill/>
        </a:ln>
        <a:effectLst/>
      </c:spPr>
    </c:plotArea>
    <c:plotVisOnly val="1"/>
    <c:dispBlanksAs val="gap"/>
  </c:chart>
  <c:spPr>
    <a:noFill/>
    <a:ln>
      <a:noFill/>
    </a:ln>
    <a:effectLst/>
  </c:spPr>
  <c:txPr>
    <a:bodyPr/>
    <a:lstStyle/>
    <a:p>
      <a:pPr>
        <a:defRPr sz="1400" b="1"/>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56028B2-7D10-432C-8BE5-964E36B47735}" type="datetimeFigureOut">
              <a:rPr lang="fa-IR" smtClean="0"/>
              <a:pPr/>
              <a:t>04/09/1437</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CCBF113-DA1C-42BA-9C32-4FC11A15976A}" type="slidenum">
              <a:rPr lang="fa-IR" smtClean="0"/>
              <a:pPr/>
              <a:t>‹#›</a:t>
            </a:fld>
            <a:endParaRPr lang="fa-IR"/>
          </a:p>
        </p:txBody>
      </p:sp>
    </p:spTree>
    <p:extLst>
      <p:ext uri="{BB962C8B-B14F-4D97-AF65-F5344CB8AC3E}">
        <p14:creationId xmlns:p14="http://schemas.microsoft.com/office/powerpoint/2010/main" xmlns="" val="37825697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CCBF113-DA1C-42BA-9C32-4FC11A15976A}" type="slidenum">
              <a:rPr lang="fa-IR" smtClean="0"/>
              <a:pPr/>
              <a:t>1</a:t>
            </a:fld>
            <a:endParaRPr lang="fa-IR"/>
          </a:p>
        </p:txBody>
      </p:sp>
    </p:spTree>
    <p:extLst>
      <p:ext uri="{BB962C8B-B14F-4D97-AF65-F5344CB8AC3E}">
        <p14:creationId xmlns:p14="http://schemas.microsoft.com/office/powerpoint/2010/main" xmlns="" val="378626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r" rtl="1">
              <a:lnSpc>
                <a:spcPct val="85000"/>
              </a:lnSpc>
              <a:defRPr sz="8000" spc="-50" baseline="0">
                <a:solidFill>
                  <a:schemeClr val="tx1">
                    <a:lumMod val="85000"/>
                    <a:lumOff val="15000"/>
                  </a:schemeClr>
                </a:solidFill>
                <a:cs typeface="B Titr" panose="00000700000000000000" pitchFamily="2" charset="-78"/>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r" rtl="1">
              <a:buNone/>
              <a:defRPr sz="2400" cap="all" spc="0" baseline="0">
                <a:solidFill>
                  <a:schemeClr val="tx2"/>
                </a:solidFill>
                <a:latin typeface="+mj-lt"/>
                <a:cs typeface="B Mitra" panose="00000400000000000000" pitchFamily="2" charset="-78"/>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fa-IR" smtClean="0"/>
              <a:t>خردادماه 1393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760552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a-IR" smtClean="0"/>
              <a:t>خردادماه 1393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3250940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a-IR" smtClean="0"/>
              <a:t>خردادماه 1393</a:t>
            </a:r>
            <a:endParaRPr lang="fa-IR"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920995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B Titr" panose="00000700000000000000" pitchFamily="2" charset="-78"/>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03225" indent="-34925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a-IR" smtClean="0"/>
              <a:t>خردادماه 1393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xmlns="" val="1539741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8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marL="0" marR="0" indent="0" algn="r" defTabSz="457200" rtl="1" eaLnBrk="1" fontAlgn="auto" latinLnBrk="0" hangingPunct="1">
              <a:lnSpc>
                <a:spcPct val="100000"/>
              </a:lnSpc>
              <a:spcBef>
                <a:spcPts val="0"/>
              </a:spcBef>
              <a:spcAft>
                <a:spcPts val="0"/>
              </a:spcAft>
              <a:buClrTx/>
              <a:buSzTx/>
              <a:buFontTx/>
              <a:buNone/>
              <a:tabLst/>
              <a:defRPr/>
            </a:lvl1pPr>
          </a:lstStyle>
          <a:p>
            <a:r>
              <a:rPr lang="fa-IR" smtClean="0"/>
              <a:t>خردادماه 1393</a:t>
            </a:r>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837865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fa-IR" smtClean="0"/>
              <a:t>خردادماه 1393</a:t>
            </a:r>
            <a:endParaRPr lang="en-US" dirty="0" smtClean="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6439704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fa-IR" smtClean="0"/>
              <a:t>خردادماه 1393</a:t>
            </a:r>
            <a:endParaRPr lang="en-US" dirty="0" smtClean="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0830304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fa-IR" smtClean="0"/>
              <a:t>خردادماه 1393</a:t>
            </a: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1836518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fa-IR" smtClean="0"/>
              <a:t>خردادماه 1393</a:t>
            </a:r>
            <a:endParaRPr lang="en-US" dirty="0" smtClean="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8392001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pPr/>
              <a:t>1/19/2016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6331659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a-IR" smtClean="0"/>
              <a:t>خردادماه 1393</a:t>
            </a:r>
            <a:endParaRPr lang="en-US" dirty="0" smtClean="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8236727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79761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237213"/>
            <a:ext cx="7543801" cy="5009909"/>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12557" y="6487994"/>
            <a:ext cx="1854203" cy="365125"/>
          </a:xfrm>
          <a:prstGeom prst="rect">
            <a:avLst/>
          </a:prstGeom>
        </p:spPr>
        <p:txBody>
          <a:bodyPr vert="horz" lIns="91440" tIns="45720" rIns="91440" bIns="45720" rtlCol="0" anchor="ctr"/>
          <a:lstStyle>
            <a:lvl1pPr algn="r" rtl="1">
              <a:defRPr sz="1400">
                <a:solidFill>
                  <a:srgbClr val="FFFFFF"/>
                </a:solidFill>
                <a:cs typeface="B Mitra" panose="00000400000000000000" pitchFamily="2" charset="-78"/>
              </a:defRPr>
            </a:lvl1pPr>
          </a:lstStyle>
          <a:p>
            <a:r>
              <a:rPr lang="fa-IR" smtClean="0"/>
              <a:t>مهرماه 1393</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rtl="1">
              <a:defRPr sz="1400" cap="all" baseline="0">
                <a:solidFill>
                  <a:srgbClr val="FFFFFF"/>
                </a:solidFill>
                <a:cs typeface="B Mitra" panose="00000400000000000000" pitchFamily="2" charset="-78"/>
              </a:defRPr>
            </a:lvl1pPr>
          </a:lstStyle>
          <a:p>
            <a:endParaRPr lang="en-US" dirty="0"/>
          </a:p>
        </p:txBody>
      </p:sp>
      <p:sp>
        <p:nvSpPr>
          <p:cNvPr id="6" name="Slide Number Placeholder 5"/>
          <p:cNvSpPr>
            <a:spLocks noGrp="1"/>
          </p:cNvSpPr>
          <p:nvPr>
            <p:ph type="sldNum" sz="quarter" idx="4"/>
          </p:nvPr>
        </p:nvSpPr>
        <p:spPr>
          <a:xfrm>
            <a:off x="822959" y="6446837"/>
            <a:ext cx="984019" cy="365125"/>
          </a:xfrm>
          <a:prstGeom prst="rect">
            <a:avLst/>
          </a:prstGeom>
        </p:spPr>
        <p:txBody>
          <a:bodyPr vert="horz" lIns="91440" tIns="45720" rIns="91440" bIns="45720" rtlCol="0" anchor="ctr"/>
          <a:lstStyle>
            <a:lvl1pPr algn="l" rtl="1">
              <a:defRPr sz="1800">
                <a:solidFill>
                  <a:srgbClr val="FFFFFF"/>
                </a:solidFill>
                <a:cs typeface="B Mitra" panose="00000400000000000000" pitchFamily="2" charset="-78"/>
              </a:defRPr>
            </a:lvl1pPr>
          </a:lstStyle>
          <a:p>
            <a:fld id="{4FAB73BC-B049-4115-A692-8D63A059BFB8}" type="slidenum">
              <a:rPr lang="en-US" smtClean="0"/>
              <a:pPr/>
              <a:t>‹#›</a:t>
            </a:fld>
            <a:endParaRPr lang="en-US" dirty="0"/>
          </a:p>
        </p:txBody>
      </p:sp>
      <p:cxnSp>
        <p:nvCxnSpPr>
          <p:cNvPr id="10" name="Straight Connector 9"/>
          <p:cNvCxnSpPr/>
          <p:nvPr/>
        </p:nvCxnSpPr>
        <p:spPr>
          <a:xfrm>
            <a:off x="895149" y="1150019"/>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630184" y="6446837"/>
            <a:ext cx="3751558" cy="369332"/>
          </a:xfrm>
          <a:prstGeom prst="rect">
            <a:avLst/>
          </a:prstGeom>
          <a:noFill/>
          <a:ln>
            <a:noFill/>
          </a:ln>
        </p:spPr>
        <p:txBody>
          <a:bodyPr wrap="square" rtlCol="1">
            <a:spAutoFit/>
          </a:bodyPr>
          <a:lstStyle/>
          <a:p>
            <a:pPr algn="ctr"/>
            <a:r>
              <a:rPr lang="fa-IR" dirty="0" smtClean="0">
                <a:solidFill>
                  <a:schemeClr val="bg1"/>
                </a:solidFill>
                <a:cs typeface="B Nazanin" panose="00000400000000000000" pitchFamily="2" charset="-78"/>
              </a:rPr>
              <a:t>مرکز آینده پژوهی سازمان</a:t>
            </a:r>
            <a:r>
              <a:rPr lang="fa-IR" baseline="0" dirty="0" smtClean="0">
                <a:solidFill>
                  <a:schemeClr val="bg1"/>
                </a:solidFill>
                <a:cs typeface="B Nazanin" panose="00000400000000000000" pitchFamily="2" charset="-78"/>
              </a:rPr>
              <a:t> فضای مجازی سراج</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xmlns="" val="19164366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sldNum="0" hdr="0" ftr="0" dt="0"/>
  <p:txStyles>
    <p:titleStyle>
      <a:lvl1pPr algn="r"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B Titr" panose="00000700000000000000" pitchFamily="2" charset="-78"/>
        </a:defRPr>
      </a:lvl1pPr>
    </p:titleStyle>
    <p:bodyStyle>
      <a:lvl1pPr marL="347663" indent="-347663" algn="r" defTabSz="914400" rtl="1" eaLnBrk="1" latinLnBrk="0" hangingPunct="1">
        <a:lnSpc>
          <a:spcPct val="90000"/>
        </a:lnSpc>
        <a:spcBef>
          <a:spcPts val="200"/>
        </a:spcBef>
        <a:spcAft>
          <a:spcPts val="200"/>
        </a:spcAft>
        <a:buClr>
          <a:schemeClr val="accent1"/>
        </a:buClr>
        <a:buSzPct val="80000"/>
        <a:buFont typeface="Wingdings" panose="05000000000000000000" pitchFamily="2" charset="2"/>
        <a:buChar char=""/>
        <a:defRPr sz="2800" kern="1200">
          <a:solidFill>
            <a:schemeClr val="tx1">
              <a:lumMod val="75000"/>
              <a:lumOff val="25000"/>
            </a:schemeClr>
          </a:solidFill>
          <a:latin typeface="+mn-lt"/>
          <a:ea typeface="+mn-ea"/>
          <a:cs typeface="B Mitra" panose="00000400000000000000" pitchFamily="2" charset="-78"/>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B Mitra" panose="00000400000000000000" pitchFamily="2" charset="-78"/>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B Mitra" panose="00000400000000000000" pitchFamily="2" charset="-78"/>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B Mitra" panose="00000400000000000000" pitchFamily="2" charset="-78"/>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B Mitra" panose="00000400000000000000" pitchFamily="2" charset="-78"/>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809105" y="1676400"/>
            <a:ext cx="7543800" cy="2630636"/>
          </a:xfrm>
        </p:spPr>
        <p:txBody>
          <a:bodyPr>
            <a:normAutofit/>
          </a:bodyPr>
          <a:lstStyle/>
          <a:p>
            <a:pPr algn="ctr">
              <a:lnSpc>
                <a:spcPct val="150000"/>
              </a:lnSpc>
            </a:pPr>
            <a:r>
              <a:rPr lang="fa-IR" sz="3600" dirty="0" smtClean="0"/>
              <a:t>نقش و جایگاه شبکه های مجازی در جنبش های اجتماعی</a:t>
            </a:r>
            <a:endParaRPr lang="fa-IR" sz="7200" dirty="0" smtClean="0"/>
          </a:p>
        </p:txBody>
      </p:sp>
      <p:sp>
        <p:nvSpPr>
          <p:cNvPr id="7" name="Title 1"/>
          <p:cNvSpPr txBox="1">
            <a:spLocks/>
          </p:cNvSpPr>
          <p:nvPr/>
        </p:nvSpPr>
        <p:spPr>
          <a:xfrm>
            <a:off x="3529112" y="917863"/>
            <a:ext cx="1923704" cy="439617"/>
          </a:xfrm>
          <a:prstGeom prst="rect">
            <a:avLst/>
          </a:prstGeom>
        </p:spPr>
        <p:txBody>
          <a:bodyPr vert="horz" lIns="91440" tIns="45720" rIns="91440" bIns="45720" rtlCol="0" anchor="b">
            <a:normAutofit fontScale="92500" lnSpcReduction="20000"/>
          </a:bodyPr>
          <a:lstStyle>
            <a:lvl1pPr algn="r" defTabSz="914400" rtl="1" eaLnBrk="1" latinLnBrk="0" hangingPunct="1">
              <a:lnSpc>
                <a:spcPct val="85000"/>
              </a:lnSpc>
              <a:spcBef>
                <a:spcPct val="0"/>
              </a:spcBef>
              <a:buNone/>
              <a:defRPr sz="8000" kern="1200" spc="-50" baseline="0">
                <a:solidFill>
                  <a:schemeClr val="tx1">
                    <a:lumMod val="85000"/>
                    <a:lumOff val="15000"/>
                  </a:schemeClr>
                </a:solidFill>
                <a:latin typeface="+mj-lt"/>
                <a:ea typeface="+mj-ea"/>
                <a:cs typeface="B Titr" panose="00000700000000000000" pitchFamily="2" charset="-78"/>
              </a:defRPr>
            </a:lvl1pPr>
          </a:lstStyle>
          <a:p>
            <a:pPr algn="ctr">
              <a:lnSpc>
                <a:spcPct val="150000"/>
              </a:lnSpc>
            </a:pPr>
            <a:r>
              <a:rPr lang="fa-IR" sz="1800" dirty="0" smtClean="0"/>
              <a:t>بسم الله الرحمن الرحیم</a:t>
            </a:r>
            <a:endParaRPr lang="en-US" sz="1800" dirty="0"/>
          </a:p>
        </p:txBody>
      </p:sp>
      <p:sp>
        <p:nvSpPr>
          <p:cNvPr id="5" name="Rectangle 4"/>
          <p:cNvSpPr/>
          <p:nvPr/>
        </p:nvSpPr>
        <p:spPr>
          <a:xfrm>
            <a:off x="4009788" y="6384794"/>
            <a:ext cx="1045479" cy="473206"/>
          </a:xfrm>
          <a:prstGeom prst="rect">
            <a:avLst/>
          </a:prstGeom>
        </p:spPr>
        <p:txBody>
          <a:bodyPr wrap="none">
            <a:spAutoFit/>
          </a:bodyPr>
          <a:lstStyle/>
          <a:p>
            <a:pPr algn="ctr">
              <a:lnSpc>
                <a:spcPct val="150000"/>
              </a:lnSpc>
            </a:pPr>
            <a:r>
              <a:rPr lang="fa-IR" b="1" smtClean="0">
                <a:solidFill>
                  <a:schemeClr val="bg1"/>
                </a:solidFill>
                <a:cs typeface="B Nazanin" pitchFamily="2" charset="-78"/>
              </a:rPr>
              <a:t>پاییز 1394</a:t>
            </a:r>
            <a:endParaRPr lang="fa-IR" b="1" dirty="0" smtClean="0">
              <a:solidFill>
                <a:schemeClr val="bg1"/>
              </a:solidFill>
              <a:cs typeface="B Nazanin" pitchFamily="2" charset="-78"/>
            </a:endParaRPr>
          </a:p>
        </p:txBody>
      </p:sp>
    </p:spTree>
    <p:extLst>
      <p:ext uri="{BB962C8B-B14F-4D97-AF65-F5344CB8AC3E}">
        <p14:creationId xmlns:p14="http://schemas.microsoft.com/office/powerpoint/2010/main" xmlns="" val="2828028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884510213"/>
              </p:ext>
            </p:extLst>
          </p:nvPr>
        </p:nvGraphicFramePr>
        <p:xfrm>
          <a:off x="936170" y="1219205"/>
          <a:ext cx="7406073" cy="5058816"/>
        </p:xfrm>
        <a:graphic>
          <a:graphicData uri="http://schemas.openxmlformats.org/drawingml/2006/table">
            <a:tbl>
              <a:tblPr rtl="1" firstRow="1" bandRow="1">
                <a:tableStyleId>{7DF18680-E054-41AD-8BC1-D1AEF772440D}</a:tableStyleId>
              </a:tblPr>
              <a:tblGrid>
                <a:gridCol w="2133070"/>
                <a:gridCol w="5273003"/>
              </a:tblGrid>
              <a:tr h="42156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Mitra" panose="00000400000000000000" pitchFamily="2" charset="-78"/>
                        </a:rPr>
                        <a:t>نام</a:t>
                      </a:r>
                      <a:r>
                        <a:rPr lang="fa-IR" baseline="0" dirty="0" smtClean="0">
                          <a:cs typeface="B Mitra" panose="00000400000000000000" pitchFamily="2" charset="-78"/>
                        </a:rPr>
                        <a:t> سرویس</a:t>
                      </a:r>
                      <a:endParaRPr lang="en-US" dirty="0" smtClean="0">
                        <a:cs typeface="B Mitra" panose="000004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Mitra" panose="00000400000000000000" pitchFamily="2" charset="-78"/>
                        </a:rPr>
                        <a:t>کشور بستر سرویس</a:t>
                      </a:r>
                      <a:endParaRPr lang="en-US" dirty="0" smtClean="0">
                        <a:cs typeface="B Mitra" panose="00000400000000000000" pitchFamily="2" charset="-78"/>
                      </a:endParaRPr>
                    </a:p>
                  </a:txBody>
                  <a:tcPr/>
                </a:tc>
              </a:tr>
              <a:tr h="421568">
                <a:tc>
                  <a:txBody>
                    <a:bodyPr/>
                    <a:lstStyle/>
                    <a:p>
                      <a:pPr algn="ctr" rtl="1"/>
                      <a:r>
                        <a:rPr lang="en-US" b="1" dirty="0" err="1" smtClean="0">
                          <a:cs typeface="B Mitra" panose="00000400000000000000" pitchFamily="2" charset="-78"/>
                        </a:rPr>
                        <a:t>Whatsapp</a:t>
                      </a:r>
                      <a:endParaRPr lang="en-US" b="1" dirty="0">
                        <a:cs typeface="B Mitra" panose="00000400000000000000" pitchFamily="2" charset="-78"/>
                      </a:endParaRPr>
                    </a:p>
                  </a:txBody>
                  <a:tcPr/>
                </a:tc>
                <a:tc>
                  <a:txBody>
                    <a:bodyPr/>
                    <a:lstStyle/>
                    <a:p>
                      <a:pPr algn="r" rtl="1"/>
                      <a:r>
                        <a:rPr lang="fa-IR" baseline="0" dirty="0" smtClean="0">
                          <a:cs typeface="B Mitra" panose="00000400000000000000" pitchFamily="2" charset="-78"/>
                        </a:rPr>
                        <a:t>امریکا </a:t>
                      </a:r>
                      <a:endParaRPr lang="en-US" dirty="0">
                        <a:cs typeface="B Mitra" panose="00000400000000000000" pitchFamily="2" charset="-78"/>
                      </a:endParaRPr>
                    </a:p>
                  </a:txBody>
                  <a:tcPr/>
                </a:tc>
              </a:tr>
              <a:tr h="421568">
                <a:tc>
                  <a:txBody>
                    <a:bodyPr/>
                    <a:lstStyle/>
                    <a:p>
                      <a:pPr algn="ctr" rtl="1"/>
                      <a:r>
                        <a:rPr lang="en-US" b="1" dirty="0" err="1" smtClean="0">
                          <a:cs typeface="B Mitra" panose="00000400000000000000" pitchFamily="2" charset="-78"/>
                        </a:rPr>
                        <a:t>Viber</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قبرس؛ رژیم</a:t>
                      </a:r>
                      <a:r>
                        <a:rPr lang="fa-IR" baseline="0" dirty="0" smtClean="0">
                          <a:cs typeface="B Mitra" panose="00000400000000000000" pitchFamily="2" charset="-78"/>
                        </a:rPr>
                        <a:t> صهیونیستی، ژاپن</a:t>
                      </a:r>
                      <a:endParaRPr lang="en-US" dirty="0">
                        <a:cs typeface="B Mitra" panose="00000400000000000000" pitchFamily="2" charset="-78"/>
                      </a:endParaRPr>
                    </a:p>
                  </a:txBody>
                  <a:tcPr/>
                </a:tc>
              </a:tr>
              <a:tr h="421568">
                <a:tc>
                  <a:txBody>
                    <a:bodyPr/>
                    <a:lstStyle/>
                    <a:p>
                      <a:pPr algn="ctr" rtl="1"/>
                      <a:r>
                        <a:rPr lang="en-US" b="1" dirty="0" err="1" smtClean="0">
                          <a:cs typeface="B Mitra" panose="00000400000000000000" pitchFamily="2" charset="-78"/>
                        </a:rPr>
                        <a:t>Wechat</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چین</a:t>
                      </a:r>
                      <a:endParaRPr lang="en-US" dirty="0">
                        <a:cs typeface="B Mitra" panose="00000400000000000000" pitchFamily="2" charset="-78"/>
                      </a:endParaRPr>
                    </a:p>
                  </a:txBody>
                  <a:tcPr/>
                </a:tc>
              </a:tr>
              <a:tr h="421568">
                <a:tc>
                  <a:txBody>
                    <a:bodyPr/>
                    <a:lstStyle/>
                    <a:p>
                      <a:pPr algn="ctr" rtl="1"/>
                      <a:r>
                        <a:rPr lang="en-US" b="1" dirty="0" smtClean="0">
                          <a:cs typeface="B Mitra" panose="00000400000000000000" pitchFamily="2" charset="-78"/>
                        </a:rPr>
                        <a:t>Line</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ژاپن</a:t>
                      </a:r>
                      <a:endParaRPr lang="en-US" dirty="0">
                        <a:cs typeface="B Mitra" panose="00000400000000000000" pitchFamily="2" charset="-78"/>
                      </a:endParaRPr>
                    </a:p>
                  </a:txBody>
                  <a:tcPr/>
                </a:tc>
              </a:tr>
              <a:tr h="421568">
                <a:tc>
                  <a:txBody>
                    <a:bodyPr/>
                    <a:lstStyle/>
                    <a:p>
                      <a:pPr algn="ctr" rtl="1"/>
                      <a:r>
                        <a:rPr lang="en-US" b="1" dirty="0" err="1" smtClean="0">
                          <a:cs typeface="B Mitra" panose="00000400000000000000" pitchFamily="2" charset="-78"/>
                        </a:rPr>
                        <a:t>KakaoTalk</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کره</a:t>
                      </a:r>
                      <a:r>
                        <a:rPr lang="fa-IR" baseline="0" dirty="0" smtClean="0">
                          <a:cs typeface="B Mitra" panose="00000400000000000000" pitchFamily="2" charset="-78"/>
                        </a:rPr>
                        <a:t> جنوبی</a:t>
                      </a:r>
                      <a:endParaRPr lang="en-US" dirty="0">
                        <a:cs typeface="B Mitra" panose="00000400000000000000" pitchFamily="2" charset="-78"/>
                      </a:endParaRPr>
                    </a:p>
                  </a:txBody>
                  <a:tcPr/>
                </a:tc>
              </a:tr>
              <a:tr h="421568">
                <a:tc>
                  <a:txBody>
                    <a:bodyPr/>
                    <a:lstStyle/>
                    <a:p>
                      <a:pPr algn="ctr" rtl="1"/>
                      <a:r>
                        <a:rPr lang="en-US" b="1" dirty="0" smtClean="0">
                          <a:cs typeface="B Mitra" panose="00000400000000000000" pitchFamily="2" charset="-78"/>
                        </a:rPr>
                        <a:t>KIK</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کانادا</a:t>
                      </a:r>
                      <a:endParaRPr lang="en-US" dirty="0">
                        <a:cs typeface="B Mitra" panose="00000400000000000000" pitchFamily="2" charset="-78"/>
                      </a:endParaRPr>
                    </a:p>
                  </a:txBody>
                  <a:tcPr/>
                </a:tc>
              </a:tr>
              <a:tr h="421568">
                <a:tc>
                  <a:txBody>
                    <a:bodyPr/>
                    <a:lstStyle/>
                    <a:p>
                      <a:pPr algn="ctr" rtl="1"/>
                      <a:r>
                        <a:rPr lang="en-US" b="1" dirty="0" smtClean="0">
                          <a:cs typeface="B Mitra" panose="00000400000000000000" pitchFamily="2" charset="-78"/>
                        </a:rPr>
                        <a:t>Tango</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امریکا</a:t>
                      </a:r>
                      <a:endParaRPr lang="en-US" dirty="0">
                        <a:cs typeface="B Mitra" panose="00000400000000000000" pitchFamily="2" charset="-78"/>
                      </a:endParaRPr>
                    </a:p>
                  </a:txBody>
                  <a:tcPr/>
                </a:tc>
              </a:tr>
              <a:tr h="421568">
                <a:tc>
                  <a:txBody>
                    <a:bodyPr/>
                    <a:lstStyle/>
                    <a:p>
                      <a:pPr algn="ctr" rtl="1"/>
                      <a:r>
                        <a:rPr lang="en-US" b="1" dirty="0" err="1" smtClean="0">
                          <a:cs typeface="B Mitra" panose="00000400000000000000" pitchFamily="2" charset="-78"/>
                        </a:rPr>
                        <a:t>Nimbuzz</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هند</a:t>
                      </a:r>
                      <a:endParaRPr lang="en-US" dirty="0">
                        <a:cs typeface="B Mitra" panose="00000400000000000000" pitchFamily="2" charset="-78"/>
                      </a:endParaRPr>
                    </a:p>
                  </a:txBody>
                  <a:tcPr/>
                </a:tc>
              </a:tr>
              <a:tr h="421568">
                <a:tc>
                  <a:txBody>
                    <a:bodyPr/>
                    <a:lstStyle/>
                    <a:p>
                      <a:pPr algn="ctr" rtl="1"/>
                      <a:r>
                        <a:rPr lang="en-US" b="1" dirty="0" smtClean="0">
                          <a:cs typeface="B Mitra" panose="00000400000000000000" pitchFamily="2" charset="-78"/>
                        </a:rPr>
                        <a:t>hike</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هند</a:t>
                      </a:r>
                      <a:endParaRPr lang="en-US" dirty="0">
                        <a:cs typeface="B Mitra" panose="00000400000000000000" pitchFamily="2" charset="-78"/>
                      </a:endParaRPr>
                    </a:p>
                  </a:txBody>
                  <a:tcPr/>
                </a:tc>
              </a:tr>
              <a:tr h="421568">
                <a:tc>
                  <a:txBody>
                    <a:bodyPr/>
                    <a:lstStyle/>
                    <a:p>
                      <a:pPr algn="ctr" rtl="1"/>
                      <a:r>
                        <a:rPr lang="en-US" b="1" dirty="0" err="1" smtClean="0">
                          <a:cs typeface="B Mitra" panose="00000400000000000000" pitchFamily="2" charset="-78"/>
                        </a:rPr>
                        <a:t>MessageMe</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ایالت</a:t>
                      </a:r>
                      <a:r>
                        <a:rPr lang="fa-IR" baseline="0" dirty="0" smtClean="0">
                          <a:cs typeface="B Mitra" panose="00000400000000000000" pitchFamily="2" charset="-78"/>
                        </a:rPr>
                        <a:t> متحده</a:t>
                      </a:r>
                      <a:endParaRPr lang="en-US" dirty="0">
                        <a:cs typeface="B Mitra" panose="00000400000000000000" pitchFamily="2" charset="-78"/>
                      </a:endParaRPr>
                    </a:p>
                  </a:txBody>
                  <a:tcPr/>
                </a:tc>
              </a:tr>
              <a:tr h="421568">
                <a:tc>
                  <a:txBody>
                    <a:bodyPr/>
                    <a:lstStyle/>
                    <a:p>
                      <a:pPr algn="ctr" rtl="1"/>
                      <a:r>
                        <a:rPr lang="en-US" b="1" dirty="0" smtClean="0">
                          <a:cs typeface="B Mitra" panose="00000400000000000000" pitchFamily="2" charset="-78"/>
                        </a:rPr>
                        <a:t>Telegram</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روسیه</a:t>
                      </a:r>
                      <a:endParaRPr lang="en-US" dirty="0">
                        <a:cs typeface="B Mitra" panose="00000400000000000000" pitchFamily="2" charset="-78"/>
                      </a:endParaRPr>
                    </a:p>
                  </a:txBody>
                  <a:tcPr/>
                </a:tc>
              </a:tr>
            </a:tbl>
          </a:graphicData>
        </a:graphic>
      </p:graphicFrame>
      <p:sp>
        <p:nvSpPr>
          <p:cNvPr id="5" name="Title 1"/>
          <p:cNvSpPr>
            <a:spLocks noGrp="1"/>
          </p:cNvSpPr>
          <p:nvPr>
            <p:ph type="title"/>
          </p:nvPr>
        </p:nvSpPr>
        <p:spPr/>
        <p:txBody>
          <a:bodyPr>
            <a:normAutofit/>
          </a:bodyPr>
          <a:lstStyle/>
          <a:p>
            <a:r>
              <a:rPr lang="fa-IR" sz="4000" dirty="0" smtClean="0"/>
              <a:t>چند نرم افزار پیامرسان محبوب تلفن همراه</a:t>
            </a:r>
            <a:endParaRPr lang="en-US" sz="4000" dirty="0"/>
          </a:p>
        </p:txBody>
      </p:sp>
    </p:spTree>
    <p:extLst>
      <p:ext uri="{BB962C8B-B14F-4D97-AF65-F5344CB8AC3E}">
        <p14:creationId xmlns:p14="http://schemas.microsoft.com/office/powerpoint/2010/main" xmlns="" val="332367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mtClean="0"/>
              <a:t>کارکرد های کنونی شبکه های مجازی</a:t>
            </a:r>
            <a:endParaRPr lang="en-US" dirty="0"/>
          </a:p>
        </p:txBody>
      </p:sp>
      <p:sp>
        <p:nvSpPr>
          <p:cNvPr id="3" name="Content Placeholder 2"/>
          <p:cNvSpPr>
            <a:spLocks noGrp="1"/>
          </p:cNvSpPr>
          <p:nvPr>
            <p:ph idx="1"/>
          </p:nvPr>
        </p:nvSpPr>
        <p:spPr/>
        <p:txBody>
          <a:bodyPr/>
          <a:lstStyle/>
          <a:p>
            <a:pPr>
              <a:lnSpc>
                <a:spcPct val="150000"/>
              </a:lnSpc>
            </a:pPr>
            <a:r>
              <a:rPr lang="fa-IR" dirty="0" smtClean="0"/>
              <a:t>پیوند افراد و ارتباط دهی بین ایشان</a:t>
            </a:r>
          </a:p>
          <a:p>
            <a:pPr>
              <a:lnSpc>
                <a:spcPct val="150000"/>
              </a:lnSpc>
            </a:pPr>
            <a:r>
              <a:rPr lang="fa-IR" dirty="0" smtClean="0"/>
              <a:t>منبع دریافت اخبار عمومی</a:t>
            </a:r>
          </a:p>
          <a:p>
            <a:pPr>
              <a:lnSpc>
                <a:spcPct val="150000"/>
              </a:lnSpc>
            </a:pPr>
            <a:r>
              <a:rPr lang="fa-IR" dirty="0" smtClean="0"/>
              <a:t>منبع دریافت اطلاعات و اخبار شخصی</a:t>
            </a:r>
          </a:p>
          <a:p>
            <a:pPr>
              <a:lnSpc>
                <a:spcPct val="150000"/>
              </a:lnSpc>
            </a:pPr>
            <a:r>
              <a:rPr lang="fa-IR" dirty="0" smtClean="0"/>
              <a:t>منبع اظهار نظر و اشتراک گذاری آن برای افراد(وبلاگ نویسی)</a:t>
            </a:r>
          </a:p>
          <a:p>
            <a:pPr>
              <a:lnSpc>
                <a:spcPct val="150000"/>
              </a:lnSpc>
            </a:pPr>
            <a:r>
              <a:rPr lang="fa-IR" dirty="0" smtClean="0"/>
              <a:t>منبع تعامل و ساماندهی گروه های غیررسمی</a:t>
            </a:r>
          </a:p>
          <a:p>
            <a:pPr>
              <a:lnSpc>
                <a:spcPct val="150000"/>
              </a:lnSpc>
            </a:pPr>
            <a:r>
              <a:rPr lang="fa-IR" dirty="0" smtClean="0"/>
              <a:t>منبع تعامل و ارتباط نهادهای رسمی</a:t>
            </a:r>
          </a:p>
          <a:p>
            <a:pPr>
              <a:lnSpc>
                <a:spcPct val="150000"/>
              </a:lnSpc>
            </a:pPr>
            <a:r>
              <a:rPr lang="fa-IR" dirty="0" smtClean="0"/>
              <a:t>منبع ایجاد دسترسی به گروه ها و افکار و عقاید گوناگون</a:t>
            </a:r>
          </a:p>
        </p:txBody>
      </p:sp>
    </p:spTree>
    <p:extLst>
      <p:ext uri="{BB962C8B-B14F-4D97-AF65-F5344CB8AC3E}">
        <p14:creationId xmlns:p14="http://schemas.microsoft.com/office/powerpoint/2010/main" xmlns="" val="1248496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smtClean="0"/>
              <a:t>2- آمار و روندهای شبکه ها</a:t>
            </a:r>
            <a:endParaRPr lang="en-US" dirty="0"/>
          </a:p>
        </p:txBody>
      </p:sp>
    </p:spTree>
    <p:extLst>
      <p:ext uri="{BB962C8B-B14F-4D97-AF65-F5344CB8AC3E}">
        <p14:creationId xmlns:p14="http://schemas.microsoft.com/office/powerpoint/2010/main" xmlns="" val="3956518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توسعه استفاده از اینترنت در جهان</a:t>
            </a:r>
            <a:r>
              <a:rPr lang="en-US" sz="4000" dirty="0" smtClean="0"/>
              <a:t>  </a:t>
            </a:r>
            <a:r>
              <a:rPr lang="fa-IR" sz="4000" dirty="0" smtClean="0"/>
              <a:t>2015</a:t>
            </a:r>
            <a:endParaRPr lang="en-US" sz="4000" dirty="0"/>
          </a:p>
        </p:txBody>
      </p:sp>
      <p:pic>
        <p:nvPicPr>
          <p:cNvPr id="2050" name="Picture 2" descr="Global Digital Snapshot 2015"/>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8833" b="16020"/>
          <a:stretch/>
        </p:blipFill>
        <p:spPr bwMode="auto">
          <a:xfrm>
            <a:off x="284921" y="1755913"/>
            <a:ext cx="8530014" cy="41678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1637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mtClean="0"/>
              <a:t>نفوذ اینترنت در جهان</a:t>
            </a:r>
            <a:r>
              <a:rPr lang="en-US" smtClean="0"/>
              <a:t> </a:t>
            </a:r>
            <a:r>
              <a:rPr lang="fa-IR" smtClean="0"/>
              <a:t>به تفکیک منطقه</a:t>
            </a:r>
            <a:endParaRPr lang="en-US" dirty="0"/>
          </a:p>
        </p:txBody>
      </p:sp>
      <p:pic>
        <p:nvPicPr>
          <p:cNvPr id="4098" name="Picture 2" descr="Slide015"/>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8191" b="12775"/>
          <a:stretch/>
        </p:blipFill>
        <p:spPr bwMode="auto">
          <a:xfrm>
            <a:off x="548752" y="1563757"/>
            <a:ext cx="7972895" cy="41280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2671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dirty="0" smtClean="0"/>
              <a:t>پیش بینی کاربران اینترنت به نسبت جمعیت جهان در 2020</a:t>
            </a:r>
            <a:endParaRPr lang="en-US" sz="2800" dirty="0"/>
          </a:p>
        </p:txBody>
      </p:sp>
      <p:pic>
        <p:nvPicPr>
          <p:cNvPr id="1028" name="Picture 4" descr="2020 internet users graph growth"/>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3198"/>
          <a:stretch/>
        </p:blipFill>
        <p:spPr bwMode="auto">
          <a:xfrm>
            <a:off x="1344118" y="1701114"/>
            <a:ext cx="6772840" cy="44604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7701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t>پیش بینی رشد استفاده از شبکه های اجتماعی</a:t>
            </a:r>
            <a:endParaRPr lang="en-US" sz="3600" dirty="0"/>
          </a:p>
        </p:txBody>
      </p:sp>
      <p:graphicFrame>
        <p:nvGraphicFramePr>
          <p:cNvPr id="4" name="Chart 3"/>
          <p:cNvGraphicFramePr/>
          <p:nvPr>
            <p:extLst>
              <p:ext uri="{D42A27DB-BD31-4B8C-83A1-F6EECF244321}">
                <p14:modId xmlns:p14="http://schemas.microsoft.com/office/powerpoint/2010/main" xmlns="" val="3714197139"/>
              </p:ext>
            </p:extLst>
          </p:nvPr>
        </p:nvGraphicFramePr>
        <p:xfrm>
          <a:off x="596349" y="1084217"/>
          <a:ext cx="7646568" cy="50503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01422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فیسبوک</a:t>
            </a:r>
            <a:endParaRPr lang="en-US" dirty="0"/>
          </a:p>
        </p:txBody>
      </p:sp>
      <p:sp>
        <p:nvSpPr>
          <p:cNvPr id="3" name="Content Placeholder 2"/>
          <p:cNvSpPr>
            <a:spLocks noGrp="1"/>
          </p:cNvSpPr>
          <p:nvPr>
            <p:ph idx="1"/>
          </p:nvPr>
        </p:nvSpPr>
        <p:spPr/>
        <p:txBody>
          <a:bodyPr/>
          <a:lstStyle/>
          <a:p>
            <a:r>
              <a:rPr lang="fa-IR" smtClean="0"/>
              <a:t>فیسبوک بیشتر از 1،44میلیارد کاربر دارد.</a:t>
            </a:r>
          </a:p>
          <a:p>
            <a:r>
              <a:rPr lang="fa-IR" smtClean="0"/>
              <a:t>بیشتر از یک میلیون صفحه امکان ورود شما به آن سایت را از طریق فیسبوک فراهم کردند.</a:t>
            </a:r>
            <a:endParaRPr lang="en-US" smtClean="0"/>
          </a:p>
          <a:p>
            <a:r>
              <a:rPr lang="fa-IR" smtClean="0"/>
              <a:t>۴۷٪ آمریکایی‌ها می‌گویند که فیسبوک بیشترین کمک را در زمان تصمیم‌گیری برای خرید به آنها می‌کند.</a:t>
            </a:r>
          </a:p>
          <a:p>
            <a:r>
              <a:rPr lang="fa-IR" smtClean="0"/>
              <a:t>۷۰٪ بازاریاب‌ها از طریق فیسبوک مشتری پیدا می‌کنند.</a:t>
            </a:r>
          </a:p>
          <a:p>
            <a:r>
              <a:rPr lang="fa-IR" smtClean="0"/>
              <a:t>محققان دانشگاه «پرینستون» پیش‌بینی کردند که شبکه اجتماعی «فیس‌بوک» که هم‌اکنون شبیه یک بیماری واگیردار در حال گسترش است، احتمالاً تا سال ۲۰۱۷، ۸۰ درصد از کاربران خود را از دست می‌دهد.</a:t>
            </a:r>
            <a:endParaRPr lang="fa-IR" dirty="0" smtClean="0"/>
          </a:p>
        </p:txBody>
      </p:sp>
    </p:spTree>
    <p:extLst>
      <p:ext uri="{BB962C8B-B14F-4D97-AF65-F5344CB8AC3E}">
        <p14:creationId xmlns:p14="http://schemas.microsoft.com/office/powerpoint/2010/main" xmlns="" val="378720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فیسبوک</a:t>
            </a:r>
            <a:endParaRPr lang="en-US" dirty="0"/>
          </a:p>
        </p:txBody>
      </p:sp>
      <p:sp>
        <p:nvSpPr>
          <p:cNvPr id="8" name="Content Placeholder 7"/>
          <p:cNvSpPr>
            <a:spLocks noGrp="1"/>
          </p:cNvSpPr>
          <p:nvPr>
            <p:ph idx="1"/>
          </p:nvPr>
        </p:nvSpPr>
        <p:spPr/>
        <p:txBody>
          <a:bodyPr/>
          <a:lstStyle/>
          <a:p>
            <a:endParaRPr lang="fa-IR"/>
          </a:p>
        </p:txBody>
      </p:sp>
      <p:sp>
        <p:nvSpPr>
          <p:cNvPr id="6" name="AutoShape 2" descr="https://www.shoptab.net/blog/wp-content/uploads/2015/05/mobile-only-users.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2"/>
          <a:srcRect t="12268" b="9471"/>
          <a:stretch/>
        </p:blipFill>
        <p:spPr>
          <a:xfrm>
            <a:off x="0" y="1192696"/>
            <a:ext cx="9144000" cy="5161722"/>
          </a:xfrm>
          <a:prstGeom prst="rect">
            <a:avLst/>
          </a:prstGeom>
        </p:spPr>
      </p:pic>
    </p:spTree>
    <p:extLst>
      <p:ext uri="{BB962C8B-B14F-4D97-AF65-F5344CB8AC3E}">
        <p14:creationId xmlns:p14="http://schemas.microsoft.com/office/powerpoint/2010/main" xmlns="" val="635100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توییتر</a:t>
            </a:r>
            <a:endParaRPr lang="en-US" dirty="0"/>
          </a:p>
        </p:txBody>
      </p:sp>
      <p:sp>
        <p:nvSpPr>
          <p:cNvPr id="3" name="Content Placeholder 2"/>
          <p:cNvSpPr>
            <a:spLocks noGrp="1"/>
          </p:cNvSpPr>
          <p:nvPr>
            <p:ph idx="1"/>
          </p:nvPr>
        </p:nvSpPr>
        <p:spPr/>
        <p:txBody>
          <a:bodyPr/>
          <a:lstStyle/>
          <a:p>
            <a:r>
              <a:rPr lang="fa-IR" smtClean="0"/>
              <a:t>توییتر بیشتر از ۵۵۰ میلیون عضو دارد و ۲5۵ میلیون نفر آنها به صورت ماهیانه از توییتر استفاده می‌کنند.</a:t>
            </a:r>
          </a:p>
          <a:p>
            <a:r>
              <a:rPr lang="fa-IR" smtClean="0"/>
              <a:t>بین ۲۰۱۲ و ۲۰۱۴ توییتر بیشتر از ۴۴٪ پیشرفت کرده است.</a:t>
            </a:r>
          </a:p>
          <a:p>
            <a:r>
              <a:rPr lang="fa-IR" smtClean="0"/>
              <a:t>۳۴٪ بازاریاب‌ها از توییتر برای پیدا کردن مشتری استفاده می‌کنند.</a:t>
            </a:r>
          </a:p>
          <a:p>
            <a:endParaRPr lang="en-US" dirty="0"/>
          </a:p>
        </p:txBody>
      </p:sp>
    </p:spTree>
    <p:extLst>
      <p:ext uri="{BB962C8B-B14F-4D97-AF65-F5344CB8AC3E}">
        <p14:creationId xmlns:p14="http://schemas.microsoft.com/office/powerpoint/2010/main" xmlns="" val="2132375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sz="4400" dirty="0" smtClean="0"/>
              <a:t>1- تعریف شبکه، سرویسها و کارکردها</a:t>
            </a:r>
            <a:endParaRPr lang="en-US" sz="4400" dirty="0"/>
          </a:p>
        </p:txBody>
      </p:sp>
    </p:spTree>
    <p:extLst>
      <p:ext uri="{BB962C8B-B14F-4D97-AF65-F5344CB8AC3E}">
        <p14:creationId xmlns:p14="http://schemas.microsoft.com/office/powerpoint/2010/main" xmlns="" val="1523149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توییتر</a:t>
            </a:r>
            <a:endParaRPr lang="en-US" dirty="0"/>
          </a:p>
        </p:txBody>
      </p:sp>
      <p:pic>
        <p:nvPicPr>
          <p:cNvPr id="3074" name="Picture 2" descr="http://rack.3.mshcdn.com/media/ZgkyMDE1LzAyLzA1LzA5L1NjcmVlblNob3QyLjI4ZmE1LnBuZwpwCXRodW1iCTEyMDB4OTYwMD4/71b73f6d/4b6/Screen-Shot-2015-02-05-at-4.18.55-PM-640x380.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7507" y="1336009"/>
            <a:ext cx="8314706" cy="49368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7104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گوگل پلاس</a:t>
            </a:r>
            <a:endParaRPr lang="en-US" dirty="0"/>
          </a:p>
        </p:txBody>
      </p:sp>
      <p:sp>
        <p:nvSpPr>
          <p:cNvPr id="3" name="Content Placeholder 2"/>
          <p:cNvSpPr>
            <a:spLocks noGrp="1"/>
          </p:cNvSpPr>
          <p:nvPr>
            <p:ph idx="1"/>
          </p:nvPr>
        </p:nvSpPr>
        <p:spPr/>
        <p:txBody>
          <a:bodyPr/>
          <a:lstStyle/>
          <a:p>
            <a:pPr>
              <a:lnSpc>
                <a:spcPct val="200000"/>
              </a:lnSpc>
            </a:pPr>
            <a:r>
              <a:rPr lang="fa-IR" dirty="0" smtClean="0"/>
              <a:t>گوگل پلاس حدود 2،2 میلیارد پروفایل دارد.</a:t>
            </a:r>
          </a:p>
          <a:p>
            <a:pPr>
              <a:lnSpc>
                <a:spcPct val="200000"/>
              </a:lnSpc>
            </a:pPr>
            <a:r>
              <a:rPr lang="fa-IR" dirty="0" smtClean="0"/>
              <a:t>گوگل پلاس در هر سال حدود ۳۴٪ پیشرفت کرده است.</a:t>
            </a:r>
          </a:p>
          <a:p>
            <a:pPr>
              <a:lnSpc>
                <a:spcPct val="200000"/>
              </a:lnSpc>
            </a:pPr>
            <a:r>
              <a:rPr lang="fa-IR" dirty="0" smtClean="0"/>
              <a:t>افراد بین ۴۵ تا ۵۴ سال فعالیت خود را در گوگل پلاس به میزان ۵۶٪ افزایش داده اند.</a:t>
            </a:r>
          </a:p>
        </p:txBody>
      </p:sp>
    </p:spTree>
    <p:extLst>
      <p:ext uri="{BB962C8B-B14F-4D97-AF65-F5344CB8AC3E}">
        <p14:creationId xmlns:p14="http://schemas.microsoft.com/office/powerpoint/2010/main" xmlns="" val="207983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رسانه‌های تصویری</a:t>
            </a:r>
            <a:endParaRPr lang="en-US" dirty="0"/>
          </a:p>
        </p:txBody>
      </p:sp>
      <p:pic>
        <p:nvPicPr>
          <p:cNvPr id="6" name="Picture 5"/>
          <p:cNvPicPr>
            <a:picLocks noChangeAspect="1"/>
          </p:cNvPicPr>
          <p:nvPr/>
        </p:nvPicPr>
        <p:blipFill rotWithShape="1">
          <a:blip r:embed="rId2"/>
          <a:srcRect t="5815"/>
          <a:stretch/>
        </p:blipFill>
        <p:spPr>
          <a:xfrm>
            <a:off x="218710" y="1305338"/>
            <a:ext cx="8448211" cy="4976191"/>
          </a:xfrm>
          <a:prstGeom prst="rect">
            <a:avLst/>
          </a:prstGeom>
        </p:spPr>
      </p:pic>
    </p:spTree>
    <p:extLst>
      <p:ext uri="{BB962C8B-B14F-4D97-AF65-F5344CB8AC3E}">
        <p14:creationId xmlns:p14="http://schemas.microsoft.com/office/powerpoint/2010/main" xmlns="" val="1287803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شبکه های موبایلی</a:t>
            </a:r>
            <a:endParaRPr lang="fa-IR" dirty="0"/>
          </a:p>
        </p:txBody>
      </p:sp>
      <p:pic>
        <p:nvPicPr>
          <p:cNvPr id="4" name="Content Placeholder 3"/>
          <p:cNvPicPr>
            <a:picLocks noGrp="1" noChangeAspect="1"/>
          </p:cNvPicPr>
          <p:nvPr>
            <p:ph idx="1"/>
          </p:nvPr>
        </p:nvPicPr>
        <p:blipFill rotWithShape="1">
          <a:blip r:embed="rId2"/>
          <a:srcRect t="6689"/>
          <a:stretch/>
        </p:blipFill>
        <p:spPr>
          <a:xfrm>
            <a:off x="841347" y="1236663"/>
            <a:ext cx="7505756" cy="5010150"/>
          </a:xfrm>
        </p:spPr>
      </p:pic>
    </p:spTree>
    <p:extLst>
      <p:ext uri="{BB962C8B-B14F-4D97-AF65-F5344CB8AC3E}">
        <p14:creationId xmlns:p14="http://schemas.microsoft.com/office/powerpoint/2010/main" xmlns="" val="391430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روندی رو به رشد</a:t>
            </a:r>
            <a:endParaRPr lang="en-US" dirty="0"/>
          </a:p>
        </p:txBody>
      </p:sp>
      <p:sp>
        <p:nvSpPr>
          <p:cNvPr id="3" name="Content Placeholder 2"/>
          <p:cNvSpPr>
            <a:spLocks noGrp="1"/>
          </p:cNvSpPr>
          <p:nvPr>
            <p:ph idx="1"/>
          </p:nvPr>
        </p:nvSpPr>
        <p:spPr/>
        <p:txBody>
          <a:bodyPr>
            <a:noAutofit/>
          </a:bodyPr>
          <a:lstStyle/>
          <a:p>
            <a:pPr algn="just"/>
            <a:r>
              <a:rPr lang="fa-IR" sz="3600" dirty="0" smtClean="0"/>
              <a:t>پیش بینی می شود تا سال 1400حدود 5 میلیارد نفر به اینترنت دسترسی داشته و از آن استفاده کنند.</a:t>
            </a:r>
          </a:p>
          <a:p>
            <a:pPr algn="just"/>
            <a:r>
              <a:rPr lang="fa-IR" sz="3600" dirty="0" smtClean="0"/>
              <a:t>پیش بینی می شود تا سال 1400، حدود 3 میلیارد نفر، یعنی 45% کل جمعیت جهان و حدود 60% افرادی که به اینترنت دسترسی دارند در شبکه های اجتماعی عضویت داشته باشند.</a:t>
            </a:r>
          </a:p>
          <a:p>
            <a:pPr algn="just"/>
            <a:r>
              <a:rPr lang="fa-IR" sz="3600" dirty="0" smtClean="0"/>
              <a:t>پیش بینی می شود تا سال 1400،  93% اطلاعات تولید شده در اینترنت، در شبکه های اجتماعی ذخیره خواهند شد و شبکه های اجتماعی پرکاربرد ترین خدمات ارائه شده در اینترنت خواهند بود. </a:t>
            </a:r>
          </a:p>
        </p:txBody>
      </p:sp>
    </p:spTree>
    <p:extLst>
      <p:ext uri="{BB962C8B-B14F-4D97-AF65-F5344CB8AC3E}">
        <p14:creationId xmlns:p14="http://schemas.microsoft.com/office/powerpoint/2010/main" xmlns="" val="743873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sz="3600" dirty="0" smtClean="0"/>
              <a:t>3- تاثیرات شبکه های مجازی در سبک زندگی</a:t>
            </a:r>
            <a:endParaRPr lang="en-US" sz="3600" dirty="0"/>
          </a:p>
        </p:txBody>
      </p:sp>
      <p:sp>
        <p:nvSpPr>
          <p:cNvPr id="3" name="Text Placeholder 2"/>
          <p:cNvSpPr>
            <a:spLocks noGrp="1"/>
          </p:cNvSpPr>
          <p:nvPr>
            <p:ph type="body" idx="1"/>
          </p:nvPr>
        </p:nvSpPr>
        <p:spPr/>
        <p:txBody>
          <a:bodyPr/>
          <a:lstStyle/>
          <a:p>
            <a:endParaRPr lang="fa-IR"/>
          </a:p>
        </p:txBody>
      </p:sp>
    </p:spTree>
    <p:extLst>
      <p:ext uri="{BB962C8B-B14F-4D97-AF65-F5344CB8AC3E}">
        <p14:creationId xmlns:p14="http://schemas.microsoft.com/office/powerpoint/2010/main" xmlns="" val="3060955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آمار در کشورهای اروپایی و امریکا</a:t>
            </a:r>
            <a:endParaRPr lang="en-US" dirty="0"/>
          </a:p>
        </p:txBody>
      </p:sp>
      <p:sp>
        <p:nvSpPr>
          <p:cNvPr id="3" name="Content Placeholder 2"/>
          <p:cNvSpPr>
            <a:spLocks noGrp="1"/>
          </p:cNvSpPr>
          <p:nvPr>
            <p:ph idx="1"/>
          </p:nvPr>
        </p:nvSpPr>
        <p:spPr/>
        <p:txBody>
          <a:bodyPr/>
          <a:lstStyle/>
          <a:p>
            <a:pPr algn="just"/>
            <a:r>
              <a:rPr lang="fa-IR" dirty="0" smtClean="0"/>
              <a:t>48</a:t>
            </a:r>
            <a:r>
              <a:rPr lang="en-US" dirty="0" smtClean="0"/>
              <a:t>%</a:t>
            </a:r>
            <a:r>
              <a:rPr lang="fa-IR" dirty="0" smtClean="0"/>
              <a:t> افراد 18-34 ساله </a:t>
            </a:r>
            <a:r>
              <a:rPr lang="fa-IR" dirty="0" smtClean="0">
                <a:solidFill>
                  <a:srgbClr val="FF0000"/>
                </a:solidFill>
              </a:rPr>
              <a:t>هنگامی که از خواب بلند</a:t>
            </a:r>
            <a:r>
              <a:rPr lang="fa-IR" dirty="0" smtClean="0"/>
              <a:t> می شوند صفحه فیسبوک خود را نگاه می کنند.</a:t>
            </a:r>
            <a:endParaRPr lang="en-US" dirty="0" smtClean="0"/>
          </a:p>
          <a:p>
            <a:pPr algn="just"/>
            <a:r>
              <a:rPr lang="fa-IR" dirty="0" smtClean="0"/>
              <a:t>28</a:t>
            </a:r>
            <a:r>
              <a:rPr lang="en-US" dirty="0" smtClean="0"/>
              <a:t>%</a:t>
            </a:r>
            <a:r>
              <a:rPr lang="fa-IR" dirty="0" smtClean="0"/>
              <a:t> افراد 18-34 ساله </a:t>
            </a:r>
            <a:r>
              <a:rPr lang="fa-IR" dirty="0" smtClean="0">
                <a:solidFill>
                  <a:srgbClr val="FF0000"/>
                </a:solidFill>
              </a:rPr>
              <a:t>قبل از اینکه از رختخواب</a:t>
            </a:r>
            <a:r>
              <a:rPr lang="fa-IR" dirty="0" smtClean="0"/>
              <a:t> بیرون بیایند صفحه فیسبوک خودرا نگاه می کنند.</a:t>
            </a:r>
          </a:p>
          <a:p>
            <a:pPr algn="just"/>
            <a:r>
              <a:rPr lang="fa-IR" dirty="0" smtClean="0"/>
              <a:t>22</a:t>
            </a:r>
            <a:r>
              <a:rPr lang="en-US" dirty="0" smtClean="0"/>
              <a:t>%</a:t>
            </a:r>
            <a:r>
              <a:rPr lang="fa-IR" dirty="0" smtClean="0"/>
              <a:t> از نوجوانان و جوانان کاربر </a:t>
            </a:r>
            <a:r>
              <a:rPr lang="fa-IR" dirty="0" smtClean="0">
                <a:solidFill>
                  <a:srgbClr val="FF0000"/>
                </a:solidFill>
              </a:rPr>
              <a:t>فیسبوک بیش از 10 بار در روز </a:t>
            </a:r>
            <a:r>
              <a:rPr lang="fa-IR" dirty="0" smtClean="0"/>
              <a:t>به فیسبوک می روند.</a:t>
            </a:r>
            <a:endParaRPr lang="en-US" dirty="0" smtClean="0"/>
          </a:p>
          <a:p>
            <a:pPr algn="just"/>
            <a:r>
              <a:rPr lang="fa-IR" dirty="0" smtClean="0"/>
              <a:t>هر کاربر فیسبوک به </a:t>
            </a:r>
            <a:r>
              <a:rPr lang="fa-IR" dirty="0" smtClean="0">
                <a:solidFill>
                  <a:srgbClr val="FF0000"/>
                </a:solidFill>
              </a:rPr>
              <a:t>طور متوسط دارای 130 دوست </a:t>
            </a:r>
            <a:r>
              <a:rPr lang="fa-IR" dirty="0" smtClean="0"/>
              <a:t>در شبکه اجتماعی خود است.</a:t>
            </a:r>
            <a:endParaRPr lang="en-US" dirty="0" smtClean="0"/>
          </a:p>
          <a:p>
            <a:pPr algn="just"/>
            <a:r>
              <a:rPr lang="fa-IR" dirty="0" smtClean="0"/>
              <a:t>هر کاربر فیسبوک به </a:t>
            </a:r>
            <a:r>
              <a:rPr lang="fa-IR" dirty="0" smtClean="0">
                <a:solidFill>
                  <a:srgbClr val="FF0000"/>
                </a:solidFill>
              </a:rPr>
              <a:t>طور متوسط به 80 صفحه، رویداد </a:t>
            </a:r>
            <a:r>
              <a:rPr lang="fa-IR" dirty="0" smtClean="0"/>
              <a:t>یا گروه در شبکه فیسبوک مرتبط است.</a:t>
            </a:r>
            <a:endParaRPr lang="en-US" dirty="0" smtClean="0"/>
          </a:p>
          <a:p>
            <a:pPr algn="just"/>
            <a:r>
              <a:rPr lang="fa-IR" dirty="0" smtClean="0"/>
              <a:t>هر کاربر به طور متوسط در </a:t>
            </a:r>
            <a:r>
              <a:rPr lang="fa-IR" dirty="0" smtClean="0">
                <a:solidFill>
                  <a:srgbClr val="FF0000"/>
                </a:solidFill>
              </a:rPr>
              <a:t>هر بازدید از فیسبوک 20 دقیقه </a:t>
            </a:r>
            <a:r>
              <a:rPr lang="fa-IR" dirty="0" smtClean="0"/>
              <a:t>از وقتش را صرف می کند.</a:t>
            </a:r>
            <a:endParaRPr lang="en-US" dirty="0"/>
          </a:p>
        </p:txBody>
      </p:sp>
    </p:spTree>
    <p:extLst>
      <p:ext uri="{BB962C8B-B14F-4D97-AF65-F5344CB8AC3E}">
        <p14:creationId xmlns:p14="http://schemas.microsoft.com/office/powerpoint/2010/main" xmlns="" val="575795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711134964"/>
              </p:ext>
            </p:extLst>
          </p:nvPr>
        </p:nvGraphicFramePr>
        <p:xfrm>
          <a:off x="1364674" y="1852357"/>
          <a:ext cx="6019800" cy="4445388"/>
        </p:xfrm>
        <a:graphic>
          <a:graphicData uri="http://schemas.openxmlformats.org/drawingml/2006/table">
            <a:tbl>
              <a:tblPr firstRow="1" bandRow="1">
                <a:tableStyleId>{5C22544A-7EE6-4342-B048-85BDC9FD1C3A}</a:tableStyleId>
              </a:tblPr>
              <a:tblGrid>
                <a:gridCol w="3009900"/>
                <a:gridCol w="3009900"/>
              </a:tblGrid>
              <a:tr h="443132">
                <a:tc>
                  <a:txBody>
                    <a:bodyPr/>
                    <a:lstStyle/>
                    <a:p>
                      <a:pPr algn="r" rtl="1"/>
                      <a:r>
                        <a:rPr lang="fa-IR" sz="2000" b="1" dirty="0" smtClean="0">
                          <a:solidFill>
                            <a:schemeClr val="tx1"/>
                          </a:solidFill>
                          <a:cs typeface="B Nazanin" pitchFamily="2" charset="-78"/>
                        </a:rPr>
                        <a:t>درصد</a:t>
                      </a:r>
                      <a:r>
                        <a:rPr lang="fa-IR" sz="2000" b="1" baseline="0" dirty="0" smtClean="0">
                          <a:solidFill>
                            <a:schemeClr val="tx1"/>
                          </a:solidFill>
                          <a:cs typeface="B Nazanin" pitchFamily="2" charset="-78"/>
                        </a:rPr>
                        <a:t> استفاده</a:t>
                      </a:r>
                      <a:r>
                        <a:rPr lang="fa-IR" sz="2400" b="1" baseline="0" dirty="0" smtClean="0">
                          <a:solidFill>
                            <a:schemeClr val="tx1"/>
                          </a:solidFill>
                          <a:cs typeface="B Nazanin" pitchFamily="2" charset="-78"/>
                        </a:rPr>
                        <a:t> خیلی زیاد</a:t>
                      </a:r>
                      <a:endParaRPr lang="en-US" sz="20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2000" b="1" dirty="0" smtClean="0">
                          <a:solidFill>
                            <a:schemeClr val="tx1"/>
                          </a:solidFill>
                          <a:cs typeface="B Nazanin" pitchFamily="2" charset="-78"/>
                        </a:rPr>
                        <a:t>نوع فعالیت</a:t>
                      </a:r>
                      <a:endParaRPr lang="en-US" sz="20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3132">
                <a:tc>
                  <a:txBody>
                    <a:bodyPr/>
                    <a:lstStyle/>
                    <a:p>
                      <a:pPr algn="r" rtl="1"/>
                      <a:r>
                        <a:rPr lang="fa-IR" sz="1600" b="1" dirty="0" smtClean="0">
                          <a:solidFill>
                            <a:schemeClr val="tx1"/>
                          </a:solidFill>
                          <a:cs typeface="B Nazanin" pitchFamily="2" charset="-78"/>
                        </a:rPr>
                        <a:t>83درصد</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chemeClr val="tx1"/>
                          </a:solidFill>
                          <a:cs typeface="B Nazanin" pitchFamily="2" charset="-78"/>
                        </a:rPr>
                        <a:t>استفاده از ایمیل</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3132">
                <a:tc>
                  <a:txBody>
                    <a:bodyPr/>
                    <a:lstStyle/>
                    <a:p>
                      <a:pPr algn="r" rtl="1"/>
                      <a:r>
                        <a:rPr lang="fa-IR" sz="1600" b="1" dirty="0" smtClean="0">
                          <a:solidFill>
                            <a:schemeClr val="tx1"/>
                          </a:solidFill>
                          <a:cs typeface="B Nazanin" pitchFamily="2" charset="-78"/>
                        </a:rPr>
                        <a:t>77درصد</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chemeClr val="tx1"/>
                          </a:solidFill>
                          <a:cs typeface="B Nazanin" pitchFamily="2" charset="-78"/>
                        </a:rPr>
                        <a:t>جستجوی مقالات و کارهای تحقیقاتی</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3132">
                <a:tc>
                  <a:txBody>
                    <a:bodyPr/>
                    <a:lstStyle/>
                    <a:p>
                      <a:pPr algn="r" rtl="1"/>
                      <a:r>
                        <a:rPr lang="fa-IR" sz="1600" b="1" dirty="0" smtClean="0">
                          <a:solidFill>
                            <a:schemeClr val="tx1"/>
                          </a:solidFill>
                          <a:cs typeface="B Nazanin" pitchFamily="2" charset="-78"/>
                        </a:rPr>
                        <a:t>63 درصد</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chemeClr val="tx1"/>
                          </a:solidFill>
                          <a:cs typeface="B Nazanin" pitchFamily="2" charset="-78"/>
                        </a:rPr>
                        <a:t>پاسخ به سوالات روزمره</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3132">
                <a:tc>
                  <a:txBody>
                    <a:bodyPr/>
                    <a:lstStyle/>
                    <a:p>
                      <a:pPr algn="r" rtl="1"/>
                      <a:r>
                        <a:rPr lang="fa-IR" sz="1600" b="1" dirty="0" smtClean="0">
                          <a:solidFill>
                            <a:schemeClr val="tx1"/>
                          </a:solidFill>
                          <a:cs typeface="B Nazanin" pitchFamily="2" charset="-78"/>
                        </a:rPr>
                        <a:t>54 درصد</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chemeClr val="tx1"/>
                          </a:solidFill>
                          <a:cs typeface="B Nazanin" pitchFamily="2" charset="-78"/>
                        </a:rPr>
                        <a:t>مطالعه سایتهای خبری</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3132">
                <a:tc>
                  <a:txBody>
                    <a:bodyPr/>
                    <a:lstStyle/>
                    <a:p>
                      <a:pPr algn="r" rtl="1"/>
                      <a:r>
                        <a:rPr lang="fa-IR" sz="1600" b="1" dirty="0" smtClean="0">
                          <a:solidFill>
                            <a:srgbClr val="FF0000"/>
                          </a:solidFill>
                          <a:cs typeface="B Nazanin" pitchFamily="2" charset="-78"/>
                        </a:rPr>
                        <a:t>51 درصد</a:t>
                      </a:r>
                      <a:endParaRPr lang="en-US" sz="1600" b="1" dirty="0">
                        <a:solidFill>
                          <a:srgbClr val="FF0000"/>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rgbClr val="FF0000"/>
                          </a:solidFill>
                          <a:cs typeface="B Nazanin" pitchFamily="2" charset="-78"/>
                        </a:rPr>
                        <a:t>گشت و گذار در شبکه اجتماعی</a:t>
                      </a:r>
                      <a:endParaRPr lang="en-US" sz="1600" b="1" dirty="0">
                        <a:solidFill>
                          <a:srgbClr val="FF0000"/>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3132">
                <a:tc>
                  <a:txBody>
                    <a:bodyPr/>
                    <a:lstStyle/>
                    <a:p>
                      <a:pPr algn="r" rtl="1"/>
                      <a:r>
                        <a:rPr lang="fa-IR" sz="1600" b="1" dirty="0" smtClean="0">
                          <a:solidFill>
                            <a:schemeClr val="tx1"/>
                          </a:solidFill>
                          <a:cs typeface="B Nazanin" pitchFamily="2" charset="-78"/>
                        </a:rPr>
                        <a:t>43 درصد</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chemeClr val="tx1"/>
                          </a:solidFill>
                          <a:cs typeface="B Nazanin" pitchFamily="2" charset="-78"/>
                        </a:rPr>
                        <a:t>دانلود فیلم و موسیقی</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3132">
                <a:tc>
                  <a:txBody>
                    <a:bodyPr/>
                    <a:lstStyle/>
                    <a:p>
                      <a:pPr algn="r" rtl="1"/>
                      <a:r>
                        <a:rPr lang="fa-IR" sz="1600" b="1" dirty="0" smtClean="0">
                          <a:solidFill>
                            <a:srgbClr val="FF0000"/>
                          </a:solidFill>
                          <a:cs typeface="B Nazanin" pitchFamily="2" charset="-78"/>
                        </a:rPr>
                        <a:t>28 درصد</a:t>
                      </a:r>
                      <a:endParaRPr lang="en-US" sz="1600" b="1" dirty="0">
                        <a:solidFill>
                          <a:srgbClr val="FF0000"/>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rgbClr val="FF0000"/>
                          </a:solidFill>
                          <a:cs typeface="B Nazanin" pitchFamily="2" charset="-78"/>
                        </a:rPr>
                        <a:t>وبلاگ خوانی</a:t>
                      </a:r>
                      <a:endParaRPr lang="en-US" sz="1600" b="1" dirty="0">
                        <a:solidFill>
                          <a:srgbClr val="FF0000"/>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3132">
                <a:tc>
                  <a:txBody>
                    <a:bodyPr/>
                    <a:lstStyle/>
                    <a:p>
                      <a:pPr algn="r" rtl="1"/>
                      <a:r>
                        <a:rPr lang="fa-IR" sz="1600" b="1" dirty="0" smtClean="0">
                          <a:solidFill>
                            <a:srgbClr val="FF0000"/>
                          </a:solidFill>
                          <a:cs typeface="B Nazanin" pitchFamily="2" charset="-78"/>
                        </a:rPr>
                        <a:t>23 درصد</a:t>
                      </a:r>
                      <a:endParaRPr lang="en-US" sz="1600" b="1" dirty="0">
                        <a:solidFill>
                          <a:srgbClr val="FF0000"/>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rgbClr val="FF0000"/>
                          </a:solidFill>
                          <a:cs typeface="B Nazanin" pitchFamily="2" charset="-78"/>
                        </a:rPr>
                        <a:t>چت، شبکه</a:t>
                      </a:r>
                      <a:r>
                        <a:rPr lang="fa-IR" sz="1600" b="1" baseline="0" dirty="0" smtClean="0">
                          <a:solidFill>
                            <a:srgbClr val="FF0000"/>
                          </a:solidFill>
                          <a:cs typeface="B Nazanin" pitchFamily="2" charset="-78"/>
                        </a:rPr>
                        <a:t> های دوست یابی</a:t>
                      </a:r>
                      <a:endParaRPr lang="en-US" sz="1600" b="1" dirty="0">
                        <a:solidFill>
                          <a:srgbClr val="FF0000"/>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3132">
                <a:tc>
                  <a:txBody>
                    <a:bodyPr/>
                    <a:lstStyle/>
                    <a:p>
                      <a:pPr algn="r" rtl="1"/>
                      <a:r>
                        <a:rPr lang="fa-IR" sz="1600" b="1" dirty="0" smtClean="0">
                          <a:solidFill>
                            <a:srgbClr val="FF0000"/>
                          </a:solidFill>
                          <a:cs typeface="B Nazanin" pitchFamily="2" charset="-78"/>
                        </a:rPr>
                        <a:t>14 درصد</a:t>
                      </a:r>
                      <a:endParaRPr lang="en-US" sz="1600" b="1" dirty="0">
                        <a:solidFill>
                          <a:srgbClr val="FF0000"/>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rgbClr val="FF0000"/>
                          </a:solidFill>
                          <a:cs typeface="B Nazanin" pitchFamily="2" charset="-78"/>
                        </a:rPr>
                        <a:t>وبلاگ نویسی</a:t>
                      </a:r>
                      <a:endParaRPr lang="en-US" sz="1600" b="1" dirty="0">
                        <a:solidFill>
                          <a:srgbClr val="FF0000"/>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1"/>
          <p:cNvSpPr>
            <a:spLocks noGrp="1"/>
          </p:cNvSpPr>
          <p:nvPr>
            <p:ph type="title"/>
          </p:nvPr>
        </p:nvSpPr>
        <p:spPr/>
        <p:txBody>
          <a:bodyPr>
            <a:noAutofit/>
          </a:bodyPr>
          <a:lstStyle/>
          <a:p>
            <a:r>
              <a:rPr lang="fa-IR" sz="3200" dirty="0" smtClean="0"/>
              <a:t>آمار در ایران (دانشجویان دانشگاه های تهران 1391)</a:t>
            </a:r>
            <a:endParaRPr lang="en-US" sz="3200" dirty="0"/>
          </a:p>
        </p:txBody>
      </p:sp>
    </p:spTree>
    <p:extLst>
      <p:ext uri="{BB962C8B-B14F-4D97-AF65-F5344CB8AC3E}">
        <p14:creationId xmlns:p14="http://schemas.microsoft.com/office/powerpoint/2010/main" xmlns="" val="3620544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646713893"/>
              </p:ext>
            </p:extLst>
          </p:nvPr>
        </p:nvGraphicFramePr>
        <p:xfrm>
          <a:off x="1125683" y="2036623"/>
          <a:ext cx="6958444" cy="4166749"/>
        </p:xfrm>
        <a:graphic>
          <a:graphicData uri="http://schemas.openxmlformats.org/drawingml/2006/table">
            <a:tbl>
              <a:tblPr firstRow="1" bandRow="1">
                <a:tableStyleId>{5C22544A-7EE6-4342-B048-85BDC9FD1C3A}</a:tableStyleId>
              </a:tblPr>
              <a:tblGrid>
                <a:gridCol w="3479222"/>
                <a:gridCol w="3479222"/>
              </a:tblGrid>
              <a:tr h="718062">
                <a:tc>
                  <a:txBody>
                    <a:bodyPr/>
                    <a:lstStyle/>
                    <a:p>
                      <a:pPr algn="ctr" rtl="1"/>
                      <a:r>
                        <a:rPr lang="fa-IR" sz="2800" b="1" dirty="0" smtClean="0">
                          <a:solidFill>
                            <a:schemeClr val="tx1"/>
                          </a:solidFill>
                          <a:cs typeface="B Nazanin" pitchFamily="2" charset="-78"/>
                        </a:rPr>
                        <a:t>وضعیت</a:t>
                      </a:r>
                      <a:endParaRPr lang="en-US" sz="28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fa-IR" sz="2800" b="1" dirty="0" smtClean="0">
                          <a:solidFill>
                            <a:schemeClr val="tx1"/>
                          </a:solidFill>
                          <a:cs typeface="B Nazanin" pitchFamily="2" charset="-78"/>
                        </a:rPr>
                        <a:t>پرسش</a:t>
                      </a:r>
                      <a:endParaRPr lang="en-US" sz="28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02948">
                <a:tc>
                  <a:txBody>
                    <a:bodyPr/>
                    <a:lstStyle/>
                    <a:p>
                      <a:pPr algn="r" rtl="1"/>
                      <a:r>
                        <a:rPr lang="fa-IR" sz="1600" b="0" dirty="0" smtClean="0">
                          <a:solidFill>
                            <a:schemeClr val="tx1"/>
                          </a:solidFill>
                          <a:cs typeface="B Nazanin" pitchFamily="2" charset="-78"/>
                        </a:rPr>
                        <a:t>57 درصد تجربه داشته اند.</a:t>
                      </a:r>
                      <a:endParaRPr lang="en-US" sz="1600" b="0"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rgbClr val="FF0000"/>
                          </a:solidFill>
                          <a:cs typeface="B Nazanin" pitchFamily="2" charset="-78"/>
                        </a:rPr>
                        <a:t>علاقمندی به جنس مخالف </a:t>
                      </a:r>
                      <a:r>
                        <a:rPr lang="fa-IR" sz="1600" b="1" dirty="0" smtClean="0">
                          <a:solidFill>
                            <a:schemeClr val="tx1"/>
                          </a:solidFill>
                          <a:cs typeface="B Nazanin" pitchFamily="2" charset="-78"/>
                        </a:rPr>
                        <a:t>در فضای مجازی</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4400">
                <a:tc>
                  <a:txBody>
                    <a:bodyPr/>
                    <a:lstStyle/>
                    <a:p>
                      <a:pPr algn="r" rtl="1"/>
                      <a:r>
                        <a:rPr lang="fa-IR" sz="1600" b="0" dirty="0" smtClean="0">
                          <a:solidFill>
                            <a:schemeClr val="tx1"/>
                          </a:solidFill>
                          <a:cs typeface="B Nazanin" pitchFamily="2" charset="-78"/>
                        </a:rPr>
                        <a:t>26</a:t>
                      </a:r>
                      <a:r>
                        <a:rPr lang="fa-IR" sz="1600" b="0" baseline="0" dirty="0" smtClean="0">
                          <a:solidFill>
                            <a:schemeClr val="tx1"/>
                          </a:solidFill>
                          <a:cs typeface="B Nazanin" pitchFamily="2" charset="-78"/>
                        </a:rPr>
                        <a:t> درصد زیاد، 56 درصد متوسط، 18درصد اصلا</a:t>
                      </a:r>
                      <a:endParaRPr lang="en-US" sz="1600" b="0"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rgbClr val="FF0000"/>
                          </a:solidFill>
                          <a:cs typeface="B Nazanin" pitchFamily="2" charset="-78"/>
                        </a:rPr>
                        <a:t>صمیمیت با دوستان مجازی</a:t>
                      </a:r>
                      <a:endParaRPr lang="en-US" sz="1600" b="1" dirty="0">
                        <a:solidFill>
                          <a:srgbClr val="FF0000"/>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02539">
                <a:tc>
                  <a:txBody>
                    <a:bodyPr/>
                    <a:lstStyle/>
                    <a:p>
                      <a:pPr algn="r" rtl="1"/>
                      <a:r>
                        <a:rPr lang="fa-IR" sz="1600" b="0" dirty="0" smtClean="0">
                          <a:solidFill>
                            <a:schemeClr val="tx1"/>
                          </a:solidFill>
                          <a:cs typeface="B Nazanin" pitchFamily="2" charset="-78"/>
                        </a:rPr>
                        <a:t>37</a:t>
                      </a:r>
                      <a:r>
                        <a:rPr lang="fa-IR" sz="1600" b="0" baseline="0" dirty="0" smtClean="0">
                          <a:solidFill>
                            <a:schemeClr val="tx1"/>
                          </a:solidFill>
                          <a:cs typeface="B Nazanin" pitchFamily="2" charset="-78"/>
                        </a:rPr>
                        <a:t> درصد زیاد، 50 درصد متوسط، 13 درصد اصلا</a:t>
                      </a:r>
                      <a:endParaRPr lang="en-US" sz="1600" b="0"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rgbClr val="FF0000"/>
                          </a:solidFill>
                          <a:cs typeface="B Nazanin" pitchFamily="2" charset="-78"/>
                        </a:rPr>
                        <a:t>صحبت</a:t>
                      </a:r>
                      <a:r>
                        <a:rPr lang="fa-IR" sz="1600" b="1" baseline="0" dirty="0" smtClean="0">
                          <a:solidFill>
                            <a:srgbClr val="FF0000"/>
                          </a:solidFill>
                          <a:cs typeface="B Nazanin" pitchFamily="2" charset="-78"/>
                        </a:rPr>
                        <a:t> راحت تر در فضای مجازی</a:t>
                      </a:r>
                      <a:r>
                        <a:rPr lang="fa-IR" sz="1600" b="1" baseline="0" dirty="0" smtClean="0">
                          <a:solidFill>
                            <a:schemeClr val="tx1"/>
                          </a:solidFill>
                          <a:cs typeface="B Nazanin" pitchFamily="2" charset="-78"/>
                        </a:rPr>
                        <a:t> نسبت به فضای حقیقی</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4400">
                <a:tc>
                  <a:txBody>
                    <a:bodyPr/>
                    <a:lstStyle/>
                    <a:p>
                      <a:pPr algn="r" rtl="1"/>
                      <a:r>
                        <a:rPr lang="fa-IR" sz="1600" b="0" dirty="0" smtClean="0">
                          <a:solidFill>
                            <a:schemeClr val="tx1"/>
                          </a:solidFill>
                          <a:cs typeface="B Nazanin" pitchFamily="2" charset="-78"/>
                        </a:rPr>
                        <a:t>23 درصد زیاد، 62 درصد متوسط، 15</a:t>
                      </a:r>
                      <a:r>
                        <a:rPr lang="fa-IR" sz="1600" b="0" baseline="0" dirty="0" smtClean="0">
                          <a:solidFill>
                            <a:schemeClr val="tx1"/>
                          </a:solidFill>
                          <a:cs typeface="B Nazanin" pitchFamily="2" charset="-78"/>
                        </a:rPr>
                        <a:t> درصد اصلا</a:t>
                      </a:r>
                      <a:endParaRPr lang="en-US" sz="1600" b="0"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chemeClr val="tx1"/>
                          </a:solidFill>
                          <a:cs typeface="B Nazanin" pitchFamily="2" charset="-78"/>
                        </a:rPr>
                        <a:t>ت</a:t>
                      </a:r>
                      <a:r>
                        <a:rPr lang="fa-IR" sz="1600" b="1" dirty="0" smtClean="0">
                          <a:solidFill>
                            <a:srgbClr val="FF0000"/>
                          </a:solidFill>
                          <a:cs typeface="B Nazanin" pitchFamily="2" charset="-78"/>
                        </a:rPr>
                        <a:t>رجیح</a:t>
                      </a:r>
                      <a:r>
                        <a:rPr lang="fa-IR" sz="1600" b="1" baseline="0" dirty="0" smtClean="0">
                          <a:solidFill>
                            <a:srgbClr val="FF0000"/>
                          </a:solidFill>
                          <a:cs typeface="B Nazanin" pitchFamily="2" charset="-78"/>
                        </a:rPr>
                        <a:t> اینترنت به هم نشینی با خانواده</a:t>
                      </a:r>
                      <a:endParaRPr lang="en-US" sz="1600" b="1" dirty="0">
                        <a:solidFill>
                          <a:srgbClr val="FF0000"/>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4400">
                <a:tc>
                  <a:txBody>
                    <a:bodyPr/>
                    <a:lstStyle/>
                    <a:p>
                      <a:pPr algn="r" rtl="1"/>
                      <a:r>
                        <a:rPr lang="fa-IR" sz="1600" b="0" dirty="0" smtClean="0">
                          <a:solidFill>
                            <a:schemeClr val="tx1"/>
                          </a:solidFill>
                          <a:cs typeface="B Nazanin" pitchFamily="2" charset="-78"/>
                        </a:rPr>
                        <a:t>40 درصد زیاد، 52</a:t>
                      </a:r>
                      <a:r>
                        <a:rPr lang="fa-IR" sz="1600" b="0" baseline="0" dirty="0" smtClean="0">
                          <a:solidFill>
                            <a:schemeClr val="tx1"/>
                          </a:solidFill>
                          <a:cs typeface="B Nazanin" pitchFamily="2" charset="-78"/>
                        </a:rPr>
                        <a:t> درصد متوسط، 8 درصد اصلا</a:t>
                      </a:r>
                      <a:endParaRPr lang="en-US" sz="1600" b="0"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fa-IR" sz="1600" b="1" dirty="0" smtClean="0">
                          <a:solidFill>
                            <a:srgbClr val="FF0000"/>
                          </a:solidFill>
                          <a:cs typeface="B Nazanin" pitchFamily="2" charset="-78"/>
                        </a:rPr>
                        <a:t>غم انگیز</a:t>
                      </a:r>
                      <a:r>
                        <a:rPr lang="fa-IR" sz="1600" b="1" baseline="0" dirty="0" smtClean="0">
                          <a:solidFill>
                            <a:srgbClr val="FF0000"/>
                          </a:solidFill>
                          <a:cs typeface="B Nazanin" pitchFamily="2" charset="-78"/>
                        </a:rPr>
                        <a:t> بودن زندگی </a:t>
                      </a:r>
                      <a:r>
                        <a:rPr lang="fa-IR" sz="1600" b="1" baseline="0" dirty="0" smtClean="0">
                          <a:solidFill>
                            <a:schemeClr val="tx1"/>
                          </a:solidFill>
                          <a:cs typeface="B Nazanin" pitchFamily="2" charset="-78"/>
                        </a:rPr>
                        <a:t>بدون اینترنت</a:t>
                      </a:r>
                      <a:endParaRPr lang="en-US"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itle 1"/>
          <p:cNvSpPr>
            <a:spLocks noGrp="1"/>
          </p:cNvSpPr>
          <p:nvPr>
            <p:ph type="title"/>
          </p:nvPr>
        </p:nvSpPr>
        <p:spPr/>
        <p:txBody>
          <a:bodyPr>
            <a:noAutofit/>
          </a:bodyPr>
          <a:lstStyle/>
          <a:p>
            <a:r>
              <a:rPr lang="fa-IR" sz="3200" dirty="0" smtClean="0"/>
              <a:t>آمار در ایران (دانشجویان دانشگاه های تهران 1391)</a:t>
            </a:r>
            <a:endParaRPr lang="en-US" sz="3200" dirty="0"/>
          </a:p>
        </p:txBody>
      </p:sp>
    </p:spTree>
    <p:extLst>
      <p:ext uri="{BB962C8B-B14F-4D97-AF65-F5344CB8AC3E}">
        <p14:creationId xmlns:p14="http://schemas.microsoft.com/office/powerpoint/2010/main" xmlns="" val="1144261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50000"/>
              </a:lnSpc>
            </a:pPr>
            <a:r>
              <a:rPr lang="fa-IR" sz="4400" dirty="0" smtClean="0"/>
              <a:t>4- نقش و جایگاه شبکه های مجازی در جنبش های اجتماعی</a:t>
            </a:r>
            <a:endParaRPr lang="en-US" sz="4400" dirty="0"/>
          </a:p>
        </p:txBody>
      </p:sp>
    </p:spTree>
    <p:extLst>
      <p:ext uri="{BB962C8B-B14F-4D97-AF65-F5344CB8AC3E}">
        <p14:creationId xmlns:p14="http://schemas.microsoft.com/office/powerpoint/2010/main" xmlns="" val="3019593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تعریف</a:t>
            </a:r>
            <a:endParaRPr lang="en-US" dirty="0"/>
          </a:p>
        </p:txBody>
      </p:sp>
      <p:sp>
        <p:nvSpPr>
          <p:cNvPr id="3" name="Content Placeholder 2"/>
          <p:cNvSpPr>
            <a:spLocks noGrp="1"/>
          </p:cNvSpPr>
          <p:nvPr>
            <p:ph idx="1"/>
          </p:nvPr>
        </p:nvSpPr>
        <p:spPr/>
        <p:txBody>
          <a:bodyPr>
            <a:normAutofit/>
          </a:bodyPr>
          <a:lstStyle/>
          <a:p>
            <a:r>
              <a:rPr lang="fa-IR" sz="2400" dirty="0" smtClean="0"/>
              <a:t>به هرگونه تعامل بازیگران در هر محیطی شبکه گفته می شود که می تواند هدفمند یا بدون هدف باشد.</a:t>
            </a:r>
          </a:p>
          <a:p>
            <a:r>
              <a:rPr lang="fa-IR" sz="2400" b="1" dirty="0" smtClean="0"/>
              <a:t>شبکه اجتماعی (رسانه اجتماعی) در دنیای مجازی، تعامل اجتماعی بین بازیگران در جوامع مجازی است که طی آن افراد اطلاعات و ایده هایی را ایجاد می کنند، به اشتراک می گذارند و تبادل می نمایند.</a:t>
            </a:r>
          </a:p>
          <a:p>
            <a:pPr marL="53975" indent="0" algn="just">
              <a:buNone/>
            </a:pPr>
            <a:endParaRPr lang="fa-IR" sz="2400" b="1" dirty="0" smtClean="0"/>
          </a:p>
          <a:p>
            <a:pPr algn="just"/>
            <a:r>
              <a:rPr lang="fa-IR" sz="2400" dirty="0" smtClean="0"/>
              <a:t>شبکه اجتماعی مجازی، به خودی خود</a:t>
            </a:r>
          </a:p>
          <a:p>
            <a:pPr marL="53975" indent="0" algn="just">
              <a:buNone/>
            </a:pPr>
            <a:r>
              <a:rPr lang="fa-IR" sz="2400" dirty="0" smtClean="0"/>
              <a:t>فاقد ارزش مثبت یا منفی بوده و یک مفهوم </a:t>
            </a:r>
          </a:p>
          <a:p>
            <a:pPr marL="53975" indent="0" algn="just">
              <a:buNone/>
            </a:pPr>
            <a:r>
              <a:rPr lang="fa-IR" sz="2400" dirty="0" smtClean="0"/>
              <a:t>خنثی می باشد. آنچه به شبکه ارزش می دهد </a:t>
            </a:r>
          </a:p>
          <a:p>
            <a:pPr marL="53975" indent="0" algn="just">
              <a:buNone/>
            </a:pPr>
            <a:r>
              <a:rPr lang="fa-IR" sz="2400" dirty="0" smtClean="0"/>
              <a:t>هدف آن، نوع تعامل افراد، علت حضور و </a:t>
            </a:r>
          </a:p>
          <a:p>
            <a:pPr marL="53975" indent="0" algn="just">
              <a:buNone/>
            </a:pPr>
            <a:r>
              <a:rPr lang="fa-IR" sz="2400" dirty="0" smtClean="0"/>
              <a:t>سایر خصائص می باشد.</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407" y="3616835"/>
            <a:ext cx="4053019" cy="2674992"/>
          </a:xfrm>
          <a:prstGeom prst="rect">
            <a:avLst/>
          </a:prstGeom>
        </p:spPr>
      </p:pic>
    </p:spTree>
    <p:extLst>
      <p:ext uri="{BB962C8B-B14F-4D97-AF65-F5344CB8AC3E}">
        <p14:creationId xmlns:p14="http://schemas.microsoft.com/office/powerpoint/2010/main" xmlns="" val="196444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1- انقلاب نارنجی اوکراین</a:t>
            </a:r>
            <a:endParaRPr lang="en-US" sz="4000" dirty="0"/>
          </a:p>
        </p:txBody>
      </p:sp>
      <p:sp>
        <p:nvSpPr>
          <p:cNvPr id="3" name="Content Placeholder 2"/>
          <p:cNvSpPr>
            <a:spLocks noGrp="1"/>
          </p:cNvSpPr>
          <p:nvPr>
            <p:ph idx="1"/>
          </p:nvPr>
        </p:nvSpPr>
        <p:spPr/>
        <p:txBody>
          <a:bodyPr>
            <a:normAutofit lnSpcReduction="10000"/>
          </a:bodyPr>
          <a:lstStyle/>
          <a:p>
            <a:pPr algn="just"/>
            <a:r>
              <a:rPr lang="en-US" sz="2400" dirty="0" smtClean="0"/>
              <a:t>"</a:t>
            </a:r>
            <a:r>
              <a:rPr lang="fa-IR" sz="2400" dirty="0"/>
              <a:t>مايكل مك فائول " استاد علوم سياسي و مدير مركز "دموكراسي، توسعه و حاكميت قانون " در دانشگاه استانفورد كاليفرنيا اعلام كرد كه "انقلاب نارنجي " ممكن است نخستين فعاليتي باشد كه به طور گسترده‌اي به طور "آنلاين " سازماندهي شده باشد.</a:t>
            </a:r>
            <a:endParaRPr lang="en-US" sz="2400" dirty="0"/>
          </a:p>
          <a:p>
            <a:pPr algn="just"/>
            <a:r>
              <a:rPr lang="fa-IR" sz="2400" dirty="0"/>
              <a:t>هماهنگ كردن فعاليت‌ها توسط پيام كوتاه (اس‌ام‌اس)، رسانه‌هاي آنلاين، گفت‌وگوهاي اينترنتي نقش بسزايي در اطلاع رساني درباره جزئيات تقلب در انتخابات و همچنين به اشتراك گذاشتن تجارب فعالان سياسي داشته است</a:t>
            </a:r>
            <a:r>
              <a:rPr lang="en-US" sz="2400" dirty="0"/>
              <a:t>. </a:t>
            </a:r>
          </a:p>
          <a:p>
            <a:pPr algn="just"/>
            <a:r>
              <a:rPr lang="fa-IR" sz="2400" dirty="0"/>
              <a:t>موبايل و اينترنت به خوبي مي‌تواند به انتشار جك‌ها و شعرهاي مسخره كننده در يك جامعه </a:t>
            </a:r>
            <a:r>
              <a:rPr lang="fa-IR" sz="2400" dirty="0" smtClean="0"/>
              <a:t>بپردازد </a:t>
            </a:r>
            <a:r>
              <a:rPr lang="fa-IR" sz="2400" dirty="0"/>
              <a:t>در اوكراين نيز ساختن جك و شعرهاي مسخره كننده عليه يك جريان بخصوص به كار گرفته شد</a:t>
            </a:r>
            <a:endParaRPr lang="en-US" sz="2400" dirty="0"/>
          </a:p>
          <a:p>
            <a:pPr algn="just"/>
            <a:r>
              <a:rPr lang="fa-IR" sz="2400" dirty="0"/>
              <a:t> </a:t>
            </a:r>
            <a:r>
              <a:rPr lang="fa-IR" sz="2400" dirty="0" smtClean="0"/>
              <a:t>معترضان </a:t>
            </a:r>
            <a:r>
              <a:rPr lang="fa-IR" sz="2400" dirty="0"/>
              <a:t>اوکراینی از حربه ساخت فیلم های کوتاه و انتشار آن در یوتیوب برای جلب افکار عمومی این کشور استفاده کردند. </a:t>
            </a:r>
            <a:endParaRPr lang="en-US" sz="2400" dirty="0"/>
          </a:p>
          <a:p>
            <a:pPr algn="just"/>
            <a:r>
              <a:rPr lang="fa-IR" sz="2400" dirty="0"/>
              <a:t>فیلم "من یک اوکراینی" هستم از طریق سایت یوتیوب منتشر گردید و بیش از 3 میلیون بیننده داشته است. یک خانم اوکراینی با ظاهری آراسته تاکید می کند که شورش های این کشور فقط و فقط با هدف کسب آزادی و دموکراسی و مبارزه با فساد اقتصادی بوده است</a:t>
            </a:r>
            <a:r>
              <a:rPr lang="fa-IR" sz="2400" dirty="0" smtClean="0"/>
              <a:t>.</a:t>
            </a:r>
            <a:endParaRPr lang="en-US" sz="2400" dirty="0"/>
          </a:p>
        </p:txBody>
      </p:sp>
    </p:spTree>
    <p:extLst>
      <p:ext uri="{BB962C8B-B14F-4D97-AF65-F5344CB8AC3E}">
        <p14:creationId xmlns:p14="http://schemas.microsoft.com/office/powerpoint/2010/main" xmlns="" val="370211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smtClean="0"/>
              <a:t>2- </a:t>
            </a:r>
            <a:r>
              <a:rPr lang="fa-IR" sz="3200" b="1" dirty="0"/>
              <a:t>جنبش مدنی مولدوای در انتخابات پارلمان </a:t>
            </a:r>
            <a:r>
              <a:rPr lang="fa-IR" sz="3200" b="1" dirty="0" smtClean="0"/>
              <a:t>2009</a:t>
            </a:r>
            <a:endParaRPr lang="fa-IR" sz="3200" dirty="0"/>
          </a:p>
        </p:txBody>
      </p:sp>
      <p:sp>
        <p:nvSpPr>
          <p:cNvPr id="3" name="Content Placeholder 2"/>
          <p:cNvSpPr>
            <a:spLocks noGrp="1"/>
          </p:cNvSpPr>
          <p:nvPr>
            <p:ph idx="1"/>
          </p:nvPr>
        </p:nvSpPr>
        <p:spPr/>
        <p:txBody>
          <a:bodyPr/>
          <a:lstStyle/>
          <a:p>
            <a:pPr lvl="0" algn="just"/>
            <a:r>
              <a:rPr lang="fa-IR" dirty="0" smtClean="0"/>
              <a:t>این جنبش در </a:t>
            </a:r>
            <a:r>
              <a:rPr lang="fa-IR" dirty="0"/>
              <a:t>آپریل </a:t>
            </a:r>
            <a:r>
              <a:rPr lang="fa-IR" dirty="0" smtClean="0"/>
              <a:t>2009 و </a:t>
            </a:r>
            <a:r>
              <a:rPr lang="fa-IR" dirty="0"/>
              <a:t>در شهرهای بزرگ مولدوای و پیش از اعلام نتایج انتخابات به وقوع پیوست. </a:t>
            </a:r>
            <a:endParaRPr lang="en-US" dirty="0"/>
          </a:p>
          <a:p>
            <a:pPr algn="just"/>
            <a:r>
              <a:rPr lang="fa-IR" dirty="0"/>
              <a:t>اعتراضات تماما بوسیله توئیتر، راه اندازی شد که بعضا از آن بعنوان انقلاب توئیتری نام برده می شود. در پایتخت بیش از 30هزار شورشی و اعتراض گر در روز 7 آپریل به ساختمان پارلمان و اداره ریاست جمهوری حمله کرده، شیشه ها را شکسته و وسایل را به آتش کشیدند. گفته می شود که عامل اصلی این شورش خانم روزنامه نگار بیست و پنج ساله ای بنام </a:t>
            </a:r>
            <a:r>
              <a:rPr lang="en-US" dirty="0"/>
              <a:t>Natalia </a:t>
            </a:r>
            <a:r>
              <a:rPr lang="en-US" dirty="0" err="1"/>
              <a:t>Morar</a:t>
            </a:r>
            <a:r>
              <a:rPr lang="fa-IR" dirty="0"/>
              <a:t> بوده بواسطه پست هایش بر روی وبلاگ خبری آنلاین خود که جرقه بسیج مخالفان را زد. </a:t>
            </a:r>
            <a:endParaRPr lang="en-US" dirty="0"/>
          </a:p>
        </p:txBody>
      </p:sp>
    </p:spTree>
    <p:extLst>
      <p:ext uri="{BB962C8B-B14F-4D97-AF65-F5344CB8AC3E}">
        <p14:creationId xmlns:p14="http://schemas.microsoft.com/office/powerpoint/2010/main" xmlns="" val="1532095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3- </a:t>
            </a:r>
            <a:r>
              <a:rPr lang="fa-IR" sz="4000" b="1" dirty="0"/>
              <a:t>فتنه سبز در ایران در </a:t>
            </a:r>
            <a:r>
              <a:rPr lang="fa-IR" sz="4000" b="1" dirty="0" smtClean="0"/>
              <a:t>2009</a:t>
            </a:r>
            <a:endParaRPr lang="fa-IR" sz="4000" dirty="0"/>
          </a:p>
        </p:txBody>
      </p:sp>
      <p:sp>
        <p:nvSpPr>
          <p:cNvPr id="3" name="Content Placeholder 2"/>
          <p:cNvSpPr>
            <a:spLocks noGrp="1"/>
          </p:cNvSpPr>
          <p:nvPr>
            <p:ph idx="1"/>
          </p:nvPr>
        </p:nvSpPr>
        <p:spPr/>
        <p:txBody>
          <a:bodyPr>
            <a:normAutofit/>
          </a:bodyPr>
          <a:lstStyle/>
          <a:p>
            <a:pPr algn="just"/>
            <a:r>
              <a:rPr lang="fa-IR" dirty="0" smtClean="0"/>
              <a:t>در </a:t>
            </a:r>
            <a:r>
              <a:rPr lang="fa-IR" dirty="0"/>
              <a:t>زمان اعتراضات به انتخابات ریاست جمهوری ایران در 2010-2009 میلادی، توئیتر و سایر وبسایت های مشابه تصمیم به انتشار اخبار گرفتند و این در حالی بود که خبرگزاری های غربی مانند </a:t>
            </a:r>
            <a:r>
              <a:rPr lang="en-US" dirty="0"/>
              <a:t>CNN</a:t>
            </a:r>
            <a:r>
              <a:rPr lang="fa-IR" dirty="0"/>
              <a:t> برای پوشش خبری این اعتراضات با شکست روبرو شدند. </a:t>
            </a:r>
            <a:endParaRPr lang="fa-IR" dirty="0" smtClean="0"/>
          </a:p>
          <a:p>
            <a:pPr algn="just"/>
            <a:r>
              <a:rPr lang="fa-IR" dirty="0" smtClean="0"/>
              <a:t>به </a:t>
            </a:r>
            <a:r>
              <a:rPr lang="fa-IR" dirty="0"/>
              <a:t>گفته مارک پیفل یک کارشناس امنیت ملی "بدون حضور توئتر مردم ایران نمی تونستند احساس قدرت کنند و برای آزادی و دموکراسی به اعتراض بپردازند.".  بویژه هشتک انگلیسی </a:t>
            </a:r>
            <a:r>
              <a:rPr lang="en-US" dirty="0"/>
              <a:t>#</a:t>
            </a:r>
            <a:r>
              <a:rPr lang="en-US" dirty="0" err="1"/>
              <a:t>Iranelection</a:t>
            </a:r>
            <a:r>
              <a:rPr lang="fa-IR" dirty="0"/>
              <a:t> در توئیتر در این رابطه بین کاربران بسیار مورد استفاده قرار گرفت.</a:t>
            </a:r>
            <a:endParaRPr lang="en-US" dirty="0"/>
          </a:p>
        </p:txBody>
      </p:sp>
    </p:spTree>
    <p:extLst>
      <p:ext uri="{BB962C8B-B14F-4D97-AF65-F5344CB8AC3E}">
        <p14:creationId xmlns:p14="http://schemas.microsoft.com/office/powerpoint/2010/main" xmlns="" val="1563650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4- انقلاب مصر</a:t>
            </a:r>
            <a:endParaRPr lang="fa-IR" sz="4000" dirty="0"/>
          </a:p>
        </p:txBody>
      </p:sp>
      <p:sp>
        <p:nvSpPr>
          <p:cNvPr id="3" name="Content Placeholder 2"/>
          <p:cNvSpPr>
            <a:spLocks noGrp="1"/>
          </p:cNvSpPr>
          <p:nvPr>
            <p:ph idx="1"/>
          </p:nvPr>
        </p:nvSpPr>
        <p:spPr/>
        <p:txBody>
          <a:bodyPr>
            <a:normAutofit fontScale="92500" lnSpcReduction="20000"/>
          </a:bodyPr>
          <a:lstStyle/>
          <a:p>
            <a:pPr lvl="0" algn="just"/>
            <a:r>
              <a:rPr lang="fa-IR" dirty="0" smtClean="0"/>
              <a:t>در </a:t>
            </a:r>
            <a:r>
              <a:rPr lang="fa-IR" dirty="0"/>
              <a:t>مصر بیش از 20 میلیون نفر از اینترنت استفاده می کنند. 42 میلیون نفرتلفن همراه دارند. ازاین دوبابت مصردرقاره افریقا اول است. درمصر 162هزار بلاگر فعالند. </a:t>
            </a:r>
            <a:endParaRPr lang="en-US" dirty="0"/>
          </a:p>
          <a:p>
            <a:pPr algn="just"/>
            <a:r>
              <a:rPr lang="fa-IR" dirty="0"/>
              <a:t>در سال 2008 یک گروه با بهره گیری از فیس بوک توانست 80 هزار نفر را علیه گرانی مواد غذائی بسیج کند. هم چنین از فیس بوک برای جلب پشتیبانی از اعتصاب کارگران پارچه بافی و اعتراض ها ی کارگری 6 آوریل 2008 (که روز ناخوشنودی ملی مصر نامیده شد) استفاده خوبی شد و این نخستین اعتصاب موفق در این کشور بود که با بسیج اینترنتی برگزارشد و دولت مصر در6 آوریل 2008 یکباره تکان خورد و سعی در رسیدگی به درخواست معترضین کرد. </a:t>
            </a:r>
            <a:endParaRPr lang="en-US" dirty="0"/>
          </a:p>
          <a:p>
            <a:pPr algn="just"/>
            <a:r>
              <a:rPr lang="fa-IR" dirty="0"/>
              <a:t>انقلاب مصر و موج اعتراضات در این کشور با فرآخوان تجمع در روز ۲۵ ژانویه 2011 در صفحه “کلنا خالد سعید” به عنوان روز انقلاب بر ضد فقر و فساد و بیکاری مصر در فیس بوک آغاز شد. </a:t>
            </a:r>
            <a:endParaRPr lang="fa-IR" dirty="0" smtClean="0"/>
          </a:p>
          <a:p>
            <a:pPr algn="just"/>
            <a:r>
              <a:rPr lang="fa-IR" dirty="0" smtClean="0"/>
              <a:t>تجمع </a:t>
            </a:r>
            <a:r>
              <a:rPr lang="fa-IR" dirty="0"/>
              <a:t>چند هزار نفری در روزهای پس از۲۵ ژانویه به تجمعات و راهپیمایی ها میلیونی در قاهره برای سرنگونی مبارک تبدیل شد. دولت مصر سه روز پس از شروع تظاهرات مردم ، در 28 و 29 ژانویه اقدام به قطع اینترنت و تلفن همراه  نمود تا بدین وسیله ارتباط تظاهرات کنندگان را قطع کند. </a:t>
            </a:r>
            <a:endParaRPr lang="en-US" dirty="0"/>
          </a:p>
        </p:txBody>
      </p:sp>
    </p:spTree>
    <p:extLst>
      <p:ext uri="{BB962C8B-B14F-4D97-AF65-F5344CB8AC3E}">
        <p14:creationId xmlns:p14="http://schemas.microsoft.com/office/powerpoint/2010/main" xmlns="" val="1464758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sz="4000" dirty="0" smtClean="0"/>
              <a:t>5- برخی کمپین ها در شبکه های اجتماعی</a:t>
            </a:r>
            <a:endParaRPr lang="en-US" sz="4000" dirty="0"/>
          </a:p>
        </p:txBody>
      </p:sp>
    </p:spTree>
    <p:extLst>
      <p:ext uri="{BB962C8B-B14F-4D97-AF65-F5344CB8AC3E}">
        <p14:creationId xmlns:p14="http://schemas.microsoft.com/office/powerpoint/2010/main" xmlns="" val="3109977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t>کمپین "من عاشق محمدم</a:t>
            </a:r>
            <a:r>
              <a:rPr lang="fa-IR" sz="4000" b="1" dirty="0" smtClean="0"/>
              <a:t>"</a:t>
            </a:r>
            <a:endParaRPr lang="fa-IR" sz="4000" dirty="0"/>
          </a:p>
        </p:txBody>
      </p:sp>
      <p:sp>
        <p:nvSpPr>
          <p:cNvPr id="3" name="Content Placeholder 2"/>
          <p:cNvSpPr>
            <a:spLocks noGrp="1"/>
          </p:cNvSpPr>
          <p:nvPr>
            <p:ph idx="1"/>
          </p:nvPr>
        </p:nvSpPr>
        <p:spPr/>
        <p:txBody>
          <a:bodyPr>
            <a:normAutofit/>
          </a:bodyPr>
          <a:lstStyle/>
          <a:p>
            <a:pPr lvl="0" algn="just"/>
            <a:r>
              <a:rPr lang="fa-IR" dirty="0" smtClean="0"/>
              <a:t>در </a:t>
            </a:r>
            <a:r>
              <a:rPr lang="fa-IR" dirty="0"/>
              <a:t>پی اهانت نشریه فرانسوی شارلی ابدو به ساحت نبی مکرم اسلام (ص) و کشیدن کاریکاتور توهین آمیز نسبت به ایشان و چاپ سه میلیون نسخه از نشریه، حجت الاسلام و المسلمین شهاب مرادی با انتشار تصویری در دی ماه 1393 در صفحه شخصی خود در اینستاگرام این کمپین را به زبان های فارسی، انگلیسی، عربی و فرانسوی راه اندازی نمود. </a:t>
            </a:r>
            <a:endParaRPr lang="fa-IR" dirty="0" smtClean="0"/>
          </a:p>
          <a:p>
            <a:pPr lvl="0" algn="just"/>
            <a:endParaRPr lang="en-US" dirty="0"/>
          </a:p>
          <a:p>
            <a:pPr algn="just"/>
            <a:r>
              <a:rPr lang="fa-IR" dirty="0"/>
              <a:t>شعارهای اصلی این کمپین به صورت "من عاشق محمدم"، </a:t>
            </a:r>
            <a:r>
              <a:rPr lang="en-US" dirty="0"/>
              <a:t>"I Love Mohammad P.B.U.H"</a:t>
            </a:r>
            <a:r>
              <a:rPr lang="fa-IR" dirty="0"/>
              <a:t>، " أنا أحب محمد صلی الله علیه و آله"، "از تروریسم متنفرم"، "توهین به پیامبران الهی را محکوم میکنم"، "من شارلی نیستم" و ... می باشد. </a:t>
            </a:r>
            <a:endParaRPr lang="en-US" dirty="0"/>
          </a:p>
        </p:txBody>
      </p:sp>
    </p:spTree>
    <p:extLst>
      <p:ext uri="{BB962C8B-B14F-4D97-AF65-F5344CB8AC3E}">
        <p14:creationId xmlns:p14="http://schemas.microsoft.com/office/powerpoint/2010/main" xmlns="" val="2496932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smtClean="0"/>
              <a:t>کمپین </a:t>
            </a:r>
            <a:r>
              <a:rPr lang="fa-IR" sz="3200" b="1" dirty="0"/>
              <a:t>من شارلی هستم (فرانسوی: </a:t>
            </a:r>
            <a:r>
              <a:rPr lang="en-US" sz="3200" b="1" dirty="0"/>
              <a:t>Je </a:t>
            </a:r>
            <a:r>
              <a:rPr lang="en-US" sz="3200" b="1" dirty="0" err="1"/>
              <a:t>Suis</a:t>
            </a:r>
            <a:r>
              <a:rPr lang="en-US" sz="3200" b="1" dirty="0"/>
              <a:t> Charlie</a:t>
            </a:r>
            <a:r>
              <a:rPr lang="fa-IR" sz="3200" b="1" dirty="0"/>
              <a:t>، انگلیسی: </a:t>
            </a:r>
            <a:r>
              <a:rPr lang="en-US" sz="3200" b="1" dirty="0"/>
              <a:t>I am Charlie</a:t>
            </a:r>
            <a:r>
              <a:rPr lang="fa-IR" sz="3200" b="1" dirty="0" smtClean="0"/>
              <a:t>)</a:t>
            </a:r>
            <a:endParaRPr lang="fa-IR" sz="3200" dirty="0"/>
          </a:p>
        </p:txBody>
      </p:sp>
      <p:sp>
        <p:nvSpPr>
          <p:cNvPr id="3" name="Content Placeholder 2"/>
          <p:cNvSpPr>
            <a:spLocks noGrp="1"/>
          </p:cNvSpPr>
          <p:nvPr>
            <p:ph idx="1"/>
          </p:nvPr>
        </p:nvSpPr>
        <p:spPr/>
        <p:txBody>
          <a:bodyPr/>
          <a:lstStyle/>
          <a:p>
            <a:pPr lvl="0" algn="just"/>
            <a:r>
              <a:rPr lang="fa-IR" dirty="0" smtClean="0"/>
              <a:t>کمپینی </a:t>
            </a:r>
            <a:r>
              <a:rPr lang="fa-IR" dirty="0"/>
              <a:t>که توسط طرفداران آزادی بیان علیه حمله دو فرد مسلح وابسته به گروه تروریستی القاعده به دفتر مجله شارلی ابدو در اینترنت و شبکه های اجتماعی در ژانویه 2015 راه اندازی شد. یواخیم رانسین که با خانواده اش در نزدیکی دفتر این نشریه زندگی می کند و برای نسخه فرانسوی مجله استابلیست که مجله ای با موضوع مد است کار می کند، رانسین طرحی را با استفاده از همان فونتی که در لوگوی نشریه شارلی ابدو به کار رفته بود طراحی کرد و آن را در توئیتر منتشر نمود که این طرح حدود هفت میلیون بار توئیت شد. </a:t>
            </a:r>
            <a:endParaRPr lang="en-US" dirty="0"/>
          </a:p>
        </p:txBody>
      </p:sp>
    </p:spTree>
    <p:extLst>
      <p:ext uri="{BB962C8B-B14F-4D97-AF65-F5344CB8AC3E}">
        <p14:creationId xmlns:p14="http://schemas.microsoft.com/office/powerpoint/2010/main" xmlns="" val="368499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b="1" dirty="0"/>
              <a:t>کمپین نامه رهبر انقلاب به جوانان اروپا و آمریکای شمالی (انگلیسی: </a:t>
            </a:r>
            <a:r>
              <a:rPr lang="en-US" sz="2800" b="1" dirty="0"/>
              <a:t>#Letter4U</a:t>
            </a:r>
            <a:r>
              <a:rPr lang="fa-IR" sz="2800" b="1" dirty="0" smtClean="0"/>
              <a:t>)</a:t>
            </a:r>
            <a:endParaRPr lang="fa-IR" sz="2800" dirty="0"/>
          </a:p>
        </p:txBody>
      </p:sp>
      <p:sp>
        <p:nvSpPr>
          <p:cNvPr id="3" name="Content Placeholder 2"/>
          <p:cNvSpPr>
            <a:spLocks noGrp="1"/>
          </p:cNvSpPr>
          <p:nvPr>
            <p:ph idx="1"/>
          </p:nvPr>
        </p:nvSpPr>
        <p:spPr/>
        <p:txBody>
          <a:bodyPr/>
          <a:lstStyle/>
          <a:p>
            <a:pPr lvl="0" algn="just"/>
            <a:r>
              <a:rPr lang="fa-IR" dirty="0" smtClean="0"/>
              <a:t>چهارشنبه </a:t>
            </a:r>
            <a:r>
              <a:rPr lang="fa-IR" dirty="0"/>
              <a:t>اول بهمن ماه 1393. شبکه های خبری سی ان ان، شبکه بی بی سی، شبکه آمریکایی بلومبرگ، المیادین، صدای روسیه، یاهو نیوز، آنسا ایتالیا، رسانه های مکتوب نظیر نشریه فارین پالیسی، گاردین، هفته نامه نیویورک مگزین، پایگاه خبری صدای روسیه در بخش فرانسوی زبان خود، خبرگزاری رسمی ترکیه (آناتولی)،روزنامه ینی شفق و آکشام، خبرگزاری فرانس پرس، وب سایت های تایم ترک، یورت گوندم، توپولم خبر، تله خبر، روزنامه ایتالیایی لارپوبلیکا، روزنامه ایل فاتوکوئوتیدیانو، روزنامه آنلاین ارتیکولوتره، سایت خبری تحلیلی گلوبالیست و ...، شبکه های اجتماعی نظیر فیس بوک، لینکدین و... به انتشار این خبر پرداختند. </a:t>
            </a:r>
            <a:endParaRPr lang="en-US" dirty="0"/>
          </a:p>
        </p:txBody>
      </p:sp>
    </p:spTree>
    <p:extLst>
      <p:ext uri="{BB962C8B-B14F-4D97-AF65-F5344CB8AC3E}">
        <p14:creationId xmlns:p14="http://schemas.microsoft.com/office/powerpoint/2010/main" xmlns="" val="740420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t>کمپین </a:t>
            </a:r>
            <a:r>
              <a:rPr lang="fa-IR" sz="4000" b="1" dirty="0"/>
              <a:t>"مرتضی پاشایی</a:t>
            </a:r>
            <a:r>
              <a:rPr lang="fa-IR" sz="4000" b="1" dirty="0" smtClean="0"/>
              <a:t>"</a:t>
            </a:r>
            <a:endParaRPr lang="fa-IR" sz="4000" dirty="0"/>
          </a:p>
        </p:txBody>
      </p:sp>
      <p:sp>
        <p:nvSpPr>
          <p:cNvPr id="3" name="Content Placeholder 2"/>
          <p:cNvSpPr>
            <a:spLocks noGrp="1"/>
          </p:cNvSpPr>
          <p:nvPr>
            <p:ph idx="1"/>
          </p:nvPr>
        </p:nvSpPr>
        <p:spPr/>
        <p:txBody>
          <a:bodyPr>
            <a:normAutofit lnSpcReduction="10000"/>
          </a:bodyPr>
          <a:lstStyle/>
          <a:p>
            <a:pPr algn="just"/>
            <a:r>
              <a:rPr lang="fa-IR" dirty="0" smtClean="0"/>
              <a:t>از </a:t>
            </a:r>
            <a:r>
              <a:rPr lang="fa-IR" dirty="0"/>
              <a:t>هنگام بستری شدن مرتضی پاشایی خواننده پاپ ایران در اواسط آبان 1393، در بیمارستان گروه بزرگی از مردم در برابر بیمارستان حضور یافته و با انتشار خبر درگذشت وی بر این جمعیت افزوده شد. در پی مرگ وی در تاریخ 23 ابان 1393 در بیمارستان بهمن تهران کاربران شبکه های اجتماعی تسلیت خود را در شبکه های اجتماعی قرار دادند و تجمع های مردمی با هماهنگی صورت گرفته درون شبکه های اجتماعی در شهرهای مختلف کشور برپا شد. </a:t>
            </a:r>
            <a:endParaRPr lang="fa-IR" dirty="0" smtClean="0"/>
          </a:p>
          <a:p>
            <a:pPr algn="just"/>
            <a:r>
              <a:rPr lang="fa-IR" dirty="0" smtClean="0"/>
              <a:t>در </a:t>
            </a:r>
            <a:r>
              <a:rPr lang="fa-IR" dirty="0"/>
              <a:t>شهرهای همدان، آبادان، دزفول، شیراز، مشهد، قم، گنبد، کرمانشاه، بوشهر، قزوین، اهواز، زنجان، یزد، سمنان، اصفهان، تبریز، بندرعباس، تهران، انزلی و ... تجمعاتی به نام مرتضی پاشایی جمع شدند. در این مراسم نقش شبکه های اجتماعی تلفن همراه، حتی بیشتر از شبکه های اجتماعی رایانه ای بود که نشان دهنده میزان نفوذ این شبکه ها در کشور می باشد.</a:t>
            </a:r>
          </a:p>
        </p:txBody>
      </p:sp>
    </p:spTree>
    <p:extLst>
      <p:ext uri="{BB962C8B-B14F-4D97-AF65-F5344CB8AC3E}">
        <p14:creationId xmlns:p14="http://schemas.microsoft.com/office/powerpoint/2010/main" xmlns="" val="1796631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t>کمپین "من یمنی هستم</a:t>
            </a:r>
            <a:r>
              <a:rPr lang="fa-IR" sz="4000" b="1" dirty="0" smtClean="0"/>
              <a:t>"</a:t>
            </a:r>
            <a:endParaRPr lang="fa-IR" sz="4000" dirty="0"/>
          </a:p>
        </p:txBody>
      </p:sp>
      <p:sp>
        <p:nvSpPr>
          <p:cNvPr id="3" name="Content Placeholder 2"/>
          <p:cNvSpPr>
            <a:spLocks noGrp="1"/>
          </p:cNvSpPr>
          <p:nvPr>
            <p:ph idx="1"/>
          </p:nvPr>
        </p:nvSpPr>
        <p:spPr/>
        <p:txBody>
          <a:bodyPr/>
          <a:lstStyle/>
          <a:p>
            <a:pPr lvl="0" algn="just"/>
            <a:r>
              <a:rPr lang="fa-IR" dirty="0" smtClean="0"/>
              <a:t>پس </a:t>
            </a:r>
            <a:r>
              <a:rPr lang="fa-IR" dirty="0"/>
              <a:t>از سخنان استاد پناهیان در همایش یادبود شهدای یمن در لانه جاسوسی سابق در روز 7 اردیبهشت ماه 1394 مبنی بر ایجاد کمپین "من یمنی هستم" برای حمایت از مردم مظلوم یمن، در شبکه های اجتماعی مختلفی این کمپین راه اندازی شد. نمود این کمپین نوشتن عبارت "من یمنی هستم" و گرفتن عکس با آن می باشد. </a:t>
            </a:r>
            <a:endParaRPr lang="en-US" dirty="0"/>
          </a:p>
        </p:txBody>
      </p:sp>
    </p:spTree>
    <p:extLst>
      <p:ext uri="{BB962C8B-B14F-4D97-AF65-F5344CB8AC3E}">
        <p14:creationId xmlns:p14="http://schemas.microsoft.com/office/powerpoint/2010/main" xmlns="" val="129496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mtClean="0"/>
              <a:t>سرویس های مشترک شبکه های مجازی</a:t>
            </a:r>
            <a:endParaRPr lang="en-US" dirty="0"/>
          </a:p>
        </p:txBody>
      </p:sp>
      <p:sp>
        <p:nvSpPr>
          <p:cNvPr id="3" name="Content Placeholder 2"/>
          <p:cNvSpPr>
            <a:spLocks noGrp="1"/>
          </p:cNvSpPr>
          <p:nvPr>
            <p:ph idx="1"/>
          </p:nvPr>
        </p:nvSpPr>
        <p:spPr/>
        <p:txBody>
          <a:bodyPr/>
          <a:lstStyle/>
          <a:p>
            <a:r>
              <a:rPr lang="fa-IR" dirty="0" smtClean="0"/>
              <a:t>ایجاد محتوا شامل متن، تصویر، ویدیو، صوت</a:t>
            </a:r>
          </a:p>
          <a:p>
            <a:r>
              <a:rPr lang="fa-IR" dirty="0" smtClean="0"/>
              <a:t>به اشتراک گذاشتن محتوا بین سایر کاربران</a:t>
            </a:r>
          </a:p>
          <a:p>
            <a:r>
              <a:rPr lang="fa-IR" dirty="0" smtClean="0"/>
              <a:t>بحث در مورد محتوای به اشتراک گذاشته شده (از طریق یادداشتهای متنی)</a:t>
            </a:r>
          </a:p>
          <a:p>
            <a:r>
              <a:rPr lang="fa-IR" dirty="0" smtClean="0"/>
              <a:t>ایجاد پروفایل شخصی (شامل اطلاعات اولیه کاربر، اطلاعات تکمیلی، علائق، سوابق تحصیلی و شغلی و غیره...)</a:t>
            </a:r>
          </a:p>
          <a:p>
            <a:r>
              <a:rPr lang="fa-IR" dirty="0" smtClean="0"/>
              <a:t>ایجاد ارتباط با دیگر کاربران از طرق ایجاد رابطه دوستی، گروه های مختلف، حلقه های ارتباطی، ارسال پیام های مستقیم خصوصی و عمومی</a:t>
            </a:r>
          </a:p>
          <a:p>
            <a:endParaRPr lang="fa-IR" dirty="0" smtClean="0"/>
          </a:p>
          <a:p>
            <a:pPr marL="53975" indent="0">
              <a:buNone/>
            </a:pPr>
            <a:r>
              <a:rPr lang="fa-IR" dirty="0" smtClean="0"/>
              <a:t>در مجموع امکان اطلاع از اخبار، ارتباط گیری، وبلاگ نویسی و ابراز وجود، تعاملات دوستانه و رسمی و ... را فراهم می آورند.</a:t>
            </a:r>
            <a:endParaRPr lang="fa-IR" dirty="0"/>
          </a:p>
        </p:txBody>
      </p:sp>
    </p:spTree>
    <p:extLst>
      <p:ext uri="{BB962C8B-B14F-4D97-AF65-F5344CB8AC3E}">
        <p14:creationId xmlns:p14="http://schemas.microsoft.com/office/powerpoint/2010/main" xmlns="" val="63284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b="1" dirty="0"/>
              <a:t>چالش سطل آب و یخ (انگلیسی: </a:t>
            </a:r>
            <a:r>
              <a:rPr lang="en-US" sz="2800" b="1" dirty="0"/>
              <a:t>Ice Bucket Challenge</a:t>
            </a:r>
            <a:r>
              <a:rPr lang="fa-IR" sz="2800" b="1" dirty="0" smtClean="0"/>
              <a:t>)</a:t>
            </a:r>
            <a:endParaRPr lang="fa-IR" sz="2800" dirty="0"/>
          </a:p>
        </p:txBody>
      </p:sp>
      <p:sp>
        <p:nvSpPr>
          <p:cNvPr id="3" name="Content Placeholder 2"/>
          <p:cNvSpPr>
            <a:spLocks noGrp="1"/>
          </p:cNvSpPr>
          <p:nvPr>
            <p:ph idx="1"/>
          </p:nvPr>
        </p:nvSpPr>
        <p:spPr/>
        <p:txBody>
          <a:bodyPr>
            <a:normAutofit fontScale="92500" lnSpcReduction="20000"/>
          </a:bodyPr>
          <a:lstStyle/>
          <a:p>
            <a:pPr lvl="0" algn="just"/>
            <a:r>
              <a:rPr lang="fa-IR" dirty="0" smtClean="0"/>
              <a:t>فعالیتی </a:t>
            </a:r>
            <a:r>
              <a:rPr lang="fa-IR" dirty="0"/>
              <a:t>که در آن سطلی حاوی آب یخ (آب و یخ) بر روی سر یک فر ریخته می شود. این فعالیت در رابطه با کمک به جامعه سرطان در نیوزلند و موسسه خیریه کمک به بیماران اسکلروز جانبی آمیوتروفیک (ای ال اس-</a:t>
            </a:r>
            <a:r>
              <a:rPr lang="en-US" dirty="0"/>
              <a:t>ALS</a:t>
            </a:r>
            <a:r>
              <a:rPr lang="fa-IR" dirty="0"/>
              <a:t>) در آمریکا می باشد. نقطه آغازین این چالش به درستی مشخص نیست ولی در زمستان 1392 چالشی به نام چالش آب سرد در شمال آمریکا سروصدایی در شبکه های اجتماعی به پا کرد که در آن افراد یا باید کمک مالی به تحقیقات درباره سرطان می کردند یا اینکه درون آب سرد می پریدند. </a:t>
            </a:r>
            <a:endParaRPr lang="fa-IR" dirty="0" smtClean="0"/>
          </a:p>
          <a:p>
            <a:pPr lvl="0" algn="just"/>
            <a:r>
              <a:rPr lang="fa-IR" dirty="0" smtClean="0"/>
              <a:t>این </a:t>
            </a:r>
            <a:r>
              <a:rPr lang="fa-IR" dirty="0"/>
              <a:t>چالش روز 11 تیرماه 1393 در آمریکا بسیار فراگیر شد و 16 روز بعد هنگامی که یک بازیکن گلف به نام کریس کندی یک سطل آب روی خود خالی کرد از فردی درخواست نمود که این کار را انجام دهد و انجام این کار با پخش فیلم آن در فیس بوک همراه شد. گرچه این چالش منجر به حصول 100 میلیون دلار برای انجمن </a:t>
            </a:r>
            <a:r>
              <a:rPr lang="en-US" dirty="0"/>
              <a:t>ALS</a:t>
            </a:r>
            <a:r>
              <a:rPr lang="fa-IR" dirty="0"/>
              <a:t>، 6 میلیون پوند برای انجمن بیماری های حرکتی و سلول های عصبی، 3 میلیون پوند برای موسسه توسعه درمان </a:t>
            </a:r>
            <a:r>
              <a:rPr lang="en-US" dirty="0"/>
              <a:t>ALS</a:t>
            </a:r>
            <a:r>
              <a:rPr lang="fa-IR" dirty="0"/>
              <a:t>، 1 میلیون یورو برای بنیاد </a:t>
            </a:r>
            <a:r>
              <a:rPr lang="en-US" dirty="0"/>
              <a:t>ALS</a:t>
            </a:r>
            <a:r>
              <a:rPr lang="fa-IR" dirty="0"/>
              <a:t> هلند و 500 هزار دلار برای پروژه </a:t>
            </a:r>
            <a:r>
              <a:rPr lang="en-US" dirty="0"/>
              <a:t>ALS</a:t>
            </a:r>
            <a:r>
              <a:rPr lang="fa-IR" dirty="0"/>
              <a:t> گردید ولی به تدریج مخالفان زیادی پیدا کرد و از هدف اصلی که کمک به بیماران بود خارج گردید.</a:t>
            </a:r>
            <a:endParaRPr lang="en-US" dirty="0"/>
          </a:p>
        </p:txBody>
      </p:sp>
    </p:spTree>
    <p:extLst>
      <p:ext uri="{BB962C8B-B14F-4D97-AF65-F5344CB8AC3E}">
        <p14:creationId xmlns:p14="http://schemas.microsoft.com/office/powerpoint/2010/main" xmlns="" val="708932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کمپین "خرید خودرو صفر ممنوع"</a:t>
            </a:r>
            <a:endParaRPr lang="fa-IR" dirty="0"/>
          </a:p>
        </p:txBody>
      </p:sp>
      <p:sp>
        <p:nvSpPr>
          <p:cNvPr id="3" name="Content Placeholder 2"/>
          <p:cNvSpPr>
            <a:spLocks noGrp="1"/>
          </p:cNvSpPr>
          <p:nvPr>
            <p:ph idx="1"/>
          </p:nvPr>
        </p:nvSpPr>
        <p:spPr/>
        <p:txBody>
          <a:bodyPr/>
          <a:lstStyle/>
          <a:p>
            <a:pPr lvl="0" algn="just"/>
            <a:r>
              <a:rPr lang="fa-IR" dirty="0" smtClean="0"/>
              <a:t>این </a:t>
            </a:r>
            <a:r>
              <a:rPr lang="fa-IR" dirty="0"/>
              <a:t>کمپین با نام های متفاوتی نظیر "خودرو صفر ممنوع"، "خودرو نخرید تا ارزان شود" در شبکه های اجتماعی بویژه تلگرام در اواخر تیر ماه 1394 راه اندازی گردید. اصلی ترین موضوعی که در این گروه ها مورد بحث وگفتگو قرار می گیرد کاهش قیمت خودروهای داخلی می باشد و به عبارتی خریداران خودرو را ترغیب به نخریدن خودروهای داخلی می کنند تا زمانی که قیمت خودرو کاهش یابد و این یعنی شروع یک تحریم داخلی. </a:t>
            </a:r>
            <a:endParaRPr lang="en-US" dirty="0"/>
          </a:p>
        </p:txBody>
      </p:sp>
    </p:spTree>
    <p:extLst>
      <p:ext uri="{BB962C8B-B14F-4D97-AF65-F5344CB8AC3E}">
        <p14:creationId xmlns:p14="http://schemas.microsoft.com/office/powerpoint/2010/main" xmlns="" val="1226542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t>کمپین "پیامی آورده اند</a:t>
            </a:r>
            <a:r>
              <a:rPr lang="fa-IR" sz="4000" b="1" dirty="0" smtClean="0"/>
              <a:t>"</a:t>
            </a:r>
            <a:endParaRPr lang="fa-IR" sz="4000" dirty="0"/>
          </a:p>
        </p:txBody>
      </p:sp>
      <p:sp>
        <p:nvSpPr>
          <p:cNvPr id="3" name="Content Placeholder 2"/>
          <p:cNvSpPr>
            <a:spLocks noGrp="1"/>
          </p:cNvSpPr>
          <p:nvPr>
            <p:ph idx="1"/>
          </p:nvPr>
        </p:nvSpPr>
        <p:spPr/>
        <p:txBody>
          <a:bodyPr/>
          <a:lstStyle/>
          <a:p>
            <a:pPr lvl="0" algn="just"/>
            <a:r>
              <a:rPr lang="fa-IR" dirty="0" smtClean="0"/>
              <a:t>به </a:t>
            </a:r>
            <a:r>
              <a:rPr lang="fa-IR" dirty="0"/>
              <a:t>مناسبت بازگشت 175 شهید غواص دست بسته عملیات کربلای 4 و 100 شهید گمنام دیگر در خرداد ماه 1394، فعالان فضای مجازی کمپین "#پیامی آورده اند" را به راه انداختند. در این حرکت مخاطبان اقدام به طراحی و ساخت کلیپ ها، سرودها، شعارها، دلنوشته ها و ... به موضوع شهدای گمنام نمودند. هشتک های مورد استفاده برای این پویش عمدتا به صورت های مقابل بود: # پیامی آورده اند، #سلام بر 175 شهید، #کربلای 4، #175 غیور دست بسته و ... . این کمپین با استقبال بسیار خوب مردم بویژه افراد سرشناس، هنرمندان، سیاسیون و ... روبرو شد.</a:t>
            </a:r>
            <a:endParaRPr lang="en-US" dirty="0"/>
          </a:p>
        </p:txBody>
      </p:sp>
    </p:spTree>
    <p:extLst>
      <p:ext uri="{BB962C8B-B14F-4D97-AF65-F5344CB8AC3E}">
        <p14:creationId xmlns:p14="http://schemas.microsoft.com/office/powerpoint/2010/main" xmlns="" val="2464061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b="1" dirty="0"/>
              <a:t>کمپین "آزادی های یواشکی زنان در ایران</a:t>
            </a:r>
            <a:r>
              <a:rPr lang="fa-IR" sz="3200" b="1" dirty="0" smtClean="0"/>
              <a:t>"</a:t>
            </a:r>
            <a:endParaRPr lang="fa-IR" sz="3200" dirty="0"/>
          </a:p>
        </p:txBody>
      </p:sp>
      <p:sp>
        <p:nvSpPr>
          <p:cNvPr id="3" name="Content Placeholder 2"/>
          <p:cNvSpPr>
            <a:spLocks noGrp="1"/>
          </p:cNvSpPr>
          <p:nvPr>
            <p:ph idx="1"/>
          </p:nvPr>
        </p:nvSpPr>
        <p:spPr/>
        <p:txBody>
          <a:bodyPr>
            <a:normAutofit/>
          </a:bodyPr>
          <a:lstStyle/>
          <a:p>
            <a:pPr algn="just"/>
            <a:r>
              <a:rPr lang="fa-IR" sz="3600" dirty="0" smtClean="0"/>
              <a:t>این </a:t>
            </a:r>
            <a:r>
              <a:rPr lang="fa-IR" sz="3600" dirty="0"/>
              <a:t>کمپین در اردیبهشت 1393 توسط معصومه علی نژاد قمی (مسیح علی نژاد) از خبرنگاران زن فراری از ایران در فیس بوک ایجاد شد و در آن از زنان ایرانی درخواست شد که تصاویر بدون حجاب خود را در مکان های عمومی در این صفحه منتشر کنند و درباره تجربه خودشان از آزادی پوشش حرف بزنند. این صفحه هم اکنون حدود 872 هزار دنبال کننده دارد که قسمتی از این افراد، غیرایرانیانی هستند که در خارج از ایران زندگی می کنند (به استناد صفحه این گروه در فیس بوک). </a:t>
            </a:r>
            <a:endParaRPr lang="fa-IR" sz="3600" dirty="0" smtClean="0"/>
          </a:p>
        </p:txBody>
      </p:sp>
    </p:spTree>
    <p:extLst>
      <p:ext uri="{BB962C8B-B14F-4D97-AF65-F5344CB8AC3E}">
        <p14:creationId xmlns:p14="http://schemas.microsoft.com/office/powerpoint/2010/main" xmlns="" val="2996944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بازتاب مرگ دخترمهابادی</a:t>
            </a:r>
            <a:endParaRPr lang="fa-IR" dirty="0"/>
          </a:p>
        </p:txBody>
      </p:sp>
      <p:sp>
        <p:nvSpPr>
          <p:cNvPr id="3" name="Content Placeholder 2"/>
          <p:cNvSpPr>
            <a:spLocks noGrp="1"/>
          </p:cNvSpPr>
          <p:nvPr>
            <p:ph idx="1"/>
          </p:nvPr>
        </p:nvSpPr>
        <p:spPr/>
        <p:txBody>
          <a:bodyPr>
            <a:normAutofit/>
          </a:bodyPr>
          <a:lstStyle/>
          <a:p>
            <a:pPr lvl="0" algn="just"/>
            <a:r>
              <a:rPr lang="fa-IR" dirty="0" smtClean="0"/>
              <a:t>پس </a:t>
            </a:r>
            <a:r>
              <a:rPr lang="fa-IR" dirty="0"/>
              <a:t>از حادقه مرگ یک مهماندار زن در هتل تارا مهاباد در اردیبهشت 1394، بازتاب این حادثه به سرعت در فضای مجازی، شبکه های احتماعی و رسانه های معاند پخش شد. </a:t>
            </a:r>
            <a:endParaRPr lang="fa-IR" dirty="0" smtClean="0"/>
          </a:p>
          <a:p>
            <a:pPr lvl="0" algn="just"/>
            <a:r>
              <a:rPr lang="fa-IR" dirty="0" smtClean="0"/>
              <a:t>عربستان </a:t>
            </a:r>
            <a:r>
              <a:rPr lang="fa-IR" dirty="0"/>
              <a:t>با 32 درصد د رکل ماجرا درگیر بوده است و بعد از آن ایران با 19 درصد، سوریه با 7 درصد، نروژ با 5 و عراق با 3 درصد هم از جمله فعالترین کشورها در فضای مجازی در این رابطه بوده اند. هشتک های مورد استفاده در فضای مجازی برای این موضوع عبارتند از : "مهاباد"، "کردستان تلتحق بالاحواز و تنتقض" به معنای "کردستان به پاخواسته و به الاحواز پیوسته". که اشاره به جدایی اهواز از ایران و تشکیل کشور الاحواز دارد که توسط کشور عربستان حمایت شده است.</a:t>
            </a:r>
            <a:endParaRPr lang="en-US" dirty="0"/>
          </a:p>
        </p:txBody>
      </p:sp>
    </p:spTree>
    <p:extLst>
      <p:ext uri="{BB962C8B-B14F-4D97-AF65-F5344CB8AC3E}">
        <p14:creationId xmlns:p14="http://schemas.microsoft.com/office/powerpoint/2010/main" xmlns="" val="2951633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t>کمپین "ریزگردهای </a:t>
            </a:r>
            <a:r>
              <a:rPr lang="fa-IR" sz="3600" b="1" dirty="0" smtClean="0"/>
              <a:t>خوزستان»</a:t>
            </a:r>
            <a:endParaRPr lang="fa-IR" sz="3600" dirty="0"/>
          </a:p>
        </p:txBody>
      </p:sp>
      <p:sp>
        <p:nvSpPr>
          <p:cNvPr id="3" name="Content Placeholder 2"/>
          <p:cNvSpPr>
            <a:spLocks noGrp="1"/>
          </p:cNvSpPr>
          <p:nvPr>
            <p:ph idx="1"/>
          </p:nvPr>
        </p:nvSpPr>
        <p:spPr/>
        <p:txBody>
          <a:bodyPr/>
          <a:lstStyle/>
          <a:p>
            <a:pPr lvl="0" algn="just"/>
            <a:r>
              <a:rPr lang="fa-IR" dirty="0" smtClean="0"/>
              <a:t>در </a:t>
            </a:r>
            <a:r>
              <a:rPr lang="fa-IR" dirty="0"/>
              <a:t>بهمن 1393 و بدنبال گرد و غبارهای شدید در چندین شهر از استان های جنوبی کشور، نظیر اهواز، هندیجان، امیدیه، دامشیر، بندرامام، ماهشهر، کارون، باوی، سوسنگرد، هویزه و حمیدیه مدارس و ادارات در چندین نوبت تعطیل شدند. پس از آن شماری از مردم اهواز و دیگر شهرهای خوزستان با اجاد کمپین ها و انتشار عکس هایی با این موضوع در شبکه های اجتماعی بویژه فیس بوک و اینستاگرام، اثرات خاک و گرد وغبار را در معرض دید عموم قرار دادند و خواستار واکنش جدی مسئولان شدند. </a:t>
            </a:r>
            <a:endParaRPr lang="fa-IR" dirty="0" smtClean="0"/>
          </a:p>
          <a:p>
            <a:pPr lvl="0" algn="just"/>
            <a:r>
              <a:rPr lang="fa-IR" dirty="0" smtClean="0"/>
              <a:t>هشتک </a:t>
            </a:r>
            <a:r>
              <a:rPr lang="fa-IR" dirty="0"/>
              <a:t>های "خاک"، "اهواز"، "خاک-اهواز"، "ماهشهر"، "می خواهم نفس بکشم" و ... از مهمترین هشتک ها علیه توفان خاک هستند.</a:t>
            </a:r>
            <a:endParaRPr lang="en-US" dirty="0"/>
          </a:p>
        </p:txBody>
      </p:sp>
    </p:spTree>
    <p:extLst>
      <p:ext uri="{BB962C8B-B14F-4D97-AF65-F5344CB8AC3E}">
        <p14:creationId xmlns:p14="http://schemas.microsoft.com/office/powerpoint/2010/main" xmlns="" val="2003153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کمپین "قطره </a:t>
            </a:r>
            <a:r>
              <a:rPr lang="fa-IR" b="1" dirty="0" smtClean="0"/>
              <a:t>قطره»</a:t>
            </a:r>
            <a:endParaRPr lang="fa-IR" dirty="0"/>
          </a:p>
        </p:txBody>
      </p:sp>
      <p:sp>
        <p:nvSpPr>
          <p:cNvPr id="3" name="Content Placeholder 2"/>
          <p:cNvSpPr>
            <a:spLocks noGrp="1"/>
          </p:cNvSpPr>
          <p:nvPr>
            <p:ph idx="1"/>
          </p:nvPr>
        </p:nvSpPr>
        <p:spPr/>
        <p:txBody>
          <a:bodyPr/>
          <a:lstStyle/>
          <a:p>
            <a:pPr lvl="0" algn="just"/>
            <a:r>
              <a:rPr lang="fa-IR" dirty="0" smtClean="0"/>
              <a:t>رامبد </a:t>
            </a:r>
            <a:r>
              <a:rPr lang="fa-IR" dirty="0"/>
              <a:t>جوان بازیگر و مجری تلویزیون در برنامه طنز خندوانه در تیرماه 1394 اعلام کرد: "با گوشی همراه وارد سامانه پیامکی شوید و در آنجا بعد از انتخاب «خندوانه» در کمپین قطره قطره عضو شوید. این عضویت به صورت کاملاً رایگان است و بعد از ثبت نام ما گروه عظیمی از علاقمندان به محیط زیست و کسانی که نگران بحران آب هستند را خواهیم داشت که ان شااله با هم اندیشی هم می توانیم کارهای بزرگی را به پشتوانه این گروه انجام بدهیم</a:t>
            </a:r>
            <a:r>
              <a:rPr lang="en-US" dirty="0" smtClean="0"/>
              <a:t>.</a:t>
            </a:r>
            <a:endParaRPr lang="en-US" dirty="0"/>
          </a:p>
        </p:txBody>
      </p:sp>
    </p:spTree>
    <p:extLst>
      <p:ext uri="{BB962C8B-B14F-4D97-AF65-F5344CB8AC3E}">
        <p14:creationId xmlns:p14="http://schemas.microsoft.com/office/powerpoint/2010/main" xmlns="" val="2378517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t>کمپین "من یک روستائی هستم</a:t>
            </a:r>
            <a:r>
              <a:rPr lang="fa-IR" sz="4000" b="1" dirty="0" smtClean="0"/>
              <a:t>"</a:t>
            </a:r>
            <a:endParaRPr lang="fa-IR" sz="4000" dirty="0"/>
          </a:p>
        </p:txBody>
      </p:sp>
      <p:sp>
        <p:nvSpPr>
          <p:cNvPr id="3" name="Content Placeholder 2"/>
          <p:cNvSpPr>
            <a:spLocks noGrp="1"/>
          </p:cNvSpPr>
          <p:nvPr>
            <p:ph idx="1"/>
          </p:nvPr>
        </p:nvSpPr>
        <p:spPr/>
        <p:txBody>
          <a:bodyPr/>
          <a:lstStyle/>
          <a:p>
            <a:pPr lvl="0" algn="just"/>
            <a:r>
              <a:rPr lang="fa-IR" dirty="0" smtClean="0"/>
              <a:t>در </a:t>
            </a:r>
            <a:r>
              <a:rPr lang="fa-IR" dirty="0"/>
              <a:t>پی اظهارات اخیر آیت الله هاشمی رفسنجانی (در مرداد 1394) مبنی بر اینکه </a:t>
            </a:r>
            <a:r>
              <a:rPr lang="en-US" dirty="0"/>
              <a:t>"</a:t>
            </a:r>
            <a:r>
              <a:rPr lang="fa-IR" dirty="0"/>
              <a:t>بعضی‌ها هم اصلاً آن موقع‌ها نبودند و در کوچه‌های روستاهای‌شان می‌گشتند، ولی الان آمده‌اند و انقلابی شده‌ان" </a:t>
            </a:r>
            <a:r>
              <a:rPr lang="en-US" dirty="0"/>
              <a:t> </a:t>
            </a:r>
            <a:r>
              <a:rPr lang="fa-IR" dirty="0"/>
              <a:t>موجی از اعتراضات و کمپین‌ها در فضای مجازی به راه </a:t>
            </a:r>
            <a:r>
              <a:rPr lang="fa-IR" dirty="0" smtClean="0"/>
              <a:t>افتاد</a:t>
            </a:r>
          </a:p>
          <a:p>
            <a:pPr lvl="0" algn="just"/>
            <a:r>
              <a:rPr lang="fa-IR" dirty="0" smtClean="0"/>
              <a:t>مردم </a:t>
            </a:r>
            <a:r>
              <a:rPr lang="fa-IR" dirty="0"/>
              <a:t>با </a:t>
            </a:r>
            <a:r>
              <a:rPr lang="fa-IR" dirty="0" smtClean="0"/>
              <a:t>هشتگ#من_یک_روستایی_هستم،#</a:t>
            </a:r>
            <a:r>
              <a:rPr lang="fa-IR" dirty="0"/>
              <a:t>من_افتخار_می </a:t>
            </a:r>
            <a:r>
              <a:rPr lang="fa-IR" dirty="0" smtClean="0"/>
              <a:t>کنم_یک _</a:t>
            </a:r>
            <a:r>
              <a:rPr lang="fa-IR" dirty="0"/>
              <a:t>روستایی_ام</a:t>
            </a:r>
            <a:r>
              <a:rPr lang="fa-IR" dirty="0" smtClean="0"/>
              <a:t>،#</a:t>
            </a:r>
            <a:r>
              <a:rPr lang="fa-IR" dirty="0"/>
              <a:t>من_یک_روستایی_انقلابی_هستم، #</a:t>
            </a:r>
            <a:r>
              <a:rPr lang="fa-IR" dirty="0" smtClean="0"/>
              <a:t>روستایی_بودن_ افتخار_من_است </a:t>
            </a:r>
            <a:r>
              <a:rPr lang="fa-IR" dirty="0"/>
              <a:t>و #من_همان_روستایی_هستم نسبت به این گفته ایشان اعتراض کردند</a:t>
            </a:r>
            <a:r>
              <a:rPr lang="fa-IR" dirty="0" smtClean="0"/>
              <a:t>.</a:t>
            </a:r>
          </a:p>
          <a:p>
            <a:pPr lvl="0" algn="just"/>
            <a:r>
              <a:rPr lang="fa-IR" dirty="0" smtClean="0"/>
              <a:t>به </a:t>
            </a:r>
            <a:r>
              <a:rPr lang="fa-IR" dirty="0"/>
              <a:t>گفته غلامعلی رجایی در روزنامه شرق: "وقتی خدمت آیت الله هاشمی رسیدم و برایشان تعریف کردم که موج تخریبی راه انداخته اند، خندیدند و گفتند: چون دستشان خالی است مجبورند به این چیزها متوسل شوند."</a:t>
            </a:r>
            <a:endParaRPr lang="en-US" dirty="0"/>
          </a:p>
        </p:txBody>
      </p:sp>
    </p:spTree>
    <p:extLst>
      <p:ext uri="{BB962C8B-B14F-4D97-AF65-F5344CB8AC3E}">
        <p14:creationId xmlns:p14="http://schemas.microsoft.com/office/powerpoint/2010/main" xmlns="" val="915098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sz="4400" dirty="0" smtClean="0"/>
              <a:t>6- استراتژی های نسل بعد شبکه ها</a:t>
            </a:r>
            <a:endParaRPr lang="en-US" sz="4400" dirty="0"/>
          </a:p>
        </p:txBody>
      </p:sp>
    </p:spTree>
    <p:extLst>
      <p:ext uri="{BB962C8B-B14F-4D97-AF65-F5344CB8AC3E}">
        <p14:creationId xmlns:p14="http://schemas.microsoft.com/office/powerpoint/2010/main" xmlns="" val="254181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استراتژی های نسل آینده شبکه ها</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fa-IR" dirty="0" smtClean="0"/>
              <a:t>گسترش </a:t>
            </a:r>
            <a:r>
              <a:rPr lang="fa-IR" dirty="0" smtClean="0">
                <a:solidFill>
                  <a:srgbClr val="FF0000"/>
                </a:solidFill>
              </a:rPr>
              <a:t>سطح و سرعت دسترسی </a:t>
            </a:r>
            <a:r>
              <a:rPr lang="fa-IR" dirty="0" smtClean="0"/>
              <a:t>به شبکه ها</a:t>
            </a:r>
          </a:p>
          <a:p>
            <a:pPr lvl="1">
              <a:lnSpc>
                <a:spcPct val="150000"/>
              </a:lnSpc>
            </a:pPr>
            <a:r>
              <a:rPr lang="fa-IR" dirty="0" smtClean="0"/>
              <a:t>پروژه هایی مانند اینترنت برای همه، رایانش ابری و نمایش بدون صفحه</a:t>
            </a:r>
          </a:p>
          <a:p>
            <a:pPr>
              <a:lnSpc>
                <a:spcPct val="150000"/>
              </a:lnSpc>
            </a:pPr>
            <a:r>
              <a:rPr lang="fa-IR" dirty="0" smtClean="0"/>
              <a:t>افزایش </a:t>
            </a:r>
            <a:r>
              <a:rPr lang="fa-IR" dirty="0" smtClean="0">
                <a:solidFill>
                  <a:srgbClr val="FF0000"/>
                </a:solidFill>
              </a:rPr>
              <a:t>سهولت دسترسی </a:t>
            </a:r>
            <a:r>
              <a:rPr lang="fa-IR" dirty="0" smtClean="0"/>
              <a:t>به شبکه ها</a:t>
            </a:r>
          </a:p>
          <a:p>
            <a:pPr lvl="1">
              <a:lnSpc>
                <a:spcPct val="150000"/>
              </a:lnSpc>
            </a:pPr>
            <a:r>
              <a:rPr lang="fa-IR" dirty="0" smtClean="0"/>
              <a:t>دسترسی به شبکه ها از طریق تلفن های همراه(جایگزین رایانه)، دوربین ها و ...</a:t>
            </a:r>
          </a:p>
          <a:p>
            <a:pPr>
              <a:lnSpc>
                <a:spcPct val="150000"/>
              </a:lnSpc>
            </a:pPr>
            <a:r>
              <a:rPr lang="fa-IR" dirty="0" smtClean="0"/>
              <a:t>گسترش شبکه های </a:t>
            </a:r>
            <a:r>
              <a:rPr lang="fa-IR" dirty="0" smtClean="0">
                <a:solidFill>
                  <a:srgbClr val="FF0000"/>
                </a:solidFill>
              </a:rPr>
              <a:t>تصویرگرا</a:t>
            </a:r>
            <a:r>
              <a:rPr lang="fa-IR" dirty="0" smtClean="0"/>
              <a:t> به جای متن گرا</a:t>
            </a:r>
          </a:p>
          <a:p>
            <a:pPr lvl="1">
              <a:lnSpc>
                <a:spcPct val="150000"/>
              </a:lnSpc>
            </a:pPr>
            <a:r>
              <a:rPr lang="fa-IR" dirty="0" smtClean="0"/>
              <a:t>گسترش خدمات ویدیومحور و ارتباطات برخط تصویری</a:t>
            </a:r>
          </a:p>
          <a:p>
            <a:pPr>
              <a:lnSpc>
                <a:spcPct val="150000"/>
              </a:lnSpc>
            </a:pPr>
            <a:r>
              <a:rPr lang="fa-IR" dirty="0" smtClean="0">
                <a:solidFill>
                  <a:srgbClr val="FF0000"/>
                </a:solidFill>
              </a:rPr>
              <a:t>گسترش ارتباطات «درلحظه» و «درمکان»</a:t>
            </a:r>
          </a:p>
          <a:p>
            <a:pPr lvl="1">
              <a:lnSpc>
                <a:spcPct val="150000"/>
              </a:lnSpc>
            </a:pPr>
            <a:r>
              <a:rPr lang="fa-IR" dirty="0" smtClean="0"/>
              <a:t>امکان اشتراک، در همان لحظه و مکانی که در حال تجربه کردن هستند</a:t>
            </a:r>
          </a:p>
        </p:txBody>
      </p:sp>
    </p:spTree>
    <p:extLst>
      <p:ext uri="{BB962C8B-B14F-4D97-AF65-F5344CB8AC3E}">
        <p14:creationId xmlns:p14="http://schemas.microsoft.com/office/powerpoint/2010/main" xmlns="" val="3245210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180627026"/>
              </p:ext>
            </p:extLst>
          </p:nvPr>
        </p:nvGraphicFramePr>
        <p:xfrm>
          <a:off x="644236" y="1378224"/>
          <a:ext cx="7744390" cy="4853485"/>
        </p:xfrm>
        <a:graphic>
          <a:graphicData uri="http://schemas.openxmlformats.org/drawingml/2006/table">
            <a:tbl>
              <a:tblPr rtl="1" firstRow="1" bandRow="1">
                <a:tableStyleId>{7DF18680-E054-41AD-8BC1-D1AEF772440D}</a:tableStyleId>
              </a:tblPr>
              <a:tblGrid>
                <a:gridCol w="1875708"/>
                <a:gridCol w="5868682"/>
              </a:tblGrid>
              <a:tr h="41390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Mitra" panose="00000400000000000000" pitchFamily="2" charset="-78"/>
                        </a:rPr>
                        <a:t>نام</a:t>
                      </a:r>
                      <a:r>
                        <a:rPr lang="fa-IR" baseline="0" dirty="0" smtClean="0">
                          <a:cs typeface="B Mitra" panose="00000400000000000000" pitchFamily="2" charset="-78"/>
                        </a:rPr>
                        <a:t> سایت/سرویس</a:t>
                      </a:r>
                      <a:endParaRPr lang="en-US" dirty="0" smtClean="0">
                        <a:cs typeface="B Mitra" panose="000004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Mitra" panose="00000400000000000000" pitchFamily="2" charset="-78"/>
                        </a:rPr>
                        <a:t>نوع</a:t>
                      </a:r>
                      <a:r>
                        <a:rPr lang="fa-IR" baseline="0" dirty="0" smtClean="0">
                          <a:cs typeface="B Mitra" panose="00000400000000000000" pitchFamily="2" charset="-78"/>
                        </a:rPr>
                        <a:t> سرویس</a:t>
                      </a:r>
                      <a:endParaRPr lang="en-US" dirty="0" smtClean="0">
                        <a:cs typeface="B Mitra" panose="00000400000000000000" pitchFamily="2" charset="-78"/>
                      </a:endParaRPr>
                    </a:p>
                  </a:txBody>
                  <a:tcPr/>
                </a:tc>
              </a:tr>
              <a:tr h="413907">
                <a:tc>
                  <a:txBody>
                    <a:bodyPr/>
                    <a:lstStyle/>
                    <a:p>
                      <a:pPr algn="ctr" rtl="1"/>
                      <a:r>
                        <a:rPr lang="en-US" b="1" dirty="0" smtClean="0">
                          <a:solidFill>
                            <a:schemeClr val="tx1"/>
                          </a:solidFill>
                          <a:cs typeface="B Mitra" panose="00000400000000000000" pitchFamily="2" charset="-78"/>
                        </a:rPr>
                        <a:t>Facebook</a:t>
                      </a:r>
                      <a:endParaRPr lang="en-US" b="1" dirty="0">
                        <a:solidFill>
                          <a:schemeClr val="tx1"/>
                        </a:solidFill>
                        <a:cs typeface="B Mitra" panose="00000400000000000000" pitchFamily="2" charset="-78"/>
                      </a:endParaRPr>
                    </a:p>
                  </a:txBody>
                  <a:tcPr/>
                </a:tc>
                <a:tc>
                  <a:txBody>
                    <a:bodyPr/>
                    <a:lstStyle/>
                    <a:p>
                      <a:pPr algn="r" rtl="1"/>
                      <a:r>
                        <a:rPr lang="fa-IR" dirty="0" smtClean="0">
                          <a:solidFill>
                            <a:schemeClr val="tx1"/>
                          </a:solidFill>
                          <a:cs typeface="B Mitra" panose="00000400000000000000" pitchFamily="2" charset="-78"/>
                        </a:rPr>
                        <a:t>عمومی، فیلم، ویدیو، وبلاگ، نرم افزارهای تحت شبکه</a:t>
                      </a:r>
                      <a:r>
                        <a:rPr lang="fa-IR" baseline="0" dirty="0" smtClean="0">
                          <a:solidFill>
                            <a:schemeClr val="tx1"/>
                          </a:solidFill>
                          <a:cs typeface="B Mitra" panose="00000400000000000000" pitchFamily="2" charset="-78"/>
                        </a:rPr>
                        <a:t> اجتماعی</a:t>
                      </a:r>
                      <a:endParaRPr lang="en-US" dirty="0">
                        <a:solidFill>
                          <a:schemeClr val="tx1"/>
                        </a:solidFill>
                        <a:cs typeface="B Mitra" panose="00000400000000000000" pitchFamily="2" charset="-78"/>
                      </a:endParaRPr>
                    </a:p>
                  </a:txBody>
                  <a:tcPr/>
                </a:tc>
              </a:tr>
              <a:tr h="413907">
                <a:tc>
                  <a:txBody>
                    <a:bodyPr/>
                    <a:lstStyle/>
                    <a:p>
                      <a:pPr algn="ctr" rtl="1"/>
                      <a:r>
                        <a:rPr lang="en-US" b="1" dirty="0" smtClean="0">
                          <a:solidFill>
                            <a:schemeClr val="tx1"/>
                          </a:solidFill>
                          <a:cs typeface="B Mitra" panose="00000400000000000000" pitchFamily="2" charset="-78"/>
                        </a:rPr>
                        <a:t>Twitter</a:t>
                      </a:r>
                      <a:endParaRPr lang="en-US" b="1" dirty="0">
                        <a:solidFill>
                          <a:schemeClr val="tx1"/>
                        </a:solidFill>
                        <a:cs typeface="B Mitra" panose="00000400000000000000" pitchFamily="2" charset="-78"/>
                      </a:endParaRPr>
                    </a:p>
                  </a:txBody>
                  <a:tcPr/>
                </a:tc>
                <a:tc>
                  <a:txBody>
                    <a:bodyPr/>
                    <a:lstStyle/>
                    <a:p>
                      <a:pPr algn="r" rtl="1"/>
                      <a:r>
                        <a:rPr lang="fa-IR" dirty="0" smtClean="0">
                          <a:solidFill>
                            <a:schemeClr val="tx1"/>
                          </a:solidFill>
                          <a:cs typeface="B Mitra" panose="00000400000000000000" pitchFamily="2" charset="-78"/>
                        </a:rPr>
                        <a:t>خدمات </a:t>
                      </a:r>
                      <a:r>
                        <a:rPr lang="fa-IR" dirty="0" err="1" smtClean="0">
                          <a:solidFill>
                            <a:schemeClr val="tx1"/>
                          </a:solidFill>
                          <a:cs typeface="B Mitra" panose="00000400000000000000" pitchFamily="2" charset="-78"/>
                        </a:rPr>
                        <a:t>مایکروبلاگ</a:t>
                      </a:r>
                      <a:r>
                        <a:rPr lang="fa-IR" dirty="0" smtClean="0">
                          <a:solidFill>
                            <a:schemeClr val="tx1"/>
                          </a:solidFill>
                          <a:cs typeface="B Mitra" panose="00000400000000000000" pitchFamily="2" charset="-78"/>
                        </a:rPr>
                        <a:t> – به اشتراک گذاری متون کوتاه و عکس</a:t>
                      </a:r>
                      <a:endParaRPr lang="en-US" dirty="0">
                        <a:solidFill>
                          <a:schemeClr val="tx1"/>
                        </a:solidFill>
                        <a:cs typeface="B Mitra" panose="00000400000000000000" pitchFamily="2" charset="-78"/>
                      </a:endParaRPr>
                    </a:p>
                  </a:txBody>
                  <a:tcPr/>
                </a:tc>
              </a:tr>
              <a:tr h="413907">
                <a:tc>
                  <a:txBody>
                    <a:bodyPr/>
                    <a:lstStyle/>
                    <a:p>
                      <a:pPr algn="ctr" rtl="1"/>
                      <a:r>
                        <a:rPr lang="en-US" b="1" dirty="0" err="1" smtClean="0">
                          <a:solidFill>
                            <a:schemeClr val="tx1"/>
                          </a:solidFill>
                          <a:cs typeface="B Mitra" panose="00000400000000000000" pitchFamily="2" charset="-78"/>
                        </a:rPr>
                        <a:t>Cloob</a:t>
                      </a:r>
                      <a:endParaRPr lang="en-US" b="1" dirty="0">
                        <a:solidFill>
                          <a:schemeClr val="tx1"/>
                        </a:solidFill>
                        <a:cs typeface="B Mitra" panose="00000400000000000000" pitchFamily="2" charset="-78"/>
                      </a:endParaRPr>
                    </a:p>
                  </a:txBody>
                  <a:tcPr/>
                </a:tc>
                <a:tc>
                  <a:txBody>
                    <a:bodyPr/>
                    <a:lstStyle/>
                    <a:p>
                      <a:pPr algn="r" rtl="1"/>
                      <a:r>
                        <a:rPr lang="fa-IR" dirty="0" smtClean="0">
                          <a:solidFill>
                            <a:schemeClr val="tx1"/>
                          </a:solidFill>
                          <a:cs typeface="B Mitra" panose="00000400000000000000" pitchFamily="2" charset="-78"/>
                        </a:rPr>
                        <a:t>شبکه</a:t>
                      </a:r>
                      <a:r>
                        <a:rPr lang="fa-IR" baseline="0" dirty="0" smtClean="0">
                          <a:solidFill>
                            <a:schemeClr val="tx1"/>
                          </a:solidFill>
                          <a:cs typeface="B Mitra" panose="00000400000000000000" pitchFamily="2" charset="-78"/>
                        </a:rPr>
                        <a:t> اجتماعی محبوب در ایران</a:t>
                      </a:r>
                      <a:endParaRPr lang="en-US" dirty="0">
                        <a:solidFill>
                          <a:schemeClr val="tx1"/>
                        </a:solidFill>
                        <a:cs typeface="B Mitra" panose="00000400000000000000" pitchFamily="2" charset="-78"/>
                      </a:endParaRPr>
                    </a:p>
                  </a:txBody>
                  <a:tcPr/>
                </a:tc>
              </a:tr>
              <a:tr h="413907">
                <a:tc>
                  <a:txBody>
                    <a:bodyPr/>
                    <a:lstStyle/>
                    <a:p>
                      <a:pPr algn="ctr" rtl="1"/>
                      <a:r>
                        <a:rPr lang="en-US" b="1" dirty="0" smtClean="0">
                          <a:solidFill>
                            <a:schemeClr val="tx1"/>
                          </a:solidFill>
                          <a:cs typeface="B Mitra" panose="00000400000000000000" pitchFamily="2" charset="-78"/>
                        </a:rPr>
                        <a:t>Google+</a:t>
                      </a:r>
                      <a:endParaRPr lang="en-US" b="1" dirty="0">
                        <a:solidFill>
                          <a:schemeClr val="tx1"/>
                        </a:solidFill>
                        <a:cs typeface="B Mitra" panose="00000400000000000000" pitchFamily="2" charset="-78"/>
                      </a:endParaRPr>
                    </a:p>
                  </a:txBody>
                  <a:tcPr/>
                </a:tc>
                <a:tc>
                  <a:txBody>
                    <a:bodyPr/>
                    <a:lstStyle/>
                    <a:p>
                      <a:pPr algn="r" rtl="1"/>
                      <a:r>
                        <a:rPr lang="fa-IR" dirty="0" smtClean="0">
                          <a:solidFill>
                            <a:schemeClr val="tx1"/>
                          </a:solidFill>
                          <a:cs typeface="B Mitra" panose="00000400000000000000" pitchFamily="2" charset="-78"/>
                        </a:rPr>
                        <a:t>شبکه اجتماعی عمومی</a:t>
                      </a:r>
                      <a:r>
                        <a:rPr lang="fa-IR" baseline="0" dirty="0" smtClean="0">
                          <a:solidFill>
                            <a:schemeClr val="tx1"/>
                          </a:solidFill>
                          <a:cs typeface="B Mitra" panose="00000400000000000000" pitchFamily="2" charset="-78"/>
                        </a:rPr>
                        <a:t> با امکان</a:t>
                      </a:r>
                      <a:r>
                        <a:rPr lang="fa-IR" dirty="0" smtClean="0">
                          <a:solidFill>
                            <a:schemeClr val="tx1"/>
                          </a:solidFill>
                          <a:cs typeface="B Mitra" panose="00000400000000000000" pitchFamily="2" charset="-78"/>
                        </a:rPr>
                        <a:t> ایجاد </a:t>
                      </a:r>
                      <a:r>
                        <a:rPr lang="fa-IR" dirty="0" err="1" smtClean="0">
                          <a:solidFill>
                            <a:schemeClr val="tx1"/>
                          </a:solidFill>
                          <a:cs typeface="B Mitra" panose="00000400000000000000" pitchFamily="2" charset="-78"/>
                        </a:rPr>
                        <a:t>رینگهای</a:t>
                      </a:r>
                      <a:r>
                        <a:rPr lang="fa-IR" dirty="0" smtClean="0">
                          <a:solidFill>
                            <a:schemeClr val="tx1"/>
                          </a:solidFill>
                          <a:cs typeface="B Mitra" panose="00000400000000000000" pitchFamily="2" charset="-78"/>
                        </a:rPr>
                        <a:t> دوستی</a:t>
                      </a:r>
                      <a:endParaRPr lang="en-US" dirty="0">
                        <a:solidFill>
                          <a:schemeClr val="tx1"/>
                        </a:solidFill>
                        <a:cs typeface="B Mitra" panose="00000400000000000000" pitchFamily="2" charset="-78"/>
                      </a:endParaRPr>
                    </a:p>
                  </a:txBody>
                  <a:tcPr/>
                </a:tc>
              </a:tr>
              <a:tr h="413907">
                <a:tc>
                  <a:txBody>
                    <a:bodyPr/>
                    <a:lstStyle/>
                    <a:p>
                      <a:pPr algn="ctr" rtl="1"/>
                      <a:r>
                        <a:rPr lang="en-US" b="1" dirty="0" smtClean="0">
                          <a:solidFill>
                            <a:schemeClr val="tx1"/>
                          </a:solidFill>
                          <a:cs typeface="B Mitra" panose="00000400000000000000" pitchFamily="2" charset="-78"/>
                        </a:rPr>
                        <a:t>Flickr</a:t>
                      </a:r>
                      <a:endParaRPr lang="en-US" b="1" dirty="0">
                        <a:solidFill>
                          <a:schemeClr val="tx1"/>
                        </a:solidFill>
                        <a:cs typeface="B Mitra" panose="00000400000000000000" pitchFamily="2" charset="-78"/>
                      </a:endParaRPr>
                    </a:p>
                  </a:txBody>
                  <a:tcPr/>
                </a:tc>
                <a:tc>
                  <a:txBody>
                    <a:bodyPr/>
                    <a:lstStyle/>
                    <a:p>
                      <a:pPr algn="r" rtl="1"/>
                      <a:r>
                        <a:rPr lang="fa-IR" dirty="0" smtClean="0">
                          <a:solidFill>
                            <a:schemeClr val="tx1"/>
                          </a:solidFill>
                          <a:cs typeface="B Mitra" panose="00000400000000000000" pitchFamily="2" charset="-78"/>
                        </a:rPr>
                        <a:t>به اشتراک گذاری عکس</a:t>
                      </a:r>
                      <a:r>
                        <a:rPr lang="fa-IR" baseline="0" dirty="0" smtClean="0">
                          <a:solidFill>
                            <a:schemeClr val="tx1"/>
                          </a:solidFill>
                          <a:cs typeface="B Mitra" panose="00000400000000000000" pitchFamily="2" charset="-78"/>
                        </a:rPr>
                        <a:t> – شبکه اجتماعی برای جامعه عکاسان</a:t>
                      </a:r>
                      <a:endParaRPr lang="en-US" dirty="0">
                        <a:solidFill>
                          <a:schemeClr val="tx1"/>
                        </a:solidFill>
                        <a:cs typeface="B Mitra" panose="00000400000000000000" pitchFamily="2" charset="-78"/>
                      </a:endParaRPr>
                    </a:p>
                  </a:txBody>
                  <a:tcPr/>
                </a:tc>
              </a:tr>
              <a:tr h="413907">
                <a:tc>
                  <a:txBody>
                    <a:bodyPr/>
                    <a:lstStyle/>
                    <a:p>
                      <a:pPr algn="ctr" rtl="1"/>
                      <a:r>
                        <a:rPr lang="en-US" b="1" dirty="0" err="1" smtClean="0">
                          <a:solidFill>
                            <a:schemeClr val="tx1"/>
                          </a:solidFill>
                          <a:cs typeface="B Mitra" panose="00000400000000000000" pitchFamily="2" charset="-78"/>
                        </a:rPr>
                        <a:t>Instagram</a:t>
                      </a:r>
                      <a:endParaRPr lang="en-US" b="1" dirty="0">
                        <a:solidFill>
                          <a:schemeClr val="tx1"/>
                        </a:solidFill>
                        <a:cs typeface="B Mitra" panose="00000400000000000000" pitchFamily="2" charset="-78"/>
                      </a:endParaRPr>
                    </a:p>
                  </a:txBody>
                  <a:tcPr/>
                </a:tc>
                <a:tc>
                  <a:txBody>
                    <a:bodyPr/>
                    <a:lstStyle/>
                    <a:p>
                      <a:pPr algn="r" rtl="1"/>
                      <a:r>
                        <a:rPr lang="fa-IR" dirty="0" smtClean="0">
                          <a:solidFill>
                            <a:schemeClr val="tx1"/>
                          </a:solidFill>
                          <a:cs typeface="B Mitra" panose="00000400000000000000" pitchFamily="2" charset="-78"/>
                        </a:rPr>
                        <a:t>شبکه اجتماعی برای به اشتراک گذاری عکس و ویدیو</a:t>
                      </a:r>
                      <a:endParaRPr lang="en-US" dirty="0">
                        <a:solidFill>
                          <a:schemeClr val="tx1"/>
                        </a:solidFill>
                        <a:cs typeface="B Mitra" panose="00000400000000000000" pitchFamily="2" charset="-78"/>
                      </a:endParaRPr>
                    </a:p>
                  </a:txBody>
                  <a:tcPr/>
                </a:tc>
              </a:tr>
              <a:tr h="714415">
                <a:tc>
                  <a:txBody>
                    <a:bodyPr/>
                    <a:lstStyle/>
                    <a:p>
                      <a:pPr algn="ctr" rtl="1"/>
                      <a:r>
                        <a:rPr lang="en-US" b="1" dirty="0" err="1" smtClean="0">
                          <a:solidFill>
                            <a:schemeClr val="tx1"/>
                          </a:solidFill>
                          <a:cs typeface="B Mitra" panose="00000400000000000000" pitchFamily="2" charset="-78"/>
                        </a:rPr>
                        <a:t>Linkedin</a:t>
                      </a:r>
                      <a:endParaRPr lang="en-US" b="1" dirty="0">
                        <a:solidFill>
                          <a:schemeClr val="tx1"/>
                        </a:solidFill>
                        <a:cs typeface="B Mitra" panose="00000400000000000000" pitchFamily="2" charset="-78"/>
                      </a:endParaRPr>
                    </a:p>
                  </a:txBody>
                  <a:tcPr/>
                </a:tc>
                <a:tc>
                  <a:txBody>
                    <a:bodyPr/>
                    <a:lstStyle/>
                    <a:p>
                      <a:pPr algn="r" rtl="1"/>
                      <a:r>
                        <a:rPr lang="fa-IR" dirty="0" smtClean="0">
                          <a:solidFill>
                            <a:schemeClr val="tx1"/>
                          </a:solidFill>
                          <a:cs typeface="B Mitra" panose="00000400000000000000" pitchFamily="2" charset="-78"/>
                        </a:rPr>
                        <a:t>شبکه</a:t>
                      </a:r>
                      <a:r>
                        <a:rPr lang="fa-IR" baseline="0" dirty="0" smtClean="0">
                          <a:solidFill>
                            <a:schemeClr val="tx1"/>
                          </a:solidFill>
                          <a:cs typeface="B Mitra" panose="00000400000000000000" pitchFamily="2" charset="-78"/>
                        </a:rPr>
                        <a:t> اجتماعی تخصصی برای فعالان کسب و کار، ایجاد و به اشتراک گذاری رزومه شغلی و علائق کاری</a:t>
                      </a:r>
                      <a:endParaRPr lang="en-US" dirty="0">
                        <a:solidFill>
                          <a:schemeClr val="tx1"/>
                        </a:solidFill>
                        <a:cs typeface="B Mitra" panose="00000400000000000000" pitchFamily="2" charset="-78"/>
                      </a:endParaRPr>
                    </a:p>
                  </a:txBody>
                  <a:tcPr/>
                </a:tc>
              </a:tr>
              <a:tr h="413907">
                <a:tc>
                  <a:txBody>
                    <a:bodyPr/>
                    <a:lstStyle/>
                    <a:p>
                      <a:pPr algn="ctr" rtl="1"/>
                      <a:r>
                        <a:rPr lang="en-US" b="1" dirty="0" err="1" smtClean="0">
                          <a:solidFill>
                            <a:schemeClr val="tx1"/>
                          </a:solidFill>
                          <a:cs typeface="B Mitra" panose="00000400000000000000" pitchFamily="2" charset="-78"/>
                        </a:rPr>
                        <a:t>MySpace</a:t>
                      </a:r>
                      <a:endParaRPr lang="en-US" b="1" dirty="0">
                        <a:solidFill>
                          <a:schemeClr val="tx1"/>
                        </a:solidFill>
                        <a:cs typeface="B Mitra" panose="00000400000000000000" pitchFamily="2" charset="-78"/>
                      </a:endParaRPr>
                    </a:p>
                  </a:txBody>
                  <a:tcPr/>
                </a:tc>
                <a:tc>
                  <a:txBody>
                    <a:bodyPr/>
                    <a:lstStyle/>
                    <a:p>
                      <a:pPr algn="r" rtl="1"/>
                      <a:r>
                        <a:rPr lang="fa-IR" dirty="0" smtClean="0">
                          <a:solidFill>
                            <a:schemeClr val="tx1"/>
                          </a:solidFill>
                          <a:cs typeface="B Mitra" panose="00000400000000000000" pitchFamily="2" charset="-78"/>
                        </a:rPr>
                        <a:t>یکی از محبوب ترین شبکه های اجتماعی دنیا که اکنون کاربران خود را از دست داده است.</a:t>
                      </a:r>
                      <a:endParaRPr lang="en-US" dirty="0">
                        <a:solidFill>
                          <a:schemeClr val="tx1"/>
                        </a:solidFill>
                        <a:cs typeface="B Mitra" panose="00000400000000000000" pitchFamily="2" charset="-78"/>
                      </a:endParaRPr>
                    </a:p>
                  </a:txBody>
                  <a:tcPr/>
                </a:tc>
              </a:tr>
              <a:tr h="413907">
                <a:tc>
                  <a:txBody>
                    <a:bodyPr/>
                    <a:lstStyle/>
                    <a:p>
                      <a:pPr algn="ctr" rtl="1"/>
                      <a:r>
                        <a:rPr lang="en-US" b="1" dirty="0" err="1" smtClean="0">
                          <a:solidFill>
                            <a:schemeClr val="tx1"/>
                          </a:solidFill>
                          <a:cs typeface="B Mitra" panose="00000400000000000000" pitchFamily="2" charset="-78"/>
                        </a:rPr>
                        <a:t>Netlog</a:t>
                      </a:r>
                      <a:endParaRPr lang="en-US" b="1" dirty="0">
                        <a:solidFill>
                          <a:schemeClr val="tx1"/>
                        </a:solidFill>
                        <a:cs typeface="B Mitra" panose="00000400000000000000" pitchFamily="2" charset="-78"/>
                      </a:endParaRPr>
                    </a:p>
                  </a:txBody>
                  <a:tcPr/>
                </a:tc>
                <a:tc>
                  <a:txBody>
                    <a:bodyPr/>
                    <a:lstStyle/>
                    <a:p>
                      <a:pPr algn="r" rtl="1"/>
                      <a:r>
                        <a:rPr lang="fa-IR" dirty="0" smtClean="0">
                          <a:solidFill>
                            <a:schemeClr val="tx1"/>
                          </a:solidFill>
                          <a:cs typeface="B Mitra" panose="00000400000000000000" pitchFamily="2" charset="-78"/>
                        </a:rPr>
                        <a:t>شبکه اجتماعی محبوب در</a:t>
                      </a:r>
                      <a:r>
                        <a:rPr lang="fa-IR" baseline="0" dirty="0" smtClean="0">
                          <a:solidFill>
                            <a:schemeClr val="tx1"/>
                          </a:solidFill>
                          <a:cs typeface="B Mitra" panose="00000400000000000000" pitchFamily="2" charset="-78"/>
                        </a:rPr>
                        <a:t> اروپا، کشورهای عربی و استان کبک کانادا</a:t>
                      </a:r>
                      <a:endParaRPr lang="en-US" dirty="0">
                        <a:solidFill>
                          <a:schemeClr val="tx1"/>
                        </a:solidFill>
                        <a:cs typeface="B Mitra" panose="00000400000000000000" pitchFamily="2" charset="-78"/>
                      </a:endParaRPr>
                    </a:p>
                  </a:txBody>
                  <a:tcPr/>
                </a:tc>
              </a:tr>
              <a:tr h="413907">
                <a:tc>
                  <a:txBody>
                    <a:bodyPr/>
                    <a:lstStyle/>
                    <a:p>
                      <a:pPr algn="ctr" rtl="1"/>
                      <a:r>
                        <a:rPr lang="en-US" b="1" dirty="0" err="1" smtClean="0">
                          <a:solidFill>
                            <a:schemeClr val="tx1"/>
                          </a:solidFill>
                          <a:cs typeface="B Mitra" panose="00000400000000000000" pitchFamily="2" charset="-78"/>
                        </a:rPr>
                        <a:t>Orkut</a:t>
                      </a:r>
                      <a:endParaRPr lang="en-US" b="1" dirty="0">
                        <a:solidFill>
                          <a:schemeClr val="tx1"/>
                        </a:solidFill>
                        <a:cs typeface="B Mitra" panose="00000400000000000000" pitchFamily="2" charset="-78"/>
                      </a:endParaRPr>
                    </a:p>
                  </a:txBody>
                  <a:tcPr/>
                </a:tc>
                <a:tc>
                  <a:txBody>
                    <a:bodyPr/>
                    <a:lstStyle/>
                    <a:p>
                      <a:pPr algn="r" rtl="1"/>
                      <a:r>
                        <a:rPr lang="fa-IR" dirty="0" smtClean="0">
                          <a:solidFill>
                            <a:schemeClr val="tx1"/>
                          </a:solidFill>
                          <a:cs typeface="B Mitra" panose="00000400000000000000" pitchFamily="2" charset="-78"/>
                        </a:rPr>
                        <a:t>شبکه</a:t>
                      </a:r>
                      <a:r>
                        <a:rPr lang="fa-IR" baseline="0" dirty="0" smtClean="0">
                          <a:solidFill>
                            <a:schemeClr val="tx1"/>
                          </a:solidFill>
                          <a:cs typeface="B Mitra" panose="00000400000000000000" pitchFamily="2" charset="-78"/>
                        </a:rPr>
                        <a:t> اجتماعی محبوب خصوصاً در هند و برزیل</a:t>
                      </a:r>
                      <a:endParaRPr lang="en-US" dirty="0">
                        <a:solidFill>
                          <a:schemeClr val="tx1"/>
                        </a:solidFill>
                        <a:cs typeface="B Mitra" panose="00000400000000000000" pitchFamily="2" charset="-78"/>
                      </a:endParaRPr>
                    </a:p>
                  </a:txBody>
                  <a:tcPr/>
                </a:tc>
              </a:tr>
            </a:tbl>
          </a:graphicData>
        </a:graphic>
      </p:graphicFrame>
      <p:sp>
        <p:nvSpPr>
          <p:cNvPr id="5" name="Title 1"/>
          <p:cNvSpPr>
            <a:spLocks noGrp="1"/>
          </p:cNvSpPr>
          <p:nvPr>
            <p:ph type="title"/>
          </p:nvPr>
        </p:nvSpPr>
        <p:spPr/>
        <p:txBody>
          <a:bodyPr/>
          <a:lstStyle/>
          <a:p>
            <a:r>
              <a:rPr lang="fa-IR" smtClean="0"/>
              <a:t>سرویس های انحصاری شبکه ها</a:t>
            </a:r>
            <a:endParaRPr lang="en-US" dirty="0"/>
          </a:p>
        </p:txBody>
      </p:sp>
    </p:spTree>
    <p:extLst>
      <p:ext uri="{BB962C8B-B14F-4D97-AF65-F5344CB8AC3E}">
        <p14:creationId xmlns:p14="http://schemas.microsoft.com/office/powerpoint/2010/main" xmlns="" val="28845981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استراتژی های نسل آینده شبکه ها</a:t>
            </a:r>
            <a:endParaRPr lang="en-US" dirty="0"/>
          </a:p>
        </p:txBody>
      </p:sp>
      <p:sp>
        <p:nvSpPr>
          <p:cNvPr id="3" name="Content Placeholder 2"/>
          <p:cNvSpPr>
            <a:spLocks noGrp="1"/>
          </p:cNvSpPr>
          <p:nvPr>
            <p:ph idx="1"/>
          </p:nvPr>
        </p:nvSpPr>
        <p:spPr/>
        <p:txBody>
          <a:bodyPr>
            <a:normAutofit lnSpcReduction="10000"/>
          </a:bodyPr>
          <a:lstStyle/>
          <a:p>
            <a:r>
              <a:rPr lang="fa-IR" dirty="0" smtClean="0"/>
              <a:t>ارائه </a:t>
            </a:r>
            <a:r>
              <a:rPr lang="fa-IR" dirty="0" smtClean="0">
                <a:solidFill>
                  <a:srgbClr val="FF0000"/>
                </a:solidFill>
              </a:rPr>
              <a:t>هویت های حقیقی و حقوقی</a:t>
            </a:r>
          </a:p>
          <a:p>
            <a:pPr lvl="1"/>
            <a:r>
              <a:rPr lang="fa-IR" dirty="0" smtClean="0"/>
              <a:t>امکان ارائه شبکه های بین بنگاه ها، بین اداری، بین شرکت ها و حتی بین سازمانی</a:t>
            </a:r>
          </a:p>
          <a:p>
            <a:r>
              <a:rPr lang="fa-IR" dirty="0" smtClean="0"/>
              <a:t>ارائه </a:t>
            </a:r>
            <a:r>
              <a:rPr lang="fa-IR" dirty="0" smtClean="0">
                <a:solidFill>
                  <a:srgbClr val="FF0000"/>
                </a:solidFill>
              </a:rPr>
              <a:t>پروفایل های چندگانه</a:t>
            </a:r>
          </a:p>
          <a:p>
            <a:pPr lvl="1"/>
            <a:r>
              <a:rPr lang="fa-IR" dirty="0" smtClean="0"/>
              <a:t>امکان ارائه چندین پروفایل(یا چند منظر از پروفایل): مدیر خشن در محل کار در کنار پدر مهربان در خانه</a:t>
            </a:r>
          </a:p>
          <a:p>
            <a:r>
              <a:rPr lang="fa-IR" dirty="0" smtClean="0"/>
              <a:t>امکان </a:t>
            </a:r>
            <a:r>
              <a:rPr lang="fa-IR" dirty="0" smtClean="0">
                <a:solidFill>
                  <a:srgbClr val="FF0000"/>
                </a:solidFill>
              </a:rPr>
              <a:t>مالکیت مکان</a:t>
            </a:r>
          </a:p>
          <a:p>
            <a:pPr lvl="1"/>
            <a:r>
              <a:rPr lang="fa-IR" dirty="0" smtClean="0"/>
              <a:t>در آینده امکان خریدن و به دست گرفتن حق مالکیت مکان فعالیت وجود دارد (مثل یک آپارتمان جدید)</a:t>
            </a:r>
          </a:p>
          <a:p>
            <a:r>
              <a:rPr lang="fa-IR" dirty="0" smtClean="0"/>
              <a:t>امکان </a:t>
            </a:r>
            <a:r>
              <a:rPr lang="fa-IR" dirty="0" smtClean="0">
                <a:solidFill>
                  <a:srgbClr val="FF0000"/>
                </a:solidFill>
              </a:rPr>
              <a:t>شخصی سازی پروفایل ها</a:t>
            </a:r>
          </a:p>
          <a:p>
            <a:pPr lvl="1"/>
            <a:r>
              <a:rPr lang="fa-IR" dirty="0" smtClean="0"/>
              <a:t>افراد آنگونه که مایلند در فضای مجازی زندگی کنند، نه آنگونه که برایشان تعریف شده است</a:t>
            </a:r>
          </a:p>
          <a:p>
            <a:r>
              <a:rPr lang="fa-IR" dirty="0" smtClean="0"/>
              <a:t>تشکیل </a:t>
            </a:r>
            <a:r>
              <a:rPr lang="fa-IR" dirty="0" smtClean="0">
                <a:solidFill>
                  <a:srgbClr val="FF0000"/>
                </a:solidFill>
              </a:rPr>
              <a:t>لایه های مجازی برای شبکه های حقیقی</a:t>
            </a:r>
          </a:p>
          <a:p>
            <a:pPr lvl="1"/>
            <a:r>
              <a:rPr lang="fa-IR" dirty="0" smtClean="0"/>
              <a:t>تشکیل لایه مجازی برای شبکه های حقیقی کنونی، مثلا شبکه دانش آموزان</a:t>
            </a:r>
          </a:p>
        </p:txBody>
      </p:sp>
    </p:spTree>
    <p:extLst>
      <p:ext uri="{BB962C8B-B14F-4D97-AF65-F5344CB8AC3E}">
        <p14:creationId xmlns:p14="http://schemas.microsoft.com/office/powerpoint/2010/main" xmlns="" val="4622521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استراتژی های نسل آینده شبکه ها</a:t>
            </a:r>
            <a:endParaRPr lang="en-US" dirty="0"/>
          </a:p>
        </p:txBody>
      </p:sp>
      <p:sp>
        <p:nvSpPr>
          <p:cNvPr id="3" name="Content Placeholder 2"/>
          <p:cNvSpPr>
            <a:spLocks noGrp="1"/>
          </p:cNvSpPr>
          <p:nvPr>
            <p:ph idx="1"/>
          </p:nvPr>
        </p:nvSpPr>
        <p:spPr/>
        <p:txBody>
          <a:bodyPr>
            <a:normAutofit/>
          </a:bodyPr>
          <a:lstStyle/>
          <a:p>
            <a:r>
              <a:rPr lang="fa-IR" sz="3200" dirty="0" smtClean="0"/>
              <a:t>تامین </a:t>
            </a:r>
            <a:r>
              <a:rPr lang="fa-IR" sz="3200" dirty="0" smtClean="0">
                <a:solidFill>
                  <a:srgbClr val="FF0000"/>
                </a:solidFill>
              </a:rPr>
              <a:t>حداکثری نیازهای اینترنتی </a:t>
            </a:r>
            <a:r>
              <a:rPr lang="fa-IR" sz="3200" dirty="0" smtClean="0"/>
              <a:t>افراد:</a:t>
            </a:r>
          </a:p>
          <a:p>
            <a:pPr lvl="1"/>
            <a:r>
              <a:rPr lang="fa-IR" sz="2800" dirty="0" smtClean="0"/>
              <a:t>امکان کسب اخبار مختلف و مورد علاقه از طریق شبکه ها</a:t>
            </a:r>
          </a:p>
          <a:p>
            <a:pPr lvl="1"/>
            <a:r>
              <a:rPr lang="fa-IR" sz="2800" dirty="0" smtClean="0"/>
              <a:t>امکان مطالعه وبلاگها، آر اس اس ها و ... از طریق شبکه ها</a:t>
            </a:r>
          </a:p>
          <a:p>
            <a:pPr lvl="1"/>
            <a:r>
              <a:rPr lang="fa-IR" sz="2800" dirty="0" smtClean="0"/>
              <a:t>امکان ارتباط گیری، گپ و گفت و چت از طریق شبکه ها</a:t>
            </a:r>
          </a:p>
          <a:p>
            <a:pPr lvl="1"/>
            <a:r>
              <a:rPr lang="fa-IR" sz="2800" dirty="0" smtClean="0"/>
              <a:t>امکان وبلاگ نویسی و تولید محتوا در اینترنت از طریق شبکه ها</a:t>
            </a:r>
          </a:p>
          <a:p>
            <a:pPr lvl="1"/>
            <a:r>
              <a:rPr lang="fa-IR" sz="2800" dirty="0" smtClean="0"/>
              <a:t>امکان کسب اطلاعات، آموزش و ... از طریق شبکه ها</a:t>
            </a:r>
          </a:p>
        </p:txBody>
      </p:sp>
    </p:spTree>
    <p:extLst>
      <p:ext uri="{BB962C8B-B14F-4D97-AF65-F5344CB8AC3E}">
        <p14:creationId xmlns:p14="http://schemas.microsoft.com/office/powerpoint/2010/main" xmlns="" val="1727224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استراتژی های نسل آینده شبکه ها</a:t>
            </a:r>
            <a:endParaRPr lang="en-US" dirty="0"/>
          </a:p>
        </p:txBody>
      </p:sp>
      <p:sp>
        <p:nvSpPr>
          <p:cNvPr id="3" name="Content Placeholder 2"/>
          <p:cNvSpPr>
            <a:spLocks noGrp="1"/>
          </p:cNvSpPr>
          <p:nvPr>
            <p:ph idx="1"/>
          </p:nvPr>
        </p:nvSpPr>
        <p:spPr/>
        <p:txBody>
          <a:bodyPr/>
          <a:lstStyle/>
          <a:p>
            <a:r>
              <a:rPr lang="fa-IR" b="1" dirty="0" smtClean="0"/>
              <a:t>حوزه سیاسی:</a:t>
            </a:r>
          </a:p>
          <a:p>
            <a:pPr lvl="1"/>
            <a:r>
              <a:rPr lang="fa-IR" dirty="0" smtClean="0"/>
              <a:t>حضور شخصیتهای سیاسی و امکان ارتباط با ایشان</a:t>
            </a:r>
          </a:p>
          <a:p>
            <a:pPr lvl="1"/>
            <a:r>
              <a:rPr lang="fa-IR" dirty="0" smtClean="0"/>
              <a:t>امکان فعالیت در عرصه سیاسی (حضور و رقابت احزاب و گروهها و افراد) </a:t>
            </a:r>
          </a:p>
          <a:p>
            <a:pPr lvl="1"/>
            <a:r>
              <a:rPr lang="fa-IR" dirty="0" smtClean="0"/>
              <a:t>امکان لایه مجازی انتخابات های حقیقی</a:t>
            </a:r>
          </a:p>
          <a:p>
            <a:pPr lvl="1"/>
            <a:r>
              <a:rPr lang="fa-IR" dirty="0" smtClean="0"/>
              <a:t>امکان اعتراضات برخط (</a:t>
            </a:r>
            <a:r>
              <a:rPr lang="en-US" dirty="0" smtClean="0"/>
              <a:t>Online petition</a:t>
            </a:r>
            <a:r>
              <a:rPr lang="fa-IR" dirty="0" smtClean="0"/>
              <a:t>)</a:t>
            </a:r>
          </a:p>
          <a:p>
            <a:pPr lvl="1"/>
            <a:endParaRPr lang="fa-IR" dirty="0" smtClean="0"/>
          </a:p>
          <a:p>
            <a:r>
              <a:rPr lang="fa-IR" b="1" dirty="0" smtClean="0"/>
              <a:t>حوزه فرهنگی، اجتماعی</a:t>
            </a:r>
          </a:p>
          <a:p>
            <a:pPr lvl="1"/>
            <a:r>
              <a:rPr lang="fa-IR" dirty="0" smtClean="0"/>
              <a:t>افزایش سهولت شناسایی و برقراری ارتباط با افراد(سرویسهایی مانند شیک و ...)</a:t>
            </a:r>
          </a:p>
          <a:p>
            <a:pPr lvl="1"/>
            <a:r>
              <a:rPr lang="fa-IR" dirty="0" smtClean="0"/>
              <a:t>توسعه فعالیت فرهنگی و هنری (به اشتراک گذاری تجربیات فرهنگی و هنری)</a:t>
            </a:r>
          </a:p>
          <a:p>
            <a:pPr lvl="1"/>
            <a:r>
              <a:rPr lang="fa-IR" dirty="0" smtClean="0"/>
              <a:t>توسعه گروه ها و شبکه های موضوعی دوستانه یا رسمی </a:t>
            </a:r>
            <a:endParaRPr lang="en-US" dirty="0"/>
          </a:p>
        </p:txBody>
      </p:sp>
    </p:spTree>
    <p:extLst>
      <p:ext uri="{BB962C8B-B14F-4D97-AF65-F5344CB8AC3E}">
        <p14:creationId xmlns:p14="http://schemas.microsoft.com/office/powerpoint/2010/main" xmlns="" val="36646464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استراتژی های نسل آینده شبکه ها</a:t>
            </a:r>
            <a:endParaRPr lang="en-US" dirty="0"/>
          </a:p>
        </p:txBody>
      </p:sp>
      <p:sp>
        <p:nvSpPr>
          <p:cNvPr id="3" name="Content Placeholder 2"/>
          <p:cNvSpPr>
            <a:spLocks noGrp="1"/>
          </p:cNvSpPr>
          <p:nvPr>
            <p:ph idx="1"/>
          </p:nvPr>
        </p:nvSpPr>
        <p:spPr/>
        <p:txBody>
          <a:bodyPr/>
          <a:lstStyle/>
          <a:p>
            <a:r>
              <a:rPr lang="fa-IR" b="1" dirty="0" smtClean="0"/>
              <a:t>حوزه اقتصادی</a:t>
            </a:r>
          </a:p>
          <a:p>
            <a:pPr lvl="1"/>
            <a:r>
              <a:rPr lang="fa-IR" dirty="0" smtClean="0"/>
              <a:t>امکان کسب درآمد و گذران زندگی درون شبکه ها</a:t>
            </a:r>
          </a:p>
          <a:p>
            <a:pPr lvl="1"/>
            <a:r>
              <a:rPr lang="fa-IR" dirty="0" smtClean="0"/>
              <a:t>امکان ارتباط بین بنگاه های تجاری درون شبکه ها</a:t>
            </a:r>
          </a:p>
          <a:p>
            <a:pPr lvl="1"/>
            <a:r>
              <a:rPr lang="fa-IR" dirty="0" smtClean="0"/>
              <a:t>شبکه هایی مانند </a:t>
            </a:r>
            <a:r>
              <a:rPr lang="en-US" dirty="0" err="1" smtClean="0"/>
              <a:t>Linkedin</a:t>
            </a:r>
            <a:r>
              <a:rPr lang="fa-IR" dirty="0" smtClean="0"/>
              <a:t> به مرکز تبادل اطلاعات کسب و کار و رزومه افراد برای جستجوی شغل تبدیل شده اند</a:t>
            </a:r>
          </a:p>
          <a:p>
            <a:pPr lvl="1"/>
            <a:endParaRPr lang="fa-IR" dirty="0" smtClean="0"/>
          </a:p>
          <a:p>
            <a:r>
              <a:rPr lang="fa-IR" b="1" dirty="0" smtClean="0"/>
              <a:t>حوزه آموزشی</a:t>
            </a:r>
          </a:p>
          <a:p>
            <a:pPr lvl="1"/>
            <a:r>
              <a:rPr lang="fa-IR" dirty="0" smtClean="0"/>
              <a:t>گسترش آموزش برخط مبتنی بر شبکه ها</a:t>
            </a:r>
          </a:p>
          <a:p>
            <a:pPr lvl="2"/>
            <a:r>
              <a:rPr lang="fa-IR" dirty="0" smtClean="0"/>
              <a:t>دانشگاهها، مراکز پژوهشی، پژوهشگران، اساتید و دانشجویان در حال توسعه توانمندیهای خود در بهره گیری از شبکه های مجازی هستند</a:t>
            </a:r>
          </a:p>
        </p:txBody>
      </p:sp>
    </p:spTree>
    <p:extLst>
      <p:ext uri="{BB962C8B-B14F-4D97-AF65-F5344CB8AC3E}">
        <p14:creationId xmlns:p14="http://schemas.microsoft.com/office/powerpoint/2010/main" xmlns="" val="34668697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7</a:t>
            </a:r>
            <a:r>
              <a:rPr lang="fa-IR" dirty="0" smtClean="0"/>
              <a:t>- فراشبکه</a:t>
            </a:r>
            <a:endParaRPr lang="en-US" dirty="0"/>
          </a:p>
        </p:txBody>
      </p:sp>
    </p:spTree>
    <p:extLst>
      <p:ext uri="{BB962C8B-B14F-4D97-AF65-F5344CB8AC3E}">
        <p14:creationId xmlns:p14="http://schemas.microsoft.com/office/powerpoint/2010/main" xmlns="" val="1795320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داده های بزرگ (</a:t>
            </a:r>
            <a:r>
              <a:rPr lang="en-US" smtClean="0"/>
              <a:t>Big Data</a:t>
            </a:r>
            <a:r>
              <a:rPr lang="fa-IR" smtClean="0"/>
              <a:t>)</a:t>
            </a:r>
            <a:endParaRPr lang="en-US" dirty="0"/>
          </a:p>
        </p:txBody>
      </p:sp>
      <p:sp>
        <p:nvSpPr>
          <p:cNvPr id="3" name="Content Placeholder 2"/>
          <p:cNvSpPr>
            <a:spLocks noGrp="1"/>
          </p:cNvSpPr>
          <p:nvPr>
            <p:ph idx="1"/>
          </p:nvPr>
        </p:nvSpPr>
        <p:spPr>
          <a:xfrm>
            <a:off x="2875722" y="1311965"/>
            <a:ext cx="5491038" cy="4935157"/>
          </a:xfrm>
        </p:spPr>
        <p:txBody>
          <a:bodyPr>
            <a:normAutofit fontScale="92500" lnSpcReduction="10000"/>
          </a:bodyPr>
          <a:lstStyle/>
          <a:p>
            <a:r>
              <a:rPr lang="fa-IR" dirty="0" smtClean="0"/>
              <a:t>در هر دو روز، بشر به اندازه کل دوران تمدن بشری تا سال 2003 اطلاعات تولید می کند. این یعنی، هر دو سال بیش از 1/8 زتابایت اطلاعات تولید می شود!</a:t>
            </a:r>
          </a:p>
          <a:p>
            <a:r>
              <a:rPr lang="fa-IR" dirty="0" smtClean="0"/>
              <a:t>مسأله اصلی، داده های تولید شده توسط کاربران یعنی عکس، فیلم، پیامهای فوری، توییتها و پستها در شبکه های مجازی است.</a:t>
            </a:r>
          </a:p>
          <a:p>
            <a:r>
              <a:rPr lang="fa-IR" dirty="0" smtClean="0"/>
              <a:t>در آینده، فناوری های جمع آوری، تلخیص، دسته بندی، طبقه بندی، تحلیل و نمایش اطلاعات لازم از مجموعه داده های موجود در شبکه های اجتماعی تبدیل به حوزه اصلی رقابت برای بدست آوردن بازارهای بزرگ فن آوری اطلاعات خواهند بود.</a:t>
            </a:r>
          </a:p>
          <a:p>
            <a:r>
              <a:rPr lang="fa-IR" dirty="0" smtClean="0"/>
              <a:t>هم اکنون سرمایه گذاری در خصوص داده های بزرگ از سوی غول های فن آوری اطلاعات نظیر </a:t>
            </a:r>
            <a:r>
              <a:rPr lang="en-US" dirty="0" smtClean="0"/>
              <a:t>IBM</a:t>
            </a:r>
            <a:r>
              <a:rPr lang="fa-IR" dirty="0" smtClean="0"/>
              <a:t> و </a:t>
            </a:r>
            <a:r>
              <a:rPr lang="en-US" dirty="0" smtClean="0"/>
              <a:t>Oracle</a:t>
            </a:r>
            <a:r>
              <a:rPr lang="fa-IR" dirty="0" smtClean="0"/>
              <a:t> در جریان است.</a:t>
            </a:r>
            <a:endParaRPr lang="en-US" dirty="0" smtClean="0"/>
          </a:p>
          <a:p>
            <a:endParaRPr lang="fa-IR"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61774"/>
            <a:ext cx="2745616" cy="315860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6499864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نظارت مبتنی بر شبکه اجتماعی </a:t>
            </a:r>
            <a:endParaRPr lang="en-US" dirty="0"/>
          </a:p>
        </p:txBody>
      </p:sp>
      <p:sp>
        <p:nvSpPr>
          <p:cNvPr id="3" name="Content Placeholder 2"/>
          <p:cNvSpPr>
            <a:spLocks noGrp="1"/>
          </p:cNvSpPr>
          <p:nvPr>
            <p:ph idx="1"/>
          </p:nvPr>
        </p:nvSpPr>
        <p:spPr>
          <a:xfrm>
            <a:off x="3485322" y="1265583"/>
            <a:ext cx="4881438" cy="4981539"/>
          </a:xfrm>
        </p:spPr>
        <p:txBody>
          <a:bodyPr>
            <a:normAutofit fontScale="85000" lnSpcReduction="20000"/>
          </a:bodyPr>
          <a:lstStyle/>
          <a:p>
            <a:r>
              <a:rPr lang="fa-IR" dirty="0" smtClean="0"/>
              <a:t>یکی از فنآوری های جدید که روز به روز نیز بر قدرت آن </a:t>
            </a:r>
            <a:r>
              <a:rPr lang="en-US" dirty="0" smtClean="0"/>
              <a:t/>
            </a:r>
            <a:br>
              <a:rPr lang="en-US" dirty="0" smtClean="0"/>
            </a:br>
            <a:r>
              <a:rPr lang="fa-IR" dirty="0" smtClean="0"/>
              <a:t>افزوده می شود، نظارت بر افراد از طریق تحلیل فعالیتهای </a:t>
            </a:r>
            <a:r>
              <a:rPr lang="en-US" dirty="0" smtClean="0"/>
              <a:t/>
            </a:r>
            <a:br>
              <a:rPr lang="en-US" dirty="0" smtClean="0"/>
            </a:br>
            <a:r>
              <a:rPr lang="fa-IR" dirty="0" smtClean="0"/>
              <a:t>آنها در شبکه های اجتماعی است. با تحلیل فعالیتهای</a:t>
            </a:r>
            <a:r>
              <a:rPr lang="en-US" dirty="0" smtClean="0"/>
              <a:t/>
            </a:r>
            <a:br>
              <a:rPr lang="en-US" dirty="0" smtClean="0"/>
            </a:br>
            <a:r>
              <a:rPr lang="fa-IR" dirty="0" smtClean="0"/>
              <a:t> یک فرد، می توان به علائق، سوابق، روابط و </a:t>
            </a:r>
            <a:r>
              <a:rPr lang="en-US" dirty="0" smtClean="0"/>
              <a:t/>
            </a:r>
            <a:br>
              <a:rPr lang="en-US" dirty="0" smtClean="0"/>
            </a:br>
            <a:r>
              <a:rPr lang="fa-IR" dirty="0" smtClean="0"/>
              <a:t>خصوصیات وی پی برد. امروزه حتی بحث بر سر </a:t>
            </a:r>
            <a:r>
              <a:rPr lang="en-US" dirty="0" smtClean="0"/>
              <a:t/>
            </a:r>
            <a:br>
              <a:rPr lang="en-US" dirty="0" smtClean="0"/>
            </a:br>
            <a:r>
              <a:rPr lang="fa-IR" dirty="0" smtClean="0"/>
              <a:t>پیش بینی رفتار افراد در مواجهه با مسائل مختلف با</a:t>
            </a:r>
            <a:r>
              <a:rPr lang="en-US" dirty="0" smtClean="0"/>
              <a:t/>
            </a:r>
            <a:br>
              <a:rPr lang="en-US" dirty="0" smtClean="0"/>
            </a:br>
            <a:r>
              <a:rPr lang="fa-IR" dirty="0" smtClean="0"/>
              <a:t> استفاده از این فن آوری است. حتی، این فن آوری می تواند در اختیار پیش بینی رفتار روزمره فرد نیز قرار بگیرد.</a:t>
            </a:r>
          </a:p>
          <a:p>
            <a:r>
              <a:rPr lang="fa-IR" dirty="0" smtClean="0"/>
              <a:t>نظارت و پیش بینی رفتار سیاستمداران، برنامه ریزان و تصمیم گیران کشورها از پروژه های بعدی این حوزه است.</a:t>
            </a:r>
          </a:p>
          <a:p>
            <a:r>
              <a:rPr lang="fa-IR" dirty="0" smtClean="0">
                <a:solidFill>
                  <a:srgbClr val="FF0000"/>
                </a:solidFill>
              </a:rPr>
              <a:t>اخیرا، فیسبوک برای توسعه فن آوری فوق، با استفاده از 700،000 نفر از کاربران خود آزمایشهایی انجام داده که باعث اعتراضات گسترده شده است.</a:t>
            </a:r>
            <a:endParaRPr lang="en-US" dirty="0">
              <a:solidFill>
                <a:srgbClr val="FF0000"/>
              </a:solidFill>
            </a:endParaRPr>
          </a:p>
        </p:txBody>
      </p:sp>
      <p:pic>
        <p:nvPicPr>
          <p:cNvPr id="7170" name="Picture 2" descr="Five, a start-up, can analyze Facebook posts, including those by the social network's co-founder, Mark Zuckerberg, to determine personality types based off of select key attribut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898" y="1169872"/>
            <a:ext cx="3407550" cy="18534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21772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smtClean="0"/>
              <a:t>شبکه های اجتماعی و صنعت توریسم</a:t>
            </a:r>
            <a:endParaRPr lang="en-US" dirty="0"/>
          </a:p>
        </p:txBody>
      </p:sp>
      <p:sp>
        <p:nvSpPr>
          <p:cNvPr id="5" name="Content Placeholder 4"/>
          <p:cNvSpPr>
            <a:spLocks noGrp="1"/>
          </p:cNvSpPr>
          <p:nvPr>
            <p:ph idx="1"/>
          </p:nvPr>
        </p:nvSpPr>
        <p:spPr>
          <a:xfrm>
            <a:off x="185529" y="1237213"/>
            <a:ext cx="8859078" cy="5009909"/>
          </a:xfrm>
        </p:spPr>
        <p:txBody>
          <a:bodyPr>
            <a:noAutofit/>
          </a:bodyPr>
          <a:lstStyle/>
          <a:p>
            <a:pPr algn="just"/>
            <a:r>
              <a:rPr lang="fa-IR" sz="2400" dirty="0" smtClean="0"/>
              <a:t>در میان مسافران، افراد با سن بین 18 تا 34 سال بیشتر از امکانات شبکه های اجتماعی برای مسافرت استفاده می کنند. طبق آخرین پژوهش انجام شده</a:t>
            </a:r>
            <a:r>
              <a:rPr lang="fa-IR" sz="2400" dirty="0" smtClean="0">
                <a:solidFill>
                  <a:srgbClr val="FF0000"/>
                </a:solidFill>
              </a:rPr>
              <a:t>، 97% مسافران این گروه سنی حداقل یکبار در طول سفر و نزدیک 75% مسافران در این سن حداقل روزی یکبار صفحه خود را به روز کرده و شرحی از مسافرت خود (معمولاً به همراه عکس) به آن اضافه می کنند.</a:t>
            </a:r>
          </a:p>
          <a:p>
            <a:pPr algn="just"/>
            <a:endParaRPr lang="fa-IR" sz="2400" dirty="0" smtClean="0"/>
          </a:p>
          <a:p>
            <a:pPr algn="just"/>
            <a:r>
              <a:rPr lang="fa-IR" sz="2400" dirty="0" smtClean="0"/>
              <a:t>علاوه بر این، سرویس هایی نظیر </a:t>
            </a:r>
            <a:r>
              <a:rPr lang="en-US" sz="2400" dirty="0" err="1" smtClean="0"/>
              <a:t>Coachsurf</a:t>
            </a:r>
            <a:r>
              <a:rPr lang="fa-IR" sz="2400" dirty="0" smtClean="0"/>
              <a:t> به مسافران کمک می کند قبل از مسافرت دوستانی در مقصد پیدا کنند، برای مسافرت خود برنامه ریزی کنند و حتی مسافرتهای گروهی ترتیب دهند (یکی از </a:t>
            </a:r>
            <a:r>
              <a:rPr lang="fa-IR" sz="2400" dirty="0" smtClean="0">
                <a:solidFill>
                  <a:srgbClr val="FF0000"/>
                </a:solidFill>
              </a:rPr>
              <a:t>جهانگردان جوان آمریکایی </a:t>
            </a:r>
            <a:r>
              <a:rPr lang="fa-IR" sz="2400" dirty="0" smtClean="0"/>
              <a:t>که اخیراً به ایران مسافرت کرده از این سرویس برای یافتن دوستانی در ایران و اقامت در منازل آنها به جای هزینه کردن برای هتل استفاده کرده است).</a:t>
            </a:r>
          </a:p>
          <a:p>
            <a:pPr algn="just"/>
            <a:endParaRPr lang="fa-IR" sz="2400" dirty="0" smtClean="0"/>
          </a:p>
          <a:p>
            <a:pPr algn="just"/>
            <a:r>
              <a:rPr lang="fa-IR" sz="2400" dirty="0" smtClean="0"/>
              <a:t>در آینده، سرویسهای معمول برنامه ریزی سفر با شبکه های اجتماعی ترکیب شده و </a:t>
            </a:r>
            <a:r>
              <a:rPr lang="fa-IR" sz="2400" dirty="0" smtClean="0">
                <a:solidFill>
                  <a:srgbClr val="FF0000"/>
                </a:solidFill>
              </a:rPr>
              <a:t>خدمات یکپارچه </a:t>
            </a:r>
            <a:r>
              <a:rPr lang="fa-IR" sz="2400" dirty="0" smtClean="0"/>
              <a:t>به کاربران، خصوصاً کاربران جوان، ارائه خواهند داد. خدماتی که به شدت به مکان، زمان و مسیر حرکت ایشان وابسته خواهند بود. فناوری های پوشیدنی نیز به ثبت اطلاعات سفر و ارسال پستهای بیشتر و به روز رسانی سریعتر صفحات شبکه های اجتماعی کمک فراوانی خواهند کرد.</a:t>
            </a:r>
          </a:p>
        </p:txBody>
      </p:sp>
    </p:spTree>
    <p:extLst>
      <p:ext uri="{BB962C8B-B14F-4D97-AF65-F5344CB8AC3E}">
        <p14:creationId xmlns:p14="http://schemas.microsoft.com/office/powerpoint/2010/main" xmlns="" val="11202909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تصویرسازی از داده ها</a:t>
            </a:r>
            <a:endParaRPr lang="en-US" dirty="0"/>
          </a:p>
        </p:txBody>
      </p:sp>
      <p:sp>
        <p:nvSpPr>
          <p:cNvPr id="3" name="Content Placeholder 2"/>
          <p:cNvSpPr>
            <a:spLocks noGrp="1"/>
          </p:cNvSpPr>
          <p:nvPr>
            <p:ph idx="1"/>
          </p:nvPr>
        </p:nvSpPr>
        <p:spPr>
          <a:xfrm>
            <a:off x="265043" y="1237213"/>
            <a:ext cx="8234238" cy="5009909"/>
          </a:xfrm>
        </p:spPr>
        <p:txBody>
          <a:bodyPr/>
          <a:lstStyle/>
          <a:p>
            <a:pPr algn="just"/>
            <a:r>
              <a:rPr lang="fa-IR" dirty="0" smtClean="0"/>
              <a:t>شبکه های اجتماعی آینده، دارای امکانات وسیعی برای </a:t>
            </a:r>
            <a:r>
              <a:rPr lang="fa-IR" dirty="0" smtClean="0">
                <a:solidFill>
                  <a:srgbClr val="FF0000"/>
                </a:solidFill>
              </a:rPr>
              <a:t>جستجو و مقایسه داده ها </a:t>
            </a:r>
            <a:r>
              <a:rPr lang="fa-IR" dirty="0" smtClean="0"/>
              <a:t>خواهند بود.</a:t>
            </a:r>
          </a:p>
          <a:p>
            <a:pPr algn="just"/>
            <a:r>
              <a:rPr lang="fa-IR" dirty="0" smtClean="0"/>
              <a:t>امکانات جستجو و نتایج آن در شبکه های آینده، به جستجوهای متنی محدود نخواهد شد، بلکه می تواند طیف وسیعی از داده های تصویری نظیر نقشه، نمودار، اینفوگرافیک و ابربرچسب (</a:t>
            </a:r>
            <a:r>
              <a:rPr lang="en-US" dirty="0" smtClean="0"/>
              <a:t>Cloud Tags</a:t>
            </a:r>
            <a:r>
              <a:rPr lang="fa-IR" dirty="0" smtClean="0"/>
              <a:t>) را تولید نماید.</a:t>
            </a:r>
          </a:p>
          <a:p>
            <a:pPr algn="just"/>
            <a:r>
              <a:rPr lang="fa-IR" dirty="0" smtClean="0"/>
              <a:t>امکانات تحلیلی رایانش ابری به کمک شبکه های اجتماعی خواهند آمد تا کاربر بتواند مرتبط ترین نتایج را برای جستجوهای خود پیدا نماید. </a:t>
            </a:r>
            <a:endParaRPr lang="en-US" dirty="0"/>
          </a:p>
        </p:txBody>
      </p:sp>
      <p:pic>
        <p:nvPicPr>
          <p:cNvPr id="5" name="Picture 2" descr="Screenshot of Infegy Atlas Comparison capabilities"/>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4101"/>
          <a:stretch/>
        </p:blipFill>
        <p:spPr bwMode="auto">
          <a:xfrm>
            <a:off x="0" y="4276106"/>
            <a:ext cx="3451260" cy="20465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17258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شبکه های اجتماعی و آموزش</a:t>
            </a:r>
            <a:endParaRPr lang="en-US" dirty="0"/>
          </a:p>
        </p:txBody>
      </p:sp>
      <p:sp>
        <p:nvSpPr>
          <p:cNvPr id="3" name="Content Placeholder 2"/>
          <p:cNvSpPr>
            <a:spLocks noGrp="1"/>
          </p:cNvSpPr>
          <p:nvPr>
            <p:ph idx="1"/>
          </p:nvPr>
        </p:nvSpPr>
        <p:spPr>
          <a:xfrm>
            <a:off x="218660" y="1237213"/>
            <a:ext cx="8713303" cy="5009909"/>
          </a:xfrm>
        </p:spPr>
        <p:txBody>
          <a:bodyPr>
            <a:normAutofit lnSpcReduction="10000"/>
          </a:bodyPr>
          <a:lstStyle/>
          <a:p>
            <a:pPr algn="just"/>
            <a:r>
              <a:rPr lang="fa-IR" dirty="0" smtClean="0"/>
              <a:t>کلاسهای درس به جای ارائه های یک طرفه، </a:t>
            </a:r>
            <a:r>
              <a:rPr lang="fa-IR" dirty="0" smtClean="0">
                <a:solidFill>
                  <a:srgbClr val="FF0000"/>
                </a:solidFill>
              </a:rPr>
              <a:t>محلی برای تبادل تجربیات، مباحثه و تبادل منابع جمع آوری شده توسط افراد در خارج از ساعات کلاس </a:t>
            </a:r>
            <a:r>
              <a:rPr lang="fa-IR" dirty="0" smtClean="0"/>
              <a:t>خواهد بود.</a:t>
            </a:r>
          </a:p>
          <a:p>
            <a:pPr algn="just"/>
            <a:endParaRPr lang="fa-IR" dirty="0" smtClean="0"/>
          </a:p>
          <a:p>
            <a:pPr algn="just"/>
            <a:r>
              <a:rPr lang="fa-IR" dirty="0" smtClean="0"/>
              <a:t>دانش، دیگر آن چیزی نیست که توسط استاد (یا معلم) ارائه می شود، بلکه </a:t>
            </a:r>
            <a:r>
              <a:rPr lang="fa-IR" dirty="0" smtClean="0">
                <a:solidFill>
                  <a:srgbClr val="FF0000"/>
                </a:solidFill>
              </a:rPr>
              <a:t>مجموعه تبادلات فکری و منابع به اشتراک گذاشته شده توسط استاد و دانشجویان (دانش آموزان</a:t>
            </a:r>
            <a:r>
              <a:rPr lang="fa-IR" dirty="0" smtClean="0"/>
              <a:t>) خواهد بود. استاد به جای نقش تعلیمی، نقش هماهنگی و هدایت مباحث را بر عهده خواهد داشت. در واقع، استاد به مثابه یک کارگردان عمل خواهد کرد که فضای آموزش را طراحی کرده و دانشجویان را همچون بازیگران به بازی در این فضا و کسب دانش و تجربه دعوت خواهد کرد.</a:t>
            </a:r>
          </a:p>
          <a:p>
            <a:pPr algn="just"/>
            <a:endParaRPr lang="en-US" dirty="0" smtClean="0"/>
          </a:p>
          <a:p>
            <a:pPr algn="just"/>
            <a:r>
              <a:rPr lang="fa-IR" dirty="0" smtClean="0"/>
              <a:t>شبکه های اجتماعی کنونی، هر کدام بخشی از سرویس های لازم برای تحقق وضعیت مطلوب آموزش اجتماعی را فراهم می کنند. در آینده، شبکه های اجتماعی اختصاصی برای آموزش اجتماعی شکل خواهند گرفت.</a:t>
            </a:r>
            <a:endParaRPr lang="en-US" dirty="0"/>
          </a:p>
        </p:txBody>
      </p:sp>
    </p:spTree>
    <p:extLst>
      <p:ext uri="{BB962C8B-B14F-4D97-AF65-F5344CB8AC3E}">
        <p14:creationId xmlns:p14="http://schemas.microsoft.com/office/powerpoint/2010/main" xmlns="" val="2215252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828440983"/>
              </p:ext>
            </p:extLst>
          </p:nvPr>
        </p:nvGraphicFramePr>
        <p:xfrm>
          <a:off x="936170" y="1298715"/>
          <a:ext cx="7472334" cy="4612954"/>
        </p:xfrm>
        <a:graphic>
          <a:graphicData uri="http://schemas.openxmlformats.org/drawingml/2006/table">
            <a:tbl>
              <a:tblPr rtl="1" firstRow="1" bandRow="1">
                <a:tableStyleId>{7DF18680-E054-41AD-8BC1-D1AEF772440D}</a:tableStyleId>
              </a:tblPr>
              <a:tblGrid>
                <a:gridCol w="2152154"/>
                <a:gridCol w="5320180"/>
              </a:tblGrid>
              <a:tr h="42464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Mitra" panose="00000400000000000000" pitchFamily="2" charset="-78"/>
                        </a:rPr>
                        <a:t>نام</a:t>
                      </a:r>
                      <a:r>
                        <a:rPr lang="fa-IR" baseline="0" dirty="0" smtClean="0">
                          <a:cs typeface="B Mitra" panose="00000400000000000000" pitchFamily="2" charset="-78"/>
                        </a:rPr>
                        <a:t> سایت/سرویس</a:t>
                      </a:r>
                      <a:endParaRPr lang="en-US" dirty="0" smtClean="0">
                        <a:cs typeface="B Mitra" panose="000004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Mitra" panose="00000400000000000000" pitchFamily="2" charset="-78"/>
                        </a:rPr>
                        <a:t>نوع</a:t>
                      </a:r>
                      <a:r>
                        <a:rPr lang="fa-IR" baseline="0" dirty="0" smtClean="0">
                          <a:cs typeface="B Mitra" panose="00000400000000000000" pitchFamily="2" charset="-78"/>
                        </a:rPr>
                        <a:t> سرویس</a:t>
                      </a:r>
                      <a:endParaRPr lang="en-US" dirty="0" smtClean="0">
                        <a:cs typeface="B Mitra" panose="00000400000000000000" pitchFamily="2" charset="-78"/>
                      </a:endParaRPr>
                    </a:p>
                  </a:txBody>
                  <a:tcPr/>
                </a:tc>
              </a:tr>
              <a:tr h="453733">
                <a:tc>
                  <a:txBody>
                    <a:bodyPr/>
                    <a:lstStyle/>
                    <a:p>
                      <a:pPr algn="ctr" rtl="1"/>
                      <a:r>
                        <a:rPr lang="en-US" sz="2000" b="1" dirty="0" smtClean="0">
                          <a:cs typeface="B Mitra" panose="00000400000000000000" pitchFamily="2" charset="-78"/>
                        </a:rPr>
                        <a:t>Care2</a:t>
                      </a:r>
                      <a:endParaRPr lang="en-US" sz="2000" b="1" dirty="0">
                        <a:cs typeface="B Mitra" panose="00000400000000000000" pitchFamily="2" charset="-78"/>
                      </a:endParaRPr>
                    </a:p>
                  </a:txBody>
                  <a:tcPr/>
                </a:tc>
                <a:tc>
                  <a:txBody>
                    <a:bodyPr/>
                    <a:lstStyle/>
                    <a:p>
                      <a:pPr algn="r" rtl="1"/>
                      <a:r>
                        <a:rPr lang="fa-IR" dirty="0" smtClean="0">
                          <a:cs typeface="B Mitra" panose="00000400000000000000" pitchFamily="2" charset="-78"/>
                        </a:rPr>
                        <a:t>زندگی سبز</a:t>
                      </a:r>
                      <a:r>
                        <a:rPr lang="fa-IR" baseline="0" dirty="0" smtClean="0">
                          <a:cs typeface="B Mitra" panose="00000400000000000000" pitchFamily="2" charset="-78"/>
                        </a:rPr>
                        <a:t> و فعالیت اجتماعی</a:t>
                      </a:r>
                      <a:endParaRPr lang="en-US" dirty="0">
                        <a:cs typeface="B Mitra" panose="00000400000000000000" pitchFamily="2" charset="-78"/>
                      </a:endParaRPr>
                    </a:p>
                  </a:txBody>
                  <a:tcPr/>
                </a:tc>
              </a:tr>
              <a:tr h="732954">
                <a:tc>
                  <a:txBody>
                    <a:bodyPr/>
                    <a:lstStyle/>
                    <a:p>
                      <a:pPr algn="ctr" rtl="1"/>
                      <a:r>
                        <a:rPr lang="en-US" sz="2000" b="1" dirty="0" err="1" smtClean="0">
                          <a:cs typeface="B Mitra" panose="00000400000000000000" pitchFamily="2" charset="-78"/>
                        </a:rPr>
                        <a:t>CaringBridge</a:t>
                      </a:r>
                      <a:endParaRPr lang="en-US" sz="2000" b="1" dirty="0">
                        <a:cs typeface="B Mitra" panose="00000400000000000000" pitchFamily="2" charset="-78"/>
                      </a:endParaRPr>
                    </a:p>
                  </a:txBody>
                  <a:tcPr/>
                </a:tc>
                <a:tc>
                  <a:txBody>
                    <a:bodyPr/>
                    <a:lstStyle/>
                    <a:p>
                      <a:pPr algn="r" rtl="1"/>
                      <a:r>
                        <a:rPr lang="fa-IR" dirty="0" smtClean="0">
                          <a:cs typeface="B Mitra" panose="00000400000000000000" pitchFamily="2" charset="-78"/>
                        </a:rPr>
                        <a:t>ارتباط</a:t>
                      </a:r>
                      <a:r>
                        <a:rPr lang="fa-IR" baseline="0" dirty="0" smtClean="0">
                          <a:cs typeface="B Mitra" panose="00000400000000000000" pitchFamily="2" charset="-78"/>
                        </a:rPr>
                        <a:t> بین خانواده ها و افراد بر مبنای رویدادهای اجتماعی مرتبط با سلامتی و بازپروری</a:t>
                      </a:r>
                      <a:endParaRPr lang="en-US" dirty="0">
                        <a:cs typeface="B Mitra" panose="00000400000000000000" pitchFamily="2" charset="-78"/>
                      </a:endParaRPr>
                    </a:p>
                  </a:txBody>
                  <a:tcPr/>
                </a:tc>
              </a:tr>
              <a:tr h="453733">
                <a:tc>
                  <a:txBody>
                    <a:bodyPr/>
                    <a:lstStyle/>
                    <a:p>
                      <a:pPr algn="ctr" rtl="1"/>
                      <a:r>
                        <a:rPr lang="en-US" sz="2000" b="1" dirty="0" smtClean="0">
                          <a:cs typeface="B Mitra" panose="00000400000000000000" pitchFamily="2" charset="-78"/>
                        </a:rPr>
                        <a:t>Classmates.com</a:t>
                      </a:r>
                      <a:endParaRPr lang="en-US" sz="2000"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برای یافتن</a:t>
                      </a:r>
                      <a:r>
                        <a:rPr lang="fa-IR" baseline="0" dirty="0" smtClean="0">
                          <a:cs typeface="B Mitra" panose="00000400000000000000" pitchFamily="2" charset="-78"/>
                        </a:rPr>
                        <a:t> همکلاسی های قدیمی</a:t>
                      </a:r>
                      <a:endParaRPr lang="en-US" dirty="0">
                        <a:cs typeface="B Mitra" panose="00000400000000000000" pitchFamily="2" charset="-78"/>
                      </a:endParaRPr>
                    </a:p>
                  </a:txBody>
                  <a:tcPr/>
                </a:tc>
              </a:tr>
              <a:tr h="453733">
                <a:tc>
                  <a:txBody>
                    <a:bodyPr/>
                    <a:lstStyle/>
                    <a:p>
                      <a:pPr algn="ctr" rtl="1"/>
                      <a:r>
                        <a:rPr lang="en-US" sz="2000" b="1" dirty="0" err="1" smtClean="0">
                          <a:cs typeface="B Mitra" panose="00000400000000000000" pitchFamily="2" charset="-78"/>
                        </a:rPr>
                        <a:t>CouchSurfing</a:t>
                      </a:r>
                      <a:endParaRPr lang="en-US" sz="2000"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برای</a:t>
                      </a:r>
                      <a:r>
                        <a:rPr lang="fa-IR" baseline="0" dirty="0" smtClean="0">
                          <a:cs typeface="B Mitra" panose="00000400000000000000" pitchFamily="2" charset="-78"/>
                        </a:rPr>
                        <a:t> ارتباط بین مسافران و جوامعی که پذیرای آنها هستند</a:t>
                      </a:r>
                      <a:endParaRPr lang="en-US" dirty="0">
                        <a:cs typeface="B Mitra" panose="00000400000000000000" pitchFamily="2" charset="-78"/>
                      </a:endParaRPr>
                    </a:p>
                  </a:txBody>
                  <a:tcPr/>
                </a:tc>
              </a:tr>
              <a:tr h="453733">
                <a:tc>
                  <a:txBody>
                    <a:bodyPr/>
                    <a:lstStyle/>
                    <a:p>
                      <a:pPr algn="ctr" rtl="1"/>
                      <a:r>
                        <a:rPr lang="en-US" sz="2000" b="1" dirty="0" err="1" smtClean="0">
                          <a:cs typeface="B Mitra" panose="00000400000000000000" pitchFamily="2" charset="-78"/>
                        </a:rPr>
                        <a:t>Cyworld</a:t>
                      </a:r>
                      <a:endParaRPr lang="en-US" sz="2000"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محبوب</a:t>
                      </a:r>
                      <a:r>
                        <a:rPr lang="fa-IR" baseline="0" dirty="0" smtClean="0">
                          <a:cs typeface="B Mitra" panose="00000400000000000000" pitchFamily="2" charset="-78"/>
                        </a:rPr>
                        <a:t> در کره جنوبی</a:t>
                      </a:r>
                      <a:endParaRPr lang="en-US" dirty="0">
                        <a:cs typeface="B Mitra" panose="00000400000000000000" pitchFamily="2" charset="-78"/>
                      </a:endParaRPr>
                    </a:p>
                  </a:txBody>
                  <a:tcPr/>
                </a:tc>
              </a:tr>
              <a:tr h="732954">
                <a:tc>
                  <a:txBody>
                    <a:bodyPr/>
                    <a:lstStyle/>
                    <a:p>
                      <a:pPr algn="ctr" rtl="1"/>
                      <a:r>
                        <a:rPr lang="en-US" sz="2000" b="1" dirty="0" smtClean="0">
                          <a:cs typeface="B Mitra" panose="00000400000000000000" pitchFamily="2" charset="-78"/>
                        </a:rPr>
                        <a:t>Delicious</a:t>
                      </a:r>
                      <a:endParaRPr lang="en-US" sz="2000"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a:t>
                      </a:r>
                      <a:r>
                        <a:rPr lang="fa-IR" baseline="0" dirty="0" smtClean="0">
                          <a:cs typeface="B Mitra" panose="00000400000000000000" pitchFamily="2" charset="-78"/>
                        </a:rPr>
                        <a:t> – کاربران می توانند سایتهای مورد علاقه خود را برای دیگران فهرست کنند.</a:t>
                      </a:r>
                      <a:endParaRPr lang="en-US" dirty="0">
                        <a:cs typeface="B Mitra" panose="00000400000000000000" pitchFamily="2" charset="-78"/>
                      </a:endParaRPr>
                    </a:p>
                  </a:txBody>
                  <a:tcPr/>
                </a:tc>
              </a:tr>
              <a:tr h="453733">
                <a:tc>
                  <a:txBody>
                    <a:bodyPr/>
                    <a:lstStyle/>
                    <a:p>
                      <a:pPr algn="ctr" rtl="1"/>
                      <a:r>
                        <a:rPr lang="en-US" sz="2000" b="1" dirty="0" err="1" smtClean="0">
                          <a:cs typeface="B Mitra" panose="00000400000000000000" pitchFamily="2" charset="-78"/>
                        </a:rPr>
                        <a:t>deviantArt</a:t>
                      </a:r>
                      <a:endParaRPr lang="en-US" sz="2000"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محبوب برای جامعه هنرمندان</a:t>
                      </a:r>
                      <a:endParaRPr lang="en-US" dirty="0">
                        <a:cs typeface="B Mitra" panose="00000400000000000000" pitchFamily="2" charset="-78"/>
                      </a:endParaRPr>
                    </a:p>
                  </a:txBody>
                  <a:tcPr/>
                </a:tc>
              </a:tr>
              <a:tr h="453733">
                <a:tc>
                  <a:txBody>
                    <a:bodyPr/>
                    <a:lstStyle/>
                    <a:p>
                      <a:pPr algn="ctr" rtl="1"/>
                      <a:r>
                        <a:rPr lang="en-US" sz="2000" b="1" dirty="0" err="1" smtClean="0">
                          <a:cs typeface="B Mitra" panose="00000400000000000000" pitchFamily="2" charset="-78"/>
                        </a:rPr>
                        <a:t>Douban</a:t>
                      </a:r>
                      <a:endParaRPr lang="en-US" sz="2000"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a:t>
                      </a:r>
                      <a:r>
                        <a:rPr lang="fa-IR" baseline="0" dirty="0" smtClean="0">
                          <a:cs typeface="B Mitra" panose="00000400000000000000" pitchFamily="2" charset="-78"/>
                        </a:rPr>
                        <a:t> اجتماعی محبوب در چین برای ارائه نظرات و نقد فیلم، کتاب، موزیک</a:t>
                      </a:r>
                      <a:endParaRPr lang="en-US" dirty="0">
                        <a:cs typeface="B Mitra" panose="00000400000000000000" pitchFamily="2" charset="-78"/>
                      </a:endParaRPr>
                    </a:p>
                  </a:txBody>
                  <a:tcPr/>
                </a:tc>
              </a:tr>
            </a:tbl>
          </a:graphicData>
        </a:graphic>
      </p:graphicFrame>
      <p:sp>
        <p:nvSpPr>
          <p:cNvPr id="6" name="Title 1"/>
          <p:cNvSpPr>
            <a:spLocks noGrp="1"/>
          </p:cNvSpPr>
          <p:nvPr>
            <p:ph type="title"/>
          </p:nvPr>
        </p:nvSpPr>
        <p:spPr/>
        <p:txBody>
          <a:bodyPr/>
          <a:lstStyle/>
          <a:p>
            <a:r>
              <a:rPr lang="fa-IR" smtClean="0"/>
              <a:t>سرویس های انحصاری شبکه ها</a:t>
            </a:r>
            <a:endParaRPr lang="en-US" dirty="0"/>
          </a:p>
        </p:txBody>
      </p:sp>
    </p:spTree>
    <p:extLst>
      <p:ext uri="{BB962C8B-B14F-4D97-AF65-F5344CB8AC3E}">
        <p14:creationId xmlns:p14="http://schemas.microsoft.com/office/powerpoint/2010/main" xmlns="" val="1596080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smtClean="0"/>
              <a:t>و من الله التوفیق</a:t>
            </a:r>
            <a:endParaRPr lang="en-US" dirty="0"/>
          </a:p>
        </p:txBody>
      </p:sp>
      <p:sp>
        <p:nvSpPr>
          <p:cNvPr id="2" name="Text Placeholder 1"/>
          <p:cNvSpPr>
            <a:spLocks noGrp="1"/>
          </p:cNvSpPr>
          <p:nvPr>
            <p:ph type="body" idx="1"/>
          </p:nvPr>
        </p:nvSpPr>
        <p:spPr/>
        <p:txBody>
          <a:bodyPr/>
          <a:lstStyle/>
          <a:p>
            <a:r>
              <a:rPr lang="fa-IR" smtClean="0"/>
              <a:t>مرکز آینده پژوهی سازمان فضای مجازی سراج</a:t>
            </a:r>
          </a:p>
          <a:p>
            <a:r>
              <a:rPr lang="en-US" smtClean="0"/>
              <a:t>FUTURES@seraj.ir</a:t>
            </a:r>
            <a:endParaRPr lang="fa-IR" dirty="0"/>
          </a:p>
        </p:txBody>
      </p:sp>
    </p:spTree>
    <p:extLst>
      <p:ext uri="{BB962C8B-B14F-4D97-AF65-F5344CB8AC3E}">
        <p14:creationId xmlns:p14="http://schemas.microsoft.com/office/powerpoint/2010/main" xmlns="" val="266324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776959342"/>
              </p:ext>
            </p:extLst>
          </p:nvPr>
        </p:nvGraphicFramePr>
        <p:xfrm>
          <a:off x="936170" y="1258954"/>
          <a:ext cx="7425952" cy="4716767"/>
        </p:xfrm>
        <a:graphic>
          <a:graphicData uri="http://schemas.openxmlformats.org/drawingml/2006/table">
            <a:tbl>
              <a:tblPr rtl="1" firstRow="1" bandRow="1">
                <a:tableStyleId>{7DF18680-E054-41AD-8BC1-D1AEF772440D}</a:tableStyleId>
              </a:tblPr>
              <a:tblGrid>
                <a:gridCol w="1964733"/>
                <a:gridCol w="5461219"/>
              </a:tblGrid>
              <a:tr h="42879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Mitra" panose="00000400000000000000" pitchFamily="2" charset="-78"/>
                        </a:rPr>
                        <a:t>نام</a:t>
                      </a:r>
                      <a:r>
                        <a:rPr lang="fa-IR" baseline="0" dirty="0" smtClean="0">
                          <a:cs typeface="B Mitra" panose="00000400000000000000" pitchFamily="2" charset="-78"/>
                        </a:rPr>
                        <a:t> سایت/سرویس</a:t>
                      </a:r>
                      <a:endParaRPr lang="en-US" dirty="0" smtClean="0">
                        <a:cs typeface="B Mitra" panose="000004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Mitra" panose="00000400000000000000" pitchFamily="2" charset="-78"/>
                        </a:rPr>
                        <a:t>نوع</a:t>
                      </a:r>
                      <a:r>
                        <a:rPr lang="fa-IR" baseline="0" dirty="0" smtClean="0">
                          <a:cs typeface="B Mitra" panose="00000400000000000000" pitchFamily="2" charset="-78"/>
                        </a:rPr>
                        <a:t> سرویس</a:t>
                      </a:r>
                      <a:endParaRPr lang="en-US" dirty="0" smtClean="0">
                        <a:cs typeface="B Mitra" panose="00000400000000000000" pitchFamily="2" charset="-78"/>
                      </a:endParaRPr>
                    </a:p>
                  </a:txBody>
                  <a:tcPr/>
                </a:tc>
              </a:tr>
              <a:tr h="428797">
                <a:tc>
                  <a:txBody>
                    <a:bodyPr/>
                    <a:lstStyle/>
                    <a:p>
                      <a:pPr algn="ctr" rtl="1"/>
                      <a:r>
                        <a:rPr lang="en-US" b="1" dirty="0" smtClean="0">
                          <a:cs typeface="B Mitra" panose="00000400000000000000" pitchFamily="2" charset="-78"/>
                        </a:rPr>
                        <a:t>Friends Reunited</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محبوب در انگلیس برای </a:t>
                      </a:r>
                      <a:r>
                        <a:rPr lang="fa-IR" dirty="0" err="1" smtClean="0">
                          <a:cs typeface="B Mitra" panose="00000400000000000000" pitchFamily="2" charset="-78"/>
                        </a:rPr>
                        <a:t>دبیرستانیها</a:t>
                      </a:r>
                      <a:r>
                        <a:rPr lang="fa-IR" dirty="0" smtClean="0">
                          <a:cs typeface="B Mitra" panose="00000400000000000000" pitchFamily="2" charset="-78"/>
                        </a:rPr>
                        <a:t> و دانشجویان</a:t>
                      </a:r>
                      <a:endParaRPr lang="en-US" dirty="0">
                        <a:cs typeface="B Mitra" panose="00000400000000000000" pitchFamily="2" charset="-78"/>
                      </a:endParaRPr>
                    </a:p>
                  </a:txBody>
                  <a:tcPr/>
                </a:tc>
              </a:tr>
              <a:tr h="428797">
                <a:tc>
                  <a:txBody>
                    <a:bodyPr/>
                    <a:lstStyle/>
                    <a:p>
                      <a:pPr algn="ctr" rtl="1"/>
                      <a:r>
                        <a:rPr lang="en-US" b="1" dirty="0" smtClean="0">
                          <a:cs typeface="B Mitra" panose="00000400000000000000" pitchFamily="2" charset="-78"/>
                        </a:rPr>
                        <a:t>Friendster</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عمومی محبوب در آسیای جنوب شرقی</a:t>
                      </a:r>
                      <a:endParaRPr lang="en-US" dirty="0">
                        <a:cs typeface="B Mitra" panose="00000400000000000000" pitchFamily="2" charset="-78"/>
                      </a:endParaRPr>
                    </a:p>
                  </a:txBody>
                  <a:tcPr/>
                </a:tc>
              </a:tr>
              <a:tr h="428797">
                <a:tc>
                  <a:txBody>
                    <a:bodyPr/>
                    <a:lstStyle/>
                    <a:p>
                      <a:pPr algn="ctr" rtl="1"/>
                      <a:r>
                        <a:rPr lang="en-US" b="1" dirty="0" smtClean="0">
                          <a:cs typeface="B Mitra" panose="00000400000000000000" pitchFamily="2" charset="-78"/>
                        </a:rPr>
                        <a:t>Gaia Online</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a:t>
                      </a:r>
                      <a:r>
                        <a:rPr lang="fa-IR" baseline="0" dirty="0" smtClean="0">
                          <a:cs typeface="B Mitra" panose="00000400000000000000" pitchFamily="2" charset="-78"/>
                        </a:rPr>
                        <a:t> اجتماعی برای بازی های کامپیوتری و </a:t>
                      </a:r>
                      <a:r>
                        <a:rPr lang="fa-IR" baseline="0" dirty="0" err="1" smtClean="0">
                          <a:cs typeface="B Mitra" panose="00000400000000000000" pitchFamily="2" charset="-78"/>
                        </a:rPr>
                        <a:t>کارتونها</a:t>
                      </a:r>
                      <a:endParaRPr lang="en-US" dirty="0">
                        <a:cs typeface="B Mitra" panose="00000400000000000000" pitchFamily="2" charset="-78"/>
                      </a:endParaRPr>
                    </a:p>
                  </a:txBody>
                  <a:tcPr/>
                </a:tc>
              </a:tr>
              <a:tr h="428797">
                <a:tc>
                  <a:txBody>
                    <a:bodyPr/>
                    <a:lstStyle/>
                    <a:p>
                      <a:pPr algn="ctr" rtl="1"/>
                      <a:r>
                        <a:rPr lang="en-US" b="1" dirty="0" smtClean="0">
                          <a:cs typeface="B Mitra" panose="00000400000000000000" pitchFamily="2" charset="-78"/>
                        </a:rPr>
                        <a:t>Geni.com</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ایجاد</a:t>
                      </a:r>
                      <a:r>
                        <a:rPr lang="fa-IR" baseline="0" dirty="0" smtClean="0">
                          <a:cs typeface="B Mitra" panose="00000400000000000000" pitchFamily="2" charset="-78"/>
                        </a:rPr>
                        <a:t> </a:t>
                      </a:r>
                      <a:r>
                        <a:rPr lang="fa-IR" baseline="0" dirty="0" err="1" smtClean="0">
                          <a:cs typeface="B Mitra" panose="00000400000000000000" pitchFamily="2" charset="-78"/>
                        </a:rPr>
                        <a:t>شجره</a:t>
                      </a:r>
                      <a:r>
                        <a:rPr lang="fa-IR" baseline="0" dirty="0" smtClean="0">
                          <a:cs typeface="B Mitra" panose="00000400000000000000" pitchFamily="2" charset="-78"/>
                        </a:rPr>
                        <a:t> نامه، یافتن </a:t>
                      </a:r>
                      <a:r>
                        <a:rPr lang="fa-IR" baseline="0" dirty="0" err="1" smtClean="0">
                          <a:cs typeface="B Mitra" panose="00000400000000000000" pitchFamily="2" charset="-78"/>
                        </a:rPr>
                        <a:t>فامیلهای</a:t>
                      </a:r>
                      <a:r>
                        <a:rPr lang="fa-IR" baseline="0" dirty="0" smtClean="0">
                          <a:cs typeface="B Mitra" panose="00000400000000000000" pitchFamily="2" charset="-78"/>
                        </a:rPr>
                        <a:t> دور و نزدیک</a:t>
                      </a:r>
                      <a:endParaRPr lang="en-US" dirty="0">
                        <a:cs typeface="B Mitra" panose="00000400000000000000" pitchFamily="2" charset="-78"/>
                      </a:endParaRPr>
                    </a:p>
                  </a:txBody>
                  <a:tcPr/>
                </a:tc>
              </a:tr>
              <a:tr h="428797">
                <a:tc>
                  <a:txBody>
                    <a:bodyPr/>
                    <a:lstStyle/>
                    <a:p>
                      <a:pPr algn="ctr" rtl="1"/>
                      <a:r>
                        <a:rPr lang="en-US" b="1" dirty="0" err="1" smtClean="0">
                          <a:cs typeface="B Mitra" panose="00000400000000000000" pitchFamily="2" charset="-78"/>
                        </a:rPr>
                        <a:t>Habbo</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برای نوجوانان</a:t>
                      </a:r>
                      <a:endParaRPr lang="en-US" dirty="0">
                        <a:cs typeface="B Mitra" panose="00000400000000000000" pitchFamily="2" charset="-78"/>
                      </a:endParaRPr>
                    </a:p>
                  </a:txBody>
                  <a:tcPr/>
                </a:tc>
              </a:tr>
              <a:tr h="428797">
                <a:tc>
                  <a:txBody>
                    <a:bodyPr/>
                    <a:lstStyle/>
                    <a:p>
                      <a:pPr algn="ctr" rtl="1"/>
                      <a:r>
                        <a:rPr lang="en-US" b="1" dirty="0" err="1" smtClean="0">
                          <a:cs typeface="B Mitra" panose="00000400000000000000" pitchFamily="2" charset="-78"/>
                        </a:rPr>
                        <a:t>Hyves</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a:t>
                      </a:r>
                      <a:r>
                        <a:rPr lang="fa-IR" baseline="0" dirty="0" smtClean="0">
                          <a:cs typeface="B Mitra" panose="00000400000000000000" pitchFamily="2" charset="-78"/>
                        </a:rPr>
                        <a:t> اجتماعی محبوب در هلند</a:t>
                      </a:r>
                      <a:endParaRPr lang="en-US" dirty="0">
                        <a:cs typeface="B Mitra" panose="00000400000000000000" pitchFamily="2" charset="-78"/>
                      </a:endParaRPr>
                    </a:p>
                  </a:txBody>
                  <a:tcPr/>
                </a:tc>
              </a:tr>
              <a:tr h="428797">
                <a:tc>
                  <a:txBody>
                    <a:bodyPr/>
                    <a:lstStyle/>
                    <a:p>
                      <a:pPr algn="ctr" rtl="1"/>
                      <a:r>
                        <a:rPr lang="en-US" b="1" dirty="0" err="1" smtClean="0">
                          <a:cs typeface="B Mitra" panose="00000400000000000000" pitchFamily="2" charset="-78"/>
                        </a:rPr>
                        <a:t>LiveJournal</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a:t>
                      </a:r>
                      <a:r>
                        <a:rPr lang="fa-IR" baseline="0" dirty="0" smtClean="0">
                          <a:cs typeface="B Mitra" panose="00000400000000000000" pitchFamily="2" charset="-78"/>
                        </a:rPr>
                        <a:t> اجتماعی با تکیه بر </a:t>
                      </a:r>
                      <a:r>
                        <a:rPr lang="fa-IR" dirty="0" smtClean="0">
                          <a:cs typeface="B Mitra" panose="00000400000000000000" pitchFamily="2" charset="-78"/>
                        </a:rPr>
                        <a:t>وبلاگ – محبوب</a:t>
                      </a:r>
                      <a:r>
                        <a:rPr lang="fa-IR" baseline="0" dirty="0" smtClean="0">
                          <a:cs typeface="B Mitra" panose="00000400000000000000" pitchFamily="2" charset="-78"/>
                        </a:rPr>
                        <a:t> در میان روسها و کشورهای روس زبان</a:t>
                      </a:r>
                      <a:endParaRPr lang="en-US" dirty="0">
                        <a:cs typeface="B Mitra" panose="00000400000000000000" pitchFamily="2" charset="-78"/>
                      </a:endParaRPr>
                    </a:p>
                  </a:txBody>
                  <a:tcPr/>
                </a:tc>
              </a:tr>
              <a:tr h="428797">
                <a:tc>
                  <a:txBody>
                    <a:bodyPr/>
                    <a:lstStyle/>
                    <a:p>
                      <a:pPr algn="ctr" rtl="1"/>
                      <a:r>
                        <a:rPr lang="en-US" b="1" dirty="0" err="1" smtClean="0">
                          <a:cs typeface="B Mitra" panose="00000400000000000000" pitchFamily="2" charset="-78"/>
                        </a:rPr>
                        <a:t>Busuu</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آموزش زبان از</a:t>
                      </a:r>
                      <a:r>
                        <a:rPr lang="fa-IR" baseline="0" dirty="0" smtClean="0">
                          <a:cs typeface="B Mitra" panose="00000400000000000000" pitchFamily="2" charset="-78"/>
                        </a:rPr>
                        <a:t> طریق شبکه اجتماعی</a:t>
                      </a:r>
                      <a:endParaRPr lang="en-US" dirty="0">
                        <a:cs typeface="B Mitra" panose="00000400000000000000" pitchFamily="2" charset="-78"/>
                      </a:endParaRPr>
                    </a:p>
                  </a:txBody>
                  <a:tcPr/>
                </a:tc>
              </a:tr>
              <a:tr h="428797">
                <a:tc>
                  <a:txBody>
                    <a:bodyPr/>
                    <a:lstStyle/>
                    <a:p>
                      <a:pPr algn="ctr" rtl="1"/>
                      <a:r>
                        <a:rPr lang="en-US" b="1" dirty="0" err="1" smtClean="0">
                          <a:cs typeface="B Mitra" panose="00000400000000000000" pitchFamily="2" charset="-78"/>
                        </a:rPr>
                        <a:t>Buzznet</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خدمات به اشتراک</a:t>
                      </a:r>
                      <a:r>
                        <a:rPr lang="fa-IR" baseline="0" dirty="0" smtClean="0">
                          <a:cs typeface="B Mitra" panose="00000400000000000000" pitchFamily="2" charset="-78"/>
                        </a:rPr>
                        <a:t> گذاری موزیک</a:t>
                      </a:r>
                      <a:endParaRPr lang="en-US" dirty="0">
                        <a:cs typeface="B Mitra" panose="00000400000000000000" pitchFamily="2" charset="-78"/>
                      </a:endParaRPr>
                    </a:p>
                  </a:txBody>
                  <a:tcPr/>
                </a:tc>
              </a:tr>
              <a:tr h="428797">
                <a:tc>
                  <a:txBody>
                    <a:bodyPr/>
                    <a:lstStyle/>
                    <a:p>
                      <a:pPr algn="ctr" rtl="1"/>
                      <a:r>
                        <a:rPr lang="en-US" b="1" dirty="0" err="1" smtClean="0">
                          <a:cs typeface="B Mitra" panose="00000400000000000000" pitchFamily="2" charset="-78"/>
                        </a:rPr>
                        <a:t>CafeMOM</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برای مادران</a:t>
                      </a:r>
                      <a:endParaRPr lang="en-US" dirty="0">
                        <a:cs typeface="B Mitra" panose="00000400000000000000" pitchFamily="2" charset="-78"/>
                      </a:endParaRPr>
                    </a:p>
                  </a:txBody>
                  <a:tcPr/>
                </a:tc>
              </a:tr>
            </a:tbl>
          </a:graphicData>
        </a:graphic>
      </p:graphicFrame>
      <p:sp>
        <p:nvSpPr>
          <p:cNvPr id="5" name="Title 1"/>
          <p:cNvSpPr>
            <a:spLocks noGrp="1"/>
          </p:cNvSpPr>
          <p:nvPr>
            <p:ph type="title"/>
          </p:nvPr>
        </p:nvSpPr>
        <p:spPr/>
        <p:txBody>
          <a:bodyPr/>
          <a:lstStyle/>
          <a:p>
            <a:r>
              <a:rPr lang="fa-IR" smtClean="0"/>
              <a:t>سرویس های انحصاری شبکه ها</a:t>
            </a:r>
            <a:endParaRPr lang="en-US" dirty="0"/>
          </a:p>
        </p:txBody>
      </p:sp>
    </p:spTree>
    <p:extLst>
      <p:ext uri="{BB962C8B-B14F-4D97-AF65-F5344CB8AC3E}">
        <p14:creationId xmlns:p14="http://schemas.microsoft.com/office/powerpoint/2010/main" xmlns="" val="2458624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494637580"/>
              </p:ext>
            </p:extLst>
          </p:nvPr>
        </p:nvGraphicFramePr>
        <p:xfrm>
          <a:off x="936170" y="1318591"/>
          <a:ext cx="7432578" cy="5008092"/>
        </p:xfrm>
        <a:graphic>
          <a:graphicData uri="http://schemas.openxmlformats.org/drawingml/2006/table">
            <a:tbl>
              <a:tblPr rtl="1" firstRow="1" bandRow="1">
                <a:tableStyleId>{7DF18680-E054-41AD-8BC1-D1AEF772440D}</a:tableStyleId>
              </a:tblPr>
              <a:tblGrid>
                <a:gridCol w="1966486"/>
                <a:gridCol w="5466092"/>
              </a:tblGrid>
              <a:tr h="41734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Mitra" panose="00000400000000000000" pitchFamily="2" charset="-78"/>
                        </a:rPr>
                        <a:t>نام</a:t>
                      </a:r>
                      <a:r>
                        <a:rPr lang="fa-IR" baseline="0" dirty="0" smtClean="0">
                          <a:cs typeface="B Mitra" panose="00000400000000000000" pitchFamily="2" charset="-78"/>
                        </a:rPr>
                        <a:t> سایت/سرویس</a:t>
                      </a:r>
                      <a:endParaRPr lang="en-US" dirty="0" smtClean="0">
                        <a:cs typeface="B Mitra" panose="000004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Mitra" panose="00000400000000000000" pitchFamily="2" charset="-78"/>
                        </a:rPr>
                        <a:t>نوع</a:t>
                      </a:r>
                      <a:r>
                        <a:rPr lang="fa-IR" baseline="0" dirty="0" smtClean="0">
                          <a:cs typeface="B Mitra" panose="00000400000000000000" pitchFamily="2" charset="-78"/>
                        </a:rPr>
                        <a:t> سرویس</a:t>
                      </a:r>
                      <a:endParaRPr lang="en-US" dirty="0" smtClean="0">
                        <a:cs typeface="B Mitra" panose="00000400000000000000" pitchFamily="2" charset="-78"/>
                      </a:endParaRPr>
                    </a:p>
                  </a:txBody>
                  <a:tcPr/>
                </a:tc>
              </a:tr>
              <a:tr h="417341">
                <a:tc>
                  <a:txBody>
                    <a:bodyPr/>
                    <a:lstStyle/>
                    <a:p>
                      <a:pPr algn="ctr" rtl="1"/>
                      <a:r>
                        <a:rPr lang="en-US" b="1" dirty="0" smtClean="0">
                          <a:cs typeface="B Mitra" panose="00000400000000000000" pitchFamily="2" charset="-78"/>
                        </a:rPr>
                        <a:t>Plaxo</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 جمع آوری محتوا از</a:t>
                      </a:r>
                      <a:r>
                        <a:rPr lang="fa-IR" baseline="0" dirty="0" smtClean="0">
                          <a:cs typeface="B Mitra" panose="00000400000000000000" pitchFamily="2" charset="-78"/>
                        </a:rPr>
                        <a:t> شبکه های دیگر و به اشتراک گذاشتن آن</a:t>
                      </a:r>
                      <a:endParaRPr lang="en-US" dirty="0">
                        <a:cs typeface="B Mitra" panose="00000400000000000000" pitchFamily="2" charset="-78"/>
                      </a:endParaRPr>
                    </a:p>
                  </a:txBody>
                  <a:tcPr/>
                </a:tc>
              </a:tr>
              <a:tr h="417341">
                <a:tc>
                  <a:txBody>
                    <a:bodyPr/>
                    <a:lstStyle/>
                    <a:p>
                      <a:pPr algn="ctr" rtl="1"/>
                      <a:r>
                        <a:rPr lang="en-US" b="1" dirty="0" err="1" smtClean="0">
                          <a:cs typeface="B Mitra" panose="00000400000000000000" pitchFamily="2" charset="-78"/>
                        </a:rPr>
                        <a:t>Qzone</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اختصاصی</a:t>
                      </a:r>
                      <a:r>
                        <a:rPr lang="fa-IR" baseline="0" dirty="0" smtClean="0">
                          <a:cs typeface="B Mitra" panose="00000400000000000000" pitchFamily="2" charset="-78"/>
                        </a:rPr>
                        <a:t> چین</a:t>
                      </a:r>
                      <a:endParaRPr lang="en-US" dirty="0">
                        <a:cs typeface="B Mitra" panose="00000400000000000000" pitchFamily="2" charset="-78"/>
                      </a:endParaRPr>
                    </a:p>
                  </a:txBody>
                  <a:tcPr/>
                </a:tc>
              </a:tr>
              <a:tr h="417341">
                <a:tc>
                  <a:txBody>
                    <a:bodyPr/>
                    <a:lstStyle/>
                    <a:p>
                      <a:pPr algn="ctr" rtl="1"/>
                      <a:r>
                        <a:rPr lang="en-US" b="1" dirty="0" err="1" smtClean="0">
                          <a:cs typeface="B Mitra" panose="00000400000000000000" pitchFamily="2" charset="-78"/>
                        </a:rPr>
                        <a:t>Vkontakte</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به اشتراک گذاری موزیک – بیشتر کاربران از</a:t>
                      </a:r>
                      <a:r>
                        <a:rPr lang="fa-IR" baseline="0" dirty="0" smtClean="0">
                          <a:cs typeface="B Mitra" panose="00000400000000000000" pitchFamily="2" charset="-78"/>
                        </a:rPr>
                        <a:t> کشورهای روسی زبان</a:t>
                      </a:r>
                      <a:endParaRPr lang="en-US" dirty="0">
                        <a:cs typeface="B Mitra" panose="00000400000000000000" pitchFamily="2" charset="-78"/>
                      </a:endParaRPr>
                    </a:p>
                  </a:txBody>
                  <a:tcPr/>
                </a:tc>
              </a:tr>
              <a:tr h="417341">
                <a:tc>
                  <a:txBody>
                    <a:bodyPr/>
                    <a:lstStyle/>
                    <a:p>
                      <a:pPr algn="ctr" rtl="1"/>
                      <a:r>
                        <a:rPr lang="en-US" b="1" dirty="0" err="1" smtClean="0">
                          <a:cs typeface="B Mitra" panose="00000400000000000000" pitchFamily="2" charset="-78"/>
                        </a:rPr>
                        <a:t>Viado</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خدمات شبکه اجتماعی برای دانشجویان و جوانان</a:t>
                      </a:r>
                      <a:endParaRPr lang="en-US" dirty="0">
                        <a:cs typeface="B Mitra" panose="00000400000000000000" pitchFamily="2" charset="-78"/>
                      </a:endParaRPr>
                    </a:p>
                  </a:txBody>
                  <a:tcPr/>
                </a:tc>
              </a:tr>
              <a:tr h="417341">
                <a:tc>
                  <a:txBody>
                    <a:bodyPr/>
                    <a:lstStyle/>
                    <a:p>
                      <a:pPr algn="ctr" rtl="1"/>
                      <a:r>
                        <a:rPr lang="en-US" b="1" dirty="0" err="1" smtClean="0">
                          <a:cs typeface="B Mitra" panose="00000400000000000000" pitchFamily="2" charset="-78"/>
                        </a:rPr>
                        <a:t>WeeWorld</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برای کاربران 9 تا</a:t>
                      </a:r>
                      <a:r>
                        <a:rPr lang="fa-IR" baseline="0" dirty="0" smtClean="0">
                          <a:cs typeface="B Mitra" panose="00000400000000000000" pitchFamily="2" charset="-78"/>
                        </a:rPr>
                        <a:t> 13 ساله</a:t>
                      </a:r>
                      <a:endParaRPr lang="en-US" dirty="0">
                        <a:cs typeface="B Mitra" panose="00000400000000000000" pitchFamily="2" charset="-78"/>
                      </a:endParaRPr>
                    </a:p>
                  </a:txBody>
                  <a:tcPr/>
                </a:tc>
              </a:tr>
              <a:tr h="417341">
                <a:tc>
                  <a:txBody>
                    <a:bodyPr/>
                    <a:lstStyle/>
                    <a:p>
                      <a:pPr algn="ctr" rtl="1"/>
                      <a:r>
                        <a:rPr lang="en-US" b="1" dirty="0" smtClean="0">
                          <a:cs typeface="B Mitra" panose="00000400000000000000" pitchFamily="2" charset="-78"/>
                        </a:rPr>
                        <a:t>Xanga</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مبتنی</a:t>
                      </a:r>
                      <a:r>
                        <a:rPr lang="fa-IR" baseline="0" dirty="0" smtClean="0">
                          <a:cs typeface="B Mitra" panose="00000400000000000000" pitchFamily="2" charset="-78"/>
                        </a:rPr>
                        <a:t> بر </a:t>
                      </a:r>
                      <a:r>
                        <a:rPr lang="fa-IR" dirty="0" smtClean="0">
                          <a:cs typeface="B Mitra" panose="00000400000000000000" pitchFamily="2" charset="-78"/>
                        </a:rPr>
                        <a:t>وبلاگ برای مراکز شهری، محله ها و غیره</a:t>
                      </a:r>
                      <a:endParaRPr lang="en-US" dirty="0">
                        <a:cs typeface="B Mitra" panose="00000400000000000000" pitchFamily="2" charset="-78"/>
                      </a:endParaRPr>
                    </a:p>
                  </a:txBody>
                  <a:tcPr/>
                </a:tc>
              </a:tr>
              <a:tr h="417341">
                <a:tc>
                  <a:txBody>
                    <a:bodyPr/>
                    <a:lstStyle/>
                    <a:p>
                      <a:pPr algn="ctr" rtl="1"/>
                      <a:r>
                        <a:rPr lang="en-US" b="1" dirty="0" smtClean="0">
                          <a:cs typeface="B Mitra" panose="00000400000000000000" pitchFamily="2" charset="-78"/>
                        </a:rPr>
                        <a:t>Academia.edu</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ارائه خدمات برای محققان،</a:t>
                      </a:r>
                      <a:r>
                        <a:rPr lang="fa-IR" baseline="0" dirty="0" smtClean="0">
                          <a:cs typeface="B Mitra" panose="00000400000000000000" pitchFamily="2" charset="-78"/>
                        </a:rPr>
                        <a:t> دانشمندان، دانشجویان</a:t>
                      </a:r>
                      <a:endParaRPr lang="en-US" dirty="0">
                        <a:cs typeface="B Mitra" panose="00000400000000000000" pitchFamily="2" charset="-78"/>
                      </a:endParaRPr>
                    </a:p>
                  </a:txBody>
                  <a:tcPr/>
                </a:tc>
              </a:tr>
              <a:tr h="417341">
                <a:tc>
                  <a:txBody>
                    <a:bodyPr/>
                    <a:lstStyle/>
                    <a:p>
                      <a:pPr algn="ctr" rtl="1"/>
                      <a:r>
                        <a:rPr lang="en-US" b="1" dirty="0" smtClean="0">
                          <a:cs typeface="B Mitra" panose="00000400000000000000" pitchFamily="2" charset="-78"/>
                        </a:rPr>
                        <a:t>About.me</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خدمات عمومی، </a:t>
                      </a:r>
                      <a:r>
                        <a:rPr lang="fa-IR" dirty="0" err="1" smtClean="0">
                          <a:cs typeface="B Mitra" panose="00000400000000000000" pitchFamily="2" charset="-78"/>
                        </a:rPr>
                        <a:t>پروفایلهای</a:t>
                      </a:r>
                      <a:r>
                        <a:rPr lang="fa-IR" dirty="0" smtClean="0">
                          <a:cs typeface="B Mitra" panose="00000400000000000000" pitchFamily="2" charset="-78"/>
                        </a:rPr>
                        <a:t> تخصصی</a:t>
                      </a:r>
                      <a:endParaRPr lang="en-US" dirty="0">
                        <a:cs typeface="B Mitra" panose="00000400000000000000" pitchFamily="2" charset="-78"/>
                      </a:endParaRPr>
                    </a:p>
                  </a:txBody>
                  <a:tcPr/>
                </a:tc>
              </a:tr>
              <a:tr h="417341">
                <a:tc>
                  <a:txBody>
                    <a:bodyPr/>
                    <a:lstStyle/>
                    <a:p>
                      <a:pPr algn="ctr" rtl="1"/>
                      <a:r>
                        <a:rPr lang="en-US" b="1" dirty="0" err="1" smtClean="0">
                          <a:cs typeface="B Mitra" panose="00000400000000000000" pitchFamily="2" charset="-78"/>
                        </a:rPr>
                        <a:t>Bebo</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خدمات</a:t>
                      </a:r>
                      <a:r>
                        <a:rPr lang="fa-IR" baseline="0" dirty="0" smtClean="0">
                          <a:cs typeface="B Mitra" panose="00000400000000000000" pitchFamily="2" charset="-78"/>
                        </a:rPr>
                        <a:t> برای افراد 13 سال به بالا</a:t>
                      </a:r>
                      <a:endParaRPr lang="en-US" dirty="0">
                        <a:cs typeface="B Mitra" panose="00000400000000000000" pitchFamily="2" charset="-78"/>
                      </a:endParaRPr>
                    </a:p>
                  </a:txBody>
                  <a:tcPr/>
                </a:tc>
              </a:tr>
              <a:tr h="417341">
                <a:tc>
                  <a:txBody>
                    <a:bodyPr/>
                    <a:lstStyle/>
                    <a:p>
                      <a:pPr algn="ctr" rtl="1"/>
                      <a:r>
                        <a:rPr lang="en-US" b="1" dirty="0" smtClean="0">
                          <a:cs typeface="B Mitra" panose="00000400000000000000" pitchFamily="2" charset="-78"/>
                        </a:rPr>
                        <a:t>Biip.no</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سایت محبوب</a:t>
                      </a:r>
                      <a:r>
                        <a:rPr lang="fa-IR" baseline="0" dirty="0" smtClean="0">
                          <a:cs typeface="B Mitra" panose="00000400000000000000" pitchFamily="2" charset="-78"/>
                        </a:rPr>
                        <a:t> شبکه اجتماعی در نروژ</a:t>
                      </a:r>
                      <a:endParaRPr lang="en-US" dirty="0">
                        <a:cs typeface="B Mitra" panose="00000400000000000000" pitchFamily="2" charset="-78"/>
                      </a:endParaRPr>
                    </a:p>
                  </a:txBody>
                  <a:tcPr/>
                </a:tc>
              </a:tr>
              <a:tr h="417341">
                <a:tc>
                  <a:txBody>
                    <a:bodyPr/>
                    <a:lstStyle/>
                    <a:p>
                      <a:pPr algn="ctr" rtl="1"/>
                      <a:r>
                        <a:rPr lang="en-US" b="1" dirty="0" err="1" smtClean="0">
                          <a:cs typeface="B Mitra" panose="00000400000000000000" pitchFamily="2" charset="-78"/>
                        </a:rPr>
                        <a:t>BlackPlanet</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خدمات اجتماعی برای سیاهپوستان</a:t>
                      </a:r>
                      <a:endParaRPr lang="en-US" dirty="0">
                        <a:cs typeface="B Mitra" panose="00000400000000000000" pitchFamily="2" charset="-78"/>
                      </a:endParaRPr>
                    </a:p>
                  </a:txBody>
                  <a:tcPr/>
                </a:tc>
              </a:tr>
            </a:tbl>
          </a:graphicData>
        </a:graphic>
      </p:graphicFrame>
      <p:sp>
        <p:nvSpPr>
          <p:cNvPr id="6" name="Title 1"/>
          <p:cNvSpPr>
            <a:spLocks noGrp="1"/>
          </p:cNvSpPr>
          <p:nvPr>
            <p:ph type="title"/>
          </p:nvPr>
        </p:nvSpPr>
        <p:spPr/>
        <p:txBody>
          <a:bodyPr/>
          <a:lstStyle/>
          <a:p>
            <a:r>
              <a:rPr lang="fa-IR" smtClean="0"/>
              <a:t>سرویس های انحصاری شبکه ها</a:t>
            </a:r>
            <a:endParaRPr lang="en-US" dirty="0"/>
          </a:p>
        </p:txBody>
      </p:sp>
    </p:spTree>
    <p:extLst>
      <p:ext uri="{BB962C8B-B14F-4D97-AF65-F5344CB8AC3E}">
        <p14:creationId xmlns:p14="http://schemas.microsoft.com/office/powerpoint/2010/main" xmlns="" val="1707038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574782482"/>
              </p:ext>
            </p:extLst>
          </p:nvPr>
        </p:nvGraphicFramePr>
        <p:xfrm>
          <a:off x="936170" y="1305338"/>
          <a:ext cx="7432578" cy="3692373"/>
        </p:xfrm>
        <a:graphic>
          <a:graphicData uri="http://schemas.openxmlformats.org/drawingml/2006/table">
            <a:tbl>
              <a:tblPr rtl="1" firstRow="1" bandRow="1">
                <a:tableStyleId>{7DF18680-E054-41AD-8BC1-D1AEF772440D}</a:tableStyleId>
              </a:tblPr>
              <a:tblGrid>
                <a:gridCol w="2140704"/>
                <a:gridCol w="5291874"/>
              </a:tblGrid>
              <a:tr h="43686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Mitra" panose="00000400000000000000" pitchFamily="2" charset="-78"/>
                        </a:rPr>
                        <a:t>نام</a:t>
                      </a:r>
                      <a:r>
                        <a:rPr lang="fa-IR" baseline="0" dirty="0" smtClean="0">
                          <a:cs typeface="B Mitra" panose="00000400000000000000" pitchFamily="2" charset="-78"/>
                        </a:rPr>
                        <a:t> سایت/سرویس</a:t>
                      </a:r>
                      <a:endParaRPr lang="en-US" dirty="0" smtClean="0">
                        <a:cs typeface="B Mitra" panose="000004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Mitra" panose="00000400000000000000" pitchFamily="2" charset="-78"/>
                        </a:rPr>
                        <a:t>نوع</a:t>
                      </a:r>
                      <a:r>
                        <a:rPr lang="fa-IR" baseline="0" dirty="0" smtClean="0">
                          <a:cs typeface="B Mitra" panose="00000400000000000000" pitchFamily="2" charset="-78"/>
                        </a:rPr>
                        <a:t> سرویس</a:t>
                      </a:r>
                      <a:endParaRPr lang="en-US" dirty="0" smtClean="0">
                        <a:cs typeface="B Mitra" panose="00000400000000000000" pitchFamily="2" charset="-78"/>
                      </a:endParaRPr>
                    </a:p>
                  </a:txBody>
                  <a:tcPr/>
                </a:tc>
              </a:tr>
              <a:tr h="436861">
                <a:tc>
                  <a:txBody>
                    <a:bodyPr/>
                    <a:lstStyle/>
                    <a:p>
                      <a:pPr algn="ctr" rtl="1"/>
                      <a:r>
                        <a:rPr lang="en-US" b="1" dirty="0" smtClean="0">
                          <a:cs typeface="B Mitra" panose="00000400000000000000" pitchFamily="2" charset="-78"/>
                        </a:rPr>
                        <a:t>DXY.cn</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چینی برای جامعه پزشکی</a:t>
                      </a:r>
                      <a:endParaRPr lang="en-US" dirty="0">
                        <a:cs typeface="B Mitra" panose="00000400000000000000" pitchFamily="2" charset="-78"/>
                      </a:endParaRPr>
                    </a:p>
                  </a:txBody>
                  <a:tcPr/>
                </a:tc>
              </a:tr>
              <a:tr h="436861">
                <a:tc>
                  <a:txBody>
                    <a:bodyPr/>
                    <a:lstStyle/>
                    <a:p>
                      <a:pPr algn="ctr" rtl="1"/>
                      <a:r>
                        <a:rPr lang="en-US" b="1" dirty="0" err="1" smtClean="0">
                          <a:cs typeface="B Mitra" panose="00000400000000000000" pitchFamily="2" charset="-78"/>
                        </a:rPr>
                        <a:t>eToro</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سرمایه گذاری اجتماعی، تأمین مالی</a:t>
                      </a:r>
                      <a:endParaRPr lang="en-US" dirty="0">
                        <a:cs typeface="B Mitra" panose="00000400000000000000" pitchFamily="2" charset="-78"/>
                      </a:endParaRPr>
                    </a:p>
                  </a:txBody>
                  <a:tcPr/>
                </a:tc>
              </a:tr>
              <a:tr h="754034">
                <a:tc>
                  <a:txBody>
                    <a:bodyPr/>
                    <a:lstStyle/>
                    <a:p>
                      <a:pPr algn="ctr" rtl="1"/>
                      <a:r>
                        <a:rPr lang="en-US" b="1" dirty="0" err="1" smtClean="0">
                          <a:cs typeface="B Mitra" panose="00000400000000000000" pitchFamily="2" charset="-78"/>
                        </a:rPr>
                        <a:t>FledgeWing</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a:t>
                      </a:r>
                      <a:r>
                        <a:rPr lang="fa-IR" baseline="0" dirty="0" smtClean="0">
                          <a:cs typeface="B Mitra" panose="00000400000000000000" pitchFamily="2" charset="-78"/>
                        </a:rPr>
                        <a:t> اجتماعی برای </a:t>
                      </a:r>
                      <a:r>
                        <a:rPr lang="fa-IR" baseline="0" dirty="0" err="1" smtClean="0">
                          <a:cs typeface="B Mitra" panose="00000400000000000000" pitchFamily="2" charset="-78"/>
                        </a:rPr>
                        <a:t>کارآفرینان</a:t>
                      </a:r>
                      <a:r>
                        <a:rPr lang="fa-IR" baseline="0" dirty="0" smtClean="0">
                          <a:cs typeface="B Mitra" panose="00000400000000000000" pitchFamily="2" charset="-78"/>
                        </a:rPr>
                        <a:t> با هدفگیری دانشجویان در دانشگاههای سراسر دنیا</a:t>
                      </a:r>
                      <a:endParaRPr lang="en-US" dirty="0">
                        <a:cs typeface="B Mitra" panose="00000400000000000000" pitchFamily="2" charset="-78"/>
                      </a:endParaRPr>
                    </a:p>
                  </a:txBody>
                  <a:tcPr/>
                </a:tc>
              </a:tr>
              <a:tr h="436861">
                <a:tc>
                  <a:txBody>
                    <a:bodyPr/>
                    <a:lstStyle/>
                    <a:p>
                      <a:pPr algn="ctr" rtl="1"/>
                      <a:r>
                        <a:rPr lang="en-US" b="1" dirty="0" err="1" smtClean="0">
                          <a:cs typeface="B Mitra" panose="00000400000000000000" pitchFamily="2" charset="-78"/>
                        </a:rPr>
                        <a:t>Flixster</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برای به اشتراک گذاری فیلم</a:t>
                      </a:r>
                      <a:endParaRPr lang="en-US" dirty="0">
                        <a:cs typeface="B Mitra" panose="00000400000000000000" pitchFamily="2" charset="-78"/>
                      </a:endParaRPr>
                    </a:p>
                  </a:txBody>
                  <a:tcPr/>
                </a:tc>
              </a:tr>
              <a:tr h="436861">
                <a:tc>
                  <a:txBody>
                    <a:bodyPr/>
                    <a:lstStyle/>
                    <a:p>
                      <a:pPr algn="ctr" rtl="1"/>
                      <a:r>
                        <a:rPr lang="en-US" b="1" dirty="0" err="1" smtClean="0">
                          <a:cs typeface="B Mitra" panose="00000400000000000000" pitchFamily="2" charset="-78"/>
                        </a:rPr>
                        <a:t>Formspring</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 اجتماعی پرسش و پاسخ</a:t>
                      </a:r>
                      <a:endParaRPr lang="en-US" dirty="0">
                        <a:cs typeface="B Mitra" panose="00000400000000000000" pitchFamily="2" charset="-78"/>
                      </a:endParaRPr>
                    </a:p>
                  </a:txBody>
                  <a:tcPr/>
                </a:tc>
              </a:tr>
              <a:tr h="754034">
                <a:tc>
                  <a:txBody>
                    <a:bodyPr/>
                    <a:lstStyle/>
                    <a:p>
                      <a:pPr algn="ctr" rtl="1"/>
                      <a:r>
                        <a:rPr lang="en-US" b="1" dirty="0" smtClean="0">
                          <a:cs typeface="B Mitra" panose="00000400000000000000" pitchFamily="2" charset="-78"/>
                        </a:rPr>
                        <a:t>Foursquare</a:t>
                      </a:r>
                      <a:endParaRPr lang="en-US" b="1" dirty="0">
                        <a:cs typeface="B Mitra" panose="00000400000000000000" pitchFamily="2" charset="-78"/>
                      </a:endParaRPr>
                    </a:p>
                  </a:txBody>
                  <a:tcPr/>
                </a:tc>
                <a:tc>
                  <a:txBody>
                    <a:bodyPr/>
                    <a:lstStyle/>
                    <a:p>
                      <a:pPr algn="r" rtl="1"/>
                      <a:r>
                        <a:rPr lang="fa-IR" dirty="0" smtClean="0">
                          <a:cs typeface="B Mitra" panose="00000400000000000000" pitchFamily="2" charset="-78"/>
                        </a:rPr>
                        <a:t>شبکه</a:t>
                      </a:r>
                      <a:r>
                        <a:rPr lang="fa-IR" baseline="0" dirty="0" smtClean="0">
                          <a:cs typeface="B Mitra" panose="00000400000000000000" pitchFamily="2" charset="-78"/>
                        </a:rPr>
                        <a:t> اجتماعی مبتنی بر موبایل برای ثبت و اشتراک گذاری تجربه افراد از حضور در مکانهای مختلف</a:t>
                      </a:r>
                      <a:endParaRPr lang="en-US" dirty="0">
                        <a:cs typeface="B Mitra" panose="00000400000000000000" pitchFamily="2" charset="-78"/>
                      </a:endParaRPr>
                    </a:p>
                  </a:txBody>
                  <a:tcPr/>
                </a:tc>
              </a:tr>
            </a:tbl>
          </a:graphicData>
        </a:graphic>
      </p:graphicFrame>
      <p:sp>
        <p:nvSpPr>
          <p:cNvPr id="5" name="Title 1"/>
          <p:cNvSpPr>
            <a:spLocks noGrp="1"/>
          </p:cNvSpPr>
          <p:nvPr>
            <p:ph type="title"/>
          </p:nvPr>
        </p:nvSpPr>
        <p:spPr/>
        <p:txBody>
          <a:bodyPr/>
          <a:lstStyle/>
          <a:p>
            <a:r>
              <a:rPr lang="fa-IR" smtClean="0"/>
              <a:t>سرویس های انحصاری شبکه ها</a:t>
            </a:r>
            <a:endParaRPr lang="en-US" dirty="0"/>
          </a:p>
        </p:txBody>
      </p:sp>
    </p:spTree>
    <p:extLst>
      <p:ext uri="{BB962C8B-B14F-4D97-AF65-F5344CB8AC3E}">
        <p14:creationId xmlns:p14="http://schemas.microsoft.com/office/powerpoint/2010/main" xmlns="" val="2424112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روندپژوهی و آینده پژوهی شبکه های اجتماعی</Template>
  <TotalTime>24</TotalTime>
  <Words>4678</Words>
  <Application>Microsoft Office PowerPoint</Application>
  <PresentationFormat>On-screen Show (4:3)</PresentationFormat>
  <Paragraphs>360</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Retrospect</vt:lpstr>
      <vt:lpstr>نقش و جایگاه شبکه های مجازی در جنبش های اجتماعی</vt:lpstr>
      <vt:lpstr>1- تعریف شبکه، سرویسها و کارکردها</vt:lpstr>
      <vt:lpstr>تعریف</vt:lpstr>
      <vt:lpstr>سرویس های مشترک شبکه های مجازی</vt:lpstr>
      <vt:lpstr>سرویس های انحصاری شبکه ها</vt:lpstr>
      <vt:lpstr>سرویس های انحصاری شبکه ها</vt:lpstr>
      <vt:lpstr>سرویس های انحصاری شبکه ها</vt:lpstr>
      <vt:lpstr>سرویس های انحصاری شبکه ها</vt:lpstr>
      <vt:lpstr>سرویس های انحصاری شبکه ها</vt:lpstr>
      <vt:lpstr>چند نرم افزار پیامرسان محبوب تلفن همراه</vt:lpstr>
      <vt:lpstr>کارکرد های کنونی شبکه های مجازی</vt:lpstr>
      <vt:lpstr>2- آمار و روندهای شبکه ها</vt:lpstr>
      <vt:lpstr>توسعه استفاده از اینترنت در جهان  2015</vt:lpstr>
      <vt:lpstr>نفوذ اینترنت در جهان به تفکیک منطقه</vt:lpstr>
      <vt:lpstr>پیش بینی کاربران اینترنت به نسبت جمعیت جهان در 2020</vt:lpstr>
      <vt:lpstr>پیش بینی رشد استفاده از شبکه های اجتماعی</vt:lpstr>
      <vt:lpstr>فیسبوک</vt:lpstr>
      <vt:lpstr>فیسبوک</vt:lpstr>
      <vt:lpstr>توییتر</vt:lpstr>
      <vt:lpstr>توییتر</vt:lpstr>
      <vt:lpstr>گوگل پلاس</vt:lpstr>
      <vt:lpstr>رسانه‌های تصویری</vt:lpstr>
      <vt:lpstr>شبکه های موبایلی</vt:lpstr>
      <vt:lpstr>روندی رو به رشد</vt:lpstr>
      <vt:lpstr>3- تاثیرات شبکه های مجازی در سبک زندگی</vt:lpstr>
      <vt:lpstr>آمار در کشورهای اروپایی و امریکا</vt:lpstr>
      <vt:lpstr>آمار در ایران (دانشجویان دانشگاه های تهران 1391)</vt:lpstr>
      <vt:lpstr>آمار در ایران (دانشجویان دانشگاه های تهران 1391)</vt:lpstr>
      <vt:lpstr>4- نقش و جایگاه شبکه های مجازی در جنبش های اجتماعی</vt:lpstr>
      <vt:lpstr>1- انقلاب نارنجی اوکراین</vt:lpstr>
      <vt:lpstr>2- جنبش مدنی مولدوای در انتخابات پارلمان 2009</vt:lpstr>
      <vt:lpstr>3- فتنه سبز در ایران در 2009</vt:lpstr>
      <vt:lpstr>4- انقلاب مصر</vt:lpstr>
      <vt:lpstr>5- برخی کمپین ها در شبکه های اجتماعی</vt:lpstr>
      <vt:lpstr>کمپین "من عاشق محمدم"</vt:lpstr>
      <vt:lpstr>کمپین من شارلی هستم (فرانسوی: Je Suis Charlie، انگلیسی: I am Charlie)</vt:lpstr>
      <vt:lpstr>کمپین نامه رهبر انقلاب به جوانان اروپا و آمریکای شمالی (انگلیسی: #Letter4U)</vt:lpstr>
      <vt:lpstr>کمپین "مرتضی پاشایی"</vt:lpstr>
      <vt:lpstr>کمپین "من یمنی هستم"</vt:lpstr>
      <vt:lpstr>چالش سطل آب و یخ (انگلیسی: Ice Bucket Challenge)</vt:lpstr>
      <vt:lpstr>کمپین "خرید خودرو صفر ممنوع"</vt:lpstr>
      <vt:lpstr>کمپین "پیامی آورده اند"</vt:lpstr>
      <vt:lpstr>کمپین "آزادی های یواشکی زنان در ایران"</vt:lpstr>
      <vt:lpstr>بازتاب مرگ دخترمهابادی</vt:lpstr>
      <vt:lpstr>کمپین "ریزگردهای خوزستان»</vt:lpstr>
      <vt:lpstr>کمپین "قطره قطره»</vt:lpstr>
      <vt:lpstr>کمپین "من یک روستائی هستم"</vt:lpstr>
      <vt:lpstr>6- استراتژی های نسل بعد شبکه ها</vt:lpstr>
      <vt:lpstr>استراتژی های نسل آینده شبکه ها</vt:lpstr>
      <vt:lpstr>استراتژی های نسل آینده شبکه ها</vt:lpstr>
      <vt:lpstr>استراتژی های نسل آینده شبکه ها</vt:lpstr>
      <vt:lpstr>استراتژی های نسل آینده شبکه ها</vt:lpstr>
      <vt:lpstr>استراتژی های نسل آینده شبکه ها</vt:lpstr>
      <vt:lpstr>7- فراشبکه</vt:lpstr>
      <vt:lpstr>داده های بزرگ (Big Data)</vt:lpstr>
      <vt:lpstr>نظارت مبتنی بر شبکه اجتماعی </vt:lpstr>
      <vt:lpstr>شبکه های اجتماعی و صنعت توریسم</vt:lpstr>
      <vt:lpstr>تصویرسازی از داده ها</vt:lpstr>
      <vt:lpstr>شبکه های اجتماعی و آموزش</vt:lpstr>
      <vt:lpstr>و من الله التوفیق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روندپژوهی و آینده پژوهی شبکه های اجتماعی</dc:title>
  <dc:subject>فن آوری های آینده در حوزه سایبر</dc:subject>
  <dc:creator>sheri</dc:creator>
  <dc:description>فن آوری های آینده در حوزه سایبر</dc:description>
  <cp:lastModifiedBy>mr.Ahmadi</cp:lastModifiedBy>
  <cp:revision>44</cp:revision>
  <dcterms:created xsi:type="dcterms:W3CDTF">2015-06-28T19:18:02Z</dcterms:created>
  <dcterms:modified xsi:type="dcterms:W3CDTF">2016-01-19T16:11:15Z</dcterms:modified>
  <cp:contentStatus>نهایی</cp:contentStatus>
</cp:coreProperties>
</file>